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1" r:id="rId3"/>
    <p:sldId id="292" r:id="rId4"/>
    <p:sldId id="282" r:id="rId5"/>
    <p:sldId id="283" r:id="rId6"/>
    <p:sldId id="284" r:id="rId7"/>
    <p:sldId id="285" r:id="rId8"/>
    <p:sldId id="286" r:id="rId9"/>
    <p:sldId id="297" r:id="rId10"/>
    <p:sldId id="287" r:id="rId11"/>
    <p:sldId id="288" r:id="rId12"/>
    <p:sldId id="291" r:id="rId13"/>
    <p:sldId id="293" r:id="rId14"/>
    <p:sldId id="289" r:id="rId15"/>
    <p:sldId id="294" r:id="rId16"/>
    <p:sldId id="296" r:id="rId17"/>
    <p:sldId id="299" r:id="rId18"/>
    <p:sldId id="298" r:id="rId19"/>
    <p:sldId id="274" r:id="rId20"/>
    <p:sldId id="279" r:id="rId21"/>
    <p:sldId id="300" r:id="rId22"/>
    <p:sldId id="275" r:id="rId23"/>
    <p:sldId id="301" r:id="rId24"/>
    <p:sldId id="272" r:id="rId25"/>
    <p:sldId id="267" r:id="rId26"/>
    <p:sldId id="302" r:id="rId27"/>
    <p:sldId id="303" r:id="rId28"/>
    <p:sldId id="304" r:id="rId29"/>
    <p:sldId id="271" r:id="rId30"/>
    <p:sldId id="30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文意" initials="王文意" lastIdx="1" clrIdx="0">
    <p:extLst>
      <p:ext uri="{19B8F6BF-5375-455C-9EA6-DF929625EA0E}">
        <p15:presenceInfo xmlns:p15="http://schemas.microsoft.com/office/powerpoint/2012/main" userId="1b8da5b6bcf974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2-20T16:50:04.170"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2-20T16:50:04.170"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F335F-11C9-4D64-BE23-CD56CFC7A0ED}" type="datetimeFigureOut">
              <a:rPr lang="zh-CN" altLang="en-US" smtClean="0"/>
              <a:t>2016/12/20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FE2F0-474B-45E8-AC2A-0EFB53E06FBA}" type="slidenum">
              <a:rPr lang="zh-CN" altLang="en-US" smtClean="0"/>
              <a:t>‹#›</a:t>
            </a:fld>
            <a:endParaRPr lang="zh-CN" altLang="en-US"/>
          </a:p>
        </p:txBody>
      </p:sp>
    </p:spTree>
    <p:extLst>
      <p:ext uri="{BB962C8B-B14F-4D97-AF65-F5344CB8AC3E}">
        <p14:creationId xmlns:p14="http://schemas.microsoft.com/office/powerpoint/2010/main" val="168241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EFE2F0-474B-45E8-AC2A-0EFB53E06FBA}" type="slidenum">
              <a:rPr lang="zh-CN" altLang="en-US" smtClean="0"/>
              <a:t>20</a:t>
            </a:fld>
            <a:endParaRPr lang="zh-CN" altLang="en-US"/>
          </a:p>
        </p:txBody>
      </p:sp>
    </p:spTree>
    <p:extLst>
      <p:ext uri="{BB962C8B-B14F-4D97-AF65-F5344CB8AC3E}">
        <p14:creationId xmlns:p14="http://schemas.microsoft.com/office/powerpoint/2010/main" val="6653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EFE2F0-474B-45E8-AC2A-0EFB53E06FBA}" type="slidenum">
              <a:rPr lang="zh-CN" altLang="en-US" smtClean="0"/>
              <a:t>21</a:t>
            </a:fld>
            <a:endParaRPr lang="zh-CN" altLang="en-US"/>
          </a:p>
        </p:txBody>
      </p:sp>
    </p:spTree>
    <p:extLst>
      <p:ext uri="{BB962C8B-B14F-4D97-AF65-F5344CB8AC3E}">
        <p14:creationId xmlns:p14="http://schemas.microsoft.com/office/powerpoint/2010/main" val="54719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77973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257041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137506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424046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195706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305915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226129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237453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395336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121057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CF4B63E-5DAE-4C15-B084-1864E5BE2CF6}" type="datetimeFigureOut">
              <a:rPr lang="zh-CN" altLang="en-US" smtClean="0"/>
              <a:t>2016/12/20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219811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4B63E-5DAE-4C15-B084-1864E5BE2CF6}" type="datetimeFigureOut">
              <a:rPr lang="zh-CN" altLang="en-US" smtClean="0"/>
              <a:t>2016/12/20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C6615-F56C-4D01-9CED-A86B90B63A2B}" type="slidenum">
              <a:rPr lang="zh-CN" altLang="en-US" smtClean="0"/>
              <a:t>‹#›</a:t>
            </a:fld>
            <a:endParaRPr lang="zh-CN" altLang="en-US"/>
          </a:p>
        </p:txBody>
      </p:sp>
    </p:spTree>
    <p:extLst>
      <p:ext uri="{BB962C8B-B14F-4D97-AF65-F5344CB8AC3E}">
        <p14:creationId xmlns:p14="http://schemas.microsoft.com/office/powerpoint/2010/main" val="816565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stretch>
            <a:fillRect/>
          </a:stretch>
        </p:blipFill>
        <p:spPr>
          <a:xfrm>
            <a:off x="2026948" y="1010589"/>
            <a:ext cx="8158429" cy="4462932"/>
          </a:xfrm>
          <a:prstGeom prst="rect">
            <a:avLst/>
          </a:prstGeom>
        </p:spPr>
      </p:pic>
    </p:spTree>
    <p:extLst>
      <p:ext uri="{BB962C8B-B14F-4D97-AF65-F5344CB8AC3E}">
        <p14:creationId xmlns:p14="http://schemas.microsoft.com/office/powerpoint/2010/main" val="3804248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876037" y="1829366"/>
                <a:ext cx="10109401" cy="1477328"/>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用</a:t>
                </a:r>
                <a:r>
                  <a:rPr lang="en-US" altLang="zh-CN" sz="2000" dirty="0" smtClean="0">
                    <a:latin typeface="微软雅黑" panose="020B0503020204020204" pitchFamily="34" charset="-122"/>
                    <a:ea typeface="微软雅黑" panose="020B0503020204020204" pitchFamily="34" charset="-122"/>
                  </a:rPr>
                  <a:t>ADF</a:t>
                </a:r>
                <a:r>
                  <a:rPr lang="zh-CN" altLang="en-US" sz="2000" dirty="0" smtClean="0">
                    <a:latin typeface="微软雅黑" panose="020B0503020204020204" pitchFamily="34" charset="-122"/>
                    <a:ea typeface="微软雅黑" panose="020B0503020204020204" pitchFamily="34" charset="-122"/>
                  </a:rPr>
                  <a:t>法估计残差</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ea typeface="Cambria Math" panose="02040503050406030204" pitchFamily="18" charset="0"/>
                          </a:rPr>
                          <m:t>𝑡</m:t>
                        </m:r>
                      </m:sub>
                    </m:sSub>
                  </m:oMath>
                </a14:m>
                <a:r>
                  <a:rPr lang="zh-CN" altLang="en-US" sz="2000" dirty="0" smtClean="0">
                    <a:latin typeface="微软雅黑" panose="020B0503020204020204" pitchFamily="34" charset="-122"/>
                    <a:ea typeface="微软雅黑" panose="020B0503020204020204" pitchFamily="34" charset="-122"/>
                  </a:rPr>
                  <a:t>的平稳性，若平稳则协整。</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876037" y="1829366"/>
                <a:ext cx="10109401" cy="1477328"/>
              </a:xfrm>
              <a:prstGeom prst="rect">
                <a:avLst/>
              </a:prstGeom>
              <a:blipFill rotWithShape="0">
                <a:blip r:embed="rId2"/>
                <a:stretch>
                  <a:fillRect l="-663"/>
                </a:stretch>
              </a:blipFill>
            </p:spPr>
            <p:txBody>
              <a:bodyPr/>
              <a:lstStyle/>
              <a:p>
                <a:r>
                  <a:rPr lang="zh-CN" altLang="en-US">
                    <a:noFill/>
                  </a:rPr>
                  <a:t> </a:t>
                </a:r>
              </a:p>
            </p:txBody>
          </p:sp>
        </mc:Fallback>
      </mc:AlternateContent>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8" y="314980"/>
            <a:ext cx="3523914" cy="584775"/>
          </a:xfrm>
          <a:prstGeom prst="rect">
            <a:avLst/>
          </a:prstGeom>
          <a:noFill/>
        </p:spPr>
        <p:txBody>
          <a:bodyPr wrap="square" rtlCol="0">
            <a:spAutoFit/>
          </a:bodyPr>
          <a:lstStyle/>
          <a:p>
            <a:r>
              <a:rPr lang="en-US" altLang="zh-CN" sz="3200" b="1" dirty="0" smtClean="0">
                <a:solidFill>
                  <a:schemeClr val="accent1">
                    <a:lumMod val="75000"/>
                  </a:schemeClr>
                </a:solidFill>
                <a:latin typeface="微软雅黑" panose="020B0503020204020204" pitchFamily="34" charset="-122"/>
                <a:ea typeface="微软雅黑" panose="020B0503020204020204" pitchFamily="34" charset="-122"/>
              </a:rPr>
              <a:t>ADF</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检验</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98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824762" y="1410622"/>
                <a:ext cx="10289706" cy="4393767"/>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假设</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𝐼𝑛</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𝑡</m:t>
                        </m:r>
                      </m:sub>
                      <m:sup>
                        <m:r>
                          <a:rPr lang="en-US" altLang="zh-CN" sz="2000" i="1">
                            <a:latin typeface="Cambria Math" panose="02040503050406030204" pitchFamily="18" charset="0"/>
                            <a:ea typeface="微软雅黑" panose="020B0503020204020204" pitchFamily="34" charset="-122"/>
                          </a:rPr>
                          <m:t>𝑖</m:t>
                        </m:r>
                      </m:sup>
                    </m:sSubSup>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𝐼𝑛</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𝑡</m:t>
                        </m:r>
                      </m:sub>
                      <m:sup>
                        <m:r>
                          <a:rPr lang="en-US" altLang="zh-CN" sz="2000" i="1">
                            <a:latin typeface="Cambria Math" panose="02040503050406030204" pitchFamily="18" charset="0"/>
                            <a:ea typeface="Cambria Math" panose="02040503050406030204" pitchFamily="18" charset="0"/>
                          </a:rPr>
                          <m:t>𝑘</m:t>
                        </m:r>
                      </m:sup>
                    </m:sSubSup>
                    <m:r>
                      <a:rPr lang="en-US" altLang="zh-CN" sz="2000" i="1">
                        <a:latin typeface="Cambria Math" panose="02040503050406030204" pitchFamily="18" charset="0"/>
                        <a:ea typeface="Cambria Math" panose="02040503050406030204" pitchFamily="18" charset="0"/>
                      </a:rPr>
                      <m:t>)</m:t>
                    </m:r>
                  </m:oMath>
                </a14:m>
                <a:r>
                  <a:rPr lang="zh-CN" altLang="en-US" sz="2000" dirty="0">
                    <a:latin typeface="微软雅黑" panose="020B0503020204020204" pitchFamily="34" charset="-122"/>
                    <a:ea typeface="微软雅黑" panose="020B0503020204020204" pitchFamily="34" charset="-122"/>
                  </a:rPr>
                  <a:t>已通过协整性检验</a:t>
                </a:r>
                <a:r>
                  <a:rPr lang="en-US" altLang="zh-CN" sz="2000" dirty="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利用一段时间的数据做协整模型回归</a:t>
                </a:r>
                <a14:m>
                  <m:oMath xmlns:m="http://schemas.openxmlformats.org/officeDocument/2006/math">
                    <m:func>
                      <m:funcPr>
                        <m:ctrlPr>
                          <a:rPr lang="en-US" altLang="zh-CN" sz="2000" i="1">
                            <a:latin typeface="Cambria Math" panose="02040503050406030204" pitchFamily="18" charset="0"/>
                            <a:ea typeface="微软雅黑" panose="020B0503020204020204" pitchFamily="34" charset="-122"/>
                          </a:rPr>
                        </m:ctrlPr>
                      </m:funcPr>
                      <m:fName>
                        <m:r>
                          <m:rPr>
                            <m:sty m:val="p"/>
                          </m:rPr>
                          <a:rPr lang="en-US" altLang="zh-CN" sz="2000">
                            <a:latin typeface="Cambria Math" panose="02040503050406030204" pitchFamily="18" charset="0"/>
                            <a:ea typeface="微软雅黑" panose="020B0503020204020204" pitchFamily="34" charset="-122"/>
                          </a:rPr>
                          <m:t>ln</m:t>
                        </m:r>
                      </m:fName>
                      <m:e>
                        <m:d>
                          <m:dPr>
                            <m:ctrlPr>
                              <a:rPr lang="en-US" altLang="zh-CN" sz="2000" i="1">
                                <a:latin typeface="Cambria Math" panose="02040503050406030204" pitchFamily="18" charset="0"/>
                                <a:ea typeface="微软雅黑" panose="020B0503020204020204" pitchFamily="34" charset="-122"/>
                              </a:rPr>
                            </m:ctrlPr>
                          </m:dPr>
                          <m:e>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𝑡</m:t>
                                </m:r>
                              </m:sub>
                              <m:sup>
                                <m:r>
                                  <a:rPr lang="en-US" altLang="zh-CN" sz="2000" i="1">
                                    <a:latin typeface="Cambria Math" panose="02040503050406030204" pitchFamily="18" charset="0"/>
                                    <a:ea typeface="微软雅黑" panose="020B0503020204020204" pitchFamily="34" charset="-122"/>
                                  </a:rPr>
                                  <m:t>𝑖</m:t>
                                </m:r>
                              </m:sup>
                            </m:sSubSup>
                          </m:e>
                        </m:d>
                      </m:e>
                    </m:func>
                    <m:r>
                      <a:rPr lang="en-US" altLang="zh-CN" sz="2000">
                        <a:latin typeface="Cambria Math" panose="02040503050406030204" pitchFamily="18" charset="0"/>
                        <a:ea typeface="微软雅黑" panose="020B0503020204020204" pitchFamily="34" charset="-122"/>
                      </a:rPr>
                      <m:t>−</m:t>
                    </m:r>
                    <m:r>
                      <m:rPr>
                        <m:sty m:val="p"/>
                      </m:rPr>
                      <a:rPr lang="el-GR" altLang="zh-CN" sz="2000" i="1">
                        <a:latin typeface="Cambria Math" panose="02040503050406030204" pitchFamily="18" charset="0"/>
                        <a:ea typeface="Cambria Math" panose="02040503050406030204" pitchFamily="18" charset="0"/>
                      </a:rPr>
                      <m:t>β</m:t>
                    </m:r>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ln</m:t>
                        </m:r>
                      </m:fName>
                      <m:e>
                        <m:d>
                          <m:dPr>
                            <m:ctrlPr>
                              <a:rPr lang="en-US" altLang="zh-CN" sz="2000" i="1">
                                <a:latin typeface="Cambria Math" panose="02040503050406030204" pitchFamily="18" charset="0"/>
                                <a:ea typeface="Cambria Math" panose="02040503050406030204" pitchFamily="18" charset="0"/>
                              </a:rPr>
                            </m:ctrlPr>
                          </m:dPr>
                          <m:e>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𝑡</m:t>
                                </m:r>
                              </m:sub>
                              <m:sup>
                                <m:r>
                                  <a:rPr lang="en-US" altLang="zh-CN" sz="2000" i="1">
                                    <a:latin typeface="Cambria Math" panose="02040503050406030204" pitchFamily="18" charset="0"/>
                                    <a:ea typeface="Cambria Math" panose="02040503050406030204" pitchFamily="18" charset="0"/>
                                  </a:rPr>
                                  <m:t>𝑘</m:t>
                                </m:r>
                              </m:sup>
                            </m:sSubSup>
                          </m:e>
                        </m:d>
                      </m:e>
                    </m:func>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𝛼</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ea typeface="Cambria Math" panose="02040503050406030204" pitchFamily="18" charset="0"/>
                          </a:rPr>
                          <m:t>𝑡</m:t>
                        </m:r>
                      </m:sub>
                    </m:sSub>
                  </m:oMath>
                </a14:m>
                <a:r>
                  <a:rPr lang="zh-CN" altLang="en-US" sz="2000" dirty="0" smtClean="0">
                    <a:latin typeface="微软雅黑" panose="020B0503020204020204" pitchFamily="34" charset="-122"/>
                    <a:ea typeface="微软雅黑" panose="020B0503020204020204" pitchFamily="34" charset="-122"/>
                  </a:rPr>
                  <a:t>，得到</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β</m:t>
                    </m:r>
                  </m:oMath>
                </a14:m>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记</a:t>
                </a:r>
                <a:r>
                  <a:rPr lang="en-US" altLang="zh-CN" sz="2000" dirty="0" smtClean="0">
                    <a:latin typeface="微软雅黑" panose="020B0503020204020204" pitchFamily="34" charset="-122"/>
                    <a:ea typeface="微软雅黑" panose="020B0503020204020204" pitchFamily="34" charset="-122"/>
                  </a:rPr>
                  <a:t>spread</a:t>
                </a:r>
                <a:r>
                  <a:rPr lang="en-US" altLang="zh-CN" sz="2000" dirty="0">
                    <a:latin typeface="微软雅黑" panose="020B0503020204020204" pitchFamily="34" charset="-122"/>
                    <a:ea typeface="微软雅黑" panose="020B0503020204020204" pitchFamily="34" charset="-122"/>
                  </a:rPr>
                  <a:t>=</a:t>
                </a:r>
                <a14:m>
                  <m:oMath xmlns:m="http://schemas.openxmlformats.org/officeDocument/2006/math">
                    <m:func>
                      <m:funcPr>
                        <m:ctrlPr>
                          <a:rPr lang="en-US" altLang="zh-CN" sz="2000" i="1">
                            <a:latin typeface="Cambria Math" panose="02040503050406030204" pitchFamily="18" charset="0"/>
                            <a:ea typeface="微软雅黑" panose="020B0503020204020204" pitchFamily="34" charset="-122"/>
                          </a:rPr>
                        </m:ctrlPr>
                      </m:funcPr>
                      <m:fName>
                        <m:r>
                          <m:rPr>
                            <m:sty m:val="p"/>
                          </m:rPr>
                          <a:rPr lang="en-US" altLang="zh-CN" sz="2000">
                            <a:latin typeface="Cambria Math" panose="02040503050406030204" pitchFamily="18" charset="0"/>
                            <a:ea typeface="微软雅黑" panose="020B0503020204020204" pitchFamily="34" charset="-122"/>
                          </a:rPr>
                          <m:t>ln</m:t>
                        </m:r>
                      </m:fName>
                      <m:e>
                        <m:d>
                          <m:dPr>
                            <m:ctrlPr>
                              <a:rPr lang="en-US" altLang="zh-CN" sz="2000" i="1">
                                <a:latin typeface="Cambria Math" panose="02040503050406030204" pitchFamily="18" charset="0"/>
                                <a:ea typeface="微软雅黑" panose="020B0503020204020204" pitchFamily="34" charset="-122"/>
                              </a:rPr>
                            </m:ctrlPr>
                          </m:dPr>
                          <m:e>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𝑡</m:t>
                                </m:r>
                              </m:sub>
                              <m:sup>
                                <m:r>
                                  <a:rPr lang="en-US" altLang="zh-CN" sz="2000" i="1">
                                    <a:latin typeface="Cambria Math" panose="02040503050406030204" pitchFamily="18" charset="0"/>
                                    <a:ea typeface="微软雅黑" panose="020B0503020204020204" pitchFamily="34" charset="-122"/>
                                  </a:rPr>
                                  <m:t>𝑖</m:t>
                                </m:r>
                              </m:sup>
                            </m:sSubSup>
                          </m:e>
                        </m:d>
                      </m:e>
                    </m:func>
                  </m:oMath>
                </a14:m>
                <a:r>
                  <a:rPr lang="en-US" altLang="zh-CN" sz="2000" dirty="0">
                    <a:latin typeface="微软雅黑" panose="020B0503020204020204" pitchFamily="34" charset="-122"/>
                    <a:ea typeface="微软雅黑" panose="020B0503020204020204" pitchFamily="34" charset="-122"/>
                  </a:rPr>
                  <a:t>-</a:t>
                </a:r>
                <a:r>
                  <a:rPr lang="el-GR" altLang="zh-CN" sz="2000" dirty="0">
                    <a:ea typeface="Cambria Math" panose="02040503050406030204" pitchFamily="18" charset="0"/>
                  </a:rPr>
                  <a:t>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β</m:t>
                    </m:r>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ln</m:t>
                        </m:r>
                      </m:fName>
                      <m:e>
                        <m:d>
                          <m:dPr>
                            <m:ctrlPr>
                              <a:rPr lang="en-US" altLang="zh-CN" sz="2000" i="1">
                                <a:latin typeface="Cambria Math" panose="02040503050406030204" pitchFamily="18" charset="0"/>
                                <a:ea typeface="Cambria Math" panose="02040503050406030204" pitchFamily="18" charset="0"/>
                              </a:rPr>
                            </m:ctrlPr>
                          </m:dPr>
                          <m:e>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𝑡</m:t>
                                </m:r>
                              </m:sub>
                              <m:sup>
                                <m:r>
                                  <a:rPr lang="en-US" altLang="zh-CN" sz="2000" i="1">
                                    <a:latin typeface="Cambria Math" panose="02040503050406030204" pitchFamily="18" charset="0"/>
                                    <a:ea typeface="Cambria Math" panose="02040503050406030204" pitchFamily="18" charset="0"/>
                                  </a:rPr>
                                  <m:t>𝑘</m:t>
                                </m:r>
                              </m:sup>
                            </m:sSubSup>
                          </m:e>
                        </m:d>
                      </m:e>
                    </m:func>
                  </m:oMath>
                </a14:m>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记下</a:t>
                </a:r>
                <a:r>
                  <a:rPr lang="en-US" altLang="zh-CN" sz="2000" dirty="0" smtClean="0">
                    <a:latin typeface="微软雅黑" panose="020B0503020204020204" pitchFamily="34" charset="-122"/>
                    <a:ea typeface="微软雅黑" panose="020B0503020204020204" pitchFamily="34" charset="-122"/>
                  </a:rPr>
                  <a:t>spread</a:t>
                </a:r>
                <a:r>
                  <a:rPr lang="zh-CN" altLang="en-US" sz="2000" dirty="0">
                    <a:latin typeface="微软雅黑" panose="020B0503020204020204" pitchFamily="34" charset="-122"/>
                    <a:ea typeface="微软雅黑" panose="020B0503020204020204" pitchFamily="34" charset="-122"/>
                  </a:rPr>
                  <a:t>的标准差</a:t>
                </a:r>
                <a14:m>
                  <m:oMath xmlns:m="http://schemas.openxmlformats.org/officeDocument/2006/math">
                    <m:r>
                      <a:rPr lang="zh-CN" altLang="en-US" sz="2000" i="1">
                        <a:latin typeface="Cambria Math" panose="02040503050406030204" pitchFamily="18" charset="0"/>
                        <a:ea typeface="微软雅黑" panose="020B0503020204020204" pitchFamily="34" charset="-122"/>
                      </a:rPr>
                      <m:t>𝜎</m:t>
                    </m:r>
                  </m:oMath>
                </a14:m>
                <a:r>
                  <a:rPr lang="zh-CN" altLang="en-US" sz="2000" dirty="0" smtClean="0">
                    <a:latin typeface="微软雅黑" panose="020B0503020204020204" pitchFamily="34" charset="-122"/>
                    <a:ea typeface="微软雅黑" panose="020B0503020204020204" pitchFamily="34" charset="-122"/>
                  </a:rPr>
                  <a:t>和期望</a:t>
                </a:r>
                <a:r>
                  <a:rPr lang="en-US" altLang="zh-CN" sz="2000" dirty="0" smtClean="0">
                    <a:latin typeface="微软雅黑" panose="020B0503020204020204" pitchFamily="34" charset="-122"/>
                    <a:ea typeface="微软雅黑" panose="020B0503020204020204" pitchFamily="34" charset="-122"/>
                  </a:rPr>
                  <a:t>E</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对样本时间外的</a:t>
                </a:r>
                <a:r>
                  <a:rPr lang="en-US" altLang="zh-CN" sz="2000" dirty="0" smtClean="0">
                    <a:latin typeface="微软雅黑" panose="020B0503020204020204" pitchFamily="34" charset="-122"/>
                    <a:ea typeface="微软雅黑" panose="020B0503020204020204" pitchFamily="34" charset="-122"/>
                  </a:rPr>
                  <a:t>spread</a:t>
                </a:r>
                <a:r>
                  <a:rPr lang="zh-CN" altLang="en-US" sz="2000" dirty="0" smtClean="0">
                    <a:latin typeface="微软雅黑" panose="020B0503020204020204" pitchFamily="34" charset="-122"/>
                    <a:ea typeface="微软雅黑" panose="020B0503020204020204" pitchFamily="34" charset="-122"/>
                  </a:rPr>
                  <a:t>去</a:t>
                </a:r>
                <a:r>
                  <a:rPr lang="zh-CN" altLang="en-US" sz="2000" dirty="0">
                    <a:latin typeface="微软雅黑" panose="020B0503020204020204" pitchFamily="34" charset="-122"/>
                    <a:ea typeface="微软雅黑" panose="020B0503020204020204" pitchFamily="34" charset="-122"/>
                  </a:rPr>
                  <a:t>中心化处理 </a:t>
                </a:r>
                <a:r>
                  <a:rPr lang="en-US" altLang="zh-CN" sz="2000" dirty="0">
                    <a:latin typeface="微软雅黑" panose="020B0503020204020204" pitchFamily="34" charset="-122"/>
                    <a:ea typeface="微软雅黑" panose="020B0503020204020204" pitchFamily="34" charset="-122"/>
                  </a:rPr>
                  <a:t>spread-E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spread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Mspread</a:t>
                </a:r>
                <a:r>
                  <a:rPr lang="en-US" altLang="zh-CN" sz="2000" dirty="0">
                    <a:latin typeface="微软雅黑" panose="020B0503020204020204" pitchFamily="34" charset="-122"/>
                    <a:ea typeface="微软雅黑" panose="020B0503020204020204" pitchFamily="34" charset="-122"/>
                  </a:rPr>
                  <a:t> </a:t>
                </a: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选择</a:t>
                </a:r>
                <a:r>
                  <a:rPr lang="en-US" altLang="zh-CN" sz="2000" dirty="0">
                    <a:latin typeface="微软雅黑" panose="020B0503020204020204" pitchFamily="34" charset="-122"/>
                    <a:ea typeface="微软雅黑" panose="020B0503020204020204" pitchFamily="34" charset="-122"/>
                  </a:rPr>
                  <a:t>λ</a:t>
                </a:r>
                <a:r>
                  <a:rPr lang="zh-CN" altLang="en-US" sz="2000" dirty="0">
                    <a:latin typeface="微软雅黑" panose="020B0503020204020204" pitchFamily="34" charset="-122"/>
                    <a:ea typeface="微软雅黑" panose="020B0503020204020204" pitchFamily="34" charset="-122"/>
                  </a:rPr>
                  <a:t>，当</a:t>
                </a:r>
                <a:r>
                  <a:rPr lang="en-US" altLang="zh-CN" sz="2000" dirty="0" err="1">
                    <a:latin typeface="微软雅黑" panose="020B0503020204020204" pitchFamily="34" charset="-122"/>
                    <a:ea typeface="微软雅黑" panose="020B0503020204020204" pitchFamily="34" charset="-122"/>
                  </a:rPr>
                  <a:t>Mspread</a:t>
                </a:r>
                <a:r>
                  <a:rPr lang="en-US" altLang="zh-CN" sz="2000" dirty="0">
                    <a:latin typeface="微软雅黑" panose="020B0503020204020204" pitchFamily="34" charset="-122"/>
                    <a:ea typeface="微软雅黑" panose="020B0503020204020204" pitchFamily="34" charset="-122"/>
                  </a:rPr>
                  <a:t>&gt;λ</a:t>
                </a:r>
                <a14:m>
                  <m:oMath xmlns:m="http://schemas.openxmlformats.org/officeDocument/2006/math">
                    <m:r>
                      <a:rPr lang="zh-CN" altLang="en-US" sz="2000" i="1">
                        <a:latin typeface="Cambria Math" panose="02040503050406030204" pitchFamily="18" charset="0"/>
                        <a:ea typeface="微软雅黑" panose="020B0503020204020204" pitchFamily="34" charset="-122"/>
                      </a:rPr>
                      <m:t>𝜎</m:t>
                    </m:r>
                  </m:oMath>
                </a14:m>
                <a:r>
                  <a:rPr lang="zh-CN" altLang="en-US" sz="2000" dirty="0">
                    <a:latin typeface="微软雅黑" panose="020B0503020204020204" pitchFamily="34" charset="-122"/>
                    <a:ea typeface="微软雅黑" panose="020B0503020204020204" pitchFamily="34" charset="-122"/>
                  </a:rPr>
                  <a:t>，卖空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单位</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，买入</a:t>
                </a:r>
                <a14:m>
                  <m:oMath xmlns:m="http://schemas.openxmlformats.org/officeDocument/2006/math">
                    <m:r>
                      <m:rPr>
                        <m:sty m:val="p"/>
                      </m:rPr>
                      <a:rPr lang="el-GR" altLang="zh-CN" sz="2000">
                        <a:latin typeface="Cambria Math" panose="02040503050406030204" pitchFamily="18" charset="0"/>
                        <a:ea typeface="微软雅黑" panose="020B0503020204020204" pitchFamily="34" charset="-122"/>
                      </a:rPr>
                      <m:t>β</m:t>
                    </m:r>
                    <m:r>
                      <a:rPr lang="zh-CN" altLang="en-US" sz="2000">
                        <a:latin typeface="Cambria Math" panose="02040503050406030204" pitchFamily="18" charset="0"/>
                        <a:ea typeface="微软雅黑" panose="020B0503020204020204" pitchFamily="34" charset="-122"/>
                      </a:rPr>
                      <m:t>单位</m:t>
                    </m:r>
                    <m:r>
                      <m:rPr>
                        <m:sty m:val="p"/>
                      </m:rPr>
                      <a:rPr lang="en-US" altLang="zh-CN" sz="2000" i="1">
                        <a:latin typeface="Cambria Math" panose="02040503050406030204" pitchFamily="18" charset="0"/>
                        <a:ea typeface="微软雅黑" panose="020B0503020204020204" pitchFamily="34" charset="-122"/>
                      </a:rPr>
                      <m:t>k</m:t>
                    </m:r>
                    <m:r>
                      <a:rPr lang="zh-CN" altLang="en-US"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当</a:t>
                </a:r>
                <a:r>
                  <a:rPr lang="en-US" altLang="zh-CN" sz="2000" dirty="0" err="1">
                    <a:latin typeface="微软雅黑" panose="020B0503020204020204" pitchFamily="34" charset="-122"/>
                    <a:ea typeface="微软雅黑" panose="020B0503020204020204" pitchFamily="34" charset="-122"/>
                  </a:rPr>
                  <a:t>Mspread</a:t>
                </a:r>
                <a:r>
                  <a:rPr lang="en-US" altLang="zh-CN" sz="2000" dirty="0">
                    <a:latin typeface="微软雅黑" panose="020B0503020204020204" pitchFamily="34" charset="-122"/>
                    <a:ea typeface="微软雅黑" panose="020B0503020204020204" pitchFamily="34" charset="-122"/>
                  </a:rPr>
                  <a:t>&lt;-λ</a:t>
                </a:r>
                <a14:m>
                  <m:oMath xmlns:m="http://schemas.openxmlformats.org/officeDocument/2006/math">
                    <m:r>
                      <a:rPr lang="zh-CN" altLang="en-US" sz="2000" i="1">
                        <a:latin typeface="Cambria Math" panose="02040503050406030204" pitchFamily="18" charset="0"/>
                        <a:ea typeface="微软雅黑" panose="020B0503020204020204" pitchFamily="34" charset="-122"/>
                      </a:rPr>
                      <m:t>𝜎</m:t>
                    </m:r>
                  </m:oMath>
                </a14:m>
                <a:r>
                  <a:rPr lang="zh-CN" altLang="en-US" sz="2000" dirty="0">
                    <a:latin typeface="微软雅黑" panose="020B0503020204020204" pitchFamily="34" charset="-122"/>
                    <a:ea typeface="微软雅黑" panose="020B0503020204020204" pitchFamily="34" charset="-122"/>
                  </a:rPr>
                  <a:t>，买入</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单位</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，卖出</a:t>
                </a:r>
                <a14:m>
                  <m:oMath xmlns:m="http://schemas.openxmlformats.org/officeDocument/2006/math">
                    <m:r>
                      <m:rPr>
                        <m:sty m:val="p"/>
                      </m:rPr>
                      <a:rPr lang="el-GR" altLang="zh-CN" sz="2000">
                        <a:latin typeface="Cambria Math" panose="02040503050406030204" pitchFamily="18" charset="0"/>
                        <a:ea typeface="微软雅黑" panose="020B0503020204020204" pitchFamily="34" charset="-122"/>
                      </a:rPr>
                      <m:t>β</m:t>
                    </m:r>
                    <m:r>
                      <a:rPr lang="zh-CN" altLang="en-US" sz="2000">
                        <a:latin typeface="Cambria Math" panose="02040503050406030204" pitchFamily="18" charset="0"/>
                        <a:ea typeface="微软雅黑" panose="020B0503020204020204" pitchFamily="34" charset="-122"/>
                      </a:rPr>
                      <m:t>单位</m:t>
                    </m:r>
                    <m:r>
                      <m:rPr>
                        <m:sty m:val="p"/>
                      </m:rPr>
                      <a:rPr lang="en-US" altLang="zh-CN" sz="2000" i="1">
                        <a:latin typeface="Cambria Math" panose="02040503050406030204" pitchFamily="18" charset="0"/>
                        <a:ea typeface="微软雅黑" panose="020B0503020204020204" pitchFamily="34" charset="-122"/>
                      </a:rPr>
                      <m:t>k</m:t>
                    </m:r>
                  </m:oMath>
                </a14:m>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（经过回测，发现</a:t>
                </a:r>
                <a:r>
                  <a:rPr lang="en-US" altLang="zh-CN" sz="2000" dirty="0" smtClean="0">
                    <a:latin typeface="微软雅黑" panose="020B0503020204020204" pitchFamily="34" charset="-122"/>
                    <a:ea typeface="微软雅黑" panose="020B0503020204020204" pitchFamily="34" charset="-122"/>
                  </a:rPr>
                  <a:t>λ</a:t>
                </a:r>
                <a:r>
                  <a:rPr lang="zh-CN" altLang="en-US" sz="2000" dirty="0" smtClean="0">
                    <a:latin typeface="微软雅黑" panose="020B0503020204020204" pitchFamily="34" charset="-122"/>
                    <a:ea typeface="微软雅黑" panose="020B0503020204020204" pitchFamily="34" charset="-122"/>
                  </a:rPr>
                  <a:t>取</a:t>
                </a:r>
                <a:r>
                  <a:rPr lang="en-US" altLang="zh-CN" sz="2000" dirty="0" smtClean="0">
                    <a:latin typeface="微软雅黑" panose="020B0503020204020204" pitchFamily="34" charset="-122"/>
                    <a:ea typeface="微软雅黑" panose="020B0503020204020204" pitchFamily="34" charset="-122"/>
                  </a:rPr>
                  <a:t>1.5</a:t>
                </a:r>
                <a:r>
                  <a:rPr lang="zh-CN" altLang="en-US" sz="2000" dirty="0" smtClean="0">
                    <a:latin typeface="微软雅黑" panose="020B0503020204020204" pitchFamily="34" charset="-122"/>
                    <a:ea typeface="微软雅黑" panose="020B0503020204020204" pitchFamily="34" charset="-122"/>
                  </a:rPr>
                  <a:t>时收益最大，推测</a:t>
                </a:r>
                <a:r>
                  <a:rPr lang="en-US" altLang="zh-CN" sz="2000" dirty="0" smtClean="0">
                    <a:latin typeface="微软雅黑" panose="020B0503020204020204" pitchFamily="34" charset="-122"/>
                    <a:ea typeface="微软雅黑" panose="020B0503020204020204" pitchFamily="34" charset="-122"/>
                  </a:rPr>
                  <a:t>λ</a:t>
                </a:r>
                <a:r>
                  <a:rPr lang="zh-CN" altLang="en-US" sz="2000" dirty="0" smtClean="0">
                    <a:latin typeface="微软雅黑" panose="020B0503020204020204" pitchFamily="34" charset="-122"/>
                    <a:ea typeface="微软雅黑" panose="020B0503020204020204" pitchFamily="34" charset="-122"/>
                  </a:rPr>
                  <a:t>与收益有倒</a:t>
                </a:r>
                <a:r>
                  <a:rPr lang="en-US" altLang="zh-CN" sz="2000" dirty="0" smtClean="0">
                    <a:latin typeface="微软雅黑" panose="020B0503020204020204" pitchFamily="34" charset="-122"/>
                    <a:ea typeface="微软雅黑" panose="020B0503020204020204" pitchFamily="34" charset="-122"/>
                  </a:rPr>
                  <a:t>U</a:t>
                </a:r>
                <a:r>
                  <a:rPr lang="zh-CN" altLang="en-US" sz="2000" dirty="0" smtClean="0">
                    <a:latin typeface="微软雅黑" panose="020B0503020204020204" pitchFamily="34" charset="-122"/>
                    <a:ea typeface="微软雅黑" panose="020B0503020204020204" pitchFamily="34" charset="-122"/>
                  </a:rPr>
                  <a:t>型关系）</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设置</a:t>
                </a:r>
                <a:r>
                  <a:rPr lang="zh-CN" altLang="en-US" sz="2000" dirty="0">
                    <a:latin typeface="微软雅黑" panose="020B0503020204020204" pitchFamily="34" charset="-122"/>
                    <a:ea typeface="微软雅黑" panose="020B0503020204020204" pitchFamily="34" charset="-122"/>
                  </a:rPr>
                  <a:t>止损信号，一般取</a:t>
                </a:r>
                <a:r>
                  <a:rPr lang="en-US" altLang="zh-CN" sz="2000" dirty="0">
                    <a:latin typeface="微软雅黑" panose="020B0503020204020204" pitchFamily="34" charset="-122"/>
                    <a:ea typeface="微软雅黑" panose="020B0503020204020204" pitchFamily="34" charset="-122"/>
                  </a:rPr>
                  <a:t>2</a:t>
                </a:r>
                <a14:m>
                  <m:oMath xmlns:m="http://schemas.openxmlformats.org/officeDocument/2006/math">
                    <m:r>
                      <a:rPr lang="zh-CN" altLang="en-US" sz="2000" i="1">
                        <a:latin typeface="Cambria Math" panose="02040503050406030204" pitchFamily="18" charset="0"/>
                        <a:ea typeface="微软雅黑" panose="020B0503020204020204" pitchFamily="34" charset="-122"/>
                      </a:rPr>
                      <m:t>𝜎</m:t>
                    </m:r>
                  </m:oMath>
                </a14:m>
                <a:r>
                  <a:rPr lang="zh-CN" altLang="en-US" sz="2000" dirty="0">
                    <a:latin typeface="微软雅黑" panose="020B0503020204020204" pitchFamily="34" charset="-122"/>
                    <a:ea typeface="微软雅黑" panose="020B0503020204020204" pitchFamily="34" charset="-122"/>
                  </a:rPr>
                  <a:t>。原因：假设价格序列的方差恒定不变，则</a:t>
                </a:r>
                <a:r>
                  <a:rPr lang="en-US" altLang="zh-CN" sz="2000" dirty="0" err="1">
                    <a:latin typeface="微软雅黑" panose="020B0503020204020204" pitchFamily="34" charset="-122"/>
                    <a:ea typeface="微软雅黑" panose="020B0503020204020204" pitchFamily="34" charset="-122"/>
                  </a:rPr>
                  <a:t>Mspread</a:t>
                </a:r>
                <a:r>
                  <a:rPr lang="zh-CN" altLang="en-US" sz="2000" dirty="0">
                    <a:latin typeface="微软雅黑" panose="020B0503020204020204" pitchFamily="34" charset="-122"/>
                    <a:ea typeface="微软雅黑" panose="020B0503020204020204" pitchFamily="34" charset="-122"/>
                  </a:rPr>
                  <a:t>服从</a:t>
                </a:r>
                <a:r>
                  <a:rPr lang="zh-CN" altLang="en-US" sz="2000" dirty="0" smtClean="0">
                    <a:latin typeface="微软雅黑" panose="020B0503020204020204" pitchFamily="34" charset="-122"/>
                    <a:ea typeface="微软雅黑" panose="020B0503020204020204" pitchFamily="34" charset="-122"/>
                  </a:rPr>
                  <a:t>正态分布，根据</a:t>
                </a:r>
                <a:r>
                  <a:rPr lang="en-US" altLang="zh-CN" sz="2000" dirty="0">
                    <a:latin typeface="微软雅黑" panose="020B0503020204020204" pitchFamily="34" charset="-122"/>
                    <a:ea typeface="微软雅黑" panose="020B0503020204020204" pitchFamily="34" charset="-122"/>
                  </a:rPr>
                  <a:t>2</a:t>
                </a:r>
                <a14:m>
                  <m:oMath xmlns:m="http://schemas.openxmlformats.org/officeDocument/2006/math">
                    <m:r>
                      <a:rPr lang="zh-CN" altLang="en-US" sz="2000" i="1">
                        <a:latin typeface="Cambria Math" panose="02040503050406030204" pitchFamily="18" charset="0"/>
                        <a:ea typeface="微软雅黑" panose="020B0503020204020204" pitchFamily="34" charset="-122"/>
                      </a:rPr>
                      <m:t>𝜎</m:t>
                    </m:r>
                  </m:oMath>
                </a14:m>
                <a:r>
                  <a:rPr lang="zh-CN" altLang="en-US" sz="2000" dirty="0" smtClean="0">
                    <a:latin typeface="微软雅黑" panose="020B0503020204020204" pitchFamily="34" charset="-122"/>
                    <a:ea typeface="微软雅黑" panose="020B0503020204020204" pitchFamily="34" charset="-122"/>
                  </a:rPr>
                  <a:t>原则，有</a:t>
                </a:r>
                <a:r>
                  <a:rPr lang="en-US" altLang="zh-CN" sz="2000" dirty="0" smtClean="0">
                    <a:latin typeface="微软雅黑" panose="020B0503020204020204" pitchFamily="34" charset="-122"/>
                    <a:ea typeface="微软雅黑" panose="020B0503020204020204" pitchFamily="34" charset="-122"/>
                  </a:rPr>
                  <a:t>95.44%</a:t>
                </a:r>
                <a:r>
                  <a:rPr lang="zh-CN" altLang="en-US" sz="2000" dirty="0" smtClean="0">
                    <a:latin typeface="微软雅黑" panose="020B0503020204020204" pitchFamily="34" charset="-122"/>
                    <a:ea typeface="微软雅黑" panose="020B0503020204020204" pitchFamily="34" charset="-122"/>
                  </a:rPr>
                  <a:t>的概率是在此区间中的。</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24762" y="1410622"/>
                <a:ext cx="10289706" cy="4393767"/>
              </a:xfrm>
              <a:prstGeom prst="rect">
                <a:avLst/>
              </a:prstGeom>
              <a:blipFill rotWithShape="0">
                <a:blip r:embed="rId2"/>
                <a:stretch>
                  <a:fillRect l="-770" r="-652" b="-277"/>
                </a:stretch>
              </a:blipFill>
            </p:spPr>
            <p:txBody>
              <a:bodyPr/>
              <a:lstStyle/>
              <a:p>
                <a:r>
                  <a:rPr lang="zh-CN" altLang="en-US">
                    <a:noFill/>
                  </a:rPr>
                  <a:t> </a:t>
                </a:r>
              </a:p>
            </p:txBody>
          </p:sp>
        </mc:Fallback>
      </mc:AlternateContent>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7" y="314980"/>
            <a:ext cx="4927711" cy="584775"/>
          </a:xfrm>
          <a:prstGeom prst="rect">
            <a:avLst/>
          </a:prstGeom>
          <a:noFill/>
        </p:spPr>
        <p:txBody>
          <a:bodyPr wrap="square"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得到交易信号和止损信号</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07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8160" y="579120"/>
            <a:ext cx="11140440" cy="5745480"/>
          </a:xfrm>
          <a:prstGeom prst="roundRect">
            <a:avLst>
              <a:gd name="adj" fmla="val 10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圆角矩形 3"/>
          <p:cNvSpPr/>
          <p:nvPr/>
        </p:nvSpPr>
        <p:spPr>
          <a:xfrm>
            <a:off x="188686" y="2492375"/>
            <a:ext cx="2312120" cy="1873250"/>
          </a:xfrm>
          <a:prstGeom prst="roundRect">
            <a:avLst>
              <a:gd name="adj" fmla="val 3649"/>
            </a:avLst>
          </a:prstGeom>
          <a:solidFill>
            <a:srgbClr val="534C49"/>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schemeClr val="bg1"/>
                </a:solidFill>
                <a:latin typeface="Arial" panose="020B0604020202020204" pitchFamily="34" charset="0"/>
                <a:cs typeface="Arial" panose="020B0604020202020204" pitchFamily="34" charset="0"/>
              </a:rPr>
              <a:t>02</a:t>
            </a:r>
            <a:endParaRPr lang="zh-CN" altLang="en-US" sz="9600" dirty="0">
              <a:solidFill>
                <a:schemeClr val="bg1"/>
              </a:solidFill>
              <a:latin typeface="Arial" panose="020B0604020202020204" pitchFamily="34" charset="0"/>
              <a:cs typeface="Arial" panose="020B0604020202020204" pitchFamily="34" charset="0"/>
            </a:endParaRPr>
          </a:p>
        </p:txBody>
      </p:sp>
      <p:grpSp>
        <p:nvGrpSpPr>
          <p:cNvPr id="3" name="组合 2"/>
          <p:cNvGrpSpPr/>
          <p:nvPr/>
        </p:nvGrpSpPr>
        <p:grpSpPr>
          <a:xfrm>
            <a:off x="2365823" y="1082040"/>
            <a:ext cx="5650411" cy="4693920"/>
            <a:chOff x="2365823" y="1082040"/>
            <a:chExt cx="5650411" cy="4693920"/>
          </a:xfrm>
        </p:grpSpPr>
        <p:cxnSp>
          <p:nvCxnSpPr>
            <p:cNvPr id="6" name="直接连接符 5"/>
            <p:cNvCxnSpPr/>
            <p:nvPr/>
          </p:nvCxnSpPr>
          <p:spPr>
            <a:xfrm>
              <a:off x="2365823" y="4365625"/>
              <a:ext cx="5650411" cy="1410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365823" y="1082040"/>
              <a:ext cx="5650411" cy="1410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525485" y="3044280"/>
            <a:ext cx="3825959" cy="769441"/>
          </a:xfrm>
          <a:prstGeom prst="rect">
            <a:avLst/>
          </a:prstGeom>
          <a:noFill/>
        </p:spPr>
        <p:txBody>
          <a:bodyPr wrap="square" rtlCol="0">
            <a:spAutoFit/>
          </a:bodyPr>
          <a:lstStyle/>
          <a:p>
            <a:pPr algn="ctr"/>
            <a:r>
              <a:rPr lang="zh-CN" altLang="en-US" sz="4400" dirty="0" smtClean="0">
                <a:solidFill>
                  <a:schemeClr val="bg1"/>
                </a:solidFill>
                <a:latin typeface="张海山锐线体简" panose="02000000000000000000" pitchFamily="2" charset="-122"/>
                <a:ea typeface="张海山锐线体简" panose="02000000000000000000" pitchFamily="2" charset="-122"/>
              </a:rPr>
              <a:t>实证分析</a:t>
            </a:r>
            <a:endParaRPr lang="zh-CN" altLang="en-US" sz="4400" dirty="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3977221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8" fill="hold" grpId="0" nodeType="withEffect">
                                  <p:stCondLst>
                                    <p:cond delay="6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4762" y="1410622"/>
            <a:ext cx="10289706" cy="280794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从配对交易定义出发可以发现满足要求的股票应该是主营业务类似、规模相近、股价驱动因素大致相同的股票。因此</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在初选过程中</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可以基本确定满足配对条件的股票应该是出自同一行业</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银行业</a:t>
            </a:r>
            <a:r>
              <a:rPr lang="zh-CN" altLang="en-US" sz="2000" dirty="0">
                <a:latin typeface="微软雅黑" panose="020B0503020204020204" pitchFamily="34" charset="-122"/>
                <a:ea typeface="微软雅黑" panose="020B0503020204020204" pitchFamily="34" charset="-122"/>
              </a:rPr>
              <a:t>股票之间相关性大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波动小，并且具备可融资融券，上市历史时间长的股票数量足够，也不会存在交叉行业的情况。因此我们选择了银行也股票作为研究对象。行业、股票数据来源于</a:t>
            </a:r>
            <a:r>
              <a:rPr lang="en-US" altLang="zh-CN" sz="2000" dirty="0">
                <a:latin typeface="微软雅黑" panose="020B0503020204020204" pitchFamily="34" charset="-122"/>
                <a:ea typeface="微软雅黑" panose="020B0503020204020204" pitchFamily="34" charset="-122"/>
              </a:rPr>
              <a:t>Wind</a:t>
            </a:r>
            <a:r>
              <a:rPr lang="zh-CN" altLang="en-US" sz="2000" dirty="0">
                <a:latin typeface="微软雅黑" panose="020B0503020204020204" pitchFamily="34" charset="-122"/>
                <a:ea typeface="微软雅黑" panose="020B0503020204020204" pitchFamily="34" charset="-122"/>
              </a:rPr>
              <a:t>资讯。我们剔除了</a:t>
            </a:r>
            <a:r>
              <a:rPr lang="en-US" altLang="zh-CN" sz="2000" dirty="0">
                <a:latin typeface="微软雅黑" panose="020B0503020204020204" pitchFamily="34" charset="-122"/>
                <a:ea typeface="微软雅黑" panose="020B0503020204020204" pitchFamily="34" charset="-122"/>
              </a:rPr>
              <a:t>2010</a:t>
            </a:r>
            <a:r>
              <a:rPr lang="zh-CN" altLang="en-US" sz="2000" dirty="0">
                <a:latin typeface="微软雅黑" panose="020B0503020204020204" pitchFamily="34" charset="-122"/>
                <a:ea typeface="微软雅黑" panose="020B0503020204020204" pitchFamily="34" charset="-122"/>
              </a:rPr>
              <a:t>年后上市的新股，共得到</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组股票。</a:t>
            </a:r>
          </a:p>
        </p:txBody>
      </p:sp>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7" y="314980"/>
            <a:ext cx="4927711"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相关系数</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分析</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720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7" y="314980"/>
            <a:ext cx="4927711" cy="584775"/>
          </a:xfrm>
          <a:prstGeom prst="rect">
            <a:avLst/>
          </a:prstGeom>
          <a:noFill/>
        </p:spPr>
        <p:txBody>
          <a:bodyPr wrap="square"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实证分析</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21"/>
            <a:ext cx="12192000" cy="2441405"/>
          </a:xfrm>
          <a:prstGeom prst="rect">
            <a:avLst/>
          </a:prstGeom>
        </p:spPr>
      </p:pic>
      <p:sp>
        <p:nvSpPr>
          <p:cNvPr id="9" name="文本框 8"/>
          <p:cNvSpPr txBox="1"/>
          <p:nvPr/>
        </p:nvSpPr>
        <p:spPr>
          <a:xfrm>
            <a:off x="2816352" y="4965192"/>
            <a:ext cx="6368288" cy="646331"/>
          </a:xfrm>
          <a:prstGeom prst="rect">
            <a:avLst/>
          </a:prstGeom>
          <a:noFill/>
        </p:spPr>
        <p:txBody>
          <a:bodyPr wrap="square" rtlCol="0">
            <a:spAutoFit/>
          </a:bodyPr>
          <a:lstStyle/>
          <a:p>
            <a:r>
              <a:rPr lang="en-US" altLang="zh-CN" dirty="0" smtClean="0"/>
              <a:t>601009</a:t>
            </a:r>
            <a:r>
              <a:rPr lang="zh-CN" altLang="en-US" dirty="0" smtClean="0"/>
              <a:t>（南京银行） 和 </a:t>
            </a:r>
            <a:r>
              <a:rPr lang="en-US" altLang="zh-CN" dirty="0"/>
              <a:t>601169</a:t>
            </a:r>
            <a:r>
              <a:rPr lang="zh-CN" altLang="en-US" dirty="0" smtClean="0"/>
              <a:t> （北京银行）的相关系数达到最大为</a:t>
            </a:r>
            <a:r>
              <a:rPr lang="en-US" altLang="zh-CN" dirty="0" smtClean="0"/>
              <a:t>0.9456</a:t>
            </a:r>
            <a:r>
              <a:rPr lang="zh-CN" altLang="en-US" dirty="0" smtClean="0"/>
              <a:t>，因此我们使用这两只股票进行模拟配对交易</a:t>
            </a:r>
            <a:endParaRPr lang="zh-CN" altLang="en-US" dirty="0"/>
          </a:p>
        </p:txBody>
      </p:sp>
      <p:sp>
        <p:nvSpPr>
          <p:cNvPr id="2" name="矩形 1"/>
          <p:cNvSpPr/>
          <p:nvPr/>
        </p:nvSpPr>
        <p:spPr>
          <a:xfrm>
            <a:off x="6465194" y="2794714"/>
            <a:ext cx="669702" cy="12878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716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7" y="314980"/>
            <a:ext cx="4927711" cy="584775"/>
          </a:xfrm>
          <a:prstGeom prst="rect">
            <a:avLst/>
          </a:prstGeom>
          <a:noFill/>
        </p:spPr>
        <p:txBody>
          <a:bodyPr wrap="square" rtlCol="0">
            <a:spAutoFit/>
          </a:bodyPr>
          <a:lstStyle/>
          <a:p>
            <a:r>
              <a:rPr lang="en-US" altLang="zh-CN" sz="3200" b="1" dirty="0" smtClean="0">
                <a:solidFill>
                  <a:schemeClr val="accent1">
                    <a:lumMod val="75000"/>
                  </a:schemeClr>
                </a:solidFill>
                <a:latin typeface="微软雅黑" panose="020B0503020204020204" pitchFamily="34" charset="-122"/>
                <a:ea typeface="微软雅黑" panose="020B0503020204020204" pitchFamily="34" charset="-122"/>
              </a:rPr>
              <a:t>ADF</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检验</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751267" y="5739679"/>
            <a:ext cx="739211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首先，对两只股票价格的对数进行</a:t>
            </a:r>
            <a:r>
              <a:rPr lang="en-US" altLang="zh-CN" dirty="0" smtClean="0">
                <a:latin typeface="微软雅黑" panose="020B0503020204020204" pitchFamily="34" charset="-122"/>
                <a:ea typeface="微软雅黑" panose="020B0503020204020204" pitchFamily="34" charset="-122"/>
              </a:rPr>
              <a:t>ADF</a:t>
            </a:r>
            <a:r>
              <a:rPr lang="zh-CN" altLang="en-US" dirty="0" smtClean="0">
                <a:latin typeface="微软雅黑" panose="020B0503020204020204" pitchFamily="34" charset="-122"/>
                <a:ea typeface="微软雅黑" panose="020B0503020204020204" pitchFamily="34" charset="-122"/>
              </a:rPr>
              <a:t>检验，发现价格序列不平稳</a:t>
            </a:r>
            <a:endParaRPr lang="zh-CN" altLang="en-US"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2764146" y="314980"/>
            <a:ext cx="6819900" cy="5391150"/>
          </a:xfrm>
          <a:prstGeom prst="rect">
            <a:avLst/>
          </a:prstGeom>
        </p:spPr>
      </p:pic>
      <p:sp>
        <p:nvSpPr>
          <p:cNvPr id="10" name="椭圆 9"/>
          <p:cNvSpPr/>
          <p:nvPr/>
        </p:nvSpPr>
        <p:spPr>
          <a:xfrm>
            <a:off x="7532014" y="2627287"/>
            <a:ext cx="800618" cy="36655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723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2764146" y="314980"/>
            <a:ext cx="6819900" cy="5391150"/>
          </a:xfrm>
          <a:prstGeom prst="rect">
            <a:avLst/>
          </a:prstGeom>
        </p:spPr>
      </p:pic>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7" y="314980"/>
            <a:ext cx="4927711" cy="584775"/>
          </a:xfrm>
          <a:prstGeom prst="rect">
            <a:avLst/>
          </a:prstGeom>
          <a:noFill/>
        </p:spPr>
        <p:txBody>
          <a:bodyPr wrap="square" rtlCol="0">
            <a:spAutoFit/>
          </a:bodyPr>
          <a:lstStyle/>
          <a:p>
            <a:r>
              <a:rPr lang="en-US" altLang="zh-CN" sz="3200" b="1" dirty="0" smtClean="0">
                <a:solidFill>
                  <a:schemeClr val="accent1">
                    <a:lumMod val="75000"/>
                  </a:schemeClr>
                </a:solidFill>
                <a:latin typeface="微软雅黑" panose="020B0503020204020204" pitchFamily="34" charset="-122"/>
                <a:ea typeface="微软雅黑" panose="020B0503020204020204" pitchFamily="34" charset="-122"/>
              </a:rPr>
              <a:t>ADF</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检验</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751267" y="5739679"/>
            <a:ext cx="739211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对两只股票取一阶差分，发现一阶价格序列平稳</a:t>
            </a:r>
          </a:p>
        </p:txBody>
      </p:sp>
      <p:sp>
        <p:nvSpPr>
          <p:cNvPr id="10" name="椭圆 9"/>
          <p:cNvSpPr/>
          <p:nvPr/>
        </p:nvSpPr>
        <p:spPr>
          <a:xfrm>
            <a:off x="7532014" y="2627287"/>
            <a:ext cx="800618" cy="36655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428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7" y="314980"/>
            <a:ext cx="4927711"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回归</a:t>
            </a:r>
          </a:p>
        </p:txBody>
      </p:sp>
      <p:pic>
        <p:nvPicPr>
          <p:cNvPr id="9" name="图片 8"/>
          <p:cNvPicPr>
            <a:picLocks noChangeAspect="1"/>
          </p:cNvPicPr>
          <p:nvPr/>
        </p:nvPicPr>
        <p:blipFill>
          <a:blip r:embed="rId2"/>
          <a:stretch>
            <a:fillRect/>
          </a:stretch>
        </p:blipFill>
        <p:spPr>
          <a:xfrm>
            <a:off x="2798688" y="314980"/>
            <a:ext cx="6153150" cy="5657850"/>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4268208" y="5296582"/>
                <a:ext cx="26100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l</m:t>
                      </m:r>
                      <m:r>
                        <m:rPr>
                          <m:sty m:val="p"/>
                        </m:rPr>
                        <a:rPr lang="en-US" altLang="zh-CN" b="0" i="0" smtClean="0">
                          <a:latin typeface="Cambria Math" panose="02040503050406030204" pitchFamily="18" charset="0"/>
                        </a:rPr>
                        <m:t>n</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i="1" smtClean="0">
                          <a:latin typeface="Cambria Math" panose="02040503050406030204" pitchFamily="18" charset="0"/>
                        </a:rPr>
                        <m:t>=</m:t>
                      </m:r>
                      <m:r>
                        <a:rPr lang="zh-CN" altLang="en-US" i="1" smtClean="0">
                          <a:latin typeface="Cambria Math" panose="02040503050406030204" pitchFamily="18" charset="0"/>
                        </a:rPr>
                        <m:t>𝛼</m:t>
                      </m:r>
                      <m:r>
                        <a:rPr lang="en-US" altLang="zh-CN" b="0" i="1" smtClean="0">
                          <a:latin typeface="Cambria Math" panose="02040503050406030204" pitchFamily="18" charset="0"/>
                        </a:rPr>
                        <m:t>+</m:t>
                      </m:r>
                      <m:r>
                        <a:rPr lang="zh-CN" altLang="en-US" b="0" i="1" smtClean="0">
                          <a:latin typeface="Cambria Math" panose="02040503050406030204" pitchFamily="18" charset="0"/>
                        </a:rPr>
                        <m:t>𝛽</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4268208" y="5296582"/>
                <a:ext cx="2610073" cy="276999"/>
              </a:xfrm>
              <a:prstGeom prst="rect">
                <a:avLst/>
              </a:prstGeom>
              <a:blipFill rotWithShape="0">
                <a:blip r:embed="rId3"/>
                <a:stretch>
                  <a:fillRect l="-1869" t="-2222"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268208" y="4558684"/>
                <a:ext cx="1531253" cy="5824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𝑦</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𝑦</m:t>
                          </m:r>
                        </m:sup>
                      </m:sSubSup>
                    </m:oMath>
                  </m:oMathPara>
                </a14:m>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𝑡</m:t>
                          </m:r>
                        </m:sub>
                        <m:sup>
                          <m:r>
                            <a:rPr lang="en-US" altLang="zh-CN" b="0" i="1" smtClean="0">
                              <a:latin typeface="Cambria Math" panose="02040503050406030204" pitchFamily="18" charset="0"/>
                            </a:rPr>
                            <m:t>𝑥</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b="0" i="1" smtClean="0">
                              <a:latin typeface="Cambria Math" panose="02040503050406030204" pitchFamily="18" charset="0"/>
                            </a:rPr>
                            <m:t>𝑥</m:t>
                          </m:r>
                        </m:sup>
                      </m:sSubSup>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4268208" y="4558684"/>
                <a:ext cx="1531253" cy="582404"/>
              </a:xfrm>
              <a:prstGeom prst="rect">
                <a:avLst/>
              </a:prstGeom>
              <a:blipFill rotWithShape="0">
                <a:blip r:embed="rId4"/>
                <a:stretch>
                  <a:fillRect l="-3187" r="-1195" b="-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268208" y="5729075"/>
                <a:ext cx="4210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l</m:t>
                      </m:r>
                      <m:r>
                        <m:rPr>
                          <m:sty m:val="p"/>
                        </m:rPr>
                        <a:rPr lang="en-US" altLang="zh-CN" b="0" i="0" smtClean="0">
                          <a:latin typeface="Cambria Math" panose="02040503050406030204" pitchFamily="18" charset="0"/>
                        </a:rPr>
                        <m:t>n</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0</m:t>
                      </m:r>
                      <m:r>
                        <a:rPr lang="en-US" altLang="zh-CN" i="1" smtClean="0">
                          <a:latin typeface="Cambria Math" panose="02040503050406030204" pitchFamily="18" charset="0"/>
                        </a:rPr>
                        <m:t>0</m:t>
                      </m:r>
                      <m:r>
                        <a:rPr lang="en-US" altLang="zh-CN" i="1">
                          <a:latin typeface="Cambria Math" panose="02040503050406030204" pitchFamily="18" charset="0"/>
                        </a:rPr>
                        <m:t>0</m:t>
                      </m:r>
                      <m:r>
                        <a:rPr lang="en-US" altLang="zh-CN" b="0" i="1" smtClean="0">
                          <a:latin typeface="Cambria Math" panose="02040503050406030204" pitchFamily="18" charset="0"/>
                        </a:rPr>
                        <m:t>323+</m:t>
                      </m:r>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b="0" i="1" smtClean="0">
                          <a:latin typeface="Cambria Math" panose="02040503050406030204" pitchFamily="18" charset="0"/>
                        </a:rPr>
                        <m:t>910335</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268208" y="5729075"/>
                <a:ext cx="4210320" cy="276999"/>
              </a:xfrm>
              <a:prstGeom prst="rect">
                <a:avLst/>
              </a:prstGeom>
              <a:blipFill rotWithShape="0">
                <a:blip r:embed="rId5"/>
                <a:stretch>
                  <a:fillRect l="-868" t="-2222"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282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7" y="314980"/>
            <a:ext cx="4927711"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交易信号</a:t>
            </a:r>
          </a:p>
        </p:txBody>
      </p:sp>
      <mc:AlternateContent xmlns:mc="http://schemas.openxmlformats.org/markup-compatibility/2006" xmlns:a14="http://schemas.microsoft.com/office/drawing/2010/main">
        <mc:Choice Requires="a14">
          <p:sp>
            <p:nvSpPr>
              <p:cNvPr id="12" name="文本框 11"/>
              <p:cNvSpPr txBox="1"/>
              <p:nvPr/>
            </p:nvSpPr>
            <p:spPr>
              <a:xfrm>
                <a:off x="1549435" y="914400"/>
                <a:ext cx="8882451" cy="5170646"/>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设</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𝑠𝑝𝑟𝑒𝑎𝑑</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𝑡</m:t>
                                </m:r>
                              </m:sub>
                            </m:sSub>
                          </m:e>
                        </m:d>
                      </m:e>
                    </m:func>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𝛽</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e>
                        </m:d>
                      </m:e>
                    </m:func>
                  </m:oMath>
                </a14:m>
                <a:endParaRPr lang="en-US" altLang="zh-CN" sz="2000" b="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得到新的时间序列</a:t>
                </a:r>
                <a:r>
                  <a:rPr lang="en-US" altLang="zh-CN" sz="20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𝑠𝑝𝑟𝑒𝑎𝑑</m:t>
                        </m:r>
                      </m:e>
                      <m:sub>
                        <m:r>
                          <a:rPr lang="en-US" altLang="zh-CN" sz="2000" i="1">
                            <a:latin typeface="Cambria Math" panose="02040503050406030204" pitchFamily="18" charset="0"/>
                          </a:rPr>
                          <m:t>𝑡</m:t>
                        </m:r>
                      </m:sub>
                    </m:sSub>
                  </m:oMath>
                </a14:m>
                <a:r>
                  <a:rPr lang="en-US" altLang="zh-CN" sz="2000" dirty="0" smtClean="0">
                    <a:latin typeface="微软雅黑" panose="020B0503020204020204" pitchFamily="34" charset="-122"/>
                    <a:ea typeface="微软雅黑" panose="020B0503020204020204" pitchFamily="34" charset="-122"/>
                  </a:rPr>
                  <a:t>}</a:t>
                </a:r>
                <a:endParaRPr lang="en-US" altLang="zh-CN" sz="2000" b="0"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对</a:t>
                </a:r>
                <a:r>
                  <a:rPr lang="zh-CN" altLang="en-US" sz="2000" dirty="0" smtClean="0">
                    <a:latin typeface="微软雅黑" panose="020B0503020204020204" pitchFamily="34" charset="-122"/>
                    <a:ea typeface="微软雅黑" panose="020B0503020204020204" pitchFamily="34" charset="-122"/>
                  </a:rPr>
                  <a:t>其求均值和标准差</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2000" dirty="0">
                    <a:latin typeface="Cambria Math" panose="02040503050406030204" pitchFamily="18" charset="0"/>
                    <a:ea typeface="Cambria Math" panose="02040503050406030204" pitchFamily="18" charset="0"/>
                  </a:rPr>
                  <a:t>E</a:t>
                </a:r>
                <a:r>
                  <a:rPr lang="zh-CN" altLang="en-US" sz="2000" dirty="0">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0">
                            <a:latin typeface="Cambria Math" panose="02040503050406030204" pitchFamily="18" charset="0"/>
                            <a:ea typeface="Cambria Math" panose="02040503050406030204" pitchFamily="18" charset="0"/>
                          </a:rPr>
                          <m:t>spread</m:t>
                        </m:r>
                      </m:e>
                      <m:sub>
                        <m:r>
                          <m:rPr>
                            <m:sty m:val="p"/>
                          </m:rPr>
                          <a:rPr lang="en-US" altLang="zh-CN" sz="2000" i="0">
                            <a:latin typeface="Cambria Math" panose="02040503050406030204" pitchFamily="18" charset="0"/>
                            <a:ea typeface="Cambria Math" panose="02040503050406030204" pitchFamily="18" charset="0"/>
                          </a:rPr>
                          <m:t>t</m:t>
                        </m:r>
                      </m:sub>
                    </m:sSub>
                  </m:oMath>
                </a14:m>
                <a:r>
                  <a:rPr lang="zh-CN" altLang="en-US" sz="2000" dirty="0">
                    <a:latin typeface="Cambria Math" panose="02040503050406030204" pitchFamily="18" charset="0"/>
                    <a:ea typeface="Cambria Math" panose="02040503050406030204" pitchFamily="18" charset="0"/>
                  </a:rPr>
                  <a:t>）</a:t>
                </a:r>
                <a:r>
                  <a:rPr lang="en-US" altLang="zh-CN" sz="2000" dirty="0">
                    <a:latin typeface="Cambria Math" panose="02040503050406030204" pitchFamily="18" charset="0"/>
                    <a:ea typeface="Cambria Math" panose="02040503050406030204" pitchFamily="18" charset="0"/>
                  </a:rPr>
                  <a:t>=0.000633        </a:t>
                </a:r>
                <a14:m>
                  <m:oMath xmlns:m="http://schemas.openxmlformats.org/officeDocument/2006/math">
                    <m:r>
                      <m:rPr>
                        <m:sty m:val="p"/>
                      </m:rPr>
                      <a:rPr lang="zh-CN" altLang="en-US" sz="2000" i="0">
                        <a:latin typeface="Cambria Math" panose="02040503050406030204" pitchFamily="18" charset="0"/>
                        <a:ea typeface="Cambria Math" panose="02040503050406030204" pitchFamily="18" charset="0"/>
                      </a:rPr>
                      <m:t>σ</m:t>
                    </m:r>
                    <m:r>
                      <a:rPr lang="en-US" altLang="zh-CN" sz="2000" i="0">
                        <a:latin typeface="Cambria Math" panose="02040503050406030204" pitchFamily="18" charset="0"/>
                        <a:ea typeface="Cambria Math" panose="02040503050406030204" pitchFamily="18" charset="0"/>
                      </a:rPr>
                      <m:t>=</m:t>
                    </m:r>
                  </m:oMath>
                </a14:m>
                <a:r>
                  <a:rPr lang="en-US" altLang="zh-CN" sz="2000" dirty="0">
                    <a:latin typeface="Cambria Math" panose="02040503050406030204" pitchFamily="18" charset="0"/>
                    <a:ea typeface="Cambria Math" panose="02040503050406030204" pitchFamily="18" charset="0"/>
                  </a:rPr>
                  <a:t>0.026319</a:t>
                </a:r>
              </a:p>
              <a:p>
                <a:pPr>
                  <a:lnSpc>
                    <a:spcPct val="150000"/>
                  </a:lnSpc>
                </a:pPr>
                <a:r>
                  <a:rPr lang="zh-CN" altLang="en-US" sz="2000" dirty="0" smtClean="0">
                    <a:latin typeface="微软雅黑" panose="020B0503020204020204" pitchFamily="34" charset="-122"/>
                    <a:ea typeface="微软雅黑" panose="020B0503020204020204" pitchFamily="34" charset="-122"/>
                  </a:rPr>
                  <a:t>建仓线</a:t>
                </a:r>
                <a14:m>
                  <m:oMath xmlns:m="http://schemas.openxmlformats.org/officeDocument/2006/math">
                    <m:r>
                      <a:rPr lang="en-US" altLang="zh-CN" sz="2000" i="1" dirty="0" smtClean="0">
                        <a:latin typeface="Cambria Math" panose="02040503050406030204" pitchFamily="18" charset="0"/>
                      </a:rPr>
                      <m:t>=</m:t>
                    </m:r>
                    <m:r>
                      <a:rPr lang="en-US" altLang="zh-CN" sz="2000" b="0" i="0" dirty="0" smtClean="0">
                        <a:latin typeface="Cambria Math" panose="02040503050406030204" pitchFamily="18" charset="0"/>
                      </a:rPr>
                      <m:t>1</m:t>
                    </m:r>
                    <m:r>
                      <a:rPr lang="en-US" altLang="zh-CN" sz="2000" i="1" dirty="0">
                        <a:latin typeface="Cambria Math" panose="02040503050406030204" pitchFamily="18" charset="0"/>
                      </a:rPr>
                      <m:t>.</m:t>
                    </m:r>
                    <m:r>
                      <a:rPr lang="en-US" altLang="zh-CN" sz="2000" b="0" i="0" dirty="0" smtClean="0">
                        <a:latin typeface="Cambria Math" panose="02040503050406030204" pitchFamily="18" charset="0"/>
                      </a:rPr>
                      <m:t>5</m:t>
                    </m:r>
                    <m:r>
                      <a:rPr lang="zh-CN" altLang="en-US" sz="2000" i="1" dirty="0" smtClean="0">
                        <a:latin typeface="Cambria Math" panose="02040503050406030204" pitchFamily="18" charset="0"/>
                      </a:rPr>
                      <m:t>×</m:t>
                    </m:r>
                    <m:r>
                      <a:rPr lang="zh-CN" altLang="en-US" sz="2000" i="1" dirty="0" smtClean="0">
                        <a:latin typeface="Cambria Math" panose="02040503050406030204" pitchFamily="18" charset="0"/>
                      </a:rPr>
                      <m:t>𝜎</m:t>
                    </m:r>
                    <m:r>
                      <a:rPr lang="en-US" altLang="zh-CN" sz="2000" i="1" dirty="0"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0.</m:t>
                    </m:r>
                    <m:r>
                      <a:rPr lang="en-US" altLang="zh-CN" sz="2000" dirty="0">
                        <a:latin typeface="Cambria Math" panose="02040503050406030204" pitchFamily="18" charset="0"/>
                        <a:ea typeface="Cambria Math" panose="02040503050406030204" pitchFamily="18" charset="0"/>
                      </a:rPr>
                      <m:t>039479</m:t>
                    </m:r>
                  </m:oMath>
                </a14:m>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止损</a:t>
                </a:r>
                <a:r>
                  <a:rPr lang="zh-CN" altLang="en-US" sz="2000" dirty="0" smtClean="0">
                    <a:latin typeface="微软雅黑" panose="020B0503020204020204" pitchFamily="34" charset="-122"/>
                    <a:ea typeface="微软雅黑" panose="020B0503020204020204" pitchFamily="34" charset="-122"/>
                  </a:rPr>
                  <a:t>线</a:t>
                </a:r>
                <a14:m>
                  <m:oMath xmlns:m="http://schemas.openxmlformats.org/officeDocument/2006/math">
                    <m:r>
                      <a:rPr lang="en-US" altLang="zh-CN" sz="2000" dirty="0">
                        <a:latin typeface="Cambria Math" panose="02040503050406030204" pitchFamily="18" charset="0"/>
                        <a:ea typeface="Cambria Math" panose="02040503050406030204" pitchFamily="18" charset="0"/>
                      </a:rPr>
                      <m:t>=</m:t>
                    </m:r>
                    <m:r>
                      <a:rPr lang="en-US" altLang="zh-CN" sz="2000" b="0" i="0" dirty="0" smtClean="0">
                        <a:latin typeface="Cambria Math" panose="02040503050406030204" pitchFamily="18" charset="0"/>
                        <a:ea typeface="Cambria Math" panose="02040503050406030204" pitchFamily="18" charset="0"/>
                      </a:rPr>
                      <m:t>2</m:t>
                    </m:r>
                    <m:r>
                      <a:rPr lang="en-US" altLang="zh-CN" sz="2000" b="0" i="1" dirty="0" smtClean="0">
                        <a:latin typeface="Cambria Math" panose="02040503050406030204" pitchFamily="18" charset="0"/>
                        <a:ea typeface="Cambria Math" panose="02040503050406030204" pitchFamily="18" charset="0"/>
                      </a:rPr>
                      <m:t>×</m:t>
                    </m:r>
                    <m:r>
                      <a:rPr lang="zh-CN" altLang="en-US" sz="2000" b="0" i="1" dirty="0" smtClean="0">
                        <a:latin typeface="Cambria Math" panose="02040503050406030204" pitchFamily="18" charset="0"/>
                        <a:ea typeface="Cambria Math" panose="02040503050406030204" pitchFamily="18" charset="0"/>
                      </a:rPr>
                      <m:t>𝜎</m:t>
                    </m:r>
                    <m:r>
                      <a:rPr lang="en-US" altLang="zh-CN" sz="2000" b="0" i="1" dirty="0" smtClean="0">
                        <a:latin typeface="Cambria Math" panose="02040503050406030204" pitchFamily="18" charset="0"/>
                        <a:ea typeface="Cambria Math" panose="02040503050406030204" pitchFamily="18" charset="0"/>
                      </a:rPr>
                      <m:t>=0</m:t>
                    </m:r>
                    <m:r>
                      <a:rPr lang="en-US" altLang="zh-CN" sz="2000" i="1" dirty="0">
                        <a:latin typeface="Cambria Math" panose="02040503050406030204" pitchFamily="18" charset="0"/>
                        <a:ea typeface="Cambria Math" panose="02040503050406030204" pitchFamily="18" charset="0"/>
                      </a:rPr>
                      <m:t>.</m:t>
                    </m:r>
                    <m:r>
                      <a:rPr lang="en-US" altLang="zh-CN" sz="2000" b="0" i="0" dirty="0" smtClean="0">
                        <a:latin typeface="Cambria Math" panose="02040503050406030204" pitchFamily="18" charset="0"/>
                        <a:ea typeface="Cambria Math" panose="02040503050406030204" pitchFamily="18" charset="0"/>
                      </a:rPr>
                      <m:t>052639</m:t>
                    </m:r>
                  </m:oMath>
                </a14:m>
                <a:endParaRPr lang="en-US" altLang="zh-CN" sz="2000" b="0" dirty="0" smtClean="0">
                  <a:latin typeface="微软雅黑" panose="020B0503020204020204" pitchFamily="34" charset="-122"/>
                  <a:ea typeface="Cambria Math" panose="02040503050406030204" pitchFamily="18" charset="0"/>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对于样本外数据（</a:t>
                </a:r>
                <a:r>
                  <a:rPr lang="en-US" altLang="zh-CN" sz="2000" dirty="0" smtClean="0">
                    <a:latin typeface="微软雅黑" panose="020B0503020204020204" pitchFamily="34" charset="-122"/>
                    <a:ea typeface="微软雅黑" panose="020B0503020204020204" pitchFamily="34" charset="-122"/>
                  </a:rPr>
                  <a:t>2014-2016</a:t>
                </a:r>
                <a:r>
                  <a:rPr lang="zh-CN" altLang="en-US" sz="2000" dirty="0" smtClean="0">
                    <a:latin typeface="微软雅黑" panose="020B0503020204020204" pitchFamily="34" charset="-122"/>
                    <a:ea typeface="微软雅黑" panose="020B0503020204020204" pitchFamily="34" charset="-122"/>
                  </a:rPr>
                  <a:t>），对</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𝑠𝑝𝑟𝑒𝑎𝑑</m:t>
                        </m:r>
                      </m:e>
                      <m:sub>
                        <m:r>
                          <a:rPr lang="en-US" altLang="zh-CN" sz="2000" i="1">
                            <a:latin typeface="Cambria Math" panose="02040503050406030204" pitchFamily="18" charset="0"/>
                          </a:rPr>
                          <m:t>𝑡</m:t>
                        </m:r>
                      </m:sub>
                    </m:sSub>
                  </m:oMath>
                </a14:m>
                <a:r>
                  <a:rPr lang="zh-CN" altLang="en-US" sz="2000" dirty="0" smtClean="0">
                    <a:latin typeface="微软雅黑" panose="020B0503020204020204" pitchFamily="34" charset="-122"/>
                    <a:ea typeface="微软雅黑" panose="020B0503020204020204" pitchFamily="34" charset="-122"/>
                  </a:rPr>
                  <a:t>进行去中心化处理，得到</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𝑀</m:t>
                        </m:r>
                        <m:r>
                          <a:rPr lang="en-US" altLang="zh-CN" sz="2000" i="1">
                            <a:latin typeface="Cambria Math" panose="02040503050406030204" pitchFamily="18" charset="0"/>
                          </a:rPr>
                          <m:t>𝑠𝑝𝑟𝑒𝑎𝑑</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𝑠𝑝𝑟𝑒𝑎𝑑</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−0.000633</m:t>
                    </m:r>
                  </m:oMath>
                </a14:m>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通常，</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𝑀𝑠𝑝𝑟𝑒𝑎𝑑</m:t>
                        </m:r>
                      </m:e>
                      <m:sub>
                        <m:r>
                          <a:rPr lang="en-US" altLang="zh-CN" sz="2000" i="1">
                            <a:latin typeface="Cambria Math" panose="02040503050406030204" pitchFamily="18" charset="0"/>
                          </a:rPr>
                          <m:t>𝑡</m:t>
                        </m:r>
                      </m:sub>
                    </m:sSub>
                  </m:oMath>
                </a14:m>
                <a:r>
                  <a:rPr lang="zh-CN" altLang="en-US" sz="2000" dirty="0" smtClean="0">
                    <a:latin typeface="微软雅黑" panose="020B0503020204020204" pitchFamily="34" charset="-122"/>
                    <a:ea typeface="微软雅黑" panose="020B0503020204020204" pitchFamily="34" charset="-122"/>
                  </a:rPr>
                  <a:t>应该为</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𝑀𝑠𝑝𝑟𝑒𝑎𝑑</m:t>
                        </m:r>
                      </m:e>
                      <m:sub>
                        <m:r>
                          <a:rPr lang="en-US" altLang="zh-CN" sz="2000" i="1">
                            <a:latin typeface="Cambria Math" panose="02040503050406030204" pitchFamily="18" charset="0"/>
                          </a:rPr>
                          <m:t>𝑡</m:t>
                        </m:r>
                      </m:sub>
                    </m:sSub>
                  </m:oMath>
                </a14:m>
                <a:r>
                  <a:rPr lang="zh-CN" altLang="en-US" sz="2000" dirty="0" smtClean="0">
                    <a:latin typeface="微软雅黑" panose="020B0503020204020204" pitchFamily="34" charset="-122"/>
                    <a:ea typeface="微软雅黑" panose="020B0503020204020204" pitchFamily="34" charset="-122"/>
                  </a:rPr>
                  <a:t>的偏离幅度超过</a:t>
                </a:r>
                <a14:m>
                  <m:oMath xmlns:m="http://schemas.openxmlformats.org/officeDocument/2006/math">
                    <m:r>
                      <a:rPr lang="en-US" altLang="zh-CN" sz="2000" dirty="0">
                        <a:latin typeface="Cambria Math" panose="02040503050406030204" pitchFamily="18" charset="0"/>
                      </a:rPr>
                      <m:t>1</m:t>
                    </m:r>
                    <m:r>
                      <a:rPr lang="en-US" altLang="zh-CN" sz="2000" i="1" dirty="0">
                        <a:latin typeface="Cambria Math" panose="02040503050406030204" pitchFamily="18" charset="0"/>
                      </a:rPr>
                      <m:t>.</m:t>
                    </m:r>
                    <m:r>
                      <a:rPr lang="en-US" altLang="zh-CN" sz="2000" dirty="0">
                        <a:latin typeface="Cambria Math" panose="02040503050406030204" pitchFamily="18" charset="0"/>
                      </a:rPr>
                      <m:t>5</m:t>
                    </m:r>
                    <m:r>
                      <a:rPr lang="zh-CN" altLang="en-US" sz="2000" i="1" dirty="0">
                        <a:latin typeface="Cambria Math" panose="02040503050406030204" pitchFamily="18" charset="0"/>
                      </a:rPr>
                      <m:t>𝜎</m:t>
                    </m:r>
                  </m:oMath>
                </a14:m>
                <a:r>
                  <a:rPr lang="zh-CN" altLang="en-US" sz="2000" dirty="0" smtClean="0">
                    <a:latin typeface="微软雅黑" panose="020B0503020204020204" pitchFamily="34" charset="-122"/>
                    <a:ea typeface="微软雅黑" panose="020B0503020204020204" pitchFamily="34" charset="-122"/>
                  </a:rPr>
                  <a:t>，则我们认为它们发生了偏离，此时进行建仓。当</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𝑀𝑠𝑝𝑟𝑒𝑎𝑑</m:t>
                        </m:r>
                      </m:e>
                      <m:sub>
                        <m:r>
                          <a:rPr lang="en-US" altLang="zh-CN" sz="2000" i="1">
                            <a:latin typeface="Cambria Math" panose="02040503050406030204" pitchFamily="18" charset="0"/>
                          </a:rPr>
                          <m:t>𝑡</m:t>
                        </m:r>
                      </m:sub>
                    </m:sSub>
                  </m:oMath>
                </a14:m>
                <a:r>
                  <a:rPr lang="zh-CN" altLang="en-US" sz="2000" dirty="0" smtClean="0">
                    <a:latin typeface="微软雅黑" panose="020B0503020204020204" pitchFamily="34" charset="-122"/>
                    <a:ea typeface="微软雅黑" panose="020B0503020204020204" pitchFamily="34" charset="-122"/>
                  </a:rPr>
                  <a:t>恢复到</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时，进行平仓处理。</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549435" y="914400"/>
                <a:ext cx="8882451" cy="5170646"/>
              </a:xfrm>
              <a:prstGeom prst="rect">
                <a:avLst/>
              </a:prstGeom>
              <a:blipFill rotWithShape="0">
                <a:blip r:embed="rId2"/>
                <a:stretch>
                  <a:fillRect l="-686" r="-755" b="-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279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859288" y="939325"/>
            <a:ext cx="10332451" cy="5287498"/>
          </a:xfrm>
          <a:prstGeom prst="rect">
            <a:avLst/>
          </a:prstGeom>
        </p:spPr>
      </p:pic>
      <p:cxnSp>
        <p:nvCxnSpPr>
          <p:cNvPr id="10" name="直接箭头连接符 9"/>
          <p:cNvCxnSpPr/>
          <p:nvPr/>
        </p:nvCxnSpPr>
        <p:spPr>
          <a:xfrm>
            <a:off x="6014432" y="2595267"/>
            <a:ext cx="1241006" cy="326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169447" y="2251693"/>
            <a:ext cx="140817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传统建仓</a:t>
            </a:r>
            <a:endParaRPr lang="zh-CN" altLang="en-US" dirty="0">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flipH="1">
            <a:off x="7456606" y="2621025"/>
            <a:ext cx="533952" cy="307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990558" y="2251693"/>
            <a:ext cx="222489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延后建仓</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23837" y="314980"/>
            <a:ext cx="4927711"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交易信号</a:t>
            </a:r>
          </a:p>
        </p:txBody>
      </p:sp>
    </p:spTree>
    <p:extLst>
      <p:ext uri="{BB962C8B-B14F-4D97-AF65-F5344CB8AC3E}">
        <p14:creationId xmlns:p14="http://schemas.microsoft.com/office/powerpoint/2010/main" val="262026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7526" y="-38100"/>
            <a:ext cx="6153521" cy="6932584"/>
          </a:xfrm>
          <a:custGeom>
            <a:avLst/>
            <a:gdLst>
              <a:gd name="connsiteX0" fmla="*/ 2364604 w 6153521"/>
              <a:gd name="connsiteY0" fmla="*/ 0 h 6932584"/>
              <a:gd name="connsiteX1" fmla="*/ 6153521 w 6153521"/>
              <a:gd name="connsiteY1" fmla="*/ 0 h 6932584"/>
              <a:gd name="connsiteX2" fmla="*/ 2711983 w 6153521"/>
              <a:gd name="connsiteY2" fmla="*/ 6932584 h 6932584"/>
              <a:gd name="connsiteX3" fmla="*/ 0 w 6153521"/>
              <a:gd name="connsiteY3" fmla="*/ 6932584 h 6932584"/>
              <a:gd name="connsiteX4" fmla="*/ 0 w 6153521"/>
              <a:gd name="connsiteY4" fmla="*/ 4763225 h 6932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3521" h="6932584">
                <a:moveTo>
                  <a:pt x="2364604" y="0"/>
                </a:moveTo>
                <a:lnTo>
                  <a:pt x="6153521" y="0"/>
                </a:lnTo>
                <a:lnTo>
                  <a:pt x="2711983" y="6932584"/>
                </a:lnTo>
                <a:lnTo>
                  <a:pt x="0" y="6932584"/>
                </a:lnTo>
                <a:lnTo>
                  <a:pt x="0" y="476322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8" name="任意多边形 47"/>
          <p:cNvSpPr/>
          <p:nvPr/>
        </p:nvSpPr>
        <p:spPr>
          <a:xfrm rot="20180148">
            <a:off x="2919745" y="-1651393"/>
            <a:ext cx="8429241" cy="9228038"/>
          </a:xfrm>
          <a:custGeom>
            <a:avLst/>
            <a:gdLst>
              <a:gd name="connsiteX0" fmla="*/ 5933313 w 8429241"/>
              <a:gd name="connsiteY0" fmla="*/ 2090981 h 9228038"/>
              <a:gd name="connsiteX1" fmla="*/ 8429241 w 8429241"/>
              <a:gd name="connsiteY1" fmla="*/ 3184757 h 9228038"/>
              <a:gd name="connsiteX2" fmla="*/ 8429241 w 8429241"/>
              <a:gd name="connsiteY2" fmla="*/ 7626209 h 9228038"/>
              <a:gd name="connsiteX3" fmla="*/ 7727280 w 8429241"/>
              <a:gd name="connsiteY3" fmla="*/ 9228038 h 9228038"/>
              <a:gd name="connsiteX4" fmla="*/ 4943542 w 8429241"/>
              <a:gd name="connsiteY4" fmla="*/ 9228038 h 9228038"/>
              <a:gd name="connsiteX5" fmla="*/ 0 w 8429241"/>
              <a:gd name="connsiteY5" fmla="*/ 7061658 h 9228038"/>
              <a:gd name="connsiteX6" fmla="*/ 8429241 w 8429241"/>
              <a:gd name="connsiteY6" fmla="*/ 0 h 9228038"/>
              <a:gd name="connsiteX7" fmla="*/ 8429241 w 8429241"/>
              <a:gd name="connsiteY7" fmla="*/ 71963 h 9228038"/>
              <a:gd name="connsiteX8" fmla="*/ 8367905 w 8429241"/>
              <a:gd name="connsiteY8" fmla="*/ 51385 h 922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9241" h="9228038">
                <a:moveTo>
                  <a:pt x="5933313" y="2090981"/>
                </a:moveTo>
                <a:lnTo>
                  <a:pt x="8429241" y="3184757"/>
                </a:lnTo>
                <a:lnTo>
                  <a:pt x="8429241" y="7626209"/>
                </a:lnTo>
                <a:lnTo>
                  <a:pt x="7727280" y="9228038"/>
                </a:lnTo>
                <a:lnTo>
                  <a:pt x="4943542" y="9228038"/>
                </a:lnTo>
                <a:lnTo>
                  <a:pt x="0" y="7061658"/>
                </a:lnTo>
                <a:close/>
                <a:moveTo>
                  <a:pt x="8429241" y="0"/>
                </a:moveTo>
                <a:lnTo>
                  <a:pt x="8429241" y="71963"/>
                </a:lnTo>
                <a:lnTo>
                  <a:pt x="8367905" y="5138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 name="图片 1"/>
          <p:cNvPicPr>
            <a:picLocks noChangeAspect="1"/>
          </p:cNvPicPr>
          <p:nvPr/>
        </p:nvPicPr>
        <p:blipFill>
          <a:blip r:embed="rId2"/>
          <a:stretch>
            <a:fillRect/>
          </a:stretch>
        </p:blipFill>
        <p:spPr>
          <a:xfrm>
            <a:off x="-21648" y="1"/>
            <a:ext cx="12235296" cy="6858000"/>
          </a:xfrm>
          <a:prstGeom prst="rect">
            <a:avLst/>
          </a:prstGeom>
        </p:spPr>
      </p:pic>
    </p:spTree>
    <p:extLst>
      <p:ext uri="{BB962C8B-B14F-4D97-AF65-F5344CB8AC3E}">
        <p14:creationId xmlns:p14="http://schemas.microsoft.com/office/powerpoint/2010/main" val="2724749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up)">
                                      <p:cBhvr>
                                        <p:cTn id="11"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22430" y="1313645"/>
            <a:ext cx="9102639" cy="2400657"/>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由上</a:t>
            </a:r>
            <a:r>
              <a:rPr lang="zh-CN" altLang="en-US" sz="2000" dirty="0" smtClean="0">
                <a:latin typeface="微软雅黑" panose="020B0503020204020204" pitchFamily="34" charset="-122"/>
                <a:ea typeface="微软雅黑" panose="020B0503020204020204" pitchFamily="34" charset="-122"/>
              </a:rPr>
              <a:t>图可看出，配对交易的亏损主要是由于价差发生巨变，在一定时间内未发生回归而是直接突破止损阈值导致强行平仓造成的，为了减少这种情况的发生，我们采用了等价差突破建仓线后反向回归穿越阈值时再建仓这一延后开仓策略。延后开仓的好处在于一方面可以更加准确的判断出价差向均值回归的趋势，也可以使交易期限缩短。</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7" y="314980"/>
            <a:ext cx="4927711" cy="584775"/>
          </a:xfrm>
          <a:prstGeom prst="rect">
            <a:avLst/>
          </a:prstGeom>
          <a:noFill/>
        </p:spPr>
        <p:txBody>
          <a:bodyPr wrap="square"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延后建仓</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178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7" y="314980"/>
            <a:ext cx="539135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回</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测区间划分（银行板块）</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89" y="914400"/>
            <a:ext cx="11148237" cy="5212510"/>
          </a:xfrm>
          <a:prstGeom prst="rect">
            <a:avLst/>
          </a:prstGeom>
        </p:spPr>
      </p:pic>
      <p:sp>
        <p:nvSpPr>
          <p:cNvPr id="9" name="文本框 8"/>
          <p:cNvSpPr txBox="1"/>
          <p:nvPr/>
        </p:nvSpPr>
        <p:spPr>
          <a:xfrm>
            <a:off x="600912" y="1023509"/>
            <a:ext cx="9101271" cy="2123658"/>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一共设置</a:t>
            </a:r>
            <a:r>
              <a:rPr lang="en-US" altLang="zh-CN" sz="1600" dirty="0" smtClean="0">
                <a:solidFill>
                  <a:schemeClr val="bg1"/>
                </a:solidFill>
                <a:latin typeface="微软雅黑" panose="020B0503020204020204" pitchFamily="34" charset="-122"/>
                <a:ea typeface="微软雅黑" panose="020B0503020204020204" pitchFamily="34" charset="-122"/>
              </a:rPr>
              <a:t>7</a:t>
            </a:r>
            <a:r>
              <a:rPr lang="zh-CN" altLang="en-US" sz="1600" dirty="0" smtClean="0">
                <a:solidFill>
                  <a:schemeClr val="bg1"/>
                </a:solidFill>
                <a:latin typeface="微软雅黑" panose="020B0503020204020204" pitchFamily="34" charset="-122"/>
                <a:ea typeface="微软雅黑" panose="020B0503020204020204" pitchFamily="34" charset="-122"/>
              </a:rPr>
              <a:t>组回测：</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完全上涨段（第</a:t>
            </a:r>
            <a:r>
              <a:rPr lang="en-US" altLang="zh-CN" sz="1600" dirty="0" smtClean="0">
                <a:solidFill>
                  <a:schemeClr val="bg1"/>
                </a:solidFill>
                <a:latin typeface="微软雅黑" panose="020B0503020204020204" pitchFamily="34" charset="-122"/>
                <a:ea typeface="微软雅黑" panose="020B0503020204020204" pitchFamily="34" charset="-122"/>
              </a:rPr>
              <a:t>1,3,5</a:t>
            </a:r>
            <a:r>
              <a:rPr lang="en-US" altLang="zh-CN" sz="1600" dirty="0">
                <a:solidFill>
                  <a:schemeClr val="bg1"/>
                </a:solidFill>
                <a:latin typeface="微软雅黑" panose="020B0503020204020204" pitchFamily="34" charset="-122"/>
                <a:ea typeface="微软雅黑" panose="020B0503020204020204" pitchFamily="34" charset="-122"/>
              </a:rPr>
              <a:t>,</a:t>
            </a:r>
            <a:r>
              <a:rPr lang="en-US" altLang="zh-CN" sz="1600" dirty="0" smtClean="0">
                <a:solidFill>
                  <a:schemeClr val="bg1"/>
                </a:solidFill>
                <a:latin typeface="微软雅黑" panose="020B0503020204020204" pitchFamily="34" charset="-122"/>
                <a:ea typeface="微软雅黑" panose="020B0503020204020204" pitchFamily="34" charset="-122"/>
              </a:rPr>
              <a:t>B</a:t>
            </a:r>
            <a:r>
              <a:rPr lang="zh-CN" altLang="en-US" sz="1600" dirty="0" smtClean="0">
                <a:solidFill>
                  <a:schemeClr val="bg1"/>
                </a:solidFill>
                <a:latin typeface="微软雅黑" panose="020B0503020204020204" pitchFamily="34" charset="-122"/>
                <a:ea typeface="微软雅黑" panose="020B0503020204020204" pitchFamily="34" charset="-122"/>
              </a:rPr>
              <a:t>浪） </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完全下跌段（第</a:t>
            </a:r>
            <a:r>
              <a:rPr lang="en-US" altLang="zh-CN" sz="1600" dirty="0" smtClean="0">
                <a:solidFill>
                  <a:schemeClr val="bg1"/>
                </a:solidFill>
                <a:latin typeface="微软雅黑" panose="020B0503020204020204" pitchFamily="34" charset="-122"/>
                <a:ea typeface="微软雅黑" panose="020B0503020204020204" pitchFamily="34" charset="-122"/>
              </a:rPr>
              <a:t>2,4,A</a:t>
            </a:r>
            <a:r>
              <a:rPr lang="en-US" altLang="zh-CN" sz="1600" dirty="0">
                <a:solidFill>
                  <a:schemeClr val="bg1"/>
                </a:solidFill>
                <a:latin typeface="微软雅黑" panose="020B0503020204020204" pitchFamily="34" charset="-122"/>
                <a:ea typeface="微软雅黑" panose="020B0503020204020204" pitchFamily="34" charset="-122"/>
              </a:rPr>
              <a:t>,</a:t>
            </a:r>
            <a:r>
              <a:rPr lang="en-US" altLang="zh-CN" sz="1600" dirty="0" smtClean="0">
                <a:solidFill>
                  <a:schemeClr val="bg1"/>
                </a:solidFill>
                <a:latin typeface="微软雅黑" panose="020B0503020204020204" pitchFamily="34" charset="-122"/>
                <a:ea typeface="微软雅黑" panose="020B0503020204020204" pitchFamily="34" charset="-122"/>
              </a:rPr>
              <a:t>C</a:t>
            </a:r>
            <a:r>
              <a:rPr lang="zh-CN" altLang="en-US" sz="1600" dirty="0">
                <a:solidFill>
                  <a:schemeClr val="bg1"/>
                </a:solidFill>
                <a:latin typeface="微软雅黑" panose="020B0503020204020204" pitchFamily="34" charset="-122"/>
                <a:ea typeface="微软雅黑" panose="020B0503020204020204" pitchFamily="34" charset="-122"/>
              </a:rPr>
              <a:t>浪</a:t>
            </a:r>
            <a:r>
              <a:rPr lang="zh-CN" altLang="en-US" sz="1600" dirty="0" smtClean="0">
                <a:solidFill>
                  <a:schemeClr val="bg1"/>
                </a:solidFill>
                <a:latin typeface="微软雅黑" panose="020B0503020204020204" pitchFamily="34" charset="-122"/>
                <a:ea typeface="微软雅黑" panose="020B0503020204020204" pitchFamily="34" charset="-122"/>
              </a:rPr>
              <a:t>） </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箱体震荡段</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牛市阶段（</a:t>
            </a:r>
            <a:r>
              <a:rPr lang="en-US" altLang="zh-CN" sz="1600" dirty="0" smtClean="0">
                <a:solidFill>
                  <a:schemeClr val="bg1"/>
                </a:solidFill>
                <a:latin typeface="微软雅黑" panose="020B0503020204020204" pitchFamily="34" charset="-122"/>
                <a:ea typeface="微软雅黑" panose="020B0503020204020204" pitchFamily="34" charset="-122"/>
              </a:rPr>
              <a:t>2014/10/14-2015/07/07</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熊市阶段（</a:t>
            </a:r>
            <a:r>
              <a:rPr lang="en-US" altLang="zh-CN" sz="1600" dirty="0" smtClean="0">
                <a:solidFill>
                  <a:schemeClr val="bg1"/>
                </a:solidFill>
                <a:latin typeface="微软雅黑" panose="020B0503020204020204" pitchFamily="34" charset="-122"/>
                <a:ea typeface="微软雅黑" panose="020B0503020204020204" pitchFamily="34" charset="-122"/>
              </a:rPr>
              <a:t>2015/07/08-2016/02/17</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完整阶段（</a:t>
            </a:r>
            <a:r>
              <a:rPr lang="en-US" altLang="zh-CN" sz="1600" dirty="0" smtClean="0">
                <a:solidFill>
                  <a:schemeClr val="bg1"/>
                </a:solidFill>
                <a:latin typeface="微软雅黑" panose="020B0503020204020204" pitchFamily="34" charset="-122"/>
                <a:ea typeface="微软雅黑" panose="020B0503020204020204" pitchFamily="34" charset="-122"/>
              </a:rPr>
              <a:t>2014/01/03-2016/12/13</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前</a:t>
            </a:r>
            <a:r>
              <a:rPr lang="en-US" altLang="zh-CN" sz="1600" dirty="0" smtClean="0">
                <a:solidFill>
                  <a:schemeClr val="bg1"/>
                </a:solidFill>
                <a:latin typeface="微软雅黑" panose="020B0503020204020204" pitchFamily="34" charset="-122"/>
                <a:ea typeface="微软雅黑" panose="020B0503020204020204" pitchFamily="34" charset="-122"/>
              </a:rPr>
              <a:t>100</a:t>
            </a:r>
            <a:r>
              <a:rPr lang="zh-CN" altLang="en-US" sz="1600" dirty="0" smtClean="0">
                <a:solidFill>
                  <a:schemeClr val="bg1"/>
                </a:solidFill>
                <a:latin typeface="微软雅黑" panose="020B0503020204020204" pitchFamily="34" charset="-122"/>
                <a:ea typeface="微软雅黑" panose="020B0503020204020204" pitchFamily="34" charset="-122"/>
              </a:rPr>
              <a:t>个交易日（</a:t>
            </a:r>
            <a:r>
              <a:rPr lang="en-US" altLang="zh-CN" sz="1600" dirty="0" smtClean="0">
                <a:solidFill>
                  <a:schemeClr val="bg1"/>
                </a:solidFill>
                <a:latin typeface="微软雅黑" panose="020B0503020204020204" pitchFamily="34" charset="-122"/>
                <a:ea typeface="微软雅黑" panose="020B0503020204020204" pitchFamily="34" charset="-122"/>
              </a:rPr>
              <a:t>2014/01/03-2015/01/06</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9593657" y="2854297"/>
            <a:ext cx="997329" cy="14442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375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371" y="147830"/>
            <a:ext cx="7169921" cy="6710170"/>
          </a:xfrm>
          <a:prstGeom prst="rect">
            <a:avLst/>
          </a:prstGeom>
        </p:spPr>
      </p:pic>
      <p:sp>
        <p:nvSpPr>
          <p:cNvPr id="7" name="矩形 6"/>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23837" y="314980"/>
            <a:ext cx="539135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回</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测程序</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037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178253562"/>
              </p:ext>
            </p:extLst>
          </p:nvPr>
        </p:nvGraphicFramePr>
        <p:xfrm>
          <a:off x="1199281" y="1673615"/>
          <a:ext cx="9216655" cy="2966720"/>
        </p:xfrm>
        <a:graphic>
          <a:graphicData uri="http://schemas.openxmlformats.org/drawingml/2006/table">
            <a:tbl>
              <a:tblPr firstRow="1" bandRow="1">
                <a:tableStyleId>{5C22544A-7EE6-4342-B048-85BDC9FD1C3A}</a:tableStyleId>
              </a:tblPr>
              <a:tblGrid>
                <a:gridCol w="4862443"/>
                <a:gridCol w="2177106"/>
                <a:gridCol w="2177106"/>
              </a:tblGrid>
              <a:tr h="370840">
                <a:tc>
                  <a:txBody>
                    <a:bodyPr/>
                    <a:lstStyle/>
                    <a:p>
                      <a:r>
                        <a:rPr lang="zh-CN" altLang="en-US" sz="1600" dirty="0" smtClean="0">
                          <a:latin typeface="微软雅黑" panose="020B0503020204020204" pitchFamily="34" charset="-122"/>
                          <a:ea typeface="微软雅黑" panose="020B0503020204020204" pitchFamily="34" charset="-122"/>
                        </a:rPr>
                        <a:t>回测阶段</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收益</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同期银行板块涨幅</a:t>
                      </a:r>
                      <a:endParaRPr lang="zh-CN" altLang="en-US" sz="16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完全上涨段（第</a:t>
                      </a:r>
                      <a:r>
                        <a:rPr lang="en-US" altLang="zh-CN" sz="1600" dirty="0" smtClean="0">
                          <a:solidFill>
                            <a:schemeClr val="tx1"/>
                          </a:solidFill>
                          <a:latin typeface="微软雅黑" panose="020B0503020204020204" pitchFamily="34" charset="-122"/>
                          <a:ea typeface="微软雅黑" panose="020B0503020204020204" pitchFamily="34" charset="-122"/>
                        </a:rPr>
                        <a:t>1,3,5,B</a:t>
                      </a:r>
                      <a:r>
                        <a:rPr lang="zh-CN" altLang="en-US" sz="1600" dirty="0" smtClean="0">
                          <a:solidFill>
                            <a:schemeClr val="tx1"/>
                          </a:solidFill>
                          <a:latin typeface="微软雅黑" panose="020B0503020204020204" pitchFamily="34" charset="-122"/>
                          <a:ea typeface="微软雅黑" panose="020B0503020204020204" pitchFamily="34" charset="-122"/>
                        </a:rPr>
                        <a:t>浪）</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6.6276%</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完全下跌段（第</a:t>
                      </a:r>
                      <a:r>
                        <a:rPr lang="en-US" altLang="zh-CN" sz="1600" dirty="0" smtClean="0">
                          <a:solidFill>
                            <a:schemeClr val="tx1"/>
                          </a:solidFill>
                          <a:latin typeface="微软雅黑" panose="020B0503020204020204" pitchFamily="34" charset="-122"/>
                          <a:ea typeface="微软雅黑" panose="020B0503020204020204" pitchFamily="34" charset="-122"/>
                        </a:rPr>
                        <a:t>2,4,A,C</a:t>
                      </a:r>
                      <a:r>
                        <a:rPr lang="zh-CN" altLang="en-US" sz="1600" dirty="0" smtClean="0">
                          <a:solidFill>
                            <a:schemeClr val="tx1"/>
                          </a:solidFill>
                          <a:latin typeface="微软雅黑" panose="020B0503020204020204" pitchFamily="34" charset="-122"/>
                          <a:ea typeface="微软雅黑" panose="020B0503020204020204" pitchFamily="34" charset="-122"/>
                        </a:rPr>
                        <a:t>浪）</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0.6553%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latin typeface="微软雅黑" panose="020B0503020204020204" pitchFamily="34" charset="-122"/>
                          <a:ea typeface="微软雅黑" panose="020B0503020204020204" pitchFamily="34" charset="-122"/>
                        </a:rPr>
                        <a:t>箱体震荡段</a:t>
                      </a:r>
                      <a:endParaRPr lang="en-US" altLang="zh-CN" sz="160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0.0698%</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latin typeface="微软雅黑" panose="020B0503020204020204" pitchFamily="34" charset="-122"/>
                          <a:ea typeface="微软雅黑" panose="020B0503020204020204" pitchFamily="34" charset="-122"/>
                        </a:rPr>
                        <a:t>牛市阶段（</a:t>
                      </a:r>
                      <a:r>
                        <a:rPr lang="en-US" altLang="zh-CN" sz="1600" dirty="0" smtClean="0">
                          <a:solidFill>
                            <a:schemeClr val="tx1"/>
                          </a:solidFill>
                          <a:latin typeface="微软雅黑" panose="020B0503020204020204" pitchFamily="34" charset="-122"/>
                          <a:ea typeface="微软雅黑" panose="020B0503020204020204" pitchFamily="34" charset="-122"/>
                        </a:rPr>
                        <a:t>2014/10/14-2015/07/07</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1.4022%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71.33%</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latin typeface="微软雅黑" panose="020B0503020204020204" pitchFamily="34" charset="-122"/>
                          <a:ea typeface="微软雅黑" panose="020B0503020204020204" pitchFamily="34" charset="-122"/>
                        </a:rPr>
                        <a:t>熊市阶段（</a:t>
                      </a:r>
                      <a:r>
                        <a:rPr lang="en-US" altLang="zh-CN" sz="1600" dirty="0" smtClean="0">
                          <a:solidFill>
                            <a:schemeClr val="tx1"/>
                          </a:solidFill>
                          <a:latin typeface="微软雅黑" panose="020B0503020204020204" pitchFamily="34" charset="-122"/>
                          <a:ea typeface="微软雅黑" panose="020B0503020204020204" pitchFamily="34" charset="-122"/>
                        </a:rPr>
                        <a:t>2015/07/08-2016/02/17</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5.6011%</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-24.53%</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latin typeface="微软雅黑" panose="020B0503020204020204" pitchFamily="34" charset="-122"/>
                          <a:ea typeface="微软雅黑" panose="020B0503020204020204" pitchFamily="34" charset="-122"/>
                        </a:rPr>
                        <a:t>完整阶段（</a:t>
                      </a:r>
                      <a:r>
                        <a:rPr lang="en-US" altLang="zh-CN" sz="1600" dirty="0" smtClean="0">
                          <a:solidFill>
                            <a:schemeClr val="tx1"/>
                          </a:solidFill>
                          <a:latin typeface="微软雅黑" panose="020B0503020204020204" pitchFamily="34" charset="-122"/>
                          <a:ea typeface="微软雅黑" panose="020B0503020204020204" pitchFamily="34" charset="-122"/>
                        </a:rPr>
                        <a:t>2014/01/03-2016/12/13</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7.4013%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45.92%</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前</a:t>
                      </a:r>
                      <a:r>
                        <a:rPr lang="en-US" altLang="zh-CN" sz="1600" dirty="0" smtClean="0">
                          <a:solidFill>
                            <a:schemeClr val="tx1"/>
                          </a:solidFill>
                          <a:latin typeface="微软雅黑" panose="020B0503020204020204" pitchFamily="34" charset="-122"/>
                          <a:ea typeface="微软雅黑" panose="020B0503020204020204" pitchFamily="34" charset="-122"/>
                        </a:rPr>
                        <a:t>100</a:t>
                      </a:r>
                      <a:r>
                        <a:rPr lang="zh-CN" altLang="en-US" sz="1600" dirty="0" smtClean="0">
                          <a:solidFill>
                            <a:schemeClr val="tx1"/>
                          </a:solidFill>
                          <a:latin typeface="微软雅黑" panose="020B0503020204020204" pitchFamily="34" charset="-122"/>
                          <a:ea typeface="微软雅黑" panose="020B0503020204020204" pitchFamily="34" charset="-122"/>
                        </a:rPr>
                        <a:t>个交易日（</a:t>
                      </a:r>
                      <a:r>
                        <a:rPr lang="en-US" altLang="zh-CN" sz="1600" dirty="0" smtClean="0">
                          <a:solidFill>
                            <a:schemeClr val="tx1"/>
                          </a:solidFill>
                          <a:latin typeface="微软雅黑" panose="020B0503020204020204" pitchFamily="34" charset="-122"/>
                          <a:ea typeface="微软雅黑" panose="020B0503020204020204" pitchFamily="34" charset="-122"/>
                        </a:rPr>
                        <a:t>2014/01/03-2015/01/06</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1.8460%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-4.55%</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
        <p:nvSpPr>
          <p:cNvPr id="7" name="矩形 6"/>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23837" y="314980"/>
            <a:ext cx="539135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回</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测结果</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484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78839" y="1432684"/>
            <a:ext cx="4009663" cy="1754326"/>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考虑到实测收益率不是很理想，而且由于</a:t>
            </a:r>
            <a:r>
              <a:rPr lang="en-US" altLang="zh-CN" dirty="0" err="1" smtClean="0">
                <a:latin typeface="微软雅黑" panose="020B0503020204020204" pitchFamily="34" charset="-122"/>
                <a:ea typeface="微软雅黑" panose="020B0503020204020204" pitchFamily="34" charset="-122"/>
              </a:rPr>
              <a:t>Vidyamurthy</a:t>
            </a:r>
            <a:r>
              <a:rPr lang="zh-CN" altLang="en-US" dirty="0" smtClean="0">
                <a:latin typeface="微软雅黑" panose="020B0503020204020204" pitchFamily="34" charset="-122"/>
                <a:ea typeface="微软雅黑" panose="020B0503020204020204" pitchFamily="34" charset="-122"/>
              </a:rPr>
              <a:t>最初的模型并没有考虑差分，因此我们决定放弃离差，直接用两股价格的对数进行回归。</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3837" y="314980"/>
            <a:ext cx="539135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另一</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种思路</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528034" y="1432684"/>
            <a:ext cx="7096861" cy="3631727"/>
          </a:xfrm>
          <a:prstGeom prst="rect">
            <a:avLst/>
          </a:prstGeom>
        </p:spPr>
      </p:pic>
    </p:spTree>
    <p:extLst>
      <p:ext uri="{BB962C8B-B14F-4D97-AF65-F5344CB8AC3E}">
        <p14:creationId xmlns:p14="http://schemas.microsoft.com/office/powerpoint/2010/main" val="392427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480243" y="571955"/>
            <a:ext cx="6153150" cy="5657850"/>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4435595" y="4761191"/>
                <a:ext cx="5494016" cy="1615827"/>
              </a:xfrm>
              <a:prstGeom prst="rect">
                <a:avLst/>
              </a:prstGeom>
              <a:noFill/>
            </p:spPr>
            <p:txBody>
              <a:bodyPr wrap="square" rtlCol="0">
                <a:spAutoFit/>
              </a:bodyPr>
              <a:lstStyle/>
              <a:p>
                <a:r>
                  <a:rPr lang="en-US" altLang="zh-CN" dirty="0" smtClean="0"/>
                  <a:t>β=1.240279</a:t>
                </a: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𝑠𝑝𝑟𝑒𝑎𝑑</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e>
                          </m:d>
                        </m:e>
                      </m:func>
                      <m:r>
                        <a:rPr lang="en-US" altLang="zh-CN" b="0" i="1" smtClean="0">
                          <a:latin typeface="Cambria Math" panose="02040503050406030204" pitchFamily="18" charset="0"/>
                        </a:rPr>
                        <m:t>−</m:t>
                      </m:r>
                      <m:r>
                        <a:rPr lang="zh-CN" altLang="en-US" b="0" i="1" smtClean="0">
                          <a:latin typeface="Cambria Math" panose="02040503050406030204" pitchFamily="18" charset="0"/>
                        </a:rPr>
                        <m:t>𝛽</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func>
                    </m:oMath>
                  </m:oMathPara>
                </a14:m>
                <a:endParaRPr lang="en-US" altLang="zh-CN" b="0" dirty="0" smtClean="0"/>
              </a:p>
              <a:p>
                <a:pPr>
                  <a:lnSpc>
                    <a:spcPct val="150000"/>
                  </a:lnSpc>
                </a:pPr>
                <a:r>
                  <a:rPr lang="en-US" altLang="zh-CN" dirty="0">
                    <a:latin typeface="Cambria Math" panose="02040503050406030204" pitchFamily="18" charset="0"/>
                    <a:ea typeface="Cambria Math" panose="02040503050406030204" pitchFamily="18" charset="0"/>
                  </a:rPr>
                  <a:t>E</a:t>
                </a:r>
                <a:r>
                  <a:rPr lang="zh-CN" altLang="en-US" dirty="0">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m:rPr>
                            <m:sty m:val="p"/>
                          </m:rPr>
                          <a:rPr lang="en-US" altLang="zh-CN">
                            <a:latin typeface="Cambria Math" panose="02040503050406030204" pitchFamily="18" charset="0"/>
                            <a:ea typeface="Cambria Math" panose="02040503050406030204" pitchFamily="18" charset="0"/>
                          </a:rPr>
                          <m:t>spread</m:t>
                        </m:r>
                      </m:e>
                      <m:sub>
                        <m:r>
                          <m:rPr>
                            <m:sty m:val="p"/>
                          </m:rPr>
                          <a:rPr lang="en-US" altLang="zh-CN">
                            <a:latin typeface="Cambria Math" panose="02040503050406030204" pitchFamily="18" charset="0"/>
                            <a:ea typeface="Cambria Math" panose="02040503050406030204" pitchFamily="18" charset="0"/>
                          </a:rPr>
                          <m:t>t</m:t>
                        </m:r>
                      </m:sub>
                    </m:sSub>
                  </m:oMath>
                </a14:m>
                <a:r>
                  <a:rPr lang="zh-CN" altLang="en-US" dirty="0">
                    <a:latin typeface="Cambria Math" panose="02040503050406030204" pitchFamily="18" charset="0"/>
                    <a:ea typeface="Cambria Math" panose="02040503050406030204" pitchFamily="18" charset="0"/>
                  </a:rPr>
                  <a:t>）</a:t>
                </a:r>
                <a:r>
                  <a:rPr lang="en-US" altLang="zh-CN" dirty="0" smtClean="0">
                    <a:latin typeface="Cambria Math" panose="02040503050406030204" pitchFamily="18" charset="0"/>
                    <a:ea typeface="Cambria Math" panose="02040503050406030204" pitchFamily="18" charset="0"/>
                  </a:rPr>
                  <a:t>=0.016852</a:t>
                </a:r>
                <a:r>
                  <a:rPr lang="en-US" altLang="zh-CN" i="1" dirty="0">
                    <a:latin typeface="Cambria Math" panose="02040503050406030204" pitchFamily="18" charset="0"/>
                  </a:rPr>
                  <a:t> </a:t>
                </a:r>
                <a:r>
                  <a:rPr lang="en-US" altLang="zh-CN" i="1" dirty="0" smtClean="0">
                    <a:latin typeface="Cambria Math" panose="02040503050406030204" pitchFamily="18" charset="0"/>
                  </a:rPr>
                  <a:t>   </a:t>
                </a:r>
                <a14:m>
                  <m:oMath xmlns:m="http://schemas.openxmlformats.org/officeDocument/2006/math">
                    <m:r>
                      <a:rPr lang="zh-CN" altLang="en-US" i="1">
                        <a:latin typeface="Cambria Math" panose="02040503050406030204" pitchFamily="18" charset="0"/>
                      </a:rPr>
                      <m:t>𝜎</m:t>
                    </m:r>
                    <m:r>
                      <a:rPr lang="en-US" altLang="zh-CN" i="1">
                        <a:latin typeface="Cambria Math" panose="02040503050406030204" pitchFamily="18" charset="0"/>
                      </a:rPr>
                      <m:t>=0.</m:t>
                    </m:r>
                  </m:oMath>
                </a14:m>
                <a:r>
                  <a:rPr lang="en-US" altLang="zh-CN" dirty="0"/>
                  <a:t>067659</a:t>
                </a:r>
                <a:endParaRPr lang="en-US" altLang="zh-CN" dirty="0">
                  <a:latin typeface="Cambria Math" panose="02040503050406030204" pitchFamily="18" charset="0"/>
                  <a:ea typeface="Cambria Math" panose="02040503050406030204" pitchFamily="18" charset="0"/>
                </a:endParaRPr>
              </a:p>
              <a:p>
                <a:r>
                  <a:rPr lang="zh-CN" altLang="en-US" dirty="0">
                    <a:latin typeface="微软雅黑" panose="020B0503020204020204" pitchFamily="34" charset="-122"/>
                    <a:ea typeface="微软雅黑" panose="020B0503020204020204" pitchFamily="34" charset="-122"/>
                  </a:rPr>
                  <a:t>建仓线</a:t>
                </a:r>
                <a14:m>
                  <m:oMath xmlns:m="http://schemas.openxmlformats.org/officeDocument/2006/math">
                    <m:r>
                      <a:rPr lang="en-US" altLang="zh-CN" i="1" dirty="0">
                        <a:latin typeface="Cambria Math" panose="02040503050406030204" pitchFamily="18" charset="0"/>
                      </a:rPr>
                      <m:t>=</m:t>
                    </m:r>
                    <m:r>
                      <a:rPr lang="en-US" altLang="zh-CN" dirty="0">
                        <a:latin typeface="Cambria Math" panose="02040503050406030204" pitchFamily="18" charset="0"/>
                      </a:rPr>
                      <m:t>1</m:t>
                    </m:r>
                    <m:r>
                      <a:rPr lang="en-US" altLang="zh-CN" i="1" dirty="0">
                        <a:latin typeface="Cambria Math" panose="02040503050406030204" pitchFamily="18" charset="0"/>
                      </a:rPr>
                      <m:t>.</m:t>
                    </m:r>
                    <m:r>
                      <a:rPr lang="en-US" altLang="zh-CN" dirty="0">
                        <a:latin typeface="Cambria Math" panose="02040503050406030204" pitchFamily="18" charset="0"/>
                      </a:rPr>
                      <m:t>5</m:t>
                    </m:r>
                    <m:r>
                      <a:rPr lang="zh-CN" altLang="en-US" i="1" dirty="0">
                        <a:latin typeface="Cambria Math" panose="02040503050406030204" pitchFamily="18" charset="0"/>
                      </a:rPr>
                      <m:t>×</m:t>
                    </m:r>
                    <m:r>
                      <a:rPr lang="zh-CN" altLang="en-US" i="1" dirty="0">
                        <a:latin typeface="Cambria Math" panose="02040503050406030204" pitchFamily="18" charset="0"/>
                      </a:rPr>
                      <m:t>𝜎</m:t>
                    </m:r>
                    <m:r>
                      <a:rPr lang="en-US" altLang="zh-CN" i="1" dirty="0">
                        <a:latin typeface="Cambria Math" panose="02040503050406030204" pitchFamily="18" charset="0"/>
                        <a:ea typeface="Cambria Math" panose="02040503050406030204" pitchFamily="18" charset="0"/>
                      </a:rPr>
                      <m:t>=0.</m:t>
                    </m:r>
                    <m:r>
                      <a:rPr lang="en-US" altLang="zh-CN" dirty="0">
                        <a:latin typeface="Cambria Math" panose="02040503050406030204" pitchFamily="18" charset="0"/>
                        <a:ea typeface="Cambria Math" panose="02040503050406030204" pitchFamily="18" charset="0"/>
                      </a:rPr>
                      <m:t>101488</m:t>
                    </m:r>
                  </m:oMath>
                </a14:m>
                <a:endParaRPr lang="en-US" altLang="zh-CN" dirty="0">
                  <a:ea typeface="Cambria Math" panose="02040503050406030204" pitchFamily="18" charset="0"/>
                </a:endParaRPr>
              </a:p>
              <a:p>
                <a:r>
                  <a:rPr lang="zh-CN" altLang="en-US" dirty="0">
                    <a:latin typeface="微软雅黑" panose="020B0503020204020204" pitchFamily="34" charset="-122"/>
                    <a:ea typeface="微软雅黑" panose="020B0503020204020204" pitchFamily="34" charset="-122"/>
                  </a:rPr>
                  <a:t>止损线</a:t>
                </a:r>
                <a14:m>
                  <m:oMath xmlns:m="http://schemas.openxmlformats.org/officeDocument/2006/math">
                    <m:r>
                      <a:rPr lang="en-US" altLang="zh-CN" dirty="0">
                        <a:latin typeface="Cambria Math" panose="02040503050406030204" pitchFamily="18" charset="0"/>
                        <a:ea typeface="Cambria Math" panose="02040503050406030204" pitchFamily="18" charset="0"/>
                      </a:rPr>
                      <m:t>=2</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𝜎</m:t>
                    </m:r>
                    <m:r>
                      <a:rPr lang="en-US" altLang="zh-CN" i="1" dirty="0">
                        <a:latin typeface="Cambria Math" panose="02040503050406030204" pitchFamily="18" charset="0"/>
                        <a:ea typeface="Cambria Math" panose="02040503050406030204" pitchFamily="18" charset="0"/>
                      </a:rPr>
                      <m:t>=0.</m:t>
                    </m:r>
                    <m:r>
                      <m:rPr>
                        <m:nor/>
                      </m:rPr>
                      <a:rPr lang="en-US" altLang="zh-CN" dirty="0"/>
                      <m:t>135317</m:t>
                    </m:r>
                  </m:oMath>
                </a14:m>
                <a:endParaRPr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4435595" y="4761191"/>
                <a:ext cx="5494016" cy="1615827"/>
              </a:xfrm>
              <a:prstGeom prst="rect">
                <a:avLst/>
              </a:prstGeom>
              <a:blipFill rotWithShape="0">
                <a:blip r:embed="rId3"/>
                <a:stretch>
                  <a:fillRect l="-999" t="-1887" b="-4906"/>
                </a:stretch>
              </a:blipFill>
            </p:spPr>
            <p:txBody>
              <a:bodyPr/>
              <a:lstStyle/>
              <a:p>
                <a:r>
                  <a:rPr lang="zh-CN" altLang="en-US">
                    <a:noFill/>
                  </a:rPr>
                  <a:t> </a:t>
                </a:r>
              </a:p>
            </p:txBody>
          </p:sp>
        </mc:Fallback>
      </mc:AlternateContent>
      <p:sp>
        <p:nvSpPr>
          <p:cNvPr id="5" name="矩形 4"/>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3837" y="314980"/>
            <a:ext cx="5391352" cy="584775"/>
          </a:xfrm>
          <a:prstGeom prst="rect">
            <a:avLst/>
          </a:prstGeom>
          <a:noFill/>
        </p:spPr>
        <p:txBody>
          <a:bodyPr wrap="square"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计算触发信号</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52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58093" y="914400"/>
            <a:ext cx="10358041" cy="5074276"/>
          </a:xfrm>
          <a:prstGeom prst="rect">
            <a:avLst/>
          </a:prstGeom>
        </p:spPr>
      </p:pic>
      <p:sp>
        <p:nvSpPr>
          <p:cNvPr id="5" name="矩形 4"/>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3837" y="314980"/>
            <a:ext cx="539135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交易信号</a:t>
            </a:r>
          </a:p>
        </p:txBody>
      </p:sp>
    </p:spTree>
    <p:extLst>
      <p:ext uri="{BB962C8B-B14F-4D97-AF65-F5344CB8AC3E}">
        <p14:creationId xmlns:p14="http://schemas.microsoft.com/office/powerpoint/2010/main" val="15497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694473586"/>
              </p:ext>
            </p:extLst>
          </p:nvPr>
        </p:nvGraphicFramePr>
        <p:xfrm>
          <a:off x="1199281" y="1673615"/>
          <a:ext cx="9216655" cy="2966720"/>
        </p:xfrm>
        <a:graphic>
          <a:graphicData uri="http://schemas.openxmlformats.org/drawingml/2006/table">
            <a:tbl>
              <a:tblPr firstRow="1" bandRow="1">
                <a:tableStyleId>{5C22544A-7EE6-4342-B048-85BDC9FD1C3A}</a:tableStyleId>
              </a:tblPr>
              <a:tblGrid>
                <a:gridCol w="4862443"/>
                <a:gridCol w="2177106"/>
                <a:gridCol w="2177106"/>
              </a:tblGrid>
              <a:tr h="370840">
                <a:tc>
                  <a:txBody>
                    <a:bodyPr/>
                    <a:lstStyle/>
                    <a:p>
                      <a:r>
                        <a:rPr lang="zh-CN" altLang="en-US" sz="1600" dirty="0" smtClean="0">
                          <a:latin typeface="微软雅黑" panose="020B0503020204020204" pitchFamily="34" charset="-122"/>
                          <a:ea typeface="微软雅黑" panose="020B0503020204020204" pitchFamily="34" charset="-122"/>
                        </a:rPr>
                        <a:t>回测阶段</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收益</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同期银行板块涨幅</a:t>
                      </a:r>
                      <a:endParaRPr lang="zh-CN" altLang="en-US" sz="16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完全上涨段（第</a:t>
                      </a:r>
                      <a:r>
                        <a:rPr lang="en-US" altLang="zh-CN" sz="1600" dirty="0" smtClean="0">
                          <a:solidFill>
                            <a:schemeClr val="tx1"/>
                          </a:solidFill>
                          <a:latin typeface="微软雅黑" panose="020B0503020204020204" pitchFamily="34" charset="-122"/>
                          <a:ea typeface="微软雅黑" panose="020B0503020204020204" pitchFamily="34" charset="-122"/>
                        </a:rPr>
                        <a:t>1,3,5,B</a:t>
                      </a:r>
                      <a:r>
                        <a:rPr lang="zh-CN" altLang="en-US" sz="1600" dirty="0" smtClean="0">
                          <a:solidFill>
                            <a:schemeClr val="tx1"/>
                          </a:solidFill>
                          <a:latin typeface="微软雅黑" panose="020B0503020204020204" pitchFamily="34" charset="-122"/>
                          <a:ea typeface="微软雅黑" panose="020B0503020204020204" pitchFamily="34" charset="-122"/>
                        </a:rPr>
                        <a:t>浪）</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53.5909%</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完全下跌段（第</a:t>
                      </a:r>
                      <a:r>
                        <a:rPr lang="en-US" altLang="zh-CN" sz="1600" dirty="0" smtClean="0">
                          <a:solidFill>
                            <a:schemeClr val="tx1"/>
                          </a:solidFill>
                          <a:latin typeface="微软雅黑" panose="020B0503020204020204" pitchFamily="34" charset="-122"/>
                          <a:ea typeface="微软雅黑" panose="020B0503020204020204" pitchFamily="34" charset="-122"/>
                        </a:rPr>
                        <a:t>2,4,A,C</a:t>
                      </a:r>
                      <a:r>
                        <a:rPr lang="zh-CN" altLang="en-US" sz="1600" dirty="0" smtClean="0">
                          <a:solidFill>
                            <a:schemeClr val="tx1"/>
                          </a:solidFill>
                          <a:latin typeface="微软雅黑" panose="020B0503020204020204" pitchFamily="34" charset="-122"/>
                          <a:ea typeface="微软雅黑" panose="020B0503020204020204" pitchFamily="34" charset="-122"/>
                        </a:rPr>
                        <a:t>浪）</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15.4696%</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latin typeface="微软雅黑" panose="020B0503020204020204" pitchFamily="34" charset="-122"/>
                          <a:ea typeface="微软雅黑" panose="020B0503020204020204" pitchFamily="34" charset="-122"/>
                        </a:rPr>
                        <a:t>箱体震荡段</a:t>
                      </a:r>
                      <a:endParaRPr lang="en-US" altLang="zh-CN" sz="160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48.3460%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latin typeface="微软雅黑" panose="020B0503020204020204" pitchFamily="34" charset="-122"/>
                          <a:ea typeface="微软雅黑" panose="020B0503020204020204" pitchFamily="34" charset="-122"/>
                        </a:rPr>
                        <a:t>牛市阶段（</a:t>
                      </a:r>
                      <a:r>
                        <a:rPr lang="en-US" altLang="zh-CN" sz="1600" dirty="0" smtClean="0">
                          <a:solidFill>
                            <a:schemeClr val="tx1"/>
                          </a:solidFill>
                          <a:latin typeface="微软雅黑" panose="020B0503020204020204" pitchFamily="34" charset="-122"/>
                          <a:ea typeface="微软雅黑" panose="020B0503020204020204" pitchFamily="34" charset="-122"/>
                        </a:rPr>
                        <a:t>2014/10/14-2015/07/07</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71.1044%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71.33%</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latin typeface="微软雅黑" panose="020B0503020204020204" pitchFamily="34" charset="-122"/>
                          <a:ea typeface="微软雅黑" panose="020B0503020204020204" pitchFamily="34" charset="-122"/>
                        </a:rPr>
                        <a:t>熊市阶段（</a:t>
                      </a:r>
                      <a:r>
                        <a:rPr lang="en-US" altLang="zh-CN" sz="1600" dirty="0" smtClean="0">
                          <a:solidFill>
                            <a:schemeClr val="tx1"/>
                          </a:solidFill>
                          <a:latin typeface="微软雅黑" panose="020B0503020204020204" pitchFamily="34" charset="-122"/>
                          <a:ea typeface="微软雅黑" panose="020B0503020204020204" pitchFamily="34" charset="-122"/>
                        </a:rPr>
                        <a:t>2015/07/08-2016/02/17</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15.6655%</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-24.53%</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latin typeface="微软雅黑" panose="020B0503020204020204" pitchFamily="34" charset="-122"/>
                          <a:ea typeface="微软雅黑" panose="020B0503020204020204" pitchFamily="34" charset="-122"/>
                        </a:rPr>
                        <a:t>完整阶段（</a:t>
                      </a:r>
                      <a:r>
                        <a:rPr lang="en-US" altLang="zh-CN" sz="1600" dirty="0" smtClean="0">
                          <a:solidFill>
                            <a:schemeClr val="tx1"/>
                          </a:solidFill>
                          <a:latin typeface="微软雅黑" panose="020B0503020204020204" pitchFamily="34" charset="-122"/>
                          <a:ea typeface="微软雅黑" panose="020B0503020204020204" pitchFamily="34" charset="-122"/>
                        </a:rPr>
                        <a:t>2014/01/03-2016/12/13</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en-US" altLang="zh-CN" sz="160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166.6940%</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45.92%</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solidFill>
                            <a:schemeClr val="tx1"/>
                          </a:solidFill>
                          <a:latin typeface="微软雅黑" panose="020B0503020204020204" pitchFamily="34" charset="-122"/>
                          <a:ea typeface="微软雅黑" panose="020B0503020204020204" pitchFamily="34" charset="-122"/>
                        </a:rPr>
                        <a:t>前</a:t>
                      </a:r>
                      <a:r>
                        <a:rPr lang="en-US" altLang="zh-CN" sz="1600" dirty="0" smtClean="0">
                          <a:solidFill>
                            <a:schemeClr val="tx1"/>
                          </a:solidFill>
                          <a:latin typeface="微软雅黑" panose="020B0503020204020204" pitchFamily="34" charset="-122"/>
                          <a:ea typeface="微软雅黑" panose="020B0503020204020204" pitchFamily="34" charset="-122"/>
                        </a:rPr>
                        <a:t>100</a:t>
                      </a:r>
                      <a:r>
                        <a:rPr lang="zh-CN" altLang="en-US" sz="1600" dirty="0" smtClean="0">
                          <a:solidFill>
                            <a:schemeClr val="tx1"/>
                          </a:solidFill>
                          <a:latin typeface="微软雅黑" panose="020B0503020204020204" pitchFamily="34" charset="-122"/>
                          <a:ea typeface="微软雅黑" panose="020B0503020204020204" pitchFamily="34" charset="-122"/>
                        </a:rPr>
                        <a:t>个交易日（</a:t>
                      </a:r>
                      <a:r>
                        <a:rPr lang="en-US" altLang="zh-CN" sz="1600" dirty="0" smtClean="0">
                          <a:solidFill>
                            <a:schemeClr val="tx1"/>
                          </a:solidFill>
                          <a:latin typeface="微软雅黑" panose="020B0503020204020204" pitchFamily="34" charset="-122"/>
                          <a:ea typeface="微软雅黑" panose="020B0503020204020204" pitchFamily="34" charset="-122"/>
                        </a:rPr>
                        <a:t>2014/01/03-2015/01/06</a:t>
                      </a:r>
                      <a:r>
                        <a:rPr lang="zh-CN" altLang="en-US" sz="1600" dirty="0" smtClean="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9.1931%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-4.55%</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
        <p:nvSpPr>
          <p:cNvPr id="7" name="矩形 6"/>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23837" y="314980"/>
            <a:ext cx="5391352"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回</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测结果</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663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8160" y="579120"/>
            <a:ext cx="11140440" cy="5745480"/>
          </a:xfrm>
          <a:prstGeom prst="roundRect">
            <a:avLst>
              <a:gd name="adj" fmla="val 10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圆角矩形 3"/>
          <p:cNvSpPr/>
          <p:nvPr/>
        </p:nvSpPr>
        <p:spPr>
          <a:xfrm>
            <a:off x="188686" y="2492375"/>
            <a:ext cx="2312120" cy="1873250"/>
          </a:xfrm>
          <a:prstGeom prst="roundRect">
            <a:avLst>
              <a:gd name="adj" fmla="val 3649"/>
            </a:avLst>
          </a:prstGeom>
          <a:solidFill>
            <a:srgbClr val="534C49"/>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schemeClr val="bg1"/>
                </a:solidFill>
                <a:latin typeface="Arial" panose="020B0604020202020204" pitchFamily="34" charset="0"/>
                <a:cs typeface="Arial" panose="020B0604020202020204" pitchFamily="34" charset="0"/>
              </a:rPr>
              <a:t>03</a:t>
            </a:r>
            <a:endParaRPr lang="zh-CN" altLang="en-US" sz="9600" dirty="0">
              <a:solidFill>
                <a:schemeClr val="bg1"/>
              </a:solidFill>
              <a:latin typeface="Arial" panose="020B0604020202020204" pitchFamily="34" charset="0"/>
              <a:cs typeface="Arial" panose="020B0604020202020204" pitchFamily="34" charset="0"/>
            </a:endParaRPr>
          </a:p>
        </p:txBody>
      </p:sp>
      <p:grpSp>
        <p:nvGrpSpPr>
          <p:cNvPr id="3" name="组合 2"/>
          <p:cNvGrpSpPr/>
          <p:nvPr/>
        </p:nvGrpSpPr>
        <p:grpSpPr>
          <a:xfrm>
            <a:off x="2365823" y="1082040"/>
            <a:ext cx="5650411" cy="4693920"/>
            <a:chOff x="2365823" y="1082040"/>
            <a:chExt cx="5650411" cy="4693920"/>
          </a:xfrm>
        </p:grpSpPr>
        <p:cxnSp>
          <p:nvCxnSpPr>
            <p:cNvPr id="6" name="直接连接符 5"/>
            <p:cNvCxnSpPr/>
            <p:nvPr/>
          </p:nvCxnSpPr>
          <p:spPr>
            <a:xfrm>
              <a:off x="2365823" y="4365625"/>
              <a:ext cx="5650411" cy="1410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365823" y="1082040"/>
              <a:ext cx="5650411" cy="1410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525485" y="3044280"/>
            <a:ext cx="3825959" cy="769441"/>
          </a:xfrm>
          <a:prstGeom prst="rect">
            <a:avLst/>
          </a:prstGeom>
          <a:noFill/>
        </p:spPr>
        <p:txBody>
          <a:bodyPr wrap="square" rtlCol="0">
            <a:spAutoFit/>
          </a:bodyPr>
          <a:lstStyle/>
          <a:p>
            <a:pPr algn="ctr"/>
            <a:r>
              <a:rPr lang="zh-CN" altLang="en-US" sz="4400" dirty="0" smtClean="0">
                <a:solidFill>
                  <a:schemeClr val="bg1"/>
                </a:solidFill>
                <a:latin typeface="张海山锐线体简" panose="02000000000000000000" pitchFamily="2" charset="-122"/>
                <a:ea typeface="张海山锐线体简" panose="02000000000000000000" pitchFamily="2" charset="-122"/>
              </a:rPr>
              <a:t>反思改进</a:t>
            </a:r>
            <a:endParaRPr lang="zh-CN" altLang="en-US" sz="4400" dirty="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37719121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8" fill="hold" grpId="0" nodeType="withEffect">
                                  <p:stCondLst>
                                    <p:cond delay="6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8368" y="466344"/>
            <a:ext cx="7013448" cy="584775"/>
          </a:xfrm>
          <a:prstGeom prst="rect">
            <a:avLst/>
          </a:prstGeom>
          <a:noFill/>
        </p:spPr>
        <p:txBody>
          <a:bodyPr wrap="square" rtlCol="0">
            <a:spAutoFit/>
          </a:bodyPr>
          <a:lstStyle/>
          <a:p>
            <a:endParaRPr lang="zh-CN" altLang="en-US" sz="32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1854438" y="2204815"/>
            <a:ext cx="8242960"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配对交易收益比较稳定，波动性</a:t>
            </a:r>
            <a:r>
              <a:rPr lang="zh-CN" altLang="en-US" dirty="0" smtClean="0">
                <a:latin typeface="微软雅黑" panose="020B0503020204020204" pitchFamily="34" charset="-122"/>
                <a:ea typeface="微软雅黑" panose="020B0503020204020204" pitchFamily="34" charset="-122"/>
              </a:rPr>
              <a:t>小，在熊市中能起到抗跌的作用</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中国市场适合用价格对数直接进行回归找</a:t>
            </a:r>
            <a:r>
              <a:rPr lang="en-US" altLang="zh-CN" dirty="0" smtClean="0">
                <a:latin typeface="微软雅黑" panose="020B0503020204020204" pitchFamily="34" charset="-122"/>
                <a:ea typeface="微软雅黑" panose="020B0503020204020204" pitchFamily="34" charset="-122"/>
              </a:rPr>
              <a:t>β</a:t>
            </a:r>
            <a:r>
              <a:rPr lang="zh-CN" altLang="en-US" dirty="0" smtClean="0">
                <a:latin typeface="微软雅黑" panose="020B0503020204020204" pitchFamily="34" charset="-122"/>
                <a:ea typeface="微软雅黑" panose="020B0503020204020204" pitchFamily="34" charset="-122"/>
              </a:rPr>
              <a:t>，而非用价格离差的对数找</a:t>
            </a:r>
            <a:r>
              <a:rPr lang="en-US" altLang="zh-CN" dirty="0" smtClean="0">
                <a:latin typeface="微软雅黑" panose="020B0503020204020204" pitchFamily="34" charset="-122"/>
                <a:ea typeface="微软雅黑" panose="020B0503020204020204" pitchFamily="34" charset="-122"/>
              </a:rPr>
              <a:t>β</a:t>
            </a: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在用一阶价差回测时，</a:t>
            </a:r>
            <a:r>
              <a:rPr lang="en-US" altLang="zh-CN" dirty="0" smtClean="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个交易</a:t>
            </a:r>
            <a:r>
              <a:rPr lang="zh-CN" altLang="en-US" dirty="0" smtClean="0">
                <a:latin typeface="微软雅黑" panose="020B0503020204020204" pitchFamily="34" charset="-122"/>
                <a:ea typeface="微软雅黑" panose="020B0503020204020204" pitchFamily="34" charset="-122"/>
              </a:rPr>
              <a:t>日回测跑赢了银行板块指数。我们认为相关性</a:t>
            </a:r>
            <a:r>
              <a:rPr lang="zh-CN" altLang="en-US" dirty="0">
                <a:latin typeface="微软雅黑" panose="020B0503020204020204" pitchFamily="34" charset="-122"/>
                <a:ea typeface="微软雅黑" panose="020B0503020204020204" pitchFamily="34" charset="-122"/>
              </a:rPr>
              <a:t>可能随时间</a:t>
            </a:r>
            <a:r>
              <a:rPr lang="zh-CN" altLang="en-US" dirty="0" smtClean="0">
                <a:latin typeface="微软雅黑" panose="020B0503020204020204" pitchFamily="34" charset="-122"/>
                <a:ea typeface="微软雅黑" panose="020B0503020204020204" pitchFamily="34" charset="-122"/>
              </a:rPr>
              <a:t>变化。</a:t>
            </a:r>
            <a:endParaRPr lang="en-US" altLang="zh-CN" dirty="0" smtClean="0">
              <a:latin typeface="微软雅黑" panose="020B0503020204020204" pitchFamily="34" charset="-122"/>
              <a:ea typeface="微软雅黑" panose="020B0503020204020204" pitchFamily="34" charset="-122"/>
            </a:endParaRPr>
          </a:p>
        </p:txBody>
      </p:sp>
      <p:sp>
        <p:nvSpPr>
          <p:cNvPr id="5" name="矩形 4"/>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3837" y="314980"/>
            <a:ext cx="5391352" cy="584775"/>
          </a:xfrm>
          <a:prstGeom prst="rect">
            <a:avLst/>
          </a:prstGeom>
          <a:noFill/>
        </p:spPr>
        <p:txBody>
          <a:bodyPr wrap="square"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总结</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995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8160" y="579120"/>
            <a:ext cx="11140440" cy="5745480"/>
          </a:xfrm>
          <a:prstGeom prst="roundRect">
            <a:avLst>
              <a:gd name="adj" fmla="val 10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圆角矩形 3"/>
          <p:cNvSpPr/>
          <p:nvPr/>
        </p:nvSpPr>
        <p:spPr>
          <a:xfrm>
            <a:off x="188686" y="2492375"/>
            <a:ext cx="2312120" cy="1873250"/>
          </a:xfrm>
          <a:prstGeom prst="roundRect">
            <a:avLst>
              <a:gd name="adj" fmla="val 3649"/>
            </a:avLst>
          </a:prstGeom>
          <a:solidFill>
            <a:srgbClr val="534C49"/>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solidFill>
                  <a:schemeClr val="bg1"/>
                </a:solidFill>
                <a:latin typeface="Arial" panose="020B0604020202020204" pitchFamily="34" charset="0"/>
                <a:cs typeface="Arial" panose="020B0604020202020204" pitchFamily="34" charset="0"/>
              </a:rPr>
              <a:t>01</a:t>
            </a:r>
            <a:endParaRPr lang="zh-CN" altLang="en-US" sz="9600" dirty="0">
              <a:solidFill>
                <a:schemeClr val="bg1"/>
              </a:solidFill>
              <a:latin typeface="Arial" panose="020B0604020202020204" pitchFamily="34" charset="0"/>
              <a:cs typeface="Arial" panose="020B0604020202020204" pitchFamily="34" charset="0"/>
            </a:endParaRPr>
          </a:p>
        </p:txBody>
      </p:sp>
      <p:grpSp>
        <p:nvGrpSpPr>
          <p:cNvPr id="3" name="组合 2"/>
          <p:cNvGrpSpPr/>
          <p:nvPr/>
        </p:nvGrpSpPr>
        <p:grpSpPr>
          <a:xfrm>
            <a:off x="2365823" y="1082040"/>
            <a:ext cx="5650411" cy="4693920"/>
            <a:chOff x="2365823" y="1082040"/>
            <a:chExt cx="5650411" cy="4693920"/>
          </a:xfrm>
        </p:grpSpPr>
        <p:cxnSp>
          <p:nvCxnSpPr>
            <p:cNvPr id="6" name="直接连接符 5"/>
            <p:cNvCxnSpPr/>
            <p:nvPr/>
          </p:nvCxnSpPr>
          <p:spPr>
            <a:xfrm>
              <a:off x="2365823" y="4365625"/>
              <a:ext cx="5650411" cy="1410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365823" y="1082040"/>
              <a:ext cx="5650411" cy="1410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525485" y="3044280"/>
            <a:ext cx="3825959" cy="769441"/>
          </a:xfrm>
          <a:prstGeom prst="rect">
            <a:avLst/>
          </a:prstGeom>
          <a:noFill/>
        </p:spPr>
        <p:txBody>
          <a:bodyPr wrap="square" rtlCol="0">
            <a:spAutoFit/>
          </a:bodyPr>
          <a:lstStyle/>
          <a:p>
            <a:pPr algn="ctr"/>
            <a:r>
              <a:rPr lang="zh-CN" altLang="en-US" sz="4400" dirty="0" smtClean="0">
                <a:solidFill>
                  <a:schemeClr val="bg1"/>
                </a:solidFill>
                <a:latin typeface="张海山锐线体简" panose="02000000000000000000" pitchFamily="2" charset="-122"/>
                <a:ea typeface="张海山锐线体简" panose="02000000000000000000" pitchFamily="2" charset="-122"/>
              </a:rPr>
              <a:t>原理介绍</a:t>
            </a:r>
            <a:endParaRPr lang="zh-CN" altLang="en-US" sz="4400" dirty="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25184272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8" fill="hold" grpId="0" nodeType="withEffect">
                                  <p:stCondLst>
                                    <p:cond delay="6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8368" y="466344"/>
            <a:ext cx="7013448" cy="584775"/>
          </a:xfrm>
          <a:prstGeom prst="rect">
            <a:avLst/>
          </a:prstGeom>
          <a:noFill/>
        </p:spPr>
        <p:txBody>
          <a:bodyPr wrap="square" rtlCol="0">
            <a:spAutoFit/>
          </a:bodyPr>
          <a:lstStyle/>
          <a:p>
            <a:endParaRPr lang="zh-CN" altLang="en-US" sz="32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1660292" y="1927242"/>
            <a:ext cx="8095273"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每过一段时间△</a:t>
            </a:r>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重新配对。具体为在配对后</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时间后重新计算（</a:t>
            </a:r>
            <a:r>
              <a:rPr lang="en-US" altLang="zh-CN" dirty="0" smtClean="0">
                <a:latin typeface="微软雅黑" panose="020B0503020204020204" pitchFamily="34" charset="-122"/>
                <a:ea typeface="微软雅黑" panose="020B0503020204020204" pitchFamily="34" charset="-122"/>
              </a:rPr>
              <a:t>t0+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t1+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）内相关行业股票的相关系数，选出第二对配对的股票，再进行</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时间的交易</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以此类推。 </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暂取为</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天</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扩大配对池。在多个行业内选取配对股票，一起交易，以此来分散行业整体风险。同时在同一个行业内也选取</a:t>
            </a:r>
            <a:r>
              <a:rPr lang="zh-CN" altLang="en-US" dirty="0">
                <a:latin typeface="微软雅黑" panose="020B0503020204020204" pitchFamily="34" charset="-122"/>
                <a:ea typeface="微软雅黑" panose="020B0503020204020204" pitchFamily="34" charset="-122"/>
              </a:rPr>
              <a:t>多</a:t>
            </a:r>
            <a:r>
              <a:rPr lang="zh-CN" altLang="en-US" dirty="0" smtClean="0">
                <a:latin typeface="微软雅黑" panose="020B0503020204020204" pitchFamily="34" charset="-122"/>
                <a:ea typeface="微软雅黑" panose="020B0503020204020204" pitchFamily="34" charset="-122"/>
              </a:rPr>
              <a:t>对股票，以此来分散个股风险。</a:t>
            </a:r>
            <a:endParaRPr lang="en-US" altLang="zh-CN" dirty="0" smtClean="0">
              <a:latin typeface="微软雅黑" panose="020B0503020204020204" pitchFamily="34" charset="-122"/>
              <a:ea typeface="微软雅黑" panose="020B0503020204020204" pitchFamily="34" charset="-122"/>
            </a:endParaRPr>
          </a:p>
        </p:txBody>
      </p:sp>
      <p:sp>
        <p:nvSpPr>
          <p:cNvPr id="5" name="矩形 4"/>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3837" y="314980"/>
            <a:ext cx="5391352" cy="584775"/>
          </a:xfrm>
          <a:prstGeom prst="rect">
            <a:avLst/>
          </a:prstGeom>
          <a:noFill/>
        </p:spPr>
        <p:txBody>
          <a:bodyPr wrap="square"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下一步改进方法</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60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24008" y="2015930"/>
            <a:ext cx="9811512"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配对交易是基于两个相关性较高的股票的交易。假设在未来一段时期，两个股票保持着良好的相关性，那么一旦两者之间出现了短期背离的走势，我们相信这种背离在未来会得到校正，因此就会产生套利机会。</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配对交易利用短期的错误定价，通过持有相对低估的股票、卖空相对高估的股票来盈利，它的本质是反转投资。</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8" y="314980"/>
            <a:ext cx="2776538" cy="584775"/>
          </a:xfrm>
          <a:prstGeom prst="rect">
            <a:avLst/>
          </a:prstGeom>
          <a:noFill/>
        </p:spPr>
        <p:txBody>
          <a:bodyPr wrap="square"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基本原理</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199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24008" y="2015930"/>
            <a:ext cx="9811512"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配对</a:t>
            </a:r>
            <a:r>
              <a:rPr lang="zh-CN" altLang="en-US" sz="2000" dirty="0">
                <a:latin typeface="微软雅黑" panose="020B0503020204020204" pitchFamily="34" charset="-122"/>
                <a:ea typeface="微软雅黑" panose="020B0503020204020204" pitchFamily="34" charset="-122"/>
              </a:rPr>
              <a:t>交易的收益与市场独立，与市场上涨和下跌无关</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收益</a:t>
            </a:r>
            <a:r>
              <a:rPr lang="zh-CN" altLang="en-US" sz="2000" dirty="0">
                <a:latin typeface="微软雅黑" panose="020B0503020204020204" pitchFamily="34" charset="-122"/>
                <a:ea typeface="微软雅黑" panose="020B0503020204020204" pitchFamily="34" charset="-122"/>
              </a:rPr>
              <a:t>的波动性相对较小</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收益</a:t>
            </a:r>
            <a:r>
              <a:rPr lang="zh-CN" altLang="en-US" sz="2000" dirty="0">
                <a:latin typeface="微软雅黑" panose="020B0503020204020204" pitchFamily="34" charset="-122"/>
                <a:ea typeface="微软雅黑" panose="020B0503020204020204" pitchFamily="34" charset="-122"/>
              </a:rPr>
              <a:t>相对稳定</a:t>
            </a:r>
          </a:p>
        </p:txBody>
      </p:sp>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8" y="314980"/>
            <a:ext cx="3523914" cy="584775"/>
          </a:xfrm>
          <a:prstGeom prst="rect">
            <a:avLst/>
          </a:prstGeom>
          <a:noFill/>
        </p:spPr>
        <p:txBody>
          <a:bodyPr wrap="square"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广泛应用的原因</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14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24008" y="2015930"/>
            <a:ext cx="9811512" cy="2400657"/>
          </a:xfrm>
          <a:prstGeom prst="rect">
            <a:avLst/>
          </a:prstGeom>
          <a:noFill/>
        </p:spPr>
        <p:txBody>
          <a:bodyPr wrap="square" rtlCol="0">
            <a:spAutoFit/>
          </a:bodyPr>
          <a:lstStyle/>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确定板块，在板块中寻找</a:t>
            </a:r>
            <a:r>
              <a:rPr lang="zh-CN" altLang="en-US" sz="2000" dirty="0">
                <a:latin typeface="微软雅黑" panose="020B0503020204020204" pitchFamily="34" charset="-122"/>
                <a:ea typeface="微软雅黑" panose="020B0503020204020204" pitchFamily="34" charset="-122"/>
              </a:rPr>
              <a:t>相关性系数大</a:t>
            </a:r>
            <a:r>
              <a:rPr lang="zh-CN" altLang="en-US" sz="2000" dirty="0" smtClean="0">
                <a:latin typeface="微软雅黑" panose="020B0503020204020204" pitchFamily="34" charset="-122"/>
                <a:ea typeface="微软雅黑" panose="020B0503020204020204" pitchFamily="34" charset="-122"/>
              </a:rPr>
              <a:t>的一对股票</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利用</a:t>
            </a:r>
            <a:r>
              <a:rPr lang="zh-CN" altLang="en-US" sz="2000" dirty="0">
                <a:latin typeface="微软雅黑" panose="020B0503020204020204" pitchFamily="34" charset="-122"/>
                <a:ea typeface="微软雅黑" panose="020B0503020204020204" pitchFamily="34" charset="-122"/>
              </a:rPr>
              <a:t>协整理论检测其协整</a:t>
            </a:r>
            <a:r>
              <a:rPr lang="zh-CN" altLang="en-US" sz="2000" dirty="0" smtClean="0">
                <a:latin typeface="微软雅黑" panose="020B0503020204020204" pitchFamily="34" charset="-122"/>
                <a:ea typeface="微软雅黑" panose="020B0503020204020204" pitchFamily="34" charset="-122"/>
              </a:rPr>
              <a:t>关系</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计算进行交易的触发</a:t>
            </a:r>
            <a:r>
              <a:rPr lang="zh-CN" altLang="en-US" sz="2000" dirty="0">
                <a:latin typeface="微软雅黑" panose="020B0503020204020204" pitchFamily="34" charset="-122"/>
                <a:ea typeface="微软雅黑" panose="020B0503020204020204" pitchFamily="34" charset="-122"/>
              </a:rPr>
              <a:t>信号</a:t>
            </a: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回</a:t>
            </a:r>
            <a:r>
              <a:rPr lang="zh-CN" altLang="en-US" sz="2000" dirty="0">
                <a:latin typeface="微软雅黑" panose="020B0503020204020204" pitchFamily="34" charset="-122"/>
                <a:ea typeface="微软雅黑" panose="020B0503020204020204" pitchFamily="34" charset="-122"/>
              </a:rPr>
              <a:t>测</a:t>
            </a:r>
          </a:p>
          <a:p>
            <a:pPr marL="457200" indent="-457200">
              <a:lnSpc>
                <a:spcPct val="150000"/>
              </a:lnSpc>
              <a:buFont typeface="+mj-lt"/>
              <a:buAutoNum type="arabicPeriod"/>
            </a:pPr>
            <a:endParaRPr lang="en-US" altLang="zh-CN" sz="20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8" y="314980"/>
            <a:ext cx="3523914" cy="584775"/>
          </a:xfrm>
          <a:prstGeom prst="rect">
            <a:avLst/>
          </a:prstGeom>
          <a:noFill/>
        </p:spPr>
        <p:txBody>
          <a:bodyPr wrap="square"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配对交易的方法</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433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890118" y="1298083"/>
                <a:ext cx="9535751" cy="386830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经典回归模型是建立在平稳数据变量基础上的，而对于非平稳基础变量则不能用经典回归。</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平稳序列：</a:t>
                </a:r>
                <a:r>
                  <a:rPr lang="en-US" altLang="zh-CN" sz="2000" dirty="0" smtClean="0">
                    <a:latin typeface="微软雅黑" panose="020B0503020204020204" pitchFamily="34" charset="-122"/>
                    <a:ea typeface="微软雅黑" panose="020B0503020204020204" pitchFamily="34" charset="-122"/>
                  </a:rPr>
                  <a:t>E</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Zt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=u</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cov</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Zt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var</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Zt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14:m>
                  <m:oMath xmlns:m="http://schemas.openxmlformats.org/officeDocument/2006/math">
                    <m:sSup>
                      <m:sSupPr>
                        <m:ctrlPr>
                          <a:rPr lang="en-US" altLang="zh-CN" sz="2000" i="1" smtClean="0">
                            <a:latin typeface="Cambria Math" panose="02040503050406030204" pitchFamily="18" charset="0"/>
                            <a:ea typeface="微软雅黑" panose="020B0503020204020204" pitchFamily="34" charset="-122"/>
                          </a:rPr>
                        </m:ctrlPr>
                      </m:sSupPr>
                      <m:e>
                        <m:r>
                          <m:rPr>
                            <m:nor/>
                          </m:rPr>
                          <a:rPr lang="en-US" altLang="zh-CN" sz="2000" dirty="0">
                            <a:latin typeface="微软雅黑" panose="020B0503020204020204" pitchFamily="34" charset="-122"/>
                            <a:ea typeface="微软雅黑" panose="020B0503020204020204" pitchFamily="34" charset="-122"/>
                          </a:rPr>
                          <m:t>δ</m:t>
                        </m:r>
                      </m:e>
                      <m:sup>
                        <m:r>
                          <a:rPr lang="en-US" altLang="zh-CN" sz="2000" b="0" i="1" smtClean="0">
                            <a:latin typeface="Cambria Math" panose="02040503050406030204" pitchFamily="18" charset="0"/>
                            <a:ea typeface="微软雅黑" panose="020B0503020204020204" pitchFamily="34" charset="-122"/>
                          </a:rPr>
                          <m:t>2</m:t>
                        </m:r>
                      </m:sup>
                    </m:sSup>
                  </m:oMath>
                </a14:m>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非</a:t>
                </a:r>
                <a:r>
                  <a:rPr lang="zh-CN" altLang="en-US" sz="2000" dirty="0" smtClean="0">
                    <a:latin typeface="微软雅黑" panose="020B0503020204020204" pitchFamily="34" charset="-122"/>
                    <a:ea typeface="微软雅黑" panose="020B0503020204020204" pitchFamily="34" charset="-122"/>
                  </a:rPr>
                  <a:t>平稳序列的线性组合可能是平稳序列</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一阶差分</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D</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Zt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=Zt-Zt-1   </a:t>
                </a: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二阶差分：</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D</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Zt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Zt-Zt-1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Zt-1-Zt-2 </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单整条件</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若时间序列在</a:t>
                </a:r>
                <a:r>
                  <a:rPr lang="en-US" altLang="zh-CN" sz="2000" dirty="0" smtClean="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阶差分后平稳，则记为</a:t>
                </a:r>
                <a:r>
                  <a:rPr lang="en-US" altLang="zh-CN" sz="2000" dirty="0" smtClean="0">
                    <a:latin typeface="微软雅黑" panose="020B0503020204020204" pitchFamily="34" charset="-122"/>
                    <a:ea typeface="微软雅黑" panose="020B0503020204020204" pitchFamily="34" charset="-122"/>
                  </a:rPr>
                  <a:t>I</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协整</a:t>
                </a:r>
                <a:r>
                  <a:rPr lang="zh-CN" altLang="en-US" sz="2000" dirty="0" smtClean="0">
                    <a:latin typeface="微软雅黑" panose="020B0503020204020204" pitchFamily="34" charset="-122"/>
                    <a:ea typeface="微软雅黑" panose="020B0503020204020204" pitchFamily="34" charset="-122"/>
                  </a:rPr>
                  <a:t>条件：如果</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Xt</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Yt</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有同阶的单整条件，即均为</a:t>
                </a:r>
                <a:r>
                  <a:rPr lang="en-US" altLang="zh-CN" sz="2000" dirty="0" smtClean="0">
                    <a:latin typeface="微软雅黑" panose="020B0503020204020204" pitchFamily="34" charset="-122"/>
                    <a:ea typeface="微软雅黑" panose="020B0503020204020204" pitchFamily="34" charset="-122"/>
                  </a:rPr>
                  <a:t>I</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）则存在协整关系。</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90118" y="1298083"/>
                <a:ext cx="9535751" cy="3868303"/>
              </a:xfrm>
              <a:prstGeom prst="rect">
                <a:avLst/>
              </a:prstGeom>
              <a:blipFill rotWithShape="0">
                <a:blip r:embed="rId2"/>
                <a:stretch>
                  <a:fillRect l="-575" b="-472"/>
                </a:stretch>
              </a:blipFill>
            </p:spPr>
            <p:txBody>
              <a:bodyPr/>
              <a:lstStyle/>
              <a:p>
                <a:r>
                  <a:rPr lang="zh-CN" altLang="en-US">
                    <a:noFill/>
                  </a:rPr>
                  <a:t> </a:t>
                </a:r>
              </a:p>
            </p:txBody>
          </p:sp>
        </mc:Fallback>
      </mc:AlternateContent>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8" y="314980"/>
            <a:ext cx="3523914"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协整理论</a:t>
            </a:r>
          </a:p>
        </p:txBody>
      </p:sp>
    </p:spTree>
    <p:extLst>
      <p:ext uri="{BB962C8B-B14F-4D97-AF65-F5344CB8AC3E}">
        <p14:creationId xmlns:p14="http://schemas.microsoft.com/office/powerpoint/2010/main" val="56846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824762" y="1410622"/>
                <a:ext cx="10109401" cy="3867021"/>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协整模型交易策略在 </a:t>
                </a:r>
                <a:r>
                  <a:rPr lang="en-US" altLang="zh-CN" sz="2000" dirty="0" err="1">
                    <a:latin typeface="微软雅黑" panose="020B0503020204020204" pitchFamily="34" charset="-122"/>
                    <a:ea typeface="微软雅黑" panose="020B0503020204020204" pitchFamily="34" charset="-122"/>
                  </a:rPr>
                  <a:t>Vidyamurthy</a:t>
                </a:r>
                <a:r>
                  <a:rPr lang="en-US" altLang="zh-CN" sz="2000" dirty="0">
                    <a:latin typeface="微软雅黑" panose="020B0503020204020204" pitchFamily="34" charset="-122"/>
                    <a:ea typeface="微软雅黑" panose="020B0503020204020204" pitchFamily="34" charset="-122"/>
                  </a:rPr>
                  <a:t> (2004)</a:t>
                </a:r>
                <a:r>
                  <a:rPr lang="zh-CN" altLang="en-US" sz="2000" dirty="0">
                    <a:latin typeface="微软雅黑" panose="020B0503020204020204" pitchFamily="34" charset="-122"/>
                    <a:ea typeface="微软雅黑" panose="020B0503020204020204" pitchFamily="34" charset="-122"/>
                  </a:rPr>
                  <a:t>的文章</a:t>
                </a:r>
                <a:r>
                  <a:rPr lang="zh-CN" altLang="en-US" sz="2000" dirty="0" smtClean="0">
                    <a:latin typeface="微软雅黑" panose="020B0503020204020204" pitchFamily="34" charset="-122"/>
                    <a:ea typeface="微软雅黑" panose="020B0503020204020204" pitchFamily="34" charset="-122"/>
                  </a:rPr>
                  <a:t>中提出：</a:t>
                </a:r>
                <a:endParaRPr lang="en-US" altLang="zh-CN" sz="2000" dirty="0">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func>
                        <m:funcPr>
                          <m:ctrlPr>
                            <a:rPr lang="en-US" altLang="zh-CN" sz="2000" i="1">
                              <a:latin typeface="Cambria Math" panose="02040503050406030204" pitchFamily="18" charset="0"/>
                              <a:ea typeface="微软雅黑" panose="020B0503020204020204" pitchFamily="34" charset="-122"/>
                            </a:rPr>
                          </m:ctrlPr>
                        </m:funcPr>
                        <m:fName>
                          <m:r>
                            <m:rPr>
                              <m:sty m:val="p"/>
                            </m:rPr>
                            <a:rPr lang="en-US" altLang="zh-CN" sz="2000">
                              <a:latin typeface="Cambria Math" panose="02040503050406030204" pitchFamily="18" charset="0"/>
                              <a:ea typeface="微软雅黑" panose="020B0503020204020204" pitchFamily="34" charset="-122"/>
                            </a:rPr>
                            <m:t>ln</m:t>
                          </m:r>
                        </m:fName>
                        <m:e>
                          <m:d>
                            <m:dPr>
                              <m:ctrlPr>
                                <a:rPr lang="en-US" altLang="zh-CN" sz="2000" i="1">
                                  <a:latin typeface="Cambria Math" panose="02040503050406030204" pitchFamily="18" charset="0"/>
                                  <a:ea typeface="微软雅黑" panose="020B0503020204020204" pitchFamily="34" charset="-122"/>
                                </a:rPr>
                              </m:ctrlPr>
                            </m:dPr>
                            <m:e>
                              <m:sSubSup>
                                <m:sSubSupPr>
                                  <m:ctrlPr>
                                    <a:rPr lang="en-US" altLang="zh-CN" sz="2000" i="1">
                                      <a:latin typeface="Cambria Math" panose="02040503050406030204" pitchFamily="18" charset="0"/>
                                      <a:ea typeface="微软雅黑" panose="020B0503020204020204" pitchFamily="34" charset="-122"/>
                                    </a:rPr>
                                  </m:ctrlPr>
                                </m:sSubSupPr>
                                <m:e>
                                  <m:r>
                                    <m:rPr>
                                      <m:sty m:val="p"/>
                                    </m:rPr>
                                    <a:rPr lang="en-US" altLang="zh-CN" sz="2000" i="1" smtClean="0">
                                      <a:latin typeface="Cambria Math" panose="02040503050406030204" pitchFamily="18" charset="0"/>
                                      <a:ea typeface="Cambria Math" panose="02040503050406030204" pitchFamily="18" charset="0"/>
                                    </a:rPr>
                                    <m:t>P</m:t>
                                  </m:r>
                                </m:e>
                                <m:sub>
                                  <m:r>
                                    <a:rPr lang="en-US" altLang="zh-CN" sz="2000" i="1">
                                      <a:latin typeface="Cambria Math" panose="02040503050406030204" pitchFamily="18" charset="0"/>
                                      <a:ea typeface="微软雅黑" panose="020B0503020204020204" pitchFamily="34" charset="-122"/>
                                    </a:rPr>
                                    <m:t>𝑡</m:t>
                                  </m:r>
                                </m:sub>
                                <m:sup>
                                  <m:r>
                                    <a:rPr lang="en-US" altLang="zh-CN" sz="2000" i="1">
                                      <a:latin typeface="Cambria Math" panose="02040503050406030204" pitchFamily="18" charset="0"/>
                                      <a:ea typeface="微软雅黑" panose="020B0503020204020204" pitchFamily="34" charset="-122"/>
                                    </a:rPr>
                                    <m:t>𝑖</m:t>
                                  </m:r>
                                </m:sup>
                              </m:sSubSup>
                            </m:e>
                          </m:d>
                        </m:e>
                      </m:func>
                      <m:r>
                        <a:rPr lang="en-US" altLang="zh-CN" sz="2000">
                          <a:latin typeface="Cambria Math" panose="02040503050406030204" pitchFamily="18" charset="0"/>
                          <a:ea typeface="微软雅黑" panose="020B0503020204020204" pitchFamily="34" charset="-122"/>
                        </a:rPr>
                        <m:t>−</m:t>
                      </m:r>
                      <m:r>
                        <m:rPr>
                          <m:sty m:val="p"/>
                        </m:rPr>
                        <a:rPr lang="el-GR" altLang="zh-CN" sz="2000" i="1">
                          <a:latin typeface="Cambria Math" panose="02040503050406030204" pitchFamily="18" charset="0"/>
                          <a:ea typeface="Cambria Math" panose="02040503050406030204" pitchFamily="18" charset="0"/>
                        </a:rPr>
                        <m:t>β</m:t>
                      </m:r>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ln</m:t>
                          </m:r>
                        </m:fName>
                        <m:e>
                          <m:d>
                            <m:dPr>
                              <m:ctrlPr>
                                <a:rPr lang="en-US" altLang="zh-CN" sz="2000" i="1">
                                  <a:latin typeface="Cambria Math" panose="02040503050406030204" pitchFamily="18" charset="0"/>
                                  <a:ea typeface="Cambria Math" panose="02040503050406030204" pitchFamily="18" charset="0"/>
                                </a:rPr>
                              </m:ctrlPr>
                            </m:dPr>
                            <m:e>
                              <m:sSubSup>
                                <m:sSubSupPr>
                                  <m:ctrlPr>
                                    <a:rPr lang="en-US" altLang="zh-CN" sz="2000" i="1">
                                      <a:latin typeface="Cambria Math" panose="02040503050406030204" pitchFamily="18" charset="0"/>
                                      <a:ea typeface="Cambria Math" panose="02040503050406030204" pitchFamily="18" charset="0"/>
                                    </a:rPr>
                                  </m:ctrlPr>
                                </m:sSubSupPr>
                                <m:e>
                                  <m:r>
                                    <m:rPr>
                                      <m:sty m:val="p"/>
                                    </m:rPr>
                                    <a:rPr lang="en-US" altLang="zh-CN" sz="2000" i="1" smtClean="0">
                                      <a:latin typeface="Cambria Math" panose="02040503050406030204" pitchFamily="18" charset="0"/>
                                      <a:ea typeface="Cambria Math" panose="02040503050406030204" pitchFamily="18" charset="0"/>
                                    </a:rPr>
                                    <m:t>P</m:t>
                                  </m:r>
                                </m:e>
                                <m:sub>
                                  <m:r>
                                    <a:rPr lang="en-US" altLang="zh-CN" sz="2000" i="1">
                                      <a:latin typeface="Cambria Math" panose="02040503050406030204" pitchFamily="18" charset="0"/>
                                      <a:ea typeface="Cambria Math" panose="02040503050406030204" pitchFamily="18" charset="0"/>
                                    </a:rPr>
                                    <m:t>𝑡</m:t>
                                  </m:r>
                                </m:sub>
                                <m:sup>
                                  <m:r>
                                    <a:rPr lang="en-US" altLang="zh-CN" sz="2000" i="1">
                                      <a:latin typeface="Cambria Math" panose="02040503050406030204" pitchFamily="18" charset="0"/>
                                      <a:ea typeface="Cambria Math" panose="02040503050406030204" pitchFamily="18" charset="0"/>
                                    </a:rPr>
                                    <m:t>𝑘</m:t>
                                  </m:r>
                                </m:sup>
                              </m:sSubSup>
                            </m:e>
                          </m:d>
                        </m:e>
                      </m:func>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𝛼</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ea typeface="Cambria Math" panose="02040503050406030204" pitchFamily="18" charset="0"/>
                            </a:rPr>
                            <m:t>𝑡</m:t>
                          </m:r>
                        </m:sub>
                      </m:sSub>
                    </m:oMath>
                  </m:oMathPara>
                </a14:m>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m:rPr>
                            <m:sty m:val="p"/>
                          </m:rPr>
                          <a:rPr lang="en-US" altLang="zh-CN" sz="2000" i="1">
                            <a:latin typeface="Cambria Math" panose="02040503050406030204" pitchFamily="18" charset="0"/>
                            <a:ea typeface="微软雅黑" panose="020B0503020204020204" pitchFamily="34" charset="-122"/>
                          </a:rPr>
                          <m:t>P</m:t>
                        </m:r>
                      </m:e>
                      <m:sub>
                        <m:r>
                          <a:rPr lang="en-US" altLang="zh-CN" sz="2000" i="1">
                            <a:latin typeface="Cambria Math" panose="02040503050406030204" pitchFamily="18" charset="0"/>
                            <a:ea typeface="微软雅黑" panose="020B0503020204020204" pitchFamily="34" charset="-122"/>
                          </a:rPr>
                          <m:t>𝑡</m:t>
                        </m:r>
                      </m:sub>
                      <m:sup>
                        <m:r>
                          <a:rPr lang="en-US" altLang="zh-CN" sz="2000" i="1">
                            <a:latin typeface="Cambria Math" panose="02040503050406030204" pitchFamily="18" charset="0"/>
                            <a:ea typeface="微软雅黑" panose="020B0503020204020204" pitchFamily="34" charset="-122"/>
                          </a:rPr>
                          <m:t>𝑖</m:t>
                        </m:r>
                      </m:sup>
                    </m:sSubSup>
                  </m:oMath>
                </a14:m>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en-US" altLang="zh-CN" sz="2000" i="1">
                            <a:latin typeface="Cambria Math" panose="02040503050406030204" pitchFamily="18" charset="0"/>
                            <a:ea typeface="Cambria Math" panose="02040503050406030204" pitchFamily="18" charset="0"/>
                          </a:rPr>
                        </m:ctrlPr>
                      </m:sSubSupPr>
                      <m:e>
                        <m:r>
                          <m:rPr>
                            <m:sty m:val="p"/>
                          </m:rPr>
                          <a:rPr lang="en-US" altLang="zh-CN" sz="2000" i="1">
                            <a:latin typeface="Cambria Math" panose="02040503050406030204" pitchFamily="18" charset="0"/>
                            <a:ea typeface="Cambria Math" panose="02040503050406030204" pitchFamily="18" charset="0"/>
                          </a:rPr>
                          <m:t>P</m:t>
                        </m:r>
                      </m:e>
                      <m:sub>
                        <m:r>
                          <a:rPr lang="en-US" altLang="zh-CN" sz="2000" i="1">
                            <a:latin typeface="Cambria Math" panose="02040503050406030204" pitchFamily="18" charset="0"/>
                            <a:ea typeface="Cambria Math" panose="02040503050406030204" pitchFamily="18" charset="0"/>
                          </a:rPr>
                          <m:t>𝑡</m:t>
                        </m:r>
                      </m:sub>
                      <m:sup>
                        <m:r>
                          <a:rPr lang="en-US" altLang="zh-CN" sz="2000" i="1">
                            <a:latin typeface="Cambria Math" panose="02040503050406030204" pitchFamily="18" charset="0"/>
                            <a:ea typeface="Cambria Math" panose="02040503050406030204" pitchFamily="18" charset="0"/>
                          </a:rPr>
                          <m:t>𝑘</m:t>
                        </m:r>
                      </m:sup>
                    </m:sSubSup>
                  </m:oMath>
                </a14:m>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分别</a:t>
                </a:r>
                <a:r>
                  <a:rPr lang="zh-CN" altLang="en-US" sz="2000" dirty="0" smtClean="0">
                    <a:latin typeface="微软雅黑" panose="020B0503020204020204" pitchFamily="34" charset="-122"/>
                    <a:ea typeface="微软雅黑" panose="020B0503020204020204" pitchFamily="34" charset="-122"/>
                  </a:rPr>
                  <a:t>是股票</a:t>
                </a:r>
                <a:r>
                  <a:rPr lang="en-US" altLang="zh-CN" sz="2000" dirty="0" err="1" smtClean="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的价格序列，</a:t>
                </a:r>
                <a14:m>
                  <m:oMath xmlns:m="http://schemas.openxmlformats.org/officeDocument/2006/math">
                    <m:r>
                      <a:rPr lang="zh-CN" altLang="en-US" sz="2000" i="1">
                        <a:latin typeface="Cambria Math" panose="02040503050406030204" pitchFamily="18" charset="0"/>
                        <a:ea typeface="Cambria Math" panose="02040503050406030204" pitchFamily="18" charset="0"/>
                      </a:rPr>
                      <m:t>𝛼</m:t>
                    </m:r>
                  </m:oMath>
                </a14:m>
                <a:r>
                  <a:rPr lang="zh-CN" altLang="en-US" sz="2000" dirty="0">
                    <a:latin typeface="微软雅黑" panose="020B0503020204020204" pitchFamily="34" charset="-122"/>
                    <a:ea typeface="微软雅黑" panose="020B0503020204020204" pitchFamily="34" charset="-122"/>
                  </a:rPr>
                  <a:t>为常数项，表示股票</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和股票</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的均衡价差，</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ea typeface="Cambria Math" panose="02040503050406030204" pitchFamily="18" charset="0"/>
                          </a:rPr>
                          <m:t>𝑡</m:t>
                        </m:r>
                      </m:sub>
                    </m:sSub>
                  </m:oMath>
                </a14:m>
                <a:r>
                  <a:rPr lang="zh-CN" altLang="en-US" sz="2000" dirty="0">
                    <a:latin typeface="微软雅黑" panose="020B0503020204020204" pitchFamily="34" charset="-122"/>
                    <a:ea typeface="微软雅黑" panose="020B0503020204020204" pitchFamily="34" charset="-122"/>
                  </a:rPr>
                  <a:t>为均值为零的平稳时间序列，被视为错误定价，</a:t>
                </a:r>
                <a:r>
                  <a:rPr lang="el-GR" altLang="zh-CN" sz="2000" dirty="0">
                    <a:ea typeface="Cambria Math" panose="02040503050406030204" pitchFamily="18" charset="0"/>
                  </a:rPr>
                  <a:t>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β</m:t>
                    </m:r>
                  </m:oMath>
                </a14:m>
                <a:r>
                  <a:rPr lang="zh-CN" altLang="en-US" sz="2000" dirty="0">
                    <a:latin typeface="微软雅黑" panose="020B0503020204020204" pitchFamily="34" charset="-122"/>
                    <a:ea typeface="微软雅黑" panose="020B0503020204020204" pitchFamily="34" charset="-122"/>
                  </a:rPr>
                  <a:t>为协整系数，它的意义为在配对股票组合收益率中，</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单位的多头（空头）资产</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股票对应</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β</m:t>
                    </m:r>
                  </m:oMath>
                </a14:m>
                <a:r>
                  <a:rPr lang="zh-CN" altLang="en-US" sz="2000" dirty="0">
                    <a:latin typeface="微软雅黑" panose="020B0503020204020204" pitchFamily="34" charset="-122"/>
                    <a:ea typeface="微软雅黑" panose="020B0503020204020204" pitchFamily="34" charset="-122"/>
                  </a:rPr>
                  <a:t>单位的空头（多头）资产</a:t>
                </a:r>
                <a:r>
                  <a:rPr lang="en-US" altLang="zh-CN" sz="2000" dirty="0">
                    <a:latin typeface="微软雅黑" panose="020B0503020204020204" pitchFamily="34" charset="-122"/>
                    <a:ea typeface="微软雅黑" panose="020B0503020204020204" pitchFamily="34" charset="-122"/>
                  </a:rPr>
                  <a:t>k</a:t>
                </a:r>
                <a:r>
                  <a:rPr lang="zh-CN" altLang="en-US" sz="2000" dirty="0" smtClean="0">
                    <a:latin typeface="微软雅黑" panose="020B0503020204020204" pitchFamily="34" charset="-122"/>
                    <a:ea typeface="微软雅黑" panose="020B0503020204020204" pitchFamily="34" charset="-122"/>
                  </a:rPr>
                  <a:t>股票。一般来说两只股票的价差长期均值不是常数，取对数可以避免问题。</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*在</a:t>
                </a:r>
                <a:r>
                  <a:rPr lang="en-US" altLang="zh-CN" sz="2000" dirty="0" err="1" smtClean="0">
                    <a:latin typeface="微软雅黑" panose="020B0503020204020204" pitchFamily="34" charset="-122"/>
                    <a:ea typeface="微软雅黑" panose="020B0503020204020204" pitchFamily="34" charset="-122"/>
                  </a:rPr>
                  <a:t>Vidyamurthy</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程序中</a:t>
                </a:r>
                <a:r>
                  <a:rPr lang="zh-CN" altLang="en-US" sz="20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ea typeface="Cambria Math" panose="02040503050406030204" pitchFamily="18" charset="0"/>
                          </a:rPr>
                          <m:t>𝑡</m:t>
                        </m:r>
                      </m:sub>
                    </m:sSub>
                  </m:oMath>
                </a14:m>
                <a:r>
                  <a:rPr lang="zh-CN" altLang="en-US" sz="2000" dirty="0" smtClean="0">
                    <a:latin typeface="微软雅黑" panose="020B0503020204020204" pitchFamily="34" charset="-122"/>
                    <a:ea typeface="微软雅黑" panose="020B0503020204020204" pitchFamily="34" charset="-122"/>
                  </a:rPr>
                  <a:t>的协</a:t>
                </a:r>
                <a:r>
                  <a:rPr lang="zh-CN" altLang="en-US" sz="2000" dirty="0">
                    <a:latin typeface="微软雅黑" panose="020B0503020204020204" pitchFamily="34" charset="-122"/>
                    <a:ea typeface="微软雅黑" panose="020B0503020204020204" pitchFamily="34" charset="-122"/>
                  </a:rPr>
                  <a:t>整条件不是必须</a:t>
                </a:r>
                <a:r>
                  <a:rPr lang="zh-CN" altLang="en-US" sz="2000" dirty="0" smtClean="0">
                    <a:latin typeface="微软雅黑" panose="020B0503020204020204" pitchFamily="34" charset="-122"/>
                    <a:ea typeface="微软雅黑" panose="020B0503020204020204" pitchFamily="34" charset="-122"/>
                  </a:rPr>
                  <a:t>的。</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24762" y="1410622"/>
                <a:ext cx="10109401" cy="3867021"/>
              </a:xfrm>
              <a:prstGeom prst="rect">
                <a:avLst/>
              </a:prstGeom>
              <a:blipFill rotWithShape="0">
                <a:blip r:embed="rId2"/>
                <a:stretch>
                  <a:fillRect l="-603" r="-482" b="-315"/>
                </a:stretch>
              </a:blipFill>
            </p:spPr>
            <p:txBody>
              <a:bodyPr/>
              <a:lstStyle/>
              <a:p>
                <a:r>
                  <a:rPr lang="zh-CN" altLang="en-US">
                    <a:noFill/>
                  </a:rPr>
                  <a:t> </a:t>
                </a:r>
              </a:p>
            </p:txBody>
          </p:sp>
        </mc:Fallback>
      </mc:AlternateContent>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8" y="314980"/>
            <a:ext cx="3523914"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协整理</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论</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4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824762" y="1410622"/>
                <a:ext cx="10109401" cy="2943691"/>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但在之后的文献中，更多学者提出假如没</a:t>
                </a:r>
                <a:r>
                  <a:rPr lang="zh-CN" altLang="en-US" sz="2000" dirty="0">
                    <a:latin typeface="微软雅黑" panose="020B0503020204020204" pitchFamily="34" charset="-122"/>
                    <a:ea typeface="微软雅黑" panose="020B0503020204020204" pitchFamily="34" charset="-122"/>
                  </a:rPr>
                  <a:t>能通过协整检验，就不应基于性质未知的残差进行交易</a:t>
                </a:r>
                <a:r>
                  <a:rPr lang="zh-CN" altLang="en-US" sz="2000" dirty="0" smtClean="0">
                    <a:latin typeface="微软雅黑" panose="020B0503020204020204" pitchFamily="34" charset="-122"/>
                    <a:ea typeface="微软雅黑" panose="020B0503020204020204" pitchFamily="34" charset="-122"/>
                  </a:rPr>
                  <a:t>。因此还是应该对价格序列进行平稳性检验。模型为：</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ea typeface="微软雅黑" panose="020B0503020204020204" pitchFamily="34" charset="-122"/>
                            </a:rPr>
                          </m:ctrlPr>
                        </m:funcPr>
                        <m:fName>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𝑝</m:t>
                              </m:r>
                            </m:e>
                            <m:sub>
                              <m:r>
                                <a:rPr lang="en-US" altLang="zh-CN" sz="2000" b="0" i="1" smtClean="0">
                                  <a:latin typeface="Cambria Math" panose="02040503050406030204" pitchFamily="18" charset="0"/>
                                  <a:ea typeface="微软雅黑" panose="020B0503020204020204" pitchFamily="34" charset="-122"/>
                                </a:rPr>
                                <m:t>𝑡</m:t>
                              </m:r>
                            </m:sub>
                          </m:sSub>
                        </m:fName>
                        <m:e>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𝑡</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𝑡</m:t>
                              </m:r>
                              <m:r>
                                <a:rPr lang="en-US" altLang="zh-CN" sz="2000" b="0" i="1" smtClean="0">
                                  <a:latin typeface="Cambria Math" panose="02040503050406030204" pitchFamily="18" charset="0"/>
                                  <a:ea typeface="微软雅黑" panose="020B0503020204020204" pitchFamily="34" charset="-122"/>
                                </a:rPr>
                                <m:t>−1</m:t>
                              </m:r>
                            </m:sub>
                          </m:sSub>
                        </m:e>
                      </m:func>
                    </m:oMath>
                  </m:oMathPara>
                </a14:m>
                <a:endParaRPr lang="en-US" altLang="zh-CN" sz="2000" dirty="0">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func>
                        <m:funcPr>
                          <m:ctrlPr>
                            <a:rPr lang="en-US" altLang="zh-CN" sz="2000" i="1">
                              <a:latin typeface="Cambria Math" panose="02040503050406030204" pitchFamily="18" charset="0"/>
                              <a:ea typeface="微软雅黑" panose="020B0503020204020204" pitchFamily="34" charset="-122"/>
                            </a:rPr>
                          </m:ctrlPr>
                        </m:funcPr>
                        <m:fName>
                          <m:r>
                            <m:rPr>
                              <m:sty m:val="p"/>
                            </m:rPr>
                            <a:rPr lang="en-US" altLang="zh-CN" sz="2000">
                              <a:latin typeface="Cambria Math" panose="02040503050406030204" pitchFamily="18" charset="0"/>
                              <a:ea typeface="微软雅黑" panose="020B0503020204020204" pitchFamily="34" charset="-122"/>
                            </a:rPr>
                            <m:t>ln</m:t>
                          </m:r>
                        </m:fName>
                        <m:e>
                          <m:d>
                            <m:dPr>
                              <m:ctrlPr>
                                <a:rPr lang="en-US" altLang="zh-CN" sz="2000" i="1">
                                  <a:latin typeface="Cambria Math" panose="02040503050406030204" pitchFamily="18" charset="0"/>
                                  <a:ea typeface="微软雅黑" panose="020B0503020204020204" pitchFamily="34" charset="-122"/>
                                </a:rPr>
                              </m:ctrlPr>
                            </m:dPr>
                            <m:e>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𝑡</m:t>
                                  </m:r>
                                </m:sub>
                                <m:sup>
                                  <m:r>
                                    <a:rPr lang="en-US" altLang="zh-CN" sz="2000" i="1">
                                      <a:latin typeface="Cambria Math" panose="02040503050406030204" pitchFamily="18" charset="0"/>
                                      <a:ea typeface="微软雅黑" panose="020B0503020204020204" pitchFamily="34" charset="-122"/>
                                    </a:rPr>
                                    <m:t>𝑖</m:t>
                                  </m:r>
                                </m:sup>
                              </m:sSubSup>
                            </m:e>
                          </m:d>
                        </m:e>
                      </m:func>
                      <m:r>
                        <a:rPr lang="en-US" altLang="zh-CN" sz="2000">
                          <a:latin typeface="Cambria Math" panose="02040503050406030204" pitchFamily="18" charset="0"/>
                          <a:ea typeface="微软雅黑" panose="020B0503020204020204" pitchFamily="34" charset="-122"/>
                        </a:rPr>
                        <m:t>−</m:t>
                      </m:r>
                      <m:r>
                        <m:rPr>
                          <m:sty m:val="p"/>
                        </m:rPr>
                        <a:rPr lang="el-GR" altLang="zh-CN" sz="2000" i="1">
                          <a:latin typeface="Cambria Math" panose="02040503050406030204" pitchFamily="18" charset="0"/>
                          <a:ea typeface="Cambria Math" panose="02040503050406030204" pitchFamily="18" charset="0"/>
                        </a:rPr>
                        <m:t>β</m:t>
                      </m:r>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ln</m:t>
                          </m:r>
                        </m:fName>
                        <m:e>
                          <m:d>
                            <m:dPr>
                              <m:ctrlPr>
                                <a:rPr lang="en-US" altLang="zh-CN" sz="2000" i="1">
                                  <a:latin typeface="Cambria Math" panose="02040503050406030204" pitchFamily="18" charset="0"/>
                                  <a:ea typeface="Cambria Math" panose="02040503050406030204" pitchFamily="18" charset="0"/>
                                </a:rPr>
                              </m:ctrlPr>
                            </m:dPr>
                            <m:e>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𝑡</m:t>
                                  </m:r>
                                </m:sub>
                                <m:sup>
                                  <m:r>
                                    <a:rPr lang="en-US" altLang="zh-CN" sz="2000" i="1">
                                      <a:latin typeface="Cambria Math" panose="02040503050406030204" pitchFamily="18" charset="0"/>
                                      <a:ea typeface="Cambria Math" panose="02040503050406030204" pitchFamily="18" charset="0"/>
                                    </a:rPr>
                                    <m:t>𝑘</m:t>
                                  </m:r>
                                </m:sup>
                              </m:sSubSup>
                            </m:e>
                          </m:d>
                        </m:e>
                      </m:func>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𝛼</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ea typeface="Cambria Math" panose="02040503050406030204" pitchFamily="18" charset="0"/>
                            </a:rPr>
                            <m:t>𝑡</m:t>
                          </m:r>
                        </m:sub>
                      </m:sSub>
                    </m:oMath>
                  </m:oMathPara>
                </a14:m>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𝑡</m:t>
                        </m:r>
                      </m:sub>
                      <m:sup>
                        <m:r>
                          <a:rPr lang="en-US" altLang="zh-CN" sz="2000" i="1">
                            <a:latin typeface="Cambria Math" panose="02040503050406030204" pitchFamily="18" charset="0"/>
                            <a:ea typeface="微软雅黑" panose="020B0503020204020204" pitchFamily="34" charset="-122"/>
                          </a:rPr>
                          <m:t>𝑖</m:t>
                        </m:r>
                      </m:sup>
                    </m:sSubSup>
                  </m:oMath>
                </a14:m>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𝑡</m:t>
                        </m:r>
                      </m:sub>
                      <m:sup>
                        <m:r>
                          <a:rPr lang="en-US" altLang="zh-CN" sz="2000" i="1">
                            <a:latin typeface="Cambria Math" panose="02040503050406030204" pitchFamily="18" charset="0"/>
                            <a:ea typeface="Cambria Math" panose="02040503050406030204" pitchFamily="18" charset="0"/>
                          </a:rPr>
                          <m:t>𝑘</m:t>
                        </m:r>
                      </m:sup>
                    </m:sSubSup>
                  </m:oMath>
                </a14:m>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分别是资产</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价格一阶差分序列。</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24762" y="1410622"/>
                <a:ext cx="10109401" cy="2943691"/>
              </a:xfrm>
              <a:prstGeom prst="rect">
                <a:avLst/>
              </a:prstGeom>
              <a:blipFill rotWithShape="0">
                <a:blip r:embed="rId2"/>
                <a:stretch>
                  <a:fillRect l="-603" r="-603"/>
                </a:stretch>
              </a:blipFill>
            </p:spPr>
            <p:txBody>
              <a:bodyPr/>
              <a:lstStyle/>
              <a:p>
                <a:r>
                  <a:rPr lang="zh-CN" altLang="en-US">
                    <a:noFill/>
                  </a:rPr>
                  <a:t> </a:t>
                </a:r>
              </a:p>
            </p:txBody>
          </p:sp>
        </mc:Fallback>
      </mc:AlternateContent>
      <p:sp>
        <p:nvSpPr>
          <p:cNvPr id="6" name="矩形 5"/>
          <p:cNvSpPr/>
          <p:nvPr/>
        </p:nvSpPr>
        <p:spPr>
          <a:xfrm>
            <a:off x="0" y="342900"/>
            <a:ext cx="171450" cy="571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3838" y="314980"/>
            <a:ext cx="3523914"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协整理</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论</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266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1035</Words>
  <Application>Microsoft Office PowerPoint</Application>
  <PresentationFormat>宽屏</PresentationFormat>
  <Paragraphs>154</Paragraphs>
  <Slides>30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宋体</vt:lpstr>
      <vt:lpstr>微软雅黑</vt:lpstr>
      <vt:lpstr>张海山锐线体简</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贾智雯</dc:creator>
  <cp:lastModifiedBy>王子铭</cp:lastModifiedBy>
  <cp:revision>69</cp:revision>
  <dcterms:created xsi:type="dcterms:W3CDTF">2016-12-13T12:23:13Z</dcterms:created>
  <dcterms:modified xsi:type="dcterms:W3CDTF">2016-12-20T14:20:38Z</dcterms:modified>
</cp:coreProperties>
</file>