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4" r:id="rId7"/>
    <p:sldId id="263" r:id="rId8"/>
    <p:sldId id="257" r:id="rId9"/>
    <p:sldId id="266" r:id="rId10"/>
    <p:sldId id="262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10.11.2019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Developers are decision makers and paying customers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Why DX matters in product development and sales</a:t>
            </a:r>
          </a:p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Jarkko Moilanen (PhD, pursuing 2nd PhD) </a:t>
            </a:r>
          </a:p>
          <a:p>
            <a:r>
              <a:rPr lang="fi-FI" dirty="0">
                <a:solidFill>
                  <a:schemeClr val="bg1"/>
                </a:solidFill>
              </a:rPr>
              <a:t>Chief Development Officer, Platform of Trust</a:t>
            </a:r>
          </a:p>
          <a:p>
            <a:r>
              <a:rPr lang="fi-FI" dirty="0">
                <a:solidFill>
                  <a:schemeClr val="bg1"/>
                </a:solidFill>
              </a:rPr>
              <a:t>@Jarkko_Moilanen</a:t>
            </a:r>
          </a:p>
          <a:p>
            <a:r>
              <a:rPr lang="fi-FI" dirty="0">
                <a:solidFill>
                  <a:schemeClr val="bg1"/>
                </a:solidFill>
              </a:rPr>
              <a:t>+358 40 535 9066</a:t>
            </a: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219" y="1927653"/>
            <a:ext cx="9144000" cy="1137462"/>
          </a:xfrm>
        </p:spPr>
        <p:txBody>
          <a:bodyPr>
            <a:normAutofit fontScale="90000"/>
          </a:bodyPr>
          <a:lstStyle/>
          <a:p>
            <a:r>
              <a:rPr lang="fi-FI" dirty="0">
                <a:solidFill>
                  <a:schemeClr val="bg1"/>
                </a:solidFill>
              </a:rPr>
              <a:t>Go to </a:t>
            </a:r>
            <a:r>
              <a:rPr lang="fi-FI" u="sng" dirty="0">
                <a:solidFill>
                  <a:schemeClr val="bg1"/>
                </a:solidFill>
              </a:rPr>
              <a:t>dxdoctor.net </a:t>
            </a:r>
            <a:r>
              <a:rPr lang="fi-FI" dirty="0">
                <a:solidFill>
                  <a:schemeClr val="bg1"/>
                </a:solidFill>
              </a:rPr>
              <a:t>and </a:t>
            </a:r>
            <a:r>
              <a:rPr lang="fi-FI" dirty="0" err="1">
                <a:solidFill>
                  <a:schemeClr val="bg1"/>
                </a:solidFill>
              </a:rPr>
              <a:t>follow</a:t>
            </a:r>
            <a:r>
              <a:rPr lang="fi-FI" dirty="0">
                <a:solidFill>
                  <a:schemeClr val="bg1"/>
                </a:solidFill>
              </a:rPr>
              <a:t>  #dxdoctor in </a:t>
            </a:r>
            <a:r>
              <a:rPr lang="fi-FI" dirty="0" err="1">
                <a:solidFill>
                  <a:schemeClr val="bg1"/>
                </a:solidFill>
              </a:rPr>
              <a:t>social</a:t>
            </a:r>
            <a:r>
              <a:rPr lang="fi-FI" dirty="0">
                <a:solidFill>
                  <a:schemeClr val="bg1"/>
                </a:solidFill>
              </a:rPr>
              <a:t> media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r>
              <a:rPr lang="fi-FI" dirty="0">
                <a:solidFill>
                  <a:schemeClr val="bg1"/>
                </a:solidFill>
              </a:rPr>
              <a:t>Jarkko Moilanen (PhD)</a:t>
            </a:r>
          </a:p>
          <a:p>
            <a:r>
              <a:rPr lang="fi-FI" dirty="0">
                <a:solidFill>
                  <a:schemeClr val="bg1"/>
                </a:solidFill>
              </a:rPr>
              <a:t>Chief Development Officer, Platform of Trust</a:t>
            </a:r>
          </a:p>
          <a:p>
            <a:r>
              <a:rPr lang="fi-FI" dirty="0">
                <a:solidFill>
                  <a:schemeClr val="bg1"/>
                </a:solidFill>
              </a:rPr>
              <a:t>@Jarkko_Moilanen</a:t>
            </a:r>
          </a:p>
          <a:p>
            <a:r>
              <a:rPr lang="fi-FI" dirty="0">
                <a:solidFill>
                  <a:schemeClr val="bg1"/>
                </a:solidFill>
              </a:rPr>
              <a:t>+358 40 535 9066</a:t>
            </a:r>
          </a:p>
        </p:txBody>
      </p:sp>
      <p:sp>
        <p:nvSpPr>
          <p:cNvPr id="4" name="Alaotsikko 2">
            <a:extLst>
              <a:ext uri="{FF2B5EF4-FFF2-40B4-BE49-F238E27FC236}">
                <a16:creationId xmlns:a16="http://schemas.microsoft.com/office/drawing/2014/main" id="{FB9B79BF-6A7B-0644-806B-62AAEF06C4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11063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0596068-3978-074A-92FC-F63519B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9211" cy="5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>
                <a:solidFill>
                  <a:schemeClr val="bg1"/>
                </a:solidFill>
              </a:rPr>
              <a:t>#100DaysDX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/>
              <a:t>Developers have a lot of </a:t>
            </a:r>
            <a:r>
              <a:rPr lang="fi-FI" dirty="0">
                <a:solidFill>
                  <a:schemeClr val="bg1"/>
                </a:solidFill>
              </a:rPr>
              <a:t>influence in technology purchases </a:t>
            </a:r>
            <a:br>
              <a:rPr lang="fi-FI" dirty="0"/>
            </a:br>
            <a:br>
              <a:rPr lang="fi-FI" dirty="0"/>
            </a:br>
            <a:r>
              <a:rPr lang="fi-FI" dirty="0">
                <a:solidFill>
                  <a:schemeClr val="bg1"/>
                </a:solidFill>
              </a:rPr>
              <a:t>They have buying potential </a:t>
            </a:r>
            <a:r>
              <a:rPr lang="fi-FI" dirty="0"/>
              <a:t>and can act as a wedge point to start selling into an organisation. 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-1"/>
            <a:ext cx="5647037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38%</a:t>
            </a:r>
            <a:r>
              <a:rPr lang="fi-FI" sz="6000" dirty="0"/>
              <a:t> of the developers are in </a:t>
            </a:r>
            <a:r>
              <a:rPr lang="fi-FI" sz="6000" dirty="0">
                <a:solidFill>
                  <a:schemeClr val="bg1"/>
                </a:solidFill>
              </a:rPr>
              <a:t>position to make purchases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1D7530A2-D88D-0548-B969-F47886CECA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F83C9864-A4F4-B44E-8EF8-99163405D889}"/>
              </a:ext>
            </a:extLst>
          </p:cNvPr>
          <p:cNvSpPr/>
          <p:nvPr/>
        </p:nvSpPr>
        <p:spPr>
          <a:xfrm>
            <a:off x="269142" y="6142448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2CBF86F8-0AB9-4C47-8863-CA1492678DF1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436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5070" y="-1"/>
            <a:ext cx="5296930" cy="6487297"/>
          </a:xfrm>
          <a:solidFill>
            <a:srgbClr val="FF4201"/>
          </a:solidFill>
        </p:spPr>
        <p:txBody>
          <a:bodyPr>
            <a:noAutofit/>
          </a:bodyPr>
          <a:lstStyle/>
          <a:p>
            <a:r>
              <a:rPr lang="fi-FI" sz="4800" b="1" dirty="0">
                <a:solidFill>
                  <a:schemeClr val="bg1"/>
                </a:solidFill>
              </a:rPr>
              <a:t>18,9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active sw developers globally (45 Million by 2030)</a:t>
            </a:r>
            <a:br>
              <a:rPr lang="fi-FI" sz="4800" b="1" dirty="0"/>
            </a:br>
            <a:br>
              <a:rPr lang="fi-FI" sz="4800" b="1" dirty="0"/>
            </a:br>
            <a:r>
              <a:rPr lang="fi-FI" sz="4800" b="1" dirty="0">
                <a:solidFill>
                  <a:schemeClr val="bg1"/>
                </a:solidFill>
              </a:rPr>
              <a:t>12,9 Million</a:t>
            </a:r>
            <a:r>
              <a:rPr lang="fi-FI" sz="4800" b="1" dirty="0"/>
              <a:t> </a:t>
            </a:r>
            <a:br>
              <a:rPr lang="fi-FI" sz="4800" dirty="0">
                <a:effectLst/>
              </a:rPr>
            </a:br>
            <a:r>
              <a:rPr lang="fi-FI" sz="4800" dirty="0">
                <a:effectLst/>
              </a:rPr>
              <a:t>professional sw developers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3C21D57E-7FA7-D54E-8D1C-874750320226}"/>
              </a:ext>
            </a:extLst>
          </p:cNvPr>
          <p:cNvSpPr txBox="1">
            <a:spLocks/>
          </p:cNvSpPr>
          <p:nvPr/>
        </p:nvSpPr>
        <p:spPr>
          <a:xfrm>
            <a:off x="628958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077624D2-20A2-1543-BF3E-F9C870D1390A}"/>
              </a:ext>
            </a:extLst>
          </p:cNvPr>
          <p:cNvSpPr/>
          <p:nvPr/>
        </p:nvSpPr>
        <p:spPr>
          <a:xfrm>
            <a:off x="197191" y="6117963"/>
            <a:ext cx="5859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report 2019 . https://sdata.me/GlobalDevPop19 </a:t>
            </a:r>
            <a:endParaRPr lang="fi-FI" sz="11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7DFB886-BAB4-9B48-AC7B-3A142E4D7BC4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5156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892" y="-1"/>
            <a:ext cx="644610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/>
              <a:t>38% of professional developers is </a:t>
            </a:r>
            <a:br>
              <a:rPr lang="fi-FI" sz="6000" dirty="0"/>
            </a:br>
            <a:r>
              <a:rPr lang="fi-FI" sz="6000" dirty="0"/>
              <a:t>around 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4 900 000 customers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46B9A587-DD85-884B-A39B-478282F1369C}"/>
              </a:ext>
            </a:extLst>
          </p:cNvPr>
          <p:cNvSpPr txBox="1">
            <a:spLocks/>
          </p:cNvSpPr>
          <p:nvPr/>
        </p:nvSpPr>
        <p:spPr>
          <a:xfrm>
            <a:off x="5140411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CA33201-5D7E-7C42-9981-03ECC909DCC7}"/>
              </a:ext>
            </a:extLst>
          </p:cNvPr>
          <p:cNvSpPr/>
          <p:nvPr/>
        </p:nvSpPr>
        <p:spPr>
          <a:xfrm>
            <a:off x="580252" y="6117963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317718A2-5B8C-B342-8D4F-B094C8856DE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635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84474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45%</a:t>
            </a:r>
            <a:r>
              <a:rPr lang="fi-FI" sz="6000" dirty="0"/>
              <a:t> are in a position to </a:t>
            </a:r>
            <a:r>
              <a:rPr lang="fi-FI" sz="6000" dirty="0">
                <a:solidFill>
                  <a:schemeClr val="bg1"/>
                </a:solidFill>
              </a:rPr>
              <a:t>make recommendations</a:t>
            </a:r>
            <a:br>
              <a:rPr lang="fi-FI" sz="6000" dirty="0">
                <a:solidFill>
                  <a:schemeClr val="bg1"/>
                </a:solidFill>
              </a:rPr>
            </a:b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>
                <a:solidFill>
                  <a:schemeClr val="bg1"/>
                </a:solidFill>
              </a:rPr>
              <a:t>5 800 000 </a:t>
            </a:r>
            <a:r>
              <a:rPr lang="fi-FI" sz="6000" dirty="0"/>
              <a:t>developers</a:t>
            </a:r>
            <a:br>
              <a:rPr lang="fi-FI" sz="6000" dirty="0">
                <a:solidFill>
                  <a:schemeClr val="bg1"/>
                </a:solidFill>
              </a:rPr>
            </a:br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B3247D8-F487-9A4F-BBA2-F4889044E82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74A37B0A-3288-D144-9811-08D35B4C0159}"/>
              </a:ext>
            </a:extLst>
          </p:cNvPr>
          <p:cNvSpPr/>
          <p:nvPr/>
        </p:nvSpPr>
        <p:spPr>
          <a:xfrm>
            <a:off x="7166403" y="6056179"/>
            <a:ext cx="4130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Global Developer Population 2019 Community Edition</a:t>
            </a: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C0DD3EE3-DD16-CB4C-8621-19567DE837A5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7196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25%</a:t>
            </a:r>
            <a:r>
              <a:rPr lang="fi-FI" sz="6000" dirty="0"/>
              <a:t> of developers can spend </a:t>
            </a:r>
            <a:r>
              <a:rPr lang="fi-FI" sz="6000" dirty="0">
                <a:solidFill>
                  <a:schemeClr val="bg1"/>
                </a:solidFill>
              </a:rPr>
              <a:t>10 000€+ without authorization</a:t>
            </a:r>
            <a:endParaRPr lang="fi-FI" sz="6000" dirty="0"/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8" name="Otsikko 1">
            <a:extLst>
              <a:ext uri="{FF2B5EF4-FFF2-40B4-BE49-F238E27FC236}">
                <a16:creationId xmlns:a16="http://schemas.microsoft.com/office/drawing/2014/main" id="{27423D49-9FC9-0740-B88F-6BFF3930E87B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3713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0" y="-1"/>
            <a:ext cx="5490519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B2D product strategy</a:t>
            </a:r>
            <a:br>
              <a:rPr lang="fi-FI" dirty="0"/>
            </a:br>
            <a:br>
              <a:rPr lang="fi-FI" dirty="0"/>
            </a:br>
            <a:r>
              <a:rPr lang="fi-FI" dirty="0"/>
              <a:t>Make multiple compact services (with instant value + freemium) with relatively small annual costs (1k-2k€)</a:t>
            </a: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C03252CB-A5E0-F142-B527-1C68B20E550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416207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378</Words>
  <Application>Microsoft Macintosh PowerPoint</Application>
  <PresentationFormat>Laajakuva</PresentationFormat>
  <Paragraphs>38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Developers are decision makers and paying customers</vt:lpstr>
      <vt:lpstr>#100DaysDX 100daysdx.com  113 633 words of wisdom which is equivalent of a 378 page book. </vt:lpstr>
      <vt:lpstr>Developers have a lot of influence in technology purchases   They have buying potential and can act as a wedge point to start selling into an organisation. </vt:lpstr>
      <vt:lpstr>38% of the developers are in position to make purchases</vt:lpstr>
      <vt:lpstr>18,9 Million  active sw developers globally (45 Million by 2030)  12,9 Million  professional sw developers</vt:lpstr>
      <vt:lpstr>38% of professional developers is  around  4 900 000 customers</vt:lpstr>
      <vt:lpstr>45% are in a position to make recommendations  5 800 000 developers </vt:lpstr>
      <vt:lpstr>25% of developers can spend 10 000€+ without authorization</vt:lpstr>
      <vt:lpstr>B2D product strategy  Make multiple compact services (with instant value + freemium) with relatively small annual costs (1k-2k€)</vt:lpstr>
      <vt:lpstr>Go to dxdoctor.net and follow  #dxdoctor in social 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50</cp:revision>
  <dcterms:created xsi:type="dcterms:W3CDTF">2019-11-10T06:58:38Z</dcterms:created>
  <dcterms:modified xsi:type="dcterms:W3CDTF">2019-11-11T15:22:47Z</dcterms:modified>
</cp:coreProperties>
</file>