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75" r:id="rId4"/>
    <p:sldId id="289" r:id="rId5"/>
    <p:sldId id="280" r:id="rId6"/>
    <p:sldId id="274" r:id="rId7"/>
    <p:sldId id="284" r:id="rId8"/>
    <p:sldId id="285" r:id="rId9"/>
    <p:sldId id="286" r:id="rId10"/>
    <p:sldId id="287" r:id="rId11"/>
    <p:sldId id="288" r:id="rId12"/>
    <p:sldId id="283" r:id="rId13"/>
    <p:sldId id="262" r:id="rId1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59"/>
    <p:restoredTop sz="94694"/>
  </p:normalViewPr>
  <p:slideViewPr>
    <p:cSldViewPr snapToGrid="0" snapToObjects="1">
      <p:cViewPr varScale="1">
        <p:scale>
          <a:sx n="92" d="100"/>
          <a:sy n="92" d="100"/>
        </p:scale>
        <p:origin x="17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CB9458-ABA3-834E-AA23-9976E34FF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7A7BE45-6AF2-0247-A4F7-B1BDEE914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3BE0D48-BE41-684A-AB3F-59A7968E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22.12.2019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C224767-C23A-E14A-A713-6A54DF1E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079E02-0933-BD45-BACD-7893E849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791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ECD48D-D467-E546-A709-89C6FB53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2DD8494-6D6D-8C48-B292-9BDA88741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37537D6-FA25-5345-9CA0-965DEECB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22.12.2019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B3A7646-772E-8D46-A37C-BB1CCEF4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BC1E637-A282-4047-850C-D980243F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0379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EF929D5F-75C1-6F4F-A0C3-1A4C85E7F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9A750F9-5C07-D84B-A042-7C439D681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641AFB5-4354-A449-BB41-752DD830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22.12.2019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157834F-1D8F-BB4D-AF91-B99EE8DF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C67AA35-57CC-0B4F-8E12-5B8BA579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4268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3AF557-F301-B145-AC03-FAA83B79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3828344-CF94-C740-AC57-68BE552B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06C1A1E-4019-C445-855A-3B143701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22.12.2019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7D06A49-FBDE-224A-8C49-0E628013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A9CDB6F-5C61-1741-9E8A-A2182C7E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7199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301B9D4-9E47-534B-8ABE-6BE2A819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7EDC2EF-BB32-644E-A749-FDDC6E08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9F20A4F-DA66-E544-9A7C-22ADCAE0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22.12.2019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BC2FBAD-939B-1B4F-B9EC-ED154418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22F5683-E360-634B-B568-F173388B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3906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4F9D50-D6B4-1546-9978-47D630FB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40E5AA3-269D-244D-A985-B6462186A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BD70272-AB22-6244-A820-E9572258C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B49BB0B-CCCA-2144-8891-F24EC669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22.12.2019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74C9F66-504C-224F-85CB-7C28F3A8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FC78FD1-6039-9B48-A20F-894A046D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744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B8FCF1-3DA4-ED42-9205-308626B3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70B4994-905B-0642-BC7A-AA2040D76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6AB7F3C-CF2C-1249-8FF5-643AA945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C7A28D7-8632-AA46-93B8-B3C161C38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C283411-460A-DB4D-8C51-DDFFED78A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0C721F3-2255-F846-AE3C-5C85E189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22.12.2019</a:t>
            </a:fld>
            <a:endParaRPr lang="fi-FI" dirty="0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41066CF-F731-0947-BD80-626CF564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55A718E-FAFD-ED47-83C8-6848AA88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5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4A59A84-E49A-C648-8416-54989B87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29D6778-C10A-BD43-B690-6CEF23F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22.12.2019</a:t>
            </a:fld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1476DB82-EDFA-2247-ADD8-927F80F1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61192306-15D0-A34C-859C-3F0508AD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947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7CF7431-9A34-D14C-833C-325150A2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22.12.2019</a:t>
            </a:fld>
            <a:endParaRPr lang="fi-FI" dirty="0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55C55248-833E-C449-A4A2-CB596F9C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1F4B93E9-3513-DD4B-ABF9-E6D1115B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5487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FDE905-0D48-1F4E-929B-E2B63569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FF7F314-B607-A64B-B99D-634583F7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1A91174-EED6-4E43-977D-301642D2A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C38D50F-15AF-5B46-9647-6DA4CD3D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22.12.2019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6E31189-E5D8-864C-A212-37488202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ADB852D-EB3E-8747-B194-3DF021F5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939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6E35C60-4975-0B48-8490-B7EF6DF4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3A7A8BC9-1423-6D4A-B874-0E04D17D7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219C246-210C-0045-B596-CF23962C3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079DBD5-DF33-A14D-BCC2-F860D133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22.12.2019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6D4FC29-28C9-EA4A-B37B-4FD382C8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518D85A-822B-9644-B4A7-A919CAF4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568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213C2806-7474-594E-A477-755293B1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02F8203-B376-784B-B52C-E4FF85080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AED6D4D-F87D-2E4B-B3E8-CEDA47D83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F114-0AC3-9842-A95C-BF0E4929108C}" type="datetimeFigureOut">
              <a:rPr lang="fi-FI" smtClean="0"/>
              <a:t>22.12.2019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387EA89-EE2A-864E-A925-088F6DD9A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76FE5D-49F9-3845-A80B-50AB4B6A4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4737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807" y="1060060"/>
            <a:ext cx="6908800" cy="2387600"/>
          </a:xfrm>
        </p:spPr>
        <p:txBody>
          <a:bodyPr>
            <a:noAutofit/>
          </a:bodyPr>
          <a:lstStyle/>
          <a:p>
            <a:r>
              <a:rPr lang="fi-FI" b="1" dirty="0" err="1">
                <a:solidFill>
                  <a:schemeClr val="bg1"/>
                </a:solidFill>
              </a:rPr>
              <a:t>What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Kahneman's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system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theory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has</a:t>
            </a:r>
            <a:r>
              <a:rPr lang="fi-FI" b="1" dirty="0">
                <a:solidFill>
                  <a:schemeClr val="bg1"/>
                </a:solidFill>
              </a:rPr>
              <a:t> to </a:t>
            </a:r>
            <a:r>
              <a:rPr lang="fi-FI" b="1" dirty="0" err="1">
                <a:solidFill>
                  <a:schemeClr val="bg1"/>
                </a:solidFill>
              </a:rPr>
              <a:t>do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with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Developer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eXperience</a:t>
            </a:r>
            <a:r>
              <a:rPr lang="fi-FI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9" name="Alaotsikko 2">
            <a:extLst>
              <a:ext uri="{FF2B5EF4-FFF2-40B4-BE49-F238E27FC236}">
                <a16:creationId xmlns:a16="http://schemas.microsoft.com/office/drawing/2014/main" id="{1C839C78-3B92-F948-8FFA-DCBFDD20D832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00008134-F738-C041-8A70-12830A85D9F7}"/>
              </a:ext>
            </a:extLst>
          </p:cNvPr>
          <p:cNvSpPr/>
          <p:nvPr/>
        </p:nvSpPr>
        <p:spPr>
          <a:xfrm>
            <a:off x="5049967" y="4018498"/>
            <a:ext cx="6927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Jarkko Moilanen (</a:t>
            </a:r>
            <a:r>
              <a:rPr lang="fi-FI" sz="2800" dirty="0" err="1">
                <a:solidFill>
                  <a:schemeClr val="bg1"/>
                </a:solidFill>
              </a:rPr>
              <a:t>PhD</a:t>
            </a:r>
            <a:r>
              <a:rPr lang="fi-FI" sz="2800" dirty="0">
                <a:solidFill>
                  <a:schemeClr val="bg1"/>
                </a:solidFill>
              </a:rPr>
              <a:t>)</a:t>
            </a:r>
          </a:p>
          <a:p>
            <a:r>
              <a:rPr lang="fi-FI" sz="2800" dirty="0" err="1">
                <a:solidFill>
                  <a:schemeClr val="bg1"/>
                </a:solidFill>
              </a:rPr>
              <a:t>Chief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Officer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Trust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@</a:t>
            </a:r>
            <a:r>
              <a:rPr lang="fi-FI" sz="2800" dirty="0" err="1">
                <a:solidFill>
                  <a:schemeClr val="bg1"/>
                </a:solidFill>
              </a:rPr>
              <a:t>Jarkko_Moilanen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+358 40 535 9066</a:t>
            </a:r>
          </a:p>
        </p:txBody>
      </p:sp>
      <p:pic>
        <p:nvPicPr>
          <p:cNvPr id="7" name="Kuva 6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C97EDA79-A73A-3746-8454-D16F4B9F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93" y="210820"/>
            <a:ext cx="4632701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18655CF0-FD6E-9A49-8A70-7E50845B0D93}"/>
              </a:ext>
            </a:extLst>
          </p:cNvPr>
          <p:cNvSpPr txBox="1"/>
          <p:nvPr/>
        </p:nvSpPr>
        <p:spPr>
          <a:xfrm>
            <a:off x="6095999" y="1757488"/>
            <a:ext cx="595745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i-FI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i-FI" sz="2400" dirty="0" err="1">
                <a:solidFill>
                  <a:schemeClr val="bg1"/>
                </a:solidFill>
              </a:rPr>
              <a:t>reduce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 </a:t>
            </a:r>
            <a:r>
              <a:rPr lang="fi-FI" sz="2400" dirty="0" err="1">
                <a:solidFill>
                  <a:schemeClr val="bg1"/>
                </a:solidFill>
              </a:rPr>
              <a:t>need</a:t>
            </a:r>
            <a:r>
              <a:rPr lang="fi-FI" sz="2400" dirty="0">
                <a:solidFill>
                  <a:schemeClr val="bg1"/>
                </a:solidFill>
              </a:rPr>
              <a:t> to </a:t>
            </a:r>
            <a:r>
              <a:rPr lang="fi-FI" sz="2400" dirty="0" err="1">
                <a:solidFill>
                  <a:schemeClr val="bg1"/>
                </a:solidFill>
              </a:rPr>
              <a:t>use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system</a:t>
            </a:r>
            <a:r>
              <a:rPr lang="fi-FI" sz="2400" dirty="0">
                <a:solidFill>
                  <a:schemeClr val="bg1"/>
                </a:solidFill>
              </a:rPr>
              <a:t> 2 (</a:t>
            </a:r>
            <a:r>
              <a:rPr lang="fi-FI" sz="2400" dirty="0" err="1">
                <a:solidFill>
                  <a:schemeClr val="bg1"/>
                </a:solidFill>
              </a:rPr>
              <a:t>rational</a:t>
            </a:r>
            <a:r>
              <a:rPr lang="fi-FI" sz="2400" dirty="0">
                <a:solidFill>
                  <a:schemeClr val="bg1"/>
                </a:solidFill>
              </a:rPr>
              <a:t>, </a:t>
            </a:r>
            <a:r>
              <a:rPr lang="fi-FI" sz="2400" dirty="0" err="1">
                <a:solidFill>
                  <a:schemeClr val="bg1"/>
                </a:solidFill>
              </a:rPr>
              <a:t>effortful</a:t>
            </a:r>
            <a:r>
              <a:rPr lang="fi-FI" sz="2400" dirty="0">
                <a:solidFill>
                  <a:schemeClr val="bg1"/>
                </a:solidFill>
              </a:rPr>
              <a:t>, </a:t>
            </a:r>
            <a:r>
              <a:rPr lang="fi-FI" sz="2400" dirty="0" err="1">
                <a:solidFill>
                  <a:schemeClr val="bg1"/>
                </a:solidFill>
              </a:rPr>
              <a:t>consumes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more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energy</a:t>
            </a:r>
            <a:r>
              <a:rPr lang="fi-FI" sz="24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fi-FI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i-FI" sz="2400" dirty="0" err="1">
                <a:solidFill>
                  <a:schemeClr val="bg1"/>
                </a:solidFill>
              </a:rPr>
              <a:t>reduce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working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memory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burden</a:t>
            </a:r>
            <a:r>
              <a:rPr lang="fi-FI" sz="2400" dirty="0">
                <a:solidFill>
                  <a:schemeClr val="bg1"/>
                </a:solidFill>
              </a:rPr>
              <a:t> of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developer</a:t>
            </a:r>
            <a:r>
              <a:rPr lang="fi-FI" sz="2400" dirty="0">
                <a:solidFill>
                  <a:schemeClr val="bg1"/>
                </a:solidFill>
              </a:rPr>
              <a:t> (</a:t>
            </a:r>
            <a:r>
              <a:rPr lang="fi-FI" sz="2400" dirty="0" err="1">
                <a:solidFill>
                  <a:schemeClr val="bg1"/>
                </a:solidFill>
              </a:rPr>
              <a:t>cognition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related</a:t>
            </a:r>
            <a:r>
              <a:rPr lang="fi-FI" sz="24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fi-FI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i-FI" sz="2400" dirty="0" err="1">
                <a:solidFill>
                  <a:schemeClr val="bg1"/>
                </a:solidFill>
              </a:rPr>
              <a:t>Reward</a:t>
            </a:r>
            <a:r>
              <a:rPr lang="fi-FI" sz="2400" dirty="0">
                <a:solidFill>
                  <a:schemeClr val="bg1"/>
                </a:solidFill>
              </a:rPr>
              <a:t> as </a:t>
            </a:r>
            <a:r>
              <a:rPr lang="fi-FI" sz="2400" dirty="0" err="1">
                <a:solidFill>
                  <a:schemeClr val="bg1"/>
                </a:solidFill>
              </a:rPr>
              <a:t>fast</a:t>
            </a:r>
            <a:r>
              <a:rPr lang="fi-FI" sz="2400" dirty="0">
                <a:solidFill>
                  <a:schemeClr val="bg1"/>
                </a:solidFill>
              </a:rPr>
              <a:t> as </a:t>
            </a:r>
            <a:r>
              <a:rPr lang="fi-FI" sz="2400" dirty="0" err="1">
                <a:solidFill>
                  <a:schemeClr val="bg1"/>
                </a:solidFill>
              </a:rPr>
              <a:t>possible</a:t>
            </a:r>
            <a:r>
              <a:rPr lang="fi-FI" sz="2400" dirty="0">
                <a:solidFill>
                  <a:schemeClr val="bg1"/>
                </a:solidFill>
              </a:rPr>
              <a:t> (</a:t>
            </a:r>
            <a:r>
              <a:rPr lang="fi-FI" sz="2400" dirty="0" err="1">
                <a:solidFill>
                  <a:schemeClr val="bg1"/>
                </a:solidFill>
              </a:rPr>
              <a:t>sense</a:t>
            </a:r>
            <a:r>
              <a:rPr lang="fi-FI" sz="2400" dirty="0">
                <a:solidFill>
                  <a:schemeClr val="bg1"/>
                </a:solidFill>
              </a:rPr>
              <a:t> of </a:t>
            </a:r>
            <a:r>
              <a:rPr lang="fi-FI" sz="2400" dirty="0" err="1">
                <a:solidFill>
                  <a:schemeClr val="bg1"/>
                </a:solidFill>
              </a:rPr>
              <a:t>control</a:t>
            </a:r>
            <a:r>
              <a:rPr lang="fi-FI" sz="2400" dirty="0">
                <a:solidFill>
                  <a:schemeClr val="bg1"/>
                </a:solidFill>
              </a:rPr>
              <a:t> and </a:t>
            </a:r>
            <a:r>
              <a:rPr lang="fi-FI" sz="2400" dirty="0" err="1">
                <a:solidFill>
                  <a:schemeClr val="bg1"/>
                </a:solidFill>
              </a:rPr>
              <a:t>enjoyment</a:t>
            </a:r>
            <a:r>
              <a:rPr lang="fi-FI" sz="24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fi-FI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i-FI" sz="2400" dirty="0" err="1">
                <a:solidFill>
                  <a:schemeClr val="bg1"/>
                </a:solidFill>
              </a:rPr>
              <a:t>Utilize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system</a:t>
            </a:r>
            <a:r>
              <a:rPr lang="fi-FI" sz="2400" dirty="0">
                <a:solidFill>
                  <a:schemeClr val="bg1"/>
                </a:solidFill>
              </a:rPr>
              <a:t> 1 </a:t>
            </a:r>
            <a:r>
              <a:rPr lang="fi-FI" sz="2400" dirty="0" err="1">
                <a:solidFill>
                  <a:schemeClr val="bg1"/>
                </a:solidFill>
              </a:rPr>
              <a:t>based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fast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decision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making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by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offering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easy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way</a:t>
            </a:r>
            <a:r>
              <a:rPr lang="fi-FI" sz="2400" dirty="0">
                <a:solidFill>
                  <a:schemeClr val="bg1"/>
                </a:solidFill>
              </a:rPr>
              <a:t> out of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problem</a:t>
            </a:r>
            <a:endParaRPr lang="fi-FI" sz="2400" dirty="0">
              <a:solidFill>
                <a:schemeClr val="bg1"/>
              </a:solidFill>
            </a:endParaRP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4BC2CC8A-6E7E-4849-BD0A-6ECF33BFA631}"/>
              </a:ext>
            </a:extLst>
          </p:cNvPr>
          <p:cNvSpPr/>
          <p:nvPr/>
        </p:nvSpPr>
        <p:spPr>
          <a:xfrm>
            <a:off x="318656" y="279879"/>
            <a:ext cx="11360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3600" dirty="0" err="1">
                <a:solidFill>
                  <a:schemeClr val="bg1"/>
                </a:solidFill>
              </a:rPr>
              <a:t>All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the</a:t>
            </a:r>
            <a:r>
              <a:rPr lang="fi-FI" sz="3600" dirty="0">
                <a:solidFill>
                  <a:schemeClr val="bg1"/>
                </a:solidFill>
              </a:rPr>
              <a:t> ”6 </a:t>
            </a:r>
            <a:r>
              <a:rPr lang="fi-FI" sz="3600" dirty="0" err="1">
                <a:solidFill>
                  <a:schemeClr val="bg1"/>
                </a:solidFill>
              </a:rPr>
              <a:t>lines</a:t>
            </a:r>
            <a:r>
              <a:rPr lang="fi-FI" sz="3600" dirty="0">
                <a:solidFill>
                  <a:schemeClr val="bg1"/>
                </a:solidFill>
              </a:rPr>
              <a:t> of </a:t>
            </a:r>
            <a:r>
              <a:rPr lang="fi-FI" sz="3600" dirty="0" err="1">
                <a:solidFill>
                  <a:schemeClr val="bg1"/>
                </a:solidFill>
              </a:rPr>
              <a:t>code</a:t>
            </a:r>
            <a:r>
              <a:rPr lang="fi-FI" sz="3600" dirty="0">
                <a:solidFill>
                  <a:schemeClr val="bg1"/>
                </a:solidFill>
              </a:rPr>
              <a:t>”, </a:t>
            </a:r>
            <a:r>
              <a:rPr lang="fi-FI" sz="3600" dirty="0" err="1">
                <a:solidFill>
                  <a:schemeClr val="bg1"/>
                </a:solidFill>
              </a:rPr>
              <a:t>library-driven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platforms</a:t>
            </a:r>
            <a:r>
              <a:rPr lang="fi-FI" sz="3600" dirty="0">
                <a:solidFill>
                  <a:schemeClr val="bg1"/>
                </a:solidFill>
              </a:rPr>
              <a:t> and 3-steps </a:t>
            </a:r>
            <a:r>
              <a:rPr lang="fi-FI" sz="3600" dirty="0" err="1">
                <a:solidFill>
                  <a:schemeClr val="bg1"/>
                </a:solidFill>
              </a:rPr>
              <a:t>guides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with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code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examples</a:t>
            </a:r>
            <a:r>
              <a:rPr lang="fi-FI" sz="3600" dirty="0">
                <a:solidFill>
                  <a:schemeClr val="bg1"/>
                </a:solidFill>
              </a:rPr>
              <a:t> to </a:t>
            </a:r>
            <a:r>
              <a:rPr lang="fi-FI" sz="3600" dirty="0" err="1">
                <a:solidFill>
                  <a:schemeClr val="bg1"/>
                </a:solidFill>
              </a:rPr>
              <a:t>get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started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intend</a:t>
            </a:r>
            <a:r>
              <a:rPr lang="fi-FI" sz="3600" dirty="0">
                <a:solidFill>
                  <a:schemeClr val="bg1"/>
                </a:solidFill>
              </a:rPr>
              <a:t> to… 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8DF9BC22-6C2F-5344-B7EB-D26802DBB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6" y="2006128"/>
            <a:ext cx="5588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2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4BC2CC8A-6E7E-4849-BD0A-6ECF33BFA631}"/>
              </a:ext>
            </a:extLst>
          </p:cNvPr>
          <p:cNvSpPr/>
          <p:nvPr/>
        </p:nvSpPr>
        <p:spPr>
          <a:xfrm>
            <a:off x="6096000" y="2496233"/>
            <a:ext cx="57634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3600" b="1" dirty="0" err="1">
                <a:solidFill>
                  <a:schemeClr val="bg1"/>
                </a:solidFill>
              </a:rPr>
              <a:t>consumer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operates</a:t>
            </a:r>
            <a:r>
              <a:rPr lang="fi-FI" sz="3600" b="1" dirty="0">
                <a:solidFill>
                  <a:schemeClr val="bg1"/>
                </a:solidFill>
              </a:rPr>
              <a:t> as </a:t>
            </a:r>
            <a:r>
              <a:rPr lang="fi-FI" sz="3600" b="1" dirty="0" err="1">
                <a:solidFill>
                  <a:schemeClr val="bg1"/>
                </a:solidFill>
              </a:rPr>
              <a:t>fast</a:t>
            </a:r>
            <a:r>
              <a:rPr lang="fi-FI" sz="3600" b="1" dirty="0">
                <a:solidFill>
                  <a:schemeClr val="bg1"/>
                </a:solidFill>
              </a:rPr>
              <a:t> as </a:t>
            </a:r>
            <a:r>
              <a:rPr lang="fi-FI" sz="3600" b="1" dirty="0" err="1">
                <a:solidFill>
                  <a:schemeClr val="bg1"/>
                </a:solidFill>
              </a:rPr>
              <a:t>possible</a:t>
            </a:r>
            <a:r>
              <a:rPr lang="fi-FI" sz="3600" b="1" dirty="0">
                <a:solidFill>
                  <a:schemeClr val="bg1"/>
                </a:solidFill>
              </a:rPr>
              <a:t> in System 1</a:t>
            </a:r>
            <a:endParaRPr lang="fi-FI" sz="3600" dirty="0">
              <a:solidFill>
                <a:schemeClr val="bg1"/>
              </a:solidFill>
            </a:endParaRPr>
          </a:p>
        </p:txBody>
      </p:sp>
      <p:sp>
        <p:nvSpPr>
          <p:cNvPr id="4" name="Suorakulmio 3">
            <a:extLst>
              <a:ext uri="{FF2B5EF4-FFF2-40B4-BE49-F238E27FC236}">
                <a16:creationId xmlns:a16="http://schemas.microsoft.com/office/drawing/2014/main" id="{FE17035A-62DD-4B42-98A0-610CD446F2BC}"/>
              </a:ext>
            </a:extLst>
          </p:cNvPr>
          <p:cNvSpPr/>
          <p:nvPr/>
        </p:nvSpPr>
        <p:spPr>
          <a:xfrm>
            <a:off x="5915892" y="2369124"/>
            <a:ext cx="5943600" cy="1510145"/>
          </a:xfrm>
          <a:prstGeom prst="rect">
            <a:avLst/>
          </a:prstGeom>
          <a:noFill/>
          <a:ln>
            <a:solidFill>
              <a:srgbClr val="FF42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5BB1BED4-115C-E14B-8B40-0D2AA7931DA7}"/>
              </a:ext>
            </a:extLst>
          </p:cNvPr>
          <p:cNvSpPr/>
          <p:nvPr/>
        </p:nvSpPr>
        <p:spPr>
          <a:xfrm>
            <a:off x="5818911" y="94976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As </a:t>
            </a:r>
            <a:r>
              <a:rPr lang="fi-FI" sz="2800" dirty="0" err="1">
                <a:solidFill>
                  <a:schemeClr val="bg1"/>
                </a:solidFill>
              </a:rPr>
              <a:t>service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provider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you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want</a:t>
            </a:r>
            <a:r>
              <a:rPr lang="fi-FI" sz="2800" dirty="0">
                <a:solidFill>
                  <a:schemeClr val="bg1"/>
                </a:solidFill>
              </a:rPr>
              <a:t> to </a:t>
            </a:r>
            <a:r>
              <a:rPr lang="fi-FI" sz="2800" dirty="0" err="1">
                <a:solidFill>
                  <a:schemeClr val="bg1"/>
                </a:solidFill>
              </a:rPr>
              <a:t>offer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r>
              <a:rPr lang="fi-FI" sz="2800" dirty="0">
                <a:solidFill>
                  <a:schemeClr val="bg1"/>
                </a:solidFill>
              </a:rPr>
              <a:t> in </a:t>
            </a:r>
            <a:r>
              <a:rPr lang="fi-FI" sz="2800" dirty="0" err="1">
                <a:solidFill>
                  <a:schemeClr val="bg1"/>
                </a:solidFill>
              </a:rPr>
              <a:t>which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603D93E8-B56A-684B-8945-092894D26C21}"/>
              </a:ext>
            </a:extLst>
          </p:cNvPr>
          <p:cNvSpPr/>
          <p:nvPr/>
        </p:nvSpPr>
        <p:spPr>
          <a:xfrm>
            <a:off x="5818911" y="427896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2800" dirty="0" err="1">
                <a:solidFill>
                  <a:schemeClr val="bg1"/>
                </a:solidFill>
              </a:rPr>
              <a:t>Results</a:t>
            </a:r>
            <a:r>
              <a:rPr lang="fi-FI" sz="2800" dirty="0">
                <a:solidFill>
                  <a:schemeClr val="bg1"/>
                </a:solidFill>
              </a:rPr>
              <a:t> to </a:t>
            </a:r>
            <a:r>
              <a:rPr lang="fi-FI" sz="2800" b="1" dirty="0" err="1">
                <a:solidFill>
                  <a:srgbClr val="FF4201"/>
                </a:solidFill>
              </a:rPr>
              <a:t>snowball</a:t>
            </a:r>
            <a:r>
              <a:rPr lang="fi-FI" sz="2800" b="1" dirty="0">
                <a:solidFill>
                  <a:srgbClr val="FF4201"/>
                </a:solidFill>
              </a:rPr>
              <a:t> </a:t>
            </a:r>
            <a:r>
              <a:rPr lang="fi-FI" sz="2800" b="1" dirty="0" err="1">
                <a:solidFill>
                  <a:srgbClr val="FF4201"/>
                </a:solidFill>
              </a:rPr>
              <a:t>effect</a:t>
            </a:r>
            <a:r>
              <a:rPr lang="fi-FI" sz="2800" dirty="0">
                <a:solidFill>
                  <a:schemeClr val="bg1"/>
                </a:solidFill>
              </a:rPr>
              <a:t> in Business to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marketing</a:t>
            </a:r>
            <a:r>
              <a:rPr lang="fi-FI" sz="2800" dirty="0">
                <a:solidFill>
                  <a:schemeClr val="bg1"/>
                </a:solidFill>
              </a:rPr>
              <a:t> and </a:t>
            </a:r>
            <a:r>
              <a:rPr lang="fi-FI" sz="2800" b="1" dirty="0" err="1">
                <a:solidFill>
                  <a:srgbClr val="FF4201"/>
                </a:solidFill>
              </a:rPr>
              <a:t>sales</a:t>
            </a:r>
            <a:endParaRPr lang="fi-FI" sz="2800" b="1" dirty="0">
              <a:solidFill>
                <a:srgbClr val="FF4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988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807" y="1060060"/>
            <a:ext cx="6908800" cy="2387600"/>
          </a:xfrm>
        </p:spPr>
        <p:txBody>
          <a:bodyPr>
            <a:noAutofit/>
          </a:bodyPr>
          <a:lstStyle/>
          <a:p>
            <a:r>
              <a:rPr lang="fi-FI" b="1" dirty="0" err="1">
                <a:solidFill>
                  <a:schemeClr val="bg1"/>
                </a:solidFill>
              </a:rPr>
              <a:t>What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Kahneman's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system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theory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has</a:t>
            </a:r>
            <a:r>
              <a:rPr lang="fi-FI" b="1" dirty="0">
                <a:solidFill>
                  <a:schemeClr val="bg1"/>
                </a:solidFill>
              </a:rPr>
              <a:t> to </a:t>
            </a:r>
            <a:r>
              <a:rPr lang="fi-FI" b="1" dirty="0" err="1">
                <a:solidFill>
                  <a:schemeClr val="bg1"/>
                </a:solidFill>
              </a:rPr>
              <a:t>do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with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Developer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eXperience</a:t>
            </a:r>
            <a:r>
              <a:rPr lang="fi-FI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9" name="Alaotsikko 2">
            <a:extLst>
              <a:ext uri="{FF2B5EF4-FFF2-40B4-BE49-F238E27FC236}">
                <a16:creationId xmlns:a16="http://schemas.microsoft.com/office/drawing/2014/main" id="{1C839C78-3B92-F948-8FFA-DCBFDD20D832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00008134-F738-C041-8A70-12830A85D9F7}"/>
              </a:ext>
            </a:extLst>
          </p:cNvPr>
          <p:cNvSpPr/>
          <p:nvPr/>
        </p:nvSpPr>
        <p:spPr>
          <a:xfrm>
            <a:off x="5049967" y="4018498"/>
            <a:ext cx="6927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Jarkko Moilanen (</a:t>
            </a:r>
            <a:r>
              <a:rPr lang="fi-FI" sz="2800" dirty="0" err="1">
                <a:solidFill>
                  <a:schemeClr val="bg1"/>
                </a:solidFill>
              </a:rPr>
              <a:t>PhD</a:t>
            </a:r>
            <a:r>
              <a:rPr lang="fi-FI" sz="2800" dirty="0">
                <a:solidFill>
                  <a:schemeClr val="bg1"/>
                </a:solidFill>
              </a:rPr>
              <a:t>)</a:t>
            </a:r>
          </a:p>
          <a:p>
            <a:r>
              <a:rPr lang="fi-FI" sz="2800" dirty="0" err="1">
                <a:solidFill>
                  <a:schemeClr val="bg1"/>
                </a:solidFill>
              </a:rPr>
              <a:t>Chief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Officer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Trust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@</a:t>
            </a:r>
            <a:r>
              <a:rPr lang="fi-FI" sz="2800" dirty="0" err="1">
                <a:solidFill>
                  <a:schemeClr val="bg1"/>
                </a:solidFill>
              </a:rPr>
              <a:t>Jarkko_Moilanen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+358 40 535 9066</a:t>
            </a:r>
          </a:p>
        </p:txBody>
      </p:sp>
      <p:pic>
        <p:nvPicPr>
          <p:cNvPr id="6" name="Kuva 5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F055E4A5-070C-F54F-9136-EBDA992D4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05879"/>
            <a:ext cx="4632701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aotsikko 2">
            <a:extLst>
              <a:ext uri="{FF2B5EF4-FFF2-40B4-BE49-F238E27FC236}">
                <a16:creationId xmlns:a16="http://schemas.microsoft.com/office/drawing/2014/main" id="{7EA3A3C1-302B-004B-B700-75002117ED8C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CF9CA269-88D2-184F-B1F9-86E0127A9D5C}"/>
              </a:ext>
            </a:extLst>
          </p:cNvPr>
          <p:cNvSpPr/>
          <p:nvPr/>
        </p:nvSpPr>
        <p:spPr>
          <a:xfrm>
            <a:off x="5050638" y="3999702"/>
            <a:ext cx="692764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 err="1">
                <a:solidFill>
                  <a:schemeClr val="bg1"/>
                </a:solidFill>
              </a:rPr>
              <a:t>Available</a:t>
            </a:r>
            <a:r>
              <a:rPr lang="fi-FI" sz="2800" dirty="0">
                <a:solidFill>
                  <a:schemeClr val="bg1"/>
                </a:solidFill>
              </a:rPr>
              <a:t> for API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and </a:t>
            </a:r>
            <a:r>
              <a:rPr lang="fi-FI" sz="2800" dirty="0" err="1">
                <a:solidFill>
                  <a:schemeClr val="bg1"/>
                </a:solidFill>
              </a:rPr>
              <a:t>strategy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consulting</a:t>
            </a:r>
            <a:endParaRPr lang="fi-FI" sz="2800" dirty="0">
              <a:solidFill>
                <a:schemeClr val="bg1"/>
              </a:solidFill>
            </a:endParaRPr>
          </a:p>
          <a:p>
            <a:pPr algn="ctr"/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4800" dirty="0">
                <a:solidFill>
                  <a:schemeClr val="bg1"/>
                </a:solidFill>
              </a:rPr>
              <a:t>+358 40 535 9066</a:t>
            </a:r>
          </a:p>
          <a:p>
            <a:pPr algn="ctr"/>
            <a:r>
              <a:rPr lang="fi-FI" sz="4800" dirty="0" err="1">
                <a:solidFill>
                  <a:schemeClr val="bg1"/>
                </a:solidFill>
              </a:rPr>
              <a:t>dxdoctor.net</a:t>
            </a:r>
            <a:r>
              <a:rPr lang="fi-FI" sz="4800" dirty="0">
                <a:solidFill>
                  <a:schemeClr val="bg1"/>
                </a:solidFill>
              </a:rPr>
              <a:t>/</a:t>
            </a:r>
            <a:r>
              <a:rPr lang="fi-FI" sz="4800" dirty="0" err="1">
                <a:solidFill>
                  <a:schemeClr val="bg1"/>
                </a:solidFill>
              </a:rPr>
              <a:t>services</a:t>
            </a:r>
            <a:endParaRPr lang="fi-FI" sz="4800" dirty="0">
              <a:solidFill>
                <a:schemeClr val="bg1"/>
              </a:solidFill>
            </a:endParaRPr>
          </a:p>
          <a:p>
            <a:pPr algn="ctr"/>
            <a:endParaRPr lang="fi-FI" sz="2800" dirty="0">
              <a:solidFill>
                <a:schemeClr val="bg1"/>
              </a:solidFill>
            </a:endParaRPr>
          </a:p>
        </p:txBody>
      </p:sp>
      <p:pic>
        <p:nvPicPr>
          <p:cNvPr id="17" name="Kuva 16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BFB2B7AB-3FD5-9049-969C-F05161C6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05879"/>
            <a:ext cx="4632701" cy="5623560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48245A04-DB8E-2749-B514-F8CBB4CC6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364" y="367061"/>
            <a:ext cx="5960189" cy="306193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989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1">
            <a:extLst>
              <a:ext uri="{FF2B5EF4-FFF2-40B4-BE49-F238E27FC236}">
                <a16:creationId xmlns:a16="http://schemas.microsoft.com/office/drawing/2014/main" id="{96D7AE5A-129C-B94D-8797-31BBE66E83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881817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45" y="758277"/>
            <a:ext cx="5276336" cy="2520176"/>
          </a:xfrm>
          <a:solidFill>
            <a:srgbClr val="FF4201"/>
          </a:solidFill>
        </p:spPr>
        <p:txBody>
          <a:bodyPr>
            <a:normAutofit fontScale="90000"/>
          </a:bodyPr>
          <a:lstStyle/>
          <a:p>
            <a:pPr algn="ctr"/>
            <a:r>
              <a:rPr lang="fi-FI" sz="6000" dirty="0">
                <a:solidFill>
                  <a:schemeClr val="bg1"/>
                </a:solidFill>
              </a:rPr>
              <a:t>100 Days DX</a:t>
            </a:r>
            <a:br>
              <a:rPr lang="fi-FI" sz="6000" dirty="0">
                <a:solidFill>
                  <a:schemeClr val="bg1"/>
                </a:solidFill>
              </a:rPr>
            </a:br>
            <a:r>
              <a:rPr lang="fi-FI" sz="6000" dirty="0"/>
              <a:t>100daysdx.com</a:t>
            </a:r>
            <a:br>
              <a:rPr lang="fi-FI" sz="6000" dirty="0"/>
            </a:br>
            <a:endParaRPr lang="fi-FI" sz="6000" dirty="0"/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528C4FC1-5FA6-3B44-A6F2-FBEB0432B3C6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963E941E-DC3D-C548-AA0B-0759E12B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814" y="346944"/>
            <a:ext cx="5960189" cy="3061939"/>
          </a:xfrm>
          <a:prstGeom prst="rect">
            <a:avLst/>
          </a:prstGeom>
          <a:ln>
            <a:noFill/>
          </a:ln>
        </p:spPr>
      </p:pic>
      <p:sp>
        <p:nvSpPr>
          <p:cNvPr id="10" name="Suorakulmio 9">
            <a:extLst>
              <a:ext uri="{FF2B5EF4-FFF2-40B4-BE49-F238E27FC236}">
                <a16:creationId xmlns:a16="http://schemas.microsoft.com/office/drawing/2014/main" id="{CF9AC44C-EC3C-1047-889E-473C0D7525EE}"/>
              </a:ext>
            </a:extLst>
          </p:cNvPr>
          <p:cNvSpPr/>
          <p:nvPr/>
        </p:nvSpPr>
        <p:spPr>
          <a:xfrm>
            <a:off x="6310183" y="3540513"/>
            <a:ext cx="52763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 err="1">
                <a:solidFill>
                  <a:schemeClr val="bg1"/>
                </a:solidFill>
              </a:rPr>
              <a:t>Economics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endParaRPr lang="fi-FI" sz="2800" dirty="0">
              <a:solidFill>
                <a:schemeClr val="bg1"/>
              </a:solidFill>
            </a:endParaRPr>
          </a:p>
          <a:p>
            <a:pPr algn="ctr"/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2800" dirty="0" err="1">
                <a:solidFill>
                  <a:schemeClr val="bg1"/>
                </a:solidFill>
              </a:rPr>
              <a:t>Why</a:t>
            </a:r>
            <a:r>
              <a:rPr lang="fi-FI" sz="2800" dirty="0">
                <a:solidFill>
                  <a:schemeClr val="bg1"/>
                </a:solidFill>
              </a:rPr>
              <a:t> DX </a:t>
            </a:r>
            <a:r>
              <a:rPr lang="fi-FI" sz="2800" dirty="0" err="1">
                <a:solidFill>
                  <a:schemeClr val="bg1"/>
                </a:solidFill>
              </a:rPr>
              <a:t>matters</a:t>
            </a:r>
            <a:r>
              <a:rPr lang="fi-FI" sz="2800" dirty="0">
                <a:solidFill>
                  <a:schemeClr val="bg1"/>
                </a:solidFill>
              </a:rPr>
              <a:t> in </a:t>
            </a:r>
            <a:r>
              <a:rPr lang="fi-FI" sz="2800" dirty="0" err="1">
                <a:solidFill>
                  <a:schemeClr val="bg1"/>
                </a:solidFill>
              </a:rPr>
              <a:t>product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and </a:t>
            </a:r>
            <a:r>
              <a:rPr lang="fi-FI" sz="2800" dirty="0" err="1">
                <a:solidFill>
                  <a:schemeClr val="bg1"/>
                </a:solidFill>
              </a:rPr>
              <a:t>sales</a:t>
            </a:r>
            <a:endParaRPr lang="fi-FI" sz="2800" dirty="0">
              <a:solidFill>
                <a:schemeClr val="bg1"/>
              </a:solidFill>
            </a:endParaRPr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1B33E3FF-E5B9-C440-B5D9-FFCB6FBC4EAC}"/>
              </a:ext>
            </a:extLst>
          </p:cNvPr>
          <p:cNvSpPr/>
          <p:nvPr/>
        </p:nvSpPr>
        <p:spPr>
          <a:xfrm>
            <a:off x="226844" y="3540513"/>
            <a:ext cx="52763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>
                <a:solidFill>
                  <a:schemeClr val="bg1"/>
                </a:solidFill>
              </a:rPr>
              <a:t>100 </a:t>
            </a:r>
            <a:r>
              <a:rPr lang="fi-FI" sz="2800" dirty="0" err="1">
                <a:solidFill>
                  <a:schemeClr val="bg1"/>
                </a:solidFill>
              </a:rPr>
              <a:t>articles</a:t>
            </a:r>
            <a:r>
              <a:rPr lang="fi-FI" sz="2800" dirty="0">
                <a:solidFill>
                  <a:schemeClr val="bg1"/>
                </a:solidFill>
              </a:rPr>
              <a:t> on </a:t>
            </a:r>
            <a:r>
              <a:rPr lang="fi-FI" sz="2800" dirty="0" err="1">
                <a:solidFill>
                  <a:schemeClr val="bg1"/>
                </a:solidFill>
              </a:rPr>
              <a:t>what</a:t>
            </a:r>
            <a:r>
              <a:rPr lang="fi-FI" sz="2800" dirty="0">
                <a:solidFill>
                  <a:schemeClr val="bg1"/>
                </a:solidFill>
              </a:rPr>
              <a:t> is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r>
              <a:rPr lang="fi-FI" sz="28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biggest</a:t>
            </a:r>
            <a:r>
              <a:rPr lang="fi-FI" sz="2800" dirty="0">
                <a:solidFill>
                  <a:schemeClr val="bg1"/>
                </a:solidFill>
              </a:rPr>
              <a:t> open </a:t>
            </a:r>
            <a:r>
              <a:rPr lang="fi-FI" sz="2800" dirty="0" err="1">
                <a:solidFill>
                  <a:schemeClr val="bg1"/>
                </a:solidFill>
              </a:rPr>
              <a:t>resource</a:t>
            </a:r>
            <a:r>
              <a:rPr lang="fi-FI" sz="2800" dirty="0">
                <a:solidFill>
                  <a:schemeClr val="bg1"/>
                </a:solidFill>
              </a:rPr>
              <a:t> on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so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far</a:t>
            </a:r>
            <a:r>
              <a:rPr lang="fi-FI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713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4128160" y="1259157"/>
            <a:ext cx="7440390" cy="4050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fi-FI" sz="4400" dirty="0" err="1">
                <a:solidFill>
                  <a:schemeClr val="bg1"/>
                </a:solidFill>
              </a:rPr>
              <a:t>Developer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eXperience</a:t>
            </a:r>
            <a:r>
              <a:rPr lang="fi-FI" sz="4400" dirty="0">
                <a:solidFill>
                  <a:schemeClr val="bg1"/>
                </a:solidFill>
              </a:rPr>
              <a:t>, 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fi-FI" sz="4400" dirty="0" err="1">
                <a:solidFill>
                  <a:schemeClr val="bg1"/>
                </a:solidFill>
              </a:rPr>
              <a:t>Kahneman’s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systems</a:t>
            </a:r>
            <a:r>
              <a:rPr lang="fi-FI" sz="4400" dirty="0">
                <a:solidFill>
                  <a:schemeClr val="bg1"/>
                </a:solidFill>
              </a:rPr>
              <a:t>, 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fi-FI" sz="4400" dirty="0" err="1">
                <a:solidFill>
                  <a:schemeClr val="bg1"/>
                </a:solidFill>
              </a:rPr>
              <a:t>Cognitive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ease</a:t>
            </a:r>
            <a:r>
              <a:rPr lang="fi-FI" sz="4400" dirty="0">
                <a:solidFill>
                  <a:schemeClr val="bg1"/>
                </a:solidFill>
              </a:rPr>
              <a:t>/</a:t>
            </a:r>
            <a:r>
              <a:rPr lang="fi-FI" sz="4400" dirty="0" err="1">
                <a:solidFill>
                  <a:schemeClr val="bg1"/>
                </a:solidFill>
              </a:rPr>
              <a:t>strain</a:t>
            </a:r>
            <a:r>
              <a:rPr lang="fi-FI" sz="4400" dirty="0">
                <a:solidFill>
                  <a:schemeClr val="bg1"/>
                </a:solidFill>
              </a:rPr>
              <a:t> and 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fi-FI" sz="4400" dirty="0" err="1">
                <a:solidFill>
                  <a:schemeClr val="bg1"/>
                </a:solidFill>
              </a:rPr>
              <a:t>Flow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experience</a:t>
            </a:r>
            <a:endParaRPr lang="fi-FI" sz="4400" dirty="0"/>
          </a:p>
        </p:txBody>
      </p:sp>
      <p:pic>
        <p:nvPicPr>
          <p:cNvPr id="4098" name="Picture 2" descr="Kuvahaun tulos: machine platform crowd&quot;">
            <a:extLst>
              <a:ext uri="{FF2B5EF4-FFF2-40B4-BE49-F238E27FC236}">
                <a16:creationId xmlns:a16="http://schemas.microsoft.com/office/drawing/2014/main" id="{00BCA26B-2C04-044C-BAEE-9D3E61CCE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38" y="1259158"/>
            <a:ext cx="2678369" cy="40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74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" name="Suorakulmio 1">
            <a:extLst>
              <a:ext uri="{FF2B5EF4-FFF2-40B4-BE49-F238E27FC236}">
                <a16:creationId xmlns:a16="http://schemas.microsoft.com/office/drawing/2014/main" id="{B7343838-B093-A045-B82E-68C102EA16BD}"/>
              </a:ext>
            </a:extLst>
          </p:cNvPr>
          <p:cNvSpPr/>
          <p:nvPr/>
        </p:nvSpPr>
        <p:spPr>
          <a:xfrm>
            <a:off x="93517" y="5563967"/>
            <a:ext cx="118248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Kuusinen, K. (2016). </a:t>
            </a:r>
            <a:r>
              <a:rPr lang="fi-FI" i="1" dirty="0" err="1">
                <a:solidFill>
                  <a:schemeClr val="bg1"/>
                </a:solidFill>
              </a:rPr>
              <a:t>Are</a:t>
            </a:r>
            <a:r>
              <a:rPr lang="fi-FI" i="1" dirty="0">
                <a:solidFill>
                  <a:schemeClr val="bg1"/>
                </a:solidFill>
              </a:rPr>
              <a:t> Software </a:t>
            </a:r>
            <a:r>
              <a:rPr lang="fi-FI" i="1" dirty="0" err="1">
                <a:solidFill>
                  <a:schemeClr val="bg1"/>
                </a:solidFill>
              </a:rPr>
              <a:t>Developers</a:t>
            </a:r>
            <a:r>
              <a:rPr lang="fi-FI" i="1" dirty="0">
                <a:solidFill>
                  <a:schemeClr val="bg1"/>
                </a:solidFill>
              </a:rPr>
              <a:t> Just </a:t>
            </a:r>
            <a:r>
              <a:rPr lang="fi-FI" i="1" dirty="0" err="1">
                <a:solidFill>
                  <a:schemeClr val="bg1"/>
                </a:solidFill>
              </a:rPr>
              <a:t>Users</a:t>
            </a:r>
            <a:r>
              <a:rPr lang="fi-FI" i="1" dirty="0">
                <a:solidFill>
                  <a:schemeClr val="bg1"/>
                </a:solidFill>
              </a:rPr>
              <a:t> of </a:t>
            </a:r>
            <a:r>
              <a:rPr lang="fi-FI" i="1" dirty="0" err="1">
                <a:solidFill>
                  <a:schemeClr val="bg1"/>
                </a:solidFill>
              </a:rPr>
              <a:t>Development</a:t>
            </a:r>
            <a:r>
              <a:rPr lang="fi-FI" i="1" dirty="0">
                <a:solidFill>
                  <a:schemeClr val="bg1"/>
                </a:solidFill>
              </a:rPr>
              <a:t> Tools? </a:t>
            </a:r>
            <a:r>
              <a:rPr lang="fi-FI" i="1" dirty="0" err="1">
                <a:solidFill>
                  <a:schemeClr val="bg1"/>
                </a:solidFill>
              </a:rPr>
              <a:t>Assessing</a:t>
            </a:r>
            <a:r>
              <a:rPr lang="fi-FI" i="1" dirty="0">
                <a:solidFill>
                  <a:schemeClr val="bg1"/>
                </a:solidFill>
              </a:rPr>
              <a:t> </a:t>
            </a:r>
            <a:r>
              <a:rPr lang="fi-FI" i="1" dirty="0" err="1">
                <a:solidFill>
                  <a:schemeClr val="bg1"/>
                </a:solidFill>
              </a:rPr>
              <a:t>Developer</a:t>
            </a:r>
            <a:r>
              <a:rPr lang="fi-FI" i="1" dirty="0">
                <a:solidFill>
                  <a:schemeClr val="bg1"/>
                </a:solidFill>
              </a:rPr>
              <a:t> </a:t>
            </a:r>
            <a:r>
              <a:rPr lang="fi-FI" i="1" dirty="0" err="1">
                <a:solidFill>
                  <a:schemeClr val="bg1"/>
                </a:solidFill>
              </a:rPr>
              <a:t>Experience</a:t>
            </a:r>
            <a:r>
              <a:rPr lang="fi-FI" i="1" dirty="0">
                <a:solidFill>
                  <a:schemeClr val="bg1"/>
                </a:solidFill>
              </a:rPr>
              <a:t> of a </a:t>
            </a:r>
            <a:r>
              <a:rPr lang="fi-FI" i="1" dirty="0" err="1">
                <a:solidFill>
                  <a:schemeClr val="bg1"/>
                </a:solidFill>
              </a:rPr>
              <a:t>Graphical</a:t>
            </a:r>
            <a:r>
              <a:rPr lang="fi-FI" i="1" dirty="0">
                <a:solidFill>
                  <a:schemeClr val="bg1"/>
                </a:solidFill>
              </a:rPr>
              <a:t> User </a:t>
            </a:r>
            <a:r>
              <a:rPr lang="fi-FI" i="1" dirty="0" err="1">
                <a:solidFill>
                  <a:schemeClr val="bg1"/>
                </a:solidFill>
              </a:rPr>
              <a:t>Interface</a:t>
            </a:r>
            <a:r>
              <a:rPr lang="fi-FI" i="1" dirty="0">
                <a:solidFill>
                  <a:schemeClr val="bg1"/>
                </a:solidFill>
              </a:rPr>
              <a:t> Designer. Human-</a:t>
            </a:r>
            <a:r>
              <a:rPr lang="fi-FI" i="1" dirty="0" err="1">
                <a:solidFill>
                  <a:schemeClr val="bg1"/>
                </a:solidFill>
              </a:rPr>
              <a:t>Centered</a:t>
            </a:r>
            <a:r>
              <a:rPr lang="fi-FI" i="1" dirty="0">
                <a:solidFill>
                  <a:schemeClr val="bg1"/>
                </a:solidFill>
              </a:rPr>
              <a:t> and </a:t>
            </a:r>
            <a:r>
              <a:rPr lang="fi-FI" i="1" dirty="0" err="1">
                <a:solidFill>
                  <a:schemeClr val="bg1"/>
                </a:solidFill>
              </a:rPr>
              <a:t>Error-Resilient</a:t>
            </a:r>
            <a:r>
              <a:rPr lang="fi-FI" i="1" dirty="0">
                <a:solidFill>
                  <a:schemeClr val="bg1"/>
                </a:solidFill>
              </a:rPr>
              <a:t> Systems </a:t>
            </a:r>
            <a:r>
              <a:rPr lang="fi-FI" i="1" dirty="0" err="1">
                <a:solidFill>
                  <a:schemeClr val="bg1"/>
                </a:solidFill>
              </a:rPr>
              <a:t>Development</a:t>
            </a:r>
            <a:r>
              <a:rPr lang="fi-FI" i="1" dirty="0">
                <a:solidFill>
                  <a:schemeClr val="bg1"/>
                </a:solidFill>
              </a:rPr>
              <a:t>, 215–233.</a:t>
            </a:r>
            <a:r>
              <a:rPr lang="fi-FI" dirty="0">
                <a:solidFill>
                  <a:schemeClr val="bg1"/>
                </a:solidFill>
              </a:rPr>
              <a:t> doi:10.1007/978-3-319-44902-9_14</a:t>
            </a:r>
          </a:p>
        </p:txBody>
      </p:sp>
      <p:pic>
        <p:nvPicPr>
          <p:cNvPr id="5" name="Kuva 4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EFA5094A-CCAD-AA47-A523-90AA807CC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6" y="811466"/>
            <a:ext cx="8811494" cy="4652677"/>
          </a:xfrm>
          <a:prstGeom prst="rect">
            <a:avLst/>
          </a:prstGeom>
        </p:spPr>
      </p:pic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1994556" y="-14018"/>
            <a:ext cx="82028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4400" b="1" dirty="0" err="1">
                <a:solidFill>
                  <a:schemeClr val="bg1"/>
                </a:solidFill>
              </a:rPr>
              <a:t>Developer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eXperience</a:t>
            </a:r>
            <a:r>
              <a:rPr lang="fi-FI" sz="4400" b="1" dirty="0">
                <a:solidFill>
                  <a:schemeClr val="bg1"/>
                </a:solidFill>
              </a:rPr>
              <a:t> ”</a:t>
            </a:r>
            <a:r>
              <a:rPr lang="fi-FI" sz="4400" b="1" dirty="0" err="1">
                <a:solidFill>
                  <a:schemeClr val="bg1"/>
                </a:solidFill>
              </a:rPr>
              <a:t>mindmap</a:t>
            </a:r>
            <a:r>
              <a:rPr lang="fi-FI" sz="4400" b="1" dirty="0">
                <a:solidFill>
                  <a:schemeClr val="bg1"/>
                </a:solidFill>
              </a:rPr>
              <a:t>”</a:t>
            </a:r>
            <a:endParaRPr lang="fi-FI" sz="4400" dirty="0"/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D1C81344-CBAB-5744-88C3-0189F7FE15AC}"/>
              </a:ext>
            </a:extLst>
          </p:cNvPr>
          <p:cNvSpPr txBox="1"/>
          <p:nvPr/>
        </p:nvSpPr>
        <p:spPr>
          <a:xfrm>
            <a:off x="8986010" y="1496528"/>
            <a:ext cx="30591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>
                <a:solidFill>
                  <a:schemeClr val="bg1"/>
                </a:solidFill>
              </a:rPr>
              <a:t>To </a:t>
            </a:r>
            <a:r>
              <a:rPr lang="fi-FI" sz="2400" dirty="0" err="1">
                <a:solidFill>
                  <a:schemeClr val="bg1"/>
                </a:solidFill>
              </a:rPr>
              <a:t>understand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developer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experience</a:t>
            </a:r>
            <a:r>
              <a:rPr lang="fi-FI" sz="2400" dirty="0">
                <a:solidFill>
                  <a:schemeClr val="bg1"/>
                </a:solidFill>
              </a:rPr>
              <a:t>, </a:t>
            </a:r>
            <a:r>
              <a:rPr lang="fi-FI" sz="2400" dirty="0" err="1">
                <a:solidFill>
                  <a:schemeClr val="bg1"/>
                </a:solidFill>
              </a:rPr>
              <a:t>one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must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combine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thoughts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from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multiple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great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scholars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like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Mihaly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Csikszentmihalyi</a:t>
            </a:r>
            <a:r>
              <a:rPr lang="fi-FI" sz="2400" dirty="0">
                <a:solidFill>
                  <a:schemeClr val="bg1"/>
                </a:solidFill>
              </a:rPr>
              <a:t> and Daniel </a:t>
            </a:r>
            <a:r>
              <a:rPr lang="fi-FI" sz="2400" dirty="0" err="1">
                <a:solidFill>
                  <a:schemeClr val="bg1"/>
                </a:solidFill>
              </a:rPr>
              <a:t>Kahneman</a:t>
            </a:r>
            <a:endParaRPr lang="fi-FI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99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65225C12-4F8C-1247-A50C-FA50C8579821}"/>
              </a:ext>
            </a:extLst>
          </p:cNvPr>
          <p:cNvSpPr txBox="1"/>
          <p:nvPr/>
        </p:nvSpPr>
        <p:spPr>
          <a:xfrm>
            <a:off x="6033654" y="58827"/>
            <a:ext cx="6030191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dirty="0" err="1">
                <a:solidFill>
                  <a:schemeClr val="bg1"/>
                </a:solidFill>
              </a:rPr>
              <a:t>When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problems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are</a:t>
            </a:r>
            <a:r>
              <a:rPr lang="fi-FI" sz="3200" dirty="0">
                <a:solidFill>
                  <a:schemeClr val="bg1"/>
                </a:solidFill>
              </a:rPr>
              <a:t> routine and </a:t>
            </a:r>
            <a:r>
              <a:rPr lang="fi-FI" sz="3200" dirty="0" err="1">
                <a:solidFill>
                  <a:schemeClr val="bg1"/>
                </a:solidFill>
              </a:rPr>
              <a:t>when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under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time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constraint</a:t>
            </a:r>
            <a:r>
              <a:rPr lang="fi-FI" sz="3200" dirty="0">
                <a:solidFill>
                  <a:schemeClr val="bg1"/>
                </a:solidFill>
              </a:rPr>
              <a:t>, System 1 </a:t>
            </a:r>
            <a:r>
              <a:rPr lang="fi-FI" sz="3200" dirty="0" err="1">
                <a:solidFill>
                  <a:schemeClr val="bg1"/>
                </a:solidFill>
              </a:rPr>
              <a:t>kicks</a:t>
            </a:r>
            <a:r>
              <a:rPr lang="fi-FI" sz="3200" dirty="0">
                <a:solidFill>
                  <a:schemeClr val="bg1"/>
                </a:solidFill>
              </a:rPr>
              <a:t> in.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000" dirty="0" err="1">
                <a:solidFill>
                  <a:schemeClr val="bg1"/>
                </a:solidFill>
              </a:rPr>
              <a:t>fast</a:t>
            </a:r>
            <a:r>
              <a:rPr lang="fi-FI" sz="2000" dirty="0">
                <a:solidFill>
                  <a:schemeClr val="bg1"/>
                </a:solidFill>
              </a:rPr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000" dirty="0" err="1">
                <a:solidFill>
                  <a:schemeClr val="bg1"/>
                </a:solidFill>
              </a:rPr>
              <a:t>instinctive</a:t>
            </a:r>
            <a:r>
              <a:rPr lang="fi-FI" sz="2000" dirty="0">
                <a:solidFill>
                  <a:schemeClr val="bg1"/>
                </a:solidFill>
              </a:rPr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000" dirty="0">
                <a:solidFill>
                  <a:schemeClr val="bg1"/>
                </a:solidFill>
              </a:rPr>
              <a:t>”intuition”,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000" dirty="0" err="1">
                <a:solidFill>
                  <a:schemeClr val="bg1"/>
                </a:solidFill>
              </a:rPr>
              <a:t>emotionally</a:t>
            </a:r>
            <a:r>
              <a:rPr lang="fi-FI" sz="2000" dirty="0">
                <a:solidFill>
                  <a:schemeClr val="bg1"/>
                </a:solidFill>
              </a:rPr>
              <a:t> </a:t>
            </a:r>
            <a:r>
              <a:rPr lang="fi-FI" sz="2000" dirty="0" err="1">
                <a:solidFill>
                  <a:schemeClr val="bg1"/>
                </a:solidFill>
              </a:rPr>
              <a:t>driven</a:t>
            </a:r>
            <a:endParaRPr lang="fi-FI" sz="2000" dirty="0">
              <a:solidFill>
                <a:schemeClr val="bg1"/>
              </a:solidFill>
            </a:endParaRPr>
          </a:p>
          <a:p>
            <a:endParaRPr lang="fi-FI" sz="3200" dirty="0">
              <a:solidFill>
                <a:schemeClr val="bg1"/>
              </a:solidFill>
            </a:endParaRPr>
          </a:p>
          <a:p>
            <a:r>
              <a:rPr lang="fi-FI" sz="3200" dirty="0">
                <a:solidFill>
                  <a:schemeClr val="bg1"/>
                </a:solidFill>
              </a:rPr>
              <a:t>System 2 is </a:t>
            </a:r>
            <a:r>
              <a:rPr lang="fi-FI" sz="3200" dirty="0" err="1">
                <a:solidFill>
                  <a:schemeClr val="bg1"/>
                </a:solidFill>
              </a:rPr>
              <a:t>the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more</a:t>
            </a:r>
            <a:r>
              <a:rPr lang="fi-FI" sz="3200" dirty="0">
                <a:solidFill>
                  <a:schemeClr val="bg1"/>
                </a:solidFill>
              </a:rPr>
              <a:t> “</a:t>
            </a:r>
            <a:r>
              <a:rPr lang="fi-FI" sz="3200" dirty="0" err="1">
                <a:solidFill>
                  <a:schemeClr val="bg1"/>
                </a:solidFill>
              </a:rPr>
              <a:t>analytical</a:t>
            </a:r>
            <a:r>
              <a:rPr lang="fi-FI" sz="3200" dirty="0">
                <a:solidFill>
                  <a:schemeClr val="bg1"/>
                </a:solidFill>
              </a:rPr>
              <a:t>,” “</a:t>
            </a:r>
            <a:r>
              <a:rPr lang="fi-FI" sz="3200" dirty="0" err="1">
                <a:solidFill>
                  <a:schemeClr val="bg1"/>
                </a:solidFill>
              </a:rPr>
              <a:t>deliberate</a:t>
            </a:r>
            <a:r>
              <a:rPr lang="fi-FI" sz="3200" dirty="0">
                <a:solidFill>
                  <a:schemeClr val="bg1"/>
                </a:solidFill>
              </a:rPr>
              <a:t>” and “</a:t>
            </a:r>
            <a:r>
              <a:rPr lang="fi-FI" sz="3200" dirty="0" err="1">
                <a:solidFill>
                  <a:schemeClr val="bg1"/>
                </a:solidFill>
              </a:rPr>
              <a:t>rational</a:t>
            </a:r>
            <a:r>
              <a:rPr lang="fi-FI" sz="3200" dirty="0">
                <a:solidFill>
                  <a:schemeClr val="bg1"/>
                </a:solidFill>
              </a:rPr>
              <a:t>” side to </a:t>
            </a:r>
            <a:r>
              <a:rPr lang="fi-FI" sz="3200" dirty="0" err="1">
                <a:solidFill>
                  <a:schemeClr val="bg1"/>
                </a:solidFill>
              </a:rPr>
              <a:t>the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thinking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process</a:t>
            </a:r>
            <a:r>
              <a:rPr lang="fi-FI" sz="32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000" dirty="0" err="1">
                <a:solidFill>
                  <a:schemeClr val="bg1"/>
                </a:solidFill>
              </a:rPr>
              <a:t>slow</a:t>
            </a:r>
            <a:r>
              <a:rPr lang="fi-FI" sz="2000" dirty="0">
                <a:solidFill>
                  <a:schemeClr val="bg1"/>
                </a:solidFill>
              </a:rPr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000" dirty="0" err="1">
                <a:solidFill>
                  <a:schemeClr val="bg1"/>
                </a:solidFill>
              </a:rPr>
              <a:t>deliberate</a:t>
            </a:r>
            <a:r>
              <a:rPr lang="fi-FI" sz="2000" dirty="0">
                <a:solidFill>
                  <a:schemeClr val="bg1"/>
                </a:solidFill>
              </a:rPr>
              <a:t> and </a:t>
            </a:r>
            <a:r>
              <a:rPr lang="fi-FI" sz="2000" dirty="0" err="1">
                <a:solidFill>
                  <a:schemeClr val="bg1"/>
                </a:solidFill>
              </a:rPr>
              <a:t>conscious</a:t>
            </a:r>
            <a:r>
              <a:rPr lang="fi-FI" sz="2000" dirty="0">
                <a:solidFill>
                  <a:schemeClr val="bg1"/>
                </a:solidFill>
              </a:rPr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000" dirty="0" err="1">
                <a:solidFill>
                  <a:schemeClr val="bg1"/>
                </a:solidFill>
              </a:rPr>
              <a:t>effortful</a:t>
            </a:r>
            <a:r>
              <a:rPr lang="fi-FI" sz="2000" dirty="0">
                <a:solidFill>
                  <a:schemeClr val="bg1"/>
                </a:solidFill>
              </a:rPr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000" dirty="0" err="1">
                <a:solidFill>
                  <a:schemeClr val="bg1"/>
                </a:solidFill>
              </a:rPr>
              <a:t>controlled</a:t>
            </a:r>
            <a:r>
              <a:rPr lang="fi-FI" sz="2000" dirty="0">
                <a:solidFill>
                  <a:schemeClr val="bg1"/>
                </a:solidFill>
              </a:rPr>
              <a:t> </a:t>
            </a:r>
            <a:r>
              <a:rPr lang="fi-FI" sz="2000" dirty="0" err="1">
                <a:solidFill>
                  <a:schemeClr val="bg1"/>
                </a:solidFill>
              </a:rPr>
              <a:t>mental</a:t>
            </a:r>
            <a:r>
              <a:rPr lang="fi-FI" sz="2000" dirty="0">
                <a:solidFill>
                  <a:schemeClr val="bg1"/>
                </a:solidFill>
              </a:rPr>
              <a:t> </a:t>
            </a:r>
            <a:r>
              <a:rPr lang="fi-FI" sz="2000" dirty="0" err="1">
                <a:solidFill>
                  <a:schemeClr val="bg1"/>
                </a:solidFill>
              </a:rPr>
              <a:t>process</a:t>
            </a:r>
            <a:r>
              <a:rPr lang="fi-FI" sz="2000" dirty="0">
                <a:solidFill>
                  <a:schemeClr val="bg1"/>
                </a:solidFill>
              </a:rPr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000" dirty="0" err="1">
                <a:solidFill>
                  <a:schemeClr val="bg1"/>
                </a:solidFill>
              </a:rPr>
              <a:t>rational</a:t>
            </a:r>
            <a:r>
              <a:rPr lang="fi-FI" sz="2000" dirty="0">
                <a:solidFill>
                  <a:schemeClr val="bg1"/>
                </a:solidFill>
              </a:rPr>
              <a:t> </a:t>
            </a:r>
            <a:r>
              <a:rPr lang="fi-FI" sz="2000" dirty="0" err="1">
                <a:solidFill>
                  <a:schemeClr val="bg1"/>
                </a:solidFill>
              </a:rPr>
              <a:t>thinking</a:t>
            </a:r>
            <a:endParaRPr lang="fi-FI" sz="2000" dirty="0">
              <a:solidFill>
                <a:schemeClr val="bg1"/>
              </a:solidFill>
            </a:endParaRPr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D906939D-6BAF-9743-9883-07C79DDF5F88}"/>
              </a:ext>
            </a:extLst>
          </p:cNvPr>
          <p:cNvCxnSpPr/>
          <p:nvPr/>
        </p:nvCxnSpPr>
        <p:spPr>
          <a:xfrm>
            <a:off x="5898995" y="398174"/>
            <a:ext cx="0" cy="57238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orakulmio 12">
            <a:extLst>
              <a:ext uri="{FF2B5EF4-FFF2-40B4-BE49-F238E27FC236}">
                <a16:creationId xmlns:a16="http://schemas.microsoft.com/office/drawing/2014/main" id="{FB4B9D90-D277-0B44-8589-40D7C82994FD}"/>
              </a:ext>
            </a:extLst>
          </p:cNvPr>
          <p:cNvSpPr/>
          <p:nvPr/>
        </p:nvSpPr>
        <p:spPr>
          <a:xfrm>
            <a:off x="413239" y="2890045"/>
            <a:ext cx="51442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4400" b="1" dirty="0" err="1">
                <a:solidFill>
                  <a:schemeClr val="bg1"/>
                </a:solidFill>
              </a:rPr>
              <a:t>Kahneman’s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systems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endParaRPr lang="fi-FI" sz="4400" dirty="0"/>
          </a:p>
        </p:txBody>
      </p:sp>
    </p:spTree>
    <p:extLst>
      <p:ext uri="{BB962C8B-B14F-4D97-AF65-F5344CB8AC3E}">
        <p14:creationId xmlns:p14="http://schemas.microsoft.com/office/powerpoint/2010/main" val="99771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AC7104CC-642F-6442-9B48-76CAE355CB7D}"/>
              </a:ext>
            </a:extLst>
          </p:cNvPr>
          <p:cNvSpPr txBox="1"/>
          <p:nvPr/>
        </p:nvSpPr>
        <p:spPr>
          <a:xfrm>
            <a:off x="6419386" y="430713"/>
            <a:ext cx="536745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b="1" dirty="0" err="1">
                <a:solidFill>
                  <a:schemeClr val="bg1"/>
                </a:solidFill>
              </a:rPr>
              <a:t>Cognitive</a:t>
            </a:r>
            <a:r>
              <a:rPr lang="fi-FI" sz="3200" b="1" dirty="0">
                <a:solidFill>
                  <a:schemeClr val="bg1"/>
                </a:solidFill>
              </a:rPr>
              <a:t> </a:t>
            </a:r>
            <a:r>
              <a:rPr lang="fi-FI" sz="3200" b="1" dirty="0" err="1">
                <a:solidFill>
                  <a:schemeClr val="bg1"/>
                </a:solidFill>
              </a:rPr>
              <a:t>ease</a:t>
            </a:r>
            <a:r>
              <a:rPr lang="fi-FI" sz="3200" b="1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or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fluency</a:t>
            </a:r>
            <a:r>
              <a:rPr lang="fi-FI" sz="3200" dirty="0">
                <a:solidFill>
                  <a:schemeClr val="bg1"/>
                </a:solidFill>
              </a:rPr>
              <a:t> is </a:t>
            </a:r>
            <a:r>
              <a:rPr lang="fi-FI" sz="3200" dirty="0" err="1">
                <a:solidFill>
                  <a:schemeClr val="bg1"/>
                </a:solidFill>
              </a:rPr>
              <a:t>the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measure</a:t>
            </a:r>
            <a:r>
              <a:rPr lang="fi-FI" sz="3200" dirty="0">
                <a:solidFill>
                  <a:schemeClr val="bg1"/>
                </a:solidFill>
              </a:rPr>
              <a:t> of </a:t>
            </a:r>
            <a:r>
              <a:rPr lang="fi-FI" sz="3200" dirty="0" err="1">
                <a:solidFill>
                  <a:schemeClr val="bg1"/>
                </a:solidFill>
              </a:rPr>
              <a:t>how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easy</a:t>
            </a:r>
            <a:r>
              <a:rPr lang="fi-FI" sz="3200" dirty="0">
                <a:solidFill>
                  <a:schemeClr val="bg1"/>
                </a:solidFill>
              </a:rPr>
              <a:t> it is for </a:t>
            </a:r>
            <a:r>
              <a:rPr lang="fi-FI" sz="3200" dirty="0" err="1">
                <a:solidFill>
                  <a:schemeClr val="bg1"/>
                </a:solidFill>
              </a:rPr>
              <a:t>our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brains</a:t>
            </a:r>
            <a:r>
              <a:rPr lang="fi-FI" sz="3200" dirty="0">
                <a:solidFill>
                  <a:schemeClr val="bg1"/>
                </a:solidFill>
              </a:rPr>
              <a:t> to </a:t>
            </a:r>
            <a:r>
              <a:rPr lang="fi-FI" sz="3200" dirty="0" err="1">
                <a:solidFill>
                  <a:schemeClr val="bg1"/>
                </a:solidFill>
              </a:rPr>
              <a:t>process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information</a:t>
            </a:r>
            <a:r>
              <a:rPr lang="fi-FI" sz="3200" dirty="0">
                <a:solidFill>
                  <a:schemeClr val="bg1"/>
                </a:solidFill>
              </a:rPr>
              <a:t>.</a:t>
            </a:r>
          </a:p>
          <a:p>
            <a:endParaRPr lang="fi-FI" sz="3200" dirty="0">
              <a:solidFill>
                <a:schemeClr val="bg1"/>
              </a:solidFill>
            </a:endParaRPr>
          </a:p>
          <a:p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Cognitive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ease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principle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reveals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that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when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people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have</a:t>
            </a:r>
            <a:r>
              <a:rPr lang="fi-FI" sz="2400" dirty="0">
                <a:solidFill>
                  <a:schemeClr val="bg1"/>
                </a:solidFill>
              </a:rPr>
              <a:t> to </a:t>
            </a:r>
            <a:r>
              <a:rPr lang="fi-FI" sz="2400" dirty="0" err="1">
                <a:solidFill>
                  <a:schemeClr val="bg1"/>
                </a:solidFill>
              </a:rPr>
              <a:t>switch</a:t>
            </a:r>
            <a:r>
              <a:rPr lang="fi-FI" sz="2400" dirty="0">
                <a:solidFill>
                  <a:schemeClr val="bg1"/>
                </a:solidFill>
              </a:rPr>
              <a:t> to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second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system</a:t>
            </a:r>
            <a:r>
              <a:rPr lang="fi-FI" sz="2400" dirty="0">
                <a:solidFill>
                  <a:schemeClr val="bg1"/>
                </a:solidFill>
              </a:rPr>
              <a:t> of </a:t>
            </a:r>
            <a:r>
              <a:rPr lang="fi-FI" sz="2400" dirty="0" err="1">
                <a:solidFill>
                  <a:schemeClr val="bg1"/>
                </a:solidFill>
              </a:rPr>
              <a:t>thinking</a:t>
            </a:r>
            <a:r>
              <a:rPr lang="fi-FI" sz="2400" dirty="0">
                <a:solidFill>
                  <a:schemeClr val="bg1"/>
                </a:solidFill>
              </a:rPr>
              <a:t>, </a:t>
            </a:r>
            <a:r>
              <a:rPr lang="fi-FI" sz="2400" dirty="0" err="1">
                <a:solidFill>
                  <a:schemeClr val="bg1"/>
                </a:solidFill>
              </a:rPr>
              <a:t>causing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cognitive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strain</a:t>
            </a:r>
            <a:r>
              <a:rPr lang="fi-FI" sz="2400" dirty="0">
                <a:solidFill>
                  <a:schemeClr val="bg1"/>
                </a:solidFill>
              </a:rPr>
              <a:t>, </a:t>
            </a:r>
            <a:r>
              <a:rPr lang="fi-FI" sz="2400" dirty="0" err="1">
                <a:solidFill>
                  <a:schemeClr val="bg1"/>
                </a:solidFill>
              </a:rPr>
              <a:t>they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become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more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vigilant</a:t>
            </a:r>
            <a:r>
              <a:rPr lang="fi-FI" sz="2400" dirty="0">
                <a:solidFill>
                  <a:schemeClr val="bg1"/>
                </a:solidFill>
              </a:rPr>
              <a:t> and </a:t>
            </a:r>
            <a:r>
              <a:rPr lang="fi-FI" sz="2400" dirty="0" err="1">
                <a:solidFill>
                  <a:schemeClr val="bg1"/>
                </a:solidFill>
              </a:rPr>
              <a:t>suspicious</a:t>
            </a:r>
            <a:r>
              <a:rPr lang="fi-FI" sz="2400" dirty="0">
                <a:solidFill>
                  <a:schemeClr val="bg1"/>
                </a:solidFill>
              </a:rPr>
              <a:t>. </a:t>
            </a:r>
          </a:p>
          <a:p>
            <a:endParaRPr lang="fi-FI" sz="2400" dirty="0">
              <a:solidFill>
                <a:schemeClr val="bg1"/>
              </a:solidFill>
            </a:endParaRPr>
          </a:p>
          <a:p>
            <a:r>
              <a:rPr lang="fi-FI" sz="2400" dirty="0">
                <a:solidFill>
                  <a:schemeClr val="bg1"/>
                </a:solidFill>
              </a:rPr>
              <a:t>It </a:t>
            </a:r>
            <a:r>
              <a:rPr lang="fi-FI" sz="2400" dirty="0" err="1">
                <a:solidFill>
                  <a:schemeClr val="bg1"/>
                </a:solidFill>
              </a:rPr>
              <a:t>results</a:t>
            </a:r>
            <a:r>
              <a:rPr lang="fi-FI" sz="2400" dirty="0">
                <a:solidFill>
                  <a:schemeClr val="bg1"/>
                </a:solidFill>
              </a:rPr>
              <a:t> in a </a:t>
            </a:r>
            <a:r>
              <a:rPr lang="fi-FI" sz="2400" dirty="0" err="1">
                <a:solidFill>
                  <a:schemeClr val="bg1"/>
                </a:solidFill>
              </a:rPr>
              <a:t>decrease</a:t>
            </a:r>
            <a:r>
              <a:rPr lang="fi-FI" sz="2400" dirty="0">
                <a:solidFill>
                  <a:schemeClr val="bg1"/>
                </a:solidFill>
              </a:rPr>
              <a:t> in </a:t>
            </a:r>
            <a:r>
              <a:rPr lang="fi-FI" sz="2400" dirty="0" err="1">
                <a:solidFill>
                  <a:schemeClr val="bg1"/>
                </a:solidFill>
              </a:rPr>
              <a:t>confidence</a:t>
            </a:r>
            <a:r>
              <a:rPr lang="fi-FI" sz="2400" dirty="0">
                <a:solidFill>
                  <a:schemeClr val="bg1"/>
                </a:solidFill>
              </a:rPr>
              <a:t>, </a:t>
            </a:r>
            <a:r>
              <a:rPr lang="fi-FI" sz="2400" dirty="0" err="1">
                <a:solidFill>
                  <a:schemeClr val="bg1"/>
                </a:solidFill>
              </a:rPr>
              <a:t>trust</a:t>
            </a:r>
            <a:r>
              <a:rPr lang="fi-FI" sz="2400" dirty="0">
                <a:solidFill>
                  <a:schemeClr val="bg1"/>
                </a:solidFill>
              </a:rPr>
              <a:t> and </a:t>
            </a:r>
            <a:r>
              <a:rPr lang="fi-FI" sz="2400" dirty="0" err="1">
                <a:solidFill>
                  <a:schemeClr val="bg1"/>
                </a:solidFill>
              </a:rPr>
              <a:t>pleasure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involved</a:t>
            </a:r>
            <a:r>
              <a:rPr lang="fi-FI" sz="2400" dirty="0">
                <a:solidFill>
                  <a:schemeClr val="bg1"/>
                </a:solidFill>
              </a:rPr>
              <a:t> in </a:t>
            </a:r>
            <a:r>
              <a:rPr lang="fi-FI" sz="2400" dirty="0" err="1">
                <a:solidFill>
                  <a:schemeClr val="bg1"/>
                </a:solidFill>
              </a:rPr>
              <a:t>completing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mental</a:t>
            </a:r>
            <a:r>
              <a:rPr lang="fi-FI" sz="2400" dirty="0">
                <a:solidFill>
                  <a:schemeClr val="bg1"/>
                </a:solidFill>
              </a:rPr>
              <a:t> action.</a:t>
            </a:r>
          </a:p>
        </p:txBody>
      </p: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E5F8359D-1CB4-5347-852E-1D9AA11DD9C9}"/>
              </a:ext>
            </a:extLst>
          </p:cNvPr>
          <p:cNvCxnSpPr/>
          <p:nvPr/>
        </p:nvCxnSpPr>
        <p:spPr>
          <a:xfrm>
            <a:off x="5898995" y="398174"/>
            <a:ext cx="0" cy="57238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orakulmio 2">
            <a:extLst>
              <a:ext uri="{FF2B5EF4-FFF2-40B4-BE49-F238E27FC236}">
                <a16:creationId xmlns:a16="http://schemas.microsoft.com/office/drawing/2014/main" id="{647C4776-A914-DB4B-A74C-34CDB0F64A2E}"/>
              </a:ext>
            </a:extLst>
          </p:cNvPr>
          <p:cNvSpPr/>
          <p:nvPr/>
        </p:nvSpPr>
        <p:spPr>
          <a:xfrm>
            <a:off x="818488" y="2890045"/>
            <a:ext cx="3572966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4400" b="1" dirty="0" err="1">
                <a:solidFill>
                  <a:schemeClr val="bg1"/>
                </a:solidFill>
              </a:rPr>
              <a:t>Cognitive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ease</a:t>
            </a:r>
            <a:endParaRPr lang="fi-FI" sz="4400" b="1" dirty="0">
              <a:solidFill>
                <a:schemeClr val="bg1"/>
              </a:solidFill>
            </a:endParaRPr>
          </a:p>
          <a:p>
            <a:r>
              <a:rPr lang="fi-FI" sz="2400" b="1" dirty="0" err="1">
                <a:solidFill>
                  <a:schemeClr val="bg1"/>
                </a:solidFill>
              </a:rPr>
              <a:t>often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discussed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next</a:t>
            </a:r>
            <a:r>
              <a:rPr lang="fi-FI" sz="2400" b="1" dirty="0">
                <a:solidFill>
                  <a:schemeClr val="bg1"/>
                </a:solidFill>
              </a:rPr>
              <a:t> to </a:t>
            </a:r>
          </a:p>
          <a:p>
            <a:r>
              <a:rPr lang="fi-FI" sz="2400" b="1" dirty="0" err="1">
                <a:solidFill>
                  <a:schemeClr val="bg1"/>
                </a:solidFill>
              </a:rPr>
              <a:t>Kahnemen’s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systems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148993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65225C12-4F8C-1247-A50C-FA50C8579821}"/>
              </a:ext>
            </a:extLst>
          </p:cNvPr>
          <p:cNvSpPr txBox="1"/>
          <p:nvPr/>
        </p:nvSpPr>
        <p:spPr>
          <a:xfrm>
            <a:off x="6033654" y="238942"/>
            <a:ext cx="60301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“</a:t>
            </a:r>
            <a:r>
              <a:rPr lang="fi-FI" sz="2800" i="1" dirty="0">
                <a:solidFill>
                  <a:schemeClr val="bg1"/>
                </a:solidFill>
              </a:rPr>
              <a:t>A </a:t>
            </a:r>
            <a:r>
              <a:rPr lang="fi-FI" sz="2800" i="1" dirty="0" err="1">
                <a:solidFill>
                  <a:schemeClr val="bg1"/>
                </a:solidFill>
              </a:rPr>
              <a:t>state</a:t>
            </a:r>
            <a:r>
              <a:rPr lang="fi-FI" sz="2800" i="1" dirty="0">
                <a:solidFill>
                  <a:schemeClr val="bg1"/>
                </a:solidFill>
              </a:rPr>
              <a:t> in </a:t>
            </a:r>
            <a:r>
              <a:rPr lang="fi-FI" sz="2800" i="1" dirty="0" err="1">
                <a:solidFill>
                  <a:schemeClr val="bg1"/>
                </a:solidFill>
              </a:rPr>
              <a:t>which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people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are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so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involved</a:t>
            </a:r>
            <a:r>
              <a:rPr lang="fi-FI" sz="2800" i="1" dirty="0">
                <a:solidFill>
                  <a:schemeClr val="bg1"/>
                </a:solidFill>
              </a:rPr>
              <a:t> in an </a:t>
            </a:r>
            <a:r>
              <a:rPr lang="fi-FI" sz="2800" i="1" dirty="0" err="1">
                <a:solidFill>
                  <a:schemeClr val="bg1"/>
                </a:solidFill>
              </a:rPr>
              <a:t>activity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that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nothing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else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seems</a:t>
            </a:r>
            <a:r>
              <a:rPr lang="fi-FI" sz="2800" i="1" dirty="0">
                <a:solidFill>
                  <a:schemeClr val="bg1"/>
                </a:solidFill>
              </a:rPr>
              <a:t> to </a:t>
            </a:r>
            <a:r>
              <a:rPr lang="fi-FI" sz="2800" i="1" dirty="0" err="1">
                <a:solidFill>
                  <a:schemeClr val="bg1"/>
                </a:solidFill>
              </a:rPr>
              <a:t>matter</a:t>
            </a:r>
            <a:r>
              <a:rPr lang="fi-FI" sz="2800" i="1" dirty="0">
                <a:solidFill>
                  <a:schemeClr val="bg1"/>
                </a:solidFill>
              </a:rPr>
              <a:t>; </a:t>
            </a:r>
            <a:r>
              <a:rPr lang="fi-FI" sz="2800" i="1" dirty="0" err="1">
                <a:solidFill>
                  <a:schemeClr val="bg1"/>
                </a:solidFill>
              </a:rPr>
              <a:t>the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experience</a:t>
            </a:r>
            <a:r>
              <a:rPr lang="fi-FI" sz="2800" i="1" dirty="0">
                <a:solidFill>
                  <a:schemeClr val="bg1"/>
                </a:solidFill>
              </a:rPr>
              <a:t> is </a:t>
            </a:r>
            <a:r>
              <a:rPr lang="fi-FI" sz="2800" i="1" dirty="0" err="1">
                <a:solidFill>
                  <a:schemeClr val="bg1"/>
                </a:solidFill>
              </a:rPr>
              <a:t>so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enjoyable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that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people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will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continue</a:t>
            </a:r>
            <a:r>
              <a:rPr lang="fi-FI" sz="2800" i="1" dirty="0">
                <a:solidFill>
                  <a:schemeClr val="bg1"/>
                </a:solidFill>
              </a:rPr>
              <a:t> to </a:t>
            </a:r>
            <a:r>
              <a:rPr lang="fi-FI" sz="2800" i="1" dirty="0" err="1">
                <a:solidFill>
                  <a:schemeClr val="bg1"/>
                </a:solidFill>
              </a:rPr>
              <a:t>do</a:t>
            </a:r>
            <a:r>
              <a:rPr lang="fi-FI" sz="2800" i="1" dirty="0">
                <a:solidFill>
                  <a:schemeClr val="bg1"/>
                </a:solidFill>
              </a:rPr>
              <a:t> it </a:t>
            </a:r>
            <a:r>
              <a:rPr lang="fi-FI" sz="2800" i="1" dirty="0" err="1">
                <a:solidFill>
                  <a:schemeClr val="bg1"/>
                </a:solidFill>
              </a:rPr>
              <a:t>even</a:t>
            </a:r>
            <a:r>
              <a:rPr lang="fi-FI" sz="2800" i="1" dirty="0">
                <a:solidFill>
                  <a:schemeClr val="bg1"/>
                </a:solidFill>
              </a:rPr>
              <a:t> at </a:t>
            </a:r>
            <a:r>
              <a:rPr lang="fi-FI" sz="2800" i="1" dirty="0" err="1">
                <a:solidFill>
                  <a:schemeClr val="bg1"/>
                </a:solidFill>
              </a:rPr>
              <a:t>great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cost</a:t>
            </a:r>
            <a:r>
              <a:rPr lang="fi-FI" sz="2800" i="1" dirty="0">
                <a:solidFill>
                  <a:schemeClr val="bg1"/>
                </a:solidFill>
              </a:rPr>
              <a:t>, for </a:t>
            </a:r>
            <a:r>
              <a:rPr lang="fi-FI" sz="2800" i="1" dirty="0" err="1">
                <a:solidFill>
                  <a:schemeClr val="bg1"/>
                </a:solidFill>
              </a:rPr>
              <a:t>the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sheer</a:t>
            </a:r>
            <a:r>
              <a:rPr lang="fi-FI" sz="2800" i="1" dirty="0">
                <a:solidFill>
                  <a:schemeClr val="bg1"/>
                </a:solidFill>
              </a:rPr>
              <a:t> sake of </a:t>
            </a:r>
            <a:r>
              <a:rPr lang="fi-FI" sz="2800" i="1" dirty="0" err="1">
                <a:solidFill>
                  <a:schemeClr val="bg1"/>
                </a:solidFill>
              </a:rPr>
              <a:t>doing</a:t>
            </a:r>
            <a:r>
              <a:rPr lang="fi-FI" sz="2800" i="1" dirty="0">
                <a:solidFill>
                  <a:schemeClr val="bg1"/>
                </a:solidFill>
              </a:rPr>
              <a:t> it.</a:t>
            </a:r>
            <a:r>
              <a:rPr lang="fi-FI" sz="2800" dirty="0">
                <a:solidFill>
                  <a:schemeClr val="bg1"/>
                </a:solidFill>
              </a:rPr>
              <a:t>”</a:t>
            </a:r>
          </a:p>
          <a:p>
            <a:endParaRPr lang="fi-FI" sz="3200" dirty="0">
              <a:solidFill>
                <a:schemeClr val="bg1"/>
              </a:solidFill>
            </a:endParaRPr>
          </a:p>
          <a:p>
            <a:r>
              <a:rPr lang="fi-FI" sz="3200" dirty="0">
                <a:solidFill>
                  <a:schemeClr val="bg1"/>
                </a:solidFill>
              </a:rPr>
              <a:t>To </a:t>
            </a:r>
            <a:r>
              <a:rPr lang="fi-FI" sz="3200" dirty="0" err="1">
                <a:solidFill>
                  <a:schemeClr val="bg1"/>
                </a:solidFill>
              </a:rPr>
              <a:t>accomplish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tasks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efficiently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developer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must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be</a:t>
            </a:r>
            <a:r>
              <a:rPr lang="fi-FI" sz="3200" dirty="0">
                <a:solidFill>
                  <a:schemeClr val="bg1"/>
                </a:solidFill>
              </a:rPr>
              <a:t> in </a:t>
            </a:r>
            <a:r>
              <a:rPr lang="fi-FI" sz="3200" dirty="0" err="1">
                <a:solidFill>
                  <a:schemeClr val="bg1"/>
                </a:solidFill>
              </a:rPr>
              <a:t>flow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state</a:t>
            </a:r>
            <a:endParaRPr lang="fi-FI" sz="3200" dirty="0">
              <a:solidFill>
                <a:schemeClr val="bg1"/>
              </a:solidFill>
            </a:endParaRPr>
          </a:p>
          <a:p>
            <a:endParaRPr lang="fi-FI" sz="3200" dirty="0">
              <a:solidFill>
                <a:schemeClr val="bg1"/>
              </a:solidFill>
            </a:endParaRPr>
          </a:p>
          <a:p>
            <a:r>
              <a:rPr lang="fi-FI" sz="3200" dirty="0" err="1">
                <a:solidFill>
                  <a:schemeClr val="bg1"/>
                </a:solidFill>
              </a:rPr>
              <a:t>Developer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experience</a:t>
            </a:r>
            <a:r>
              <a:rPr lang="fi-FI" sz="3200" dirty="0">
                <a:solidFill>
                  <a:schemeClr val="bg1"/>
                </a:solidFill>
              </a:rPr>
              <a:t> of </a:t>
            </a:r>
            <a:r>
              <a:rPr lang="fi-FI" sz="3200" dirty="0" err="1">
                <a:solidFill>
                  <a:schemeClr val="bg1"/>
                </a:solidFill>
              </a:rPr>
              <a:t>tools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such</a:t>
            </a:r>
            <a:r>
              <a:rPr lang="fi-FI" sz="3200" dirty="0">
                <a:solidFill>
                  <a:schemeClr val="bg1"/>
                </a:solidFill>
              </a:rPr>
              <a:t> as </a:t>
            </a:r>
            <a:r>
              <a:rPr lang="fi-FI" sz="3200" dirty="0" err="1">
                <a:solidFill>
                  <a:schemeClr val="bg1"/>
                </a:solidFill>
              </a:rPr>
              <a:t>APIs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must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enable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flow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state</a:t>
            </a:r>
            <a:endParaRPr lang="fi-FI" sz="2000" dirty="0">
              <a:solidFill>
                <a:schemeClr val="bg1"/>
              </a:solidFill>
            </a:endParaRPr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D906939D-6BAF-9743-9883-07C79DDF5F88}"/>
              </a:ext>
            </a:extLst>
          </p:cNvPr>
          <p:cNvCxnSpPr/>
          <p:nvPr/>
        </p:nvCxnSpPr>
        <p:spPr>
          <a:xfrm>
            <a:off x="5898995" y="398174"/>
            <a:ext cx="0" cy="57238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orakulmio 12">
            <a:extLst>
              <a:ext uri="{FF2B5EF4-FFF2-40B4-BE49-F238E27FC236}">
                <a16:creationId xmlns:a16="http://schemas.microsoft.com/office/drawing/2014/main" id="{FB4B9D90-D277-0B44-8589-40D7C82994FD}"/>
              </a:ext>
            </a:extLst>
          </p:cNvPr>
          <p:cNvSpPr/>
          <p:nvPr/>
        </p:nvSpPr>
        <p:spPr>
          <a:xfrm>
            <a:off x="413239" y="2890045"/>
            <a:ext cx="26629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4400" b="1" dirty="0" err="1">
                <a:solidFill>
                  <a:schemeClr val="bg1"/>
                </a:solidFill>
              </a:rPr>
              <a:t>Flow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state</a:t>
            </a:r>
            <a:endParaRPr lang="fi-FI" sz="4400" b="1" dirty="0">
              <a:solidFill>
                <a:schemeClr val="bg1"/>
              </a:solidFill>
            </a:endParaRPr>
          </a:p>
          <a:p>
            <a:r>
              <a:rPr lang="fi-FI" sz="2000" dirty="0" err="1">
                <a:solidFill>
                  <a:schemeClr val="bg1"/>
                </a:solidFill>
              </a:rPr>
              <a:t>Mihaly</a:t>
            </a:r>
            <a:r>
              <a:rPr lang="fi-FI" sz="2000" dirty="0">
                <a:solidFill>
                  <a:schemeClr val="bg1"/>
                </a:solidFill>
              </a:rPr>
              <a:t> </a:t>
            </a:r>
            <a:r>
              <a:rPr lang="fi-FI" sz="2000" dirty="0" err="1">
                <a:solidFill>
                  <a:schemeClr val="bg1"/>
                </a:solidFill>
              </a:rPr>
              <a:t>Csikszentmihalyi</a:t>
            </a:r>
            <a:endParaRPr lang="fi-FI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5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36C6C22F-1980-E54A-A074-981FD40BE33F}"/>
              </a:ext>
            </a:extLst>
          </p:cNvPr>
          <p:cNvSpPr/>
          <p:nvPr/>
        </p:nvSpPr>
        <p:spPr>
          <a:xfrm>
            <a:off x="3287453" y="2542621"/>
            <a:ext cx="1307592" cy="13258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Developer</a:t>
            </a:r>
            <a:r>
              <a:rPr lang="fi-FI" sz="1200" dirty="0">
                <a:solidFill>
                  <a:schemeClr val="tx1"/>
                </a:solidFill>
              </a:rPr>
              <a:t> (</a:t>
            </a:r>
            <a:r>
              <a:rPr lang="fi-FI" sz="1200" dirty="0" err="1">
                <a:solidFill>
                  <a:schemeClr val="tx1"/>
                </a:solidFill>
              </a:rPr>
              <a:t>your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customer</a:t>
            </a:r>
            <a:r>
              <a:rPr lang="fi-FI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Tekstiruutu 14">
            <a:extLst>
              <a:ext uri="{FF2B5EF4-FFF2-40B4-BE49-F238E27FC236}">
                <a16:creationId xmlns:a16="http://schemas.microsoft.com/office/drawing/2014/main" id="{7E78E082-3E24-EC4D-950E-8D029B2E8CE6}"/>
              </a:ext>
            </a:extLst>
          </p:cNvPr>
          <p:cNvSpPr txBox="1"/>
          <p:nvPr/>
        </p:nvSpPr>
        <p:spPr>
          <a:xfrm>
            <a:off x="6641541" y="1398833"/>
            <a:ext cx="2169950" cy="369332"/>
          </a:xfrm>
          <a:prstGeom prst="rect">
            <a:avLst/>
          </a:prstGeom>
          <a:noFill/>
          <a:ln>
            <a:solidFill>
              <a:srgbClr val="FF420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solidFill>
                  <a:schemeClr val="bg1"/>
                </a:solidFill>
              </a:rPr>
              <a:t>System 2</a:t>
            </a:r>
            <a:endParaRPr lang="fi-FI" dirty="0"/>
          </a:p>
        </p:txBody>
      </p:sp>
      <p:sp>
        <p:nvSpPr>
          <p:cNvPr id="44" name="Suorakulmio 43">
            <a:extLst>
              <a:ext uri="{FF2B5EF4-FFF2-40B4-BE49-F238E27FC236}">
                <a16:creationId xmlns:a16="http://schemas.microsoft.com/office/drawing/2014/main" id="{F8DCE447-9EEF-354B-9B28-2BAB20C8176B}"/>
              </a:ext>
            </a:extLst>
          </p:cNvPr>
          <p:cNvSpPr/>
          <p:nvPr/>
        </p:nvSpPr>
        <p:spPr>
          <a:xfrm>
            <a:off x="6652061" y="441331"/>
            <a:ext cx="45544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dirty="0" err="1">
                <a:solidFill>
                  <a:schemeClr val="bg1"/>
                </a:solidFill>
              </a:rPr>
              <a:t>Getting</a:t>
            </a:r>
            <a:r>
              <a:rPr lang="fi-FI" sz="3200" dirty="0">
                <a:solidFill>
                  <a:schemeClr val="bg1"/>
                </a:solidFill>
              </a:rPr>
              <a:t> into </a:t>
            </a:r>
            <a:r>
              <a:rPr lang="fi-FI" sz="3200" dirty="0" err="1">
                <a:solidFill>
                  <a:schemeClr val="bg1"/>
                </a:solidFill>
              </a:rPr>
              <a:t>the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flow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state</a:t>
            </a:r>
            <a:endParaRPr lang="fi-FI" sz="3200" dirty="0"/>
          </a:p>
        </p:txBody>
      </p:sp>
      <p:sp>
        <p:nvSpPr>
          <p:cNvPr id="21" name="Tekstiruutu 20">
            <a:extLst>
              <a:ext uri="{FF2B5EF4-FFF2-40B4-BE49-F238E27FC236}">
                <a16:creationId xmlns:a16="http://schemas.microsoft.com/office/drawing/2014/main" id="{D80EB147-97E3-FE4A-8580-AF3796B79900}"/>
              </a:ext>
            </a:extLst>
          </p:cNvPr>
          <p:cNvSpPr txBox="1"/>
          <p:nvPr/>
        </p:nvSpPr>
        <p:spPr>
          <a:xfrm>
            <a:off x="9198728" y="1398833"/>
            <a:ext cx="2044235" cy="369332"/>
          </a:xfrm>
          <a:prstGeom prst="rect">
            <a:avLst/>
          </a:prstGeom>
          <a:noFill/>
          <a:ln>
            <a:solidFill>
              <a:srgbClr val="FF420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 err="1">
                <a:solidFill>
                  <a:schemeClr val="bg1"/>
                </a:solidFill>
              </a:rPr>
              <a:t>Cognitive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strain</a:t>
            </a:r>
            <a:endParaRPr lang="fi-FI" dirty="0"/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18655CF0-FD6E-9A49-8A70-7E50845B0D93}"/>
              </a:ext>
            </a:extLst>
          </p:cNvPr>
          <p:cNvSpPr txBox="1"/>
          <p:nvPr/>
        </p:nvSpPr>
        <p:spPr>
          <a:xfrm>
            <a:off x="6641541" y="2270097"/>
            <a:ext cx="52456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Reading, </a:t>
            </a:r>
            <a:r>
              <a:rPr lang="fi-FI" dirty="0" err="1">
                <a:solidFill>
                  <a:schemeClr val="bg1"/>
                </a:solidFill>
              </a:rPr>
              <a:t>learning</a:t>
            </a:r>
            <a:r>
              <a:rPr lang="fi-FI" dirty="0">
                <a:solidFill>
                  <a:schemeClr val="bg1"/>
                </a:solidFill>
              </a:rPr>
              <a:t>, </a:t>
            </a:r>
            <a:r>
              <a:rPr lang="fi-FI" dirty="0" err="1">
                <a:solidFill>
                  <a:schemeClr val="bg1"/>
                </a:solidFill>
              </a:rPr>
              <a:t>collecting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information</a:t>
            </a:r>
            <a:r>
              <a:rPr lang="fi-FI" dirty="0">
                <a:solidFill>
                  <a:schemeClr val="bg1"/>
                </a:solidFill>
              </a:rPr>
              <a:t> to </a:t>
            </a:r>
            <a:r>
              <a:rPr lang="fi-FI" dirty="0" err="1">
                <a:solidFill>
                  <a:schemeClr val="bg1"/>
                </a:solidFill>
              </a:rPr>
              <a:t>working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memory</a:t>
            </a:r>
            <a:r>
              <a:rPr lang="fi-FI" dirty="0">
                <a:solidFill>
                  <a:schemeClr val="bg1"/>
                </a:solidFill>
              </a:rPr>
              <a:t>.</a:t>
            </a:r>
          </a:p>
          <a:p>
            <a:endParaRPr lang="fi-FI" dirty="0">
              <a:solidFill>
                <a:schemeClr val="bg1"/>
              </a:solidFill>
            </a:endParaRPr>
          </a:p>
          <a:p>
            <a:r>
              <a:rPr lang="fi-FI" dirty="0" err="1">
                <a:solidFill>
                  <a:schemeClr val="bg1"/>
                </a:solidFill>
              </a:rPr>
              <a:t>Getting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familiar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with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your</a:t>
            </a:r>
            <a:r>
              <a:rPr lang="fi-FI" dirty="0">
                <a:solidFill>
                  <a:schemeClr val="bg1"/>
                </a:solidFill>
              </a:rPr>
              <a:t> API, </a:t>
            </a:r>
            <a:r>
              <a:rPr lang="fi-FI" dirty="0" err="1">
                <a:solidFill>
                  <a:schemeClr val="bg1"/>
                </a:solidFill>
              </a:rPr>
              <a:t>how</a:t>
            </a:r>
            <a:r>
              <a:rPr lang="fi-FI" dirty="0">
                <a:solidFill>
                  <a:schemeClr val="bg1"/>
                </a:solidFill>
              </a:rPr>
              <a:t> it is </a:t>
            </a:r>
            <a:r>
              <a:rPr lang="fi-FI" dirty="0" err="1">
                <a:solidFill>
                  <a:schemeClr val="bg1"/>
                </a:solidFill>
              </a:rPr>
              <a:t>used</a:t>
            </a:r>
            <a:endParaRPr lang="fi-FI" dirty="0">
              <a:solidFill>
                <a:schemeClr val="bg1"/>
              </a:solidFill>
            </a:endParaRPr>
          </a:p>
          <a:p>
            <a:endParaRPr lang="fi-FI" dirty="0">
              <a:solidFill>
                <a:schemeClr val="bg1"/>
              </a:solidFill>
            </a:endParaRPr>
          </a:p>
          <a:p>
            <a:r>
              <a:rPr lang="fi-FI" dirty="0" err="1">
                <a:solidFill>
                  <a:schemeClr val="bg1"/>
                </a:solidFill>
              </a:rPr>
              <a:t>Working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memory</a:t>
            </a:r>
            <a:r>
              <a:rPr lang="fi-FI" dirty="0">
                <a:solidFill>
                  <a:schemeClr val="bg1"/>
                </a:solidFill>
              </a:rPr>
              <a:t> is a </a:t>
            </a:r>
            <a:r>
              <a:rPr lang="fi-FI" dirty="0" err="1">
                <a:solidFill>
                  <a:schemeClr val="bg1"/>
                </a:solidFill>
              </a:rPr>
              <a:t>cognitive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system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with</a:t>
            </a:r>
            <a:r>
              <a:rPr lang="fi-FI" dirty="0">
                <a:solidFill>
                  <a:schemeClr val="bg1"/>
                </a:solidFill>
              </a:rPr>
              <a:t> a </a:t>
            </a:r>
            <a:r>
              <a:rPr lang="fi-FI" dirty="0" err="1">
                <a:solidFill>
                  <a:schemeClr val="bg1"/>
                </a:solidFill>
              </a:rPr>
              <a:t>limited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capacity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that</a:t>
            </a:r>
            <a:r>
              <a:rPr lang="fi-FI" dirty="0">
                <a:solidFill>
                  <a:schemeClr val="bg1"/>
                </a:solidFill>
              </a:rPr>
              <a:t> is </a:t>
            </a:r>
            <a:r>
              <a:rPr lang="fi-FI" dirty="0" err="1">
                <a:solidFill>
                  <a:schemeClr val="bg1"/>
                </a:solidFill>
              </a:rPr>
              <a:t>responsible</a:t>
            </a:r>
            <a:r>
              <a:rPr lang="fi-FI" dirty="0">
                <a:solidFill>
                  <a:schemeClr val="bg1"/>
                </a:solidFill>
              </a:rPr>
              <a:t> for </a:t>
            </a:r>
            <a:r>
              <a:rPr lang="fi-FI" dirty="0" err="1">
                <a:solidFill>
                  <a:schemeClr val="bg1"/>
                </a:solidFill>
              </a:rPr>
              <a:t>temporarily</a:t>
            </a:r>
            <a:r>
              <a:rPr lang="fi-FI" dirty="0">
                <a:solidFill>
                  <a:schemeClr val="bg1"/>
                </a:solidFill>
              </a:rPr>
              <a:t> holding information </a:t>
            </a:r>
            <a:r>
              <a:rPr lang="fi-FI" dirty="0" err="1">
                <a:solidFill>
                  <a:schemeClr val="bg1"/>
                </a:solidFill>
              </a:rPr>
              <a:t>available</a:t>
            </a:r>
            <a:r>
              <a:rPr lang="fi-FI" dirty="0">
                <a:solidFill>
                  <a:schemeClr val="bg1"/>
                </a:solidFill>
              </a:rPr>
              <a:t> for </a:t>
            </a:r>
            <a:r>
              <a:rPr lang="fi-FI" dirty="0" err="1">
                <a:solidFill>
                  <a:schemeClr val="bg1"/>
                </a:solidFill>
              </a:rPr>
              <a:t>processing</a:t>
            </a:r>
            <a:endParaRPr lang="fi-FI" dirty="0">
              <a:solidFill>
                <a:schemeClr val="bg1"/>
              </a:solidFill>
            </a:endParaRPr>
          </a:p>
          <a:p>
            <a:endParaRPr lang="fi-FI" dirty="0">
              <a:solidFill>
                <a:schemeClr val="bg1"/>
              </a:solidFill>
            </a:endParaRPr>
          </a:p>
          <a:p>
            <a:r>
              <a:rPr lang="fi-FI" dirty="0" err="1">
                <a:solidFill>
                  <a:schemeClr val="bg1"/>
                </a:solidFill>
              </a:rPr>
              <a:t>Takes</a:t>
            </a:r>
            <a:r>
              <a:rPr lang="fi-FI" dirty="0">
                <a:solidFill>
                  <a:schemeClr val="bg1"/>
                </a:solidFill>
              </a:rPr>
              <a:t> 15-60 </a:t>
            </a:r>
            <a:r>
              <a:rPr lang="fi-FI" dirty="0" err="1">
                <a:solidFill>
                  <a:schemeClr val="bg1"/>
                </a:solidFill>
              </a:rPr>
              <a:t>minutes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03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36C6C22F-1980-E54A-A074-981FD40BE33F}"/>
              </a:ext>
            </a:extLst>
          </p:cNvPr>
          <p:cNvSpPr/>
          <p:nvPr/>
        </p:nvSpPr>
        <p:spPr>
          <a:xfrm>
            <a:off x="3287453" y="2542621"/>
            <a:ext cx="1307592" cy="13258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Developer</a:t>
            </a:r>
            <a:r>
              <a:rPr lang="fi-FI" sz="1200" dirty="0">
                <a:solidFill>
                  <a:schemeClr val="tx1"/>
                </a:solidFill>
              </a:rPr>
              <a:t> (</a:t>
            </a:r>
            <a:r>
              <a:rPr lang="fi-FI" sz="1200" dirty="0" err="1">
                <a:solidFill>
                  <a:schemeClr val="tx1"/>
                </a:solidFill>
              </a:rPr>
              <a:t>your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customer</a:t>
            </a:r>
            <a:r>
              <a:rPr lang="fi-FI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9B0D251E-B917-BD45-A431-223B807AD390}"/>
              </a:ext>
            </a:extLst>
          </p:cNvPr>
          <p:cNvSpPr txBox="1"/>
          <p:nvPr/>
        </p:nvSpPr>
        <p:spPr>
          <a:xfrm>
            <a:off x="6641541" y="1388194"/>
            <a:ext cx="2169951" cy="369332"/>
          </a:xfrm>
          <a:prstGeom prst="rect">
            <a:avLst/>
          </a:prstGeom>
          <a:noFill/>
          <a:ln>
            <a:solidFill>
              <a:srgbClr val="FF420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solidFill>
                  <a:schemeClr val="bg1"/>
                </a:solidFill>
              </a:rPr>
              <a:t>System 1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5114126E-FF31-484A-9448-EDC77D2ADFD0}"/>
              </a:ext>
            </a:extLst>
          </p:cNvPr>
          <p:cNvSpPr txBox="1"/>
          <p:nvPr/>
        </p:nvSpPr>
        <p:spPr>
          <a:xfrm>
            <a:off x="9198728" y="1388194"/>
            <a:ext cx="2044235" cy="369332"/>
          </a:xfrm>
          <a:prstGeom prst="rect">
            <a:avLst/>
          </a:prstGeom>
          <a:noFill/>
          <a:ln>
            <a:solidFill>
              <a:srgbClr val="FF420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 err="1">
                <a:solidFill>
                  <a:schemeClr val="bg1"/>
                </a:solidFill>
              </a:rPr>
              <a:t>Cognitive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ease</a:t>
            </a:r>
            <a:endParaRPr lang="fi-FI" dirty="0"/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AFEF6CE6-2BB6-EC4F-BA79-B46AACB99E60}"/>
              </a:ext>
            </a:extLst>
          </p:cNvPr>
          <p:cNvSpPr/>
          <p:nvPr/>
        </p:nvSpPr>
        <p:spPr>
          <a:xfrm>
            <a:off x="7539332" y="448518"/>
            <a:ext cx="2888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dirty="0">
                <a:solidFill>
                  <a:schemeClr val="bg1"/>
                </a:solidFill>
              </a:rPr>
              <a:t>In </a:t>
            </a:r>
            <a:r>
              <a:rPr lang="fi-FI" sz="3200" dirty="0" err="1">
                <a:solidFill>
                  <a:schemeClr val="bg1"/>
                </a:solidFill>
              </a:rPr>
              <a:t>the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flow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state</a:t>
            </a:r>
            <a:endParaRPr lang="fi-FI" sz="3200" dirty="0"/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18655CF0-FD6E-9A49-8A70-7E50845B0D93}"/>
              </a:ext>
            </a:extLst>
          </p:cNvPr>
          <p:cNvSpPr txBox="1"/>
          <p:nvPr/>
        </p:nvSpPr>
        <p:spPr>
          <a:xfrm>
            <a:off x="6641541" y="2270097"/>
            <a:ext cx="52318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>
                <a:solidFill>
                  <a:schemeClr val="bg1"/>
                </a:solidFill>
              </a:rPr>
              <a:t>Completely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involved</a:t>
            </a:r>
            <a:r>
              <a:rPr lang="fi-FI" dirty="0">
                <a:solidFill>
                  <a:schemeClr val="bg1"/>
                </a:solidFill>
              </a:rPr>
              <a:t> in </a:t>
            </a:r>
            <a:r>
              <a:rPr lang="fi-FI" dirty="0" err="1">
                <a:solidFill>
                  <a:schemeClr val="bg1"/>
                </a:solidFill>
              </a:rPr>
              <a:t>what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are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doing</a:t>
            </a: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bg1"/>
                </a:solidFill>
              </a:rPr>
              <a:t>A </a:t>
            </a:r>
            <a:r>
              <a:rPr lang="fi-FI" dirty="0" err="1">
                <a:solidFill>
                  <a:schemeClr val="bg1"/>
                </a:solidFill>
              </a:rPr>
              <a:t>sense</a:t>
            </a:r>
            <a:r>
              <a:rPr lang="fi-FI" dirty="0">
                <a:solidFill>
                  <a:schemeClr val="bg1"/>
                </a:solidFill>
              </a:rPr>
              <a:t> of </a:t>
            </a:r>
            <a:r>
              <a:rPr lang="fi-FI" dirty="0" err="1">
                <a:solidFill>
                  <a:schemeClr val="bg1"/>
                </a:solidFill>
              </a:rPr>
              <a:t>ecstasy</a:t>
            </a: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bg1"/>
                </a:solidFill>
              </a:rPr>
              <a:t>Great </a:t>
            </a:r>
            <a:r>
              <a:rPr lang="fi-FI" dirty="0" err="1">
                <a:solidFill>
                  <a:schemeClr val="bg1"/>
                </a:solidFill>
              </a:rPr>
              <a:t>inner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clarity</a:t>
            </a: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bg1"/>
                </a:solidFill>
              </a:rPr>
              <a:t>A </a:t>
            </a:r>
            <a:r>
              <a:rPr lang="fi-FI" dirty="0" err="1">
                <a:solidFill>
                  <a:schemeClr val="bg1"/>
                </a:solidFill>
              </a:rPr>
              <a:t>sense</a:t>
            </a:r>
            <a:r>
              <a:rPr lang="fi-FI" dirty="0">
                <a:solidFill>
                  <a:schemeClr val="bg1"/>
                </a:solidFill>
              </a:rPr>
              <a:t> of </a:t>
            </a:r>
            <a:r>
              <a:rPr lang="fi-FI" dirty="0" err="1">
                <a:solidFill>
                  <a:schemeClr val="bg1"/>
                </a:solidFill>
              </a:rPr>
              <a:t>serenity</a:t>
            </a: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>
                <a:solidFill>
                  <a:schemeClr val="bg1"/>
                </a:solidFill>
              </a:rPr>
              <a:t>Timelessness</a:t>
            </a: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>
                <a:solidFill>
                  <a:schemeClr val="bg1"/>
                </a:solidFill>
              </a:rPr>
              <a:t>Whatever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produces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flow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becomes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its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own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reward</a:t>
            </a:r>
            <a:endParaRPr lang="fi-FI" dirty="0">
              <a:solidFill>
                <a:schemeClr val="bg1"/>
              </a:solidFill>
            </a:endParaRPr>
          </a:p>
          <a:p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9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3331</TotalTime>
  <Words>736</Words>
  <Application>Microsoft Macintosh PowerPoint</Application>
  <PresentationFormat>Laajakuva</PresentationFormat>
  <Paragraphs>107</Paragraphs>
  <Slides>13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Office-teema</vt:lpstr>
      <vt:lpstr>What Kahneman's system theory has to do with Developer eXperience?</vt:lpstr>
      <vt:lpstr>100 Days DX 100daysdx.com 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What Kahneman's system theory has to do with Developer eXperience?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Jarkko Moilanen</dc:creator>
  <cp:lastModifiedBy>Jarkko Moilanen</cp:lastModifiedBy>
  <cp:revision>97</cp:revision>
  <dcterms:created xsi:type="dcterms:W3CDTF">2019-11-10T06:58:38Z</dcterms:created>
  <dcterms:modified xsi:type="dcterms:W3CDTF">2019-12-22T10:16:32Z</dcterms:modified>
</cp:coreProperties>
</file>