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9" r:id="rId4"/>
    <p:sldId id="300" r:id="rId5"/>
    <p:sldId id="261" r:id="rId6"/>
    <p:sldId id="263" r:id="rId7"/>
    <p:sldId id="275" r:id="rId8"/>
    <p:sldId id="290" r:id="rId9"/>
    <p:sldId id="297" r:id="rId10"/>
    <p:sldId id="296" r:id="rId11"/>
    <p:sldId id="294" r:id="rId12"/>
    <p:sldId id="301" r:id="rId13"/>
    <p:sldId id="289" r:id="rId14"/>
    <p:sldId id="293" r:id="rId15"/>
    <p:sldId id="264" r:id="rId16"/>
    <p:sldId id="259" r:id="rId17"/>
    <p:sldId id="291" r:id="rId18"/>
    <p:sldId id="298" r:id="rId19"/>
    <p:sldId id="283" r:id="rId20"/>
    <p:sldId id="267" r:id="rId21"/>
    <p:sldId id="262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19.2.2020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Bayesian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Statistics</a:t>
            </a:r>
            <a:r>
              <a:rPr lang="fi-FI" b="1" dirty="0">
                <a:solidFill>
                  <a:schemeClr val="bg1"/>
                </a:solidFill>
              </a:rPr>
              <a:t> 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endParaRPr lang="fi-FI" b="1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86731D8C-CFCC-A648-8B0C-D6C32E55C019}"/>
              </a:ext>
            </a:extLst>
          </p:cNvPr>
          <p:cNvSpPr/>
          <p:nvPr/>
        </p:nvSpPr>
        <p:spPr>
          <a:xfrm>
            <a:off x="3108753" y="4408287"/>
            <a:ext cx="5774993" cy="1814196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399603" y="1631262"/>
            <a:ext cx="49792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It </a:t>
            </a:r>
            <a:r>
              <a:rPr lang="fi-FI" sz="3200" dirty="0" err="1">
                <a:solidFill>
                  <a:schemeClr val="bg1"/>
                </a:solidFill>
              </a:rPr>
              <a:t>doesn’t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matter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whether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you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trying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optimize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code</a:t>
            </a:r>
            <a:r>
              <a:rPr lang="fi-FI" sz="3200" dirty="0">
                <a:solidFill>
                  <a:schemeClr val="bg1"/>
                </a:solidFill>
              </a:rPr>
              <a:t>, a business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, workflows, </a:t>
            </a:r>
            <a:r>
              <a:rPr lang="fi-FI" sz="3200" dirty="0" err="1">
                <a:solidFill>
                  <a:schemeClr val="bg1"/>
                </a:solidFill>
              </a:rPr>
              <a:t>documentation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practices</a:t>
            </a:r>
            <a:r>
              <a:rPr lang="fi-FI" sz="3200" dirty="0">
                <a:solidFill>
                  <a:schemeClr val="bg1"/>
                </a:solidFill>
              </a:rPr>
              <a:t>, and </a:t>
            </a:r>
            <a:r>
              <a:rPr lang="fi-FI" sz="3200" dirty="0" err="1">
                <a:solidFill>
                  <a:schemeClr val="bg1"/>
                </a:solidFill>
              </a:rPr>
              <a:t>so</a:t>
            </a:r>
            <a:r>
              <a:rPr lang="fi-FI" sz="3200" dirty="0">
                <a:solidFill>
                  <a:schemeClr val="bg1"/>
                </a:solidFill>
              </a:rPr>
              <a:t> on. </a:t>
            </a:r>
          </a:p>
          <a:p>
            <a:pPr algn="ctr"/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 err="1">
                <a:solidFill>
                  <a:schemeClr val="bg1"/>
                </a:solidFill>
              </a:rPr>
              <a:t>Pareto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chart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analysis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can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applied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any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efforts</a:t>
            </a:r>
            <a:r>
              <a:rPr lang="fi-FI" sz="3200" dirty="0">
                <a:solidFill>
                  <a:schemeClr val="bg1"/>
                </a:solidFill>
              </a:rPr>
              <a:t> for </a:t>
            </a:r>
            <a:r>
              <a:rPr lang="fi-FI" sz="3200" dirty="0" err="1">
                <a:solidFill>
                  <a:schemeClr val="bg1"/>
                </a:solidFill>
              </a:rPr>
              <a:t>optimization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Chart Analysis</a:t>
            </a:r>
          </a:p>
          <a:p>
            <a:pPr algn="ctr"/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6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-25971" y="262983"/>
            <a:ext cx="61219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”</a:t>
            </a:r>
            <a:r>
              <a:rPr lang="fi-FI" sz="4400" b="1" dirty="0" err="1">
                <a:solidFill>
                  <a:schemeClr val="bg1"/>
                </a:solidFill>
              </a:rPr>
              <a:t>inverse</a:t>
            </a:r>
            <a:r>
              <a:rPr lang="fi-FI" sz="4400" b="1" dirty="0">
                <a:solidFill>
                  <a:schemeClr val="bg1"/>
                </a:solidFill>
              </a:rPr>
              <a:t>” </a:t>
            </a:r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principle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BA057094-F413-E44F-8C20-D52CA347752D}"/>
              </a:ext>
            </a:extLst>
          </p:cNvPr>
          <p:cNvSpPr txBox="1"/>
          <p:nvPr/>
        </p:nvSpPr>
        <p:spPr>
          <a:xfrm>
            <a:off x="117988" y="1820858"/>
            <a:ext cx="5367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In </a:t>
            </a:r>
            <a:r>
              <a:rPr lang="fi-FI" sz="2800" dirty="0" err="1">
                <a:solidFill>
                  <a:schemeClr val="bg1"/>
                </a:solidFill>
              </a:rPr>
              <a:t>learning</a:t>
            </a:r>
            <a:r>
              <a:rPr lang="fi-FI" sz="2800" dirty="0">
                <a:solidFill>
                  <a:schemeClr val="bg1"/>
                </a:solidFill>
              </a:rPr>
              <a:t> how to use your API /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, the </a:t>
            </a:r>
            <a:r>
              <a:rPr lang="fi-FI" sz="2800" dirty="0" err="1">
                <a:solidFill>
                  <a:schemeClr val="bg1"/>
                </a:solidFill>
              </a:rPr>
              <a:t>learnign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should</a:t>
            </a:r>
            <a:r>
              <a:rPr lang="fi-FI" sz="2800" dirty="0">
                <a:solidFill>
                  <a:schemeClr val="bg1"/>
                </a:solidFill>
              </a:rPr>
              <a:t> be ”</a:t>
            </a:r>
            <a:r>
              <a:rPr lang="fi-FI" sz="2800" dirty="0" err="1">
                <a:solidFill>
                  <a:schemeClr val="bg1"/>
                </a:solidFill>
              </a:rPr>
              <a:t>inverse</a:t>
            </a:r>
            <a:r>
              <a:rPr lang="fi-FI" sz="2800" dirty="0">
                <a:solidFill>
                  <a:schemeClr val="bg1"/>
                </a:solidFill>
              </a:rPr>
              <a:t>”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r>
              <a:rPr lang="fi-FI" sz="28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20% of </a:t>
            </a:r>
            <a:r>
              <a:rPr lang="fi-FI" sz="2800" dirty="0" err="1">
                <a:solidFill>
                  <a:schemeClr val="bg1"/>
                </a:solidFill>
              </a:rPr>
              <a:t>resources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probably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enable</a:t>
            </a:r>
            <a:r>
              <a:rPr lang="fi-FI" sz="2800" dirty="0">
                <a:solidFill>
                  <a:schemeClr val="bg1"/>
                </a:solidFill>
              </a:rPr>
              <a:t> 80% of the needs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421C86D2-7978-ED40-B2A8-796FA79C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83"/>
            <a:ext cx="5664200" cy="5295900"/>
          </a:xfrm>
          <a:prstGeom prst="rect">
            <a:avLst/>
          </a:prstGeom>
        </p:spPr>
      </p:pic>
      <p:pic>
        <p:nvPicPr>
          <p:cNvPr id="13" name="Kuva 12" descr="Konttaava vauva">
            <a:extLst>
              <a:ext uri="{FF2B5EF4-FFF2-40B4-BE49-F238E27FC236}">
                <a16:creationId xmlns:a16="http://schemas.microsoft.com/office/drawing/2014/main" id="{CE302B5B-1271-8748-AA4E-C0219D47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009" y="5495535"/>
            <a:ext cx="914400" cy="914400"/>
          </a:xfrm>
          <a:prstGeom prst="rect">
            <a:avLst/>
          </a:prstGeom>
        </p:spPr>
      </p:pic>
      <p:pic>
        <p:nvPicPr>
          <p:cNvPr id="15" name="Kuva 14" descr="Ryömintä">
            <a:extLst>
              <a:ext uri="{FF2B5EF4-FFF2-40B4-BE49-F238E27FC236}">
                <a16:creationId xmlns:a16="http://schemas.microsoft.com/office/drawing/2014/main" id="{7FD52973-9215-DC41-A851-3EEC7735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997" y="5496272"/>
            <a:ext cx="914400" cy="914400"/>
          </a:xfrm>
          <a:prstGeom prst="rect">
            <a:avLst/>
          </a:prstGeom>
        </p:spPr>
      </p:pic>
      <p:pic>
        <p:nvPicPr>
          <p:cNvPr id="19" name="Kuva 18" descr="Kävely">
            <a:extLst>
              <a:ext uri="{FF2B5EF4-FFF2-40B4-BE49-F238E27FC236}">
                <a16:creationId xmlns:a16="http://schemas.microsoft.com/office/drawing/2014/main" id="{72C01D96-E496-9341-A6B5-BD021BA90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2198" y="5495535"/>
            <a:ext cx="914400" cy="914400"/>
          </a:xfrm>
          <a:prstGeom prst="rect">
            <a:avLst/>
          </a:prstGeom>
        </p:spPr>
      </p:pic>
      <p:pic>
        <p:nvPicPr>
          <p:cNvPr id="21" name="Kuva 20" descr="Juokse">
            <a:extLst>
              <a:ext uri="{FF2B5EF4-FFF2-40B4-BE49-F238E27FC236}">
                <a16:creationId xmlns:a16="http://schemas.microsoft.com/office/drawing/2014/main" id="{6F921314-4EF0-ED47-ADF7-3644DE5AE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8999" y="5495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20565" y="370703"/>
            <a:ext cx="666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Information </a:t>
            </a:r>
            <a:r>
              <a:rPr lang="fi-FI" sz="4800" b="1" dirty="0" err="1">
                <a:solidFill>
                  <a:schemeClr val="bg1"/>
                </a:solidFill>
              </a:rPr>
              <a:t>overflow</a:t>
            </a:r>
            <a:endParaRPr lang="fi-FI" sz="48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relevant</a:t>
            </a:r>
            <a:r>
              <a:rPr lang="fi-FI" sz="2400" dirty="0">
                <a:solidFill>
                  <a:schemeClr val="bg1"/>
                </a:solidFill>
              </a:rPr>
              <a:t> information from your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3F150D-40F5-5B42-99DD-9988CF97DBB0}"/>
              </a:ext>
            </a:extLst>
          </p:cNvPr>
          <p:cNvSpPr/>
          <p:nvPr/>
        </p:nvSpPr>
        <p:spPr>
          <a:xfrm>
            <a:off x="981589" y="2370556"/>
            <a:ext cx="4831382" cy="3301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>
                <a:solidFill>
                  <a:schemeClr val="bg1"/>
                </a:solidFill>
              </a:rPr>
              <a:t>80% of the </a:t>
            </a:r>
            <a:r>
              <a:rPr lang="fi-FI" sz="4800" dirty="0" err="1">
                <a:solidFill>
                  <a:schemeClr val="bg1"/>
                </a:solidFill>
              </a:rPr>
              <a:t>developers</a:t>
            </a:r>
            <a:r>
              <a:rPr lang="fi-FI" sz="4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need 20% of the </a:t>
            </a:r>
            <a:r>
              <a:rPr lang="fi-FI" sz="4800" dirty="0" err="1">
                <a:solidFill>
                  <a:schemeClr val="bg1"/>
                </a:solidFill>
              </a:rPr>
              <a:t>content</a:t>
            </a:r>
            <a:endParaRPr lang="fi-FI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62231" y="249385"/>
            <a:ext cx="118577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from </a:t>
            </a:r>
            <a:r>
              <a:rPr lang="fi-FI" sz="4400" b="1" dirty="0" err="1">
                <a:solidFill>
                  <a:schemeClr val="bg1"/>
                </a:solidFill>
              </a:rPr>
              <a:t>real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world</a:t>
            </a:r>
            <a:r>
              <a:rPr lang="fi-FI" sz="4400" b="1" dirty="0">
                <a:solidFill>
                  <a:schemeClr val="bg1"/>
                </a:solidFill>
              </a:rPr>
              <a:t> -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pic>
        <p:nvPicPr>
          <p:cNvPr id="6" name="Kuva 5" descr="Syövä henkilö">
            <a:extLst>
              <a:ext uri="{FF2B5EF4-FFF2-40B4-BE49-F238E27FC236}">
                <a16:creationId xmlns:a16="http://schemas.microsoft.com/office/drawing/2014/main" id="{9630139A-18BB-5B43-98E9-9B7326C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489" y="2914802"/>
            <a:ext cx="2487561" cy="2487561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A00D1F0B-9F8B-3648-8049-C73B949F1353}"/>
              </a:ext>
            </a:extLst>
          </p:cNvPr>
          <p:cNvSpPr txBox="1"/>
          <p:nvPr/>
        </p:nvSpPr>
        <p:spPr>
          <a:xfrm>
            <a:off x="6889528" y="1763429"/>
            <a:ext cx="3583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source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integration </a:t>
            </a:r>
            <a:r>
              <a:rPr lang="fi-FI" sz="3200" dirty="0" err="1">
                <a:solidFill>
                  <a:schemeClr val="bg1"/>
                </a:solidFill>
              </a:rPr>
              <a:t>engineer</a:t>
            </a:r>
            <a:endParaRPr lang="fi-FI" sz="32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E210921-1A5A-7D42-97B6-4342DDF2E57B}"/>
              </a:ext>
            </a:extLst>
          </p:cNvPr>
          <p:cNvSpPr/>
          <p:nvPr/>
        </p:nvSpPr>
        <p:spPr>
          <a:xfrm>
            <a:off x="1409557" y="5560109"/>
            <a:ext cx="9372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Both</a:t>
            </a:r>
            <a:r>
              <a:rPr lang="fi-FI" sz="4400" b="1" dirty="0">
                <a:solidFill>
                  <a:schemeClr val="bg1"/>
                </a:solidFill>
              </a:rPr>
              <a:t> need different </a:t>
            </a:r>
            <a:r>
              <a:rPr lang="fi-FI" sz="4400" b="1" dirty="0" err="1">
                <a:solidFill>
                  <a:schemeClr val="bg1"/>
                </a:solidFill>
              </a:rPr>
              <a:t>content</a:t>
            </a:r>
            <a:r>
              <a:rPr lang="fi-FI" sz="4400" b="1" dirty="0">
                <a:solidFill>
                  <a:schemeClr val="bg1"/>
                </a:solidFill>
              </a:rPr>
              <a:t> and </a:t>
            </a:r>
            <a:r>
              <a:rPr lang="fi-FI" sz="4400" b="1" dirty="0" err="1">
                <a:solidFill>
                  <a:schemeClr val="bg1"/>
                </a:solidFill>
              </a:rPr>
              <a:t>tools</a:t>
            </a:r>
            <a:endParaRPr lang="fi-FI" sz="4400" b="1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9C6C555B-5278-A542-A158-B0B89CBD4E93}"/>
              </a:ext>
            </a:extLst>
          </p:cNvPr>
          <p:cNvSpPr txBox="1"/>
          <p:nvPr/>
        </p:nvSpPr>
        <p:spPr>
          <a:xfrm>
            <a:off x="5872809" y="377579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747398" y="249385"/>
            <a:ext cx="8177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pic>
        <p:nvPicPr>
          <p:cNvPr id="12" name="Kuva 11" descr="Syövä henkilö">
            <a:extLst>
              <a:ext uri="{FF2B5EF4-FFF2-40B4-BE49-F238E27FC236}">
                <a16:creationId xmlns:a16="http://schemas.microsoft.com/office/drawing/2014/main" id="{355F23C8-3CDB-0D49-851F-7E770BF6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5" y="1859740"/>
            <a:ext cx="1243781" cy="1243781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9C780942-D4C9-2F44-A2E8-C5BE9B7EF792}"/>
              </a:ext>
            </a:extLst>
          </p:cNvPr>
          <p:cNvSpPr txBox="1"/>
          <p:nvPr/>
        </p:nvSpPr>
        <p:spPr>
          <a:xfrm>
            <a:off x="7034981" y="210376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7CA96494-C147-1D44-980E-A788B37EADFE}"/>
              </a:ext>
            </a:extLst>
          </p:cNvPr>
          <p:cNvSpPr txBox="1"/>
          <p:nvPr/>
        </p:nvSpPr>
        <p:spPr>
          <a:xfrm>
            <a:off x="9522532" y="182676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40%</a:t>
            </a:r>
          </a:p>
        </p:txBody>
      </p:sp>
      <p:pic>
        <p:nvPicPr>
          <p:cNvPr id="14" name="Kuva 13" descr="Syövä henkilö">
            <a:extLst>
              <a:ext uri="{FF2B5EF4-FFF2-40B4-BE49-F238E27FC236}">
                <a16:creationId xmlns:a16="http://schemas.microsoft.com/office/drawing/2014/main" id="{4BA68DB3-3AA8-9D4E-B504-A0B22215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4" y="3674201"/>
            <a:ext cx="1243781" cy="1243781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B46C7E66-52BF-A146-B66E-22924E07A800}"/>
              </a:ext>
            </a:extLst>
          </p:cNvPr>
          <p:cNvSpPr txBox="1"/>
          <p:nvPr/>
        </p:nvSpPr>
        <p:spPr>
          <a:xfrm>
            <a:off x="7026339" y="3756271"/>
            <a:ext cx="226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account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More </a:t>
            </a:r>
            <a:r>
              <a:rPr lang="fi-FI" dirty="0" err="1">
                <a:solidFill>
                  <a:schemeClr val="bg1"/>
                </a:solidFill>
              </a:rPr>
              <a:t>experience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E8FD1F17-E0B3-AC42-8EF6-D4F74C3ADBC8}"/>
              </a:ext>
            </a:extLst>
          </p:cNvPr>
          <p:cNvSpPr txBox="1"/>
          <p:nvPr/>
        </p:nvSpPr>
        <p:spPr>
          <a:xfrm>
            <a:off x="9513890" y="347927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20%</a:t>
            </a:r>
          </a:p>
        </p:txBody>
      </p: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3514B61A-A049-624C-A644-9730EF60BF15}"/>
              </a:ext>
            </a:extLst>
          </p:cNvPr>
          <p:cNvCxnSpPr/>
          <p:nvPr/>
        </p:nvCxnSpPr>
        <p:spPr>
          <a:xfrm flipV="1">
            <a:off x="4542503" y="2914802"/>
            <a:ext cx="767511" cy="754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F894D100-29C5-3444-844B-320D1E347154}"/>
              </a:ext>
            </a:extLst>
          </p:cNvPr>
          <p:cNvCxnSpPr>
            <a:cxnSpLocks/>
          </p:cNvCxnSpPr>
          <p:nvPr/>
        </p:nvCxnSpPr>
        <p:spPr>
          <a:xfrm>
            <a:off x="4420052" y="4402602"/>
            <a:ext cx="8899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65D0B730-402B-F849-A8F7-89BFA2E99AB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931905" y="3103521"/>
            <a:ext cx="1" cy="570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E0A0455-728E-164B-B68F-54C5E1B5ECCA}"/>
              </a:ext>
            </a:extLst>
          </p:cNvPr>
          <p:cNvSpPr txBox="1"/>
          <p:nvPr/>
        </p:nvSpPr>
        <p:spPr>
          <a:xfrm>
            <a:off x="5934769" y="3171413"/>
            <a:ext cx="769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become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90810BCD-E860-EA48-A475-55EA81D5DFA2}"/>
              </a:ext>
            </a:extLst>
          </p:cNvPr>
          <p:cNvSpPr/>
          <p:nvPr/>
        </p:nvSpPr>
        <p:spPr>
          <a:xfrm>
            <a:off x="5640674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Targeted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getting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started</a:t>
            </a:r>
            <a:r>
              <a:rPr lang="fi-FI" sz="2800" dirty="0">
                <a:solidFill>
                  <a:schemeClr val="tx1"/>
                </a:solidFill>
              </a:rPr>
              <a:t> packages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88FA2BA-5AEA-8648-83B8-8B059E2AF3EF}"/>
              </a:ext>
            </a:extLst>
          </p:cNvPr>
          <p:cNvSpPr/>
          <p:nvPr/>
        </p:nvSpPr>
        <p:spPr>
          <a:xfrm>
            <a:off x="8644433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/>
                </a:solidFill>
              </a:rPr>
              <a:t>Efficient </a:t>
            </a:r>
            <a:r>
              <a:rPr lang="fi-FI" sz="2800" dirty="0" err="1">
                <a:solidFill>
                  <a:schemeClr val="tx1"/>
                </a:solidFill>
              </a:rPr>
              <a:t>search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BCA05ECB-E49C-3745-81CB-0B9F40B6A6DC}"/>
              </a:ext>
            </a:extLst>
          </p:cNvPr>
          <p:cNvSpPr/>
          <p:nvPr/>
        </p:nvSpPr>
        <p:spPr>
          <a:xfrm>
            <a:off x="5640674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Clear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structure</a:t>
            </a:r>
            <a:r>
              <a:rPr lang="fi-FI" sz="2800" dirty="0">
                <a:solidFill>
                  <a:schemeClr val="tx1"/>
                </a:solidFill>
              </a:rPr>
              <a:t> (and menu!)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D72ACA6F-C129-934F-8756-1086C6103625}"/>
              </a:ext>
            </a:extLst>
          </p:cNvPr>
          <p:cNvSpPr/>
          <p:nvPr/>
        </p:nvSpPr>
        <p:spPr>
          <a:xfrm>
            <a:off x="8644433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Conventions</a:t>
            </a:r>
            <a:r>
              <a:rPr lang="fi-FI" sz="2800" dirty="0">
                <a:solidFill>
                  <a:schemeClr val="tx1"/>
                </a:solidFill>
              </a:rPr>
              <a:t> - no need to </a:t>
            </a:r>
            <a:r>
              <a:rPr lang="fi-FI" sz="2800" dirty="0" err="1">
                <a:solidFill>
                  <a:schemeClr val="tx1"/>
                </a:solidFill>
              </a:rPr>
              <a:t>learn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D6AA9EE0-F11F-034A-97E0-E652759CF864}"/>
              </a:ext>
            </a:extLst>
          </p:cNvPr>
          <p:cNvSpPr txBox="1"/>
          <p:nvPr/>
        </p:nvSpPr>
        <p:spPr>
          <a:xfrm>
            <a:off x="8666967" y="5366804"/>
            <a:ext cx="283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Keywords</a:t>
            </a:r>
            <a:r>
              <a:rPr lang="fi-FI" sz="1400" dirty="0"/>
              <a:t> </a:t>
            </a:r>
            <a:r>
              <a:rPr lang="fi-FI" sz="1400" dirty="0" err="1"/>
              <a:t>indicate</a:t>
            </a:r>
            <a:r>
              <a:rPr lang="fi-FI" sz="1400" dirty="0"/>
              <a:t> and </a:t>
            </a:r>
            <a:r>
              <a:rPr lang="fi-FI" sz="1400" dirty="0" err="1"/>
              <a:t>catch</a:t>
            </a:r>
            <a:r>
              <a:rPr lang="fi-FI" sz="1400" dirty="0"/>
              <a:t> the </a:t>
            </a:r>
            <a:r>
              <a:rPr lang="fi-FI" sz="1400" dirty="0" err="1"/>
              <a:t>eye</a:t>
            </a:r>
            <a:endParaRPr lang="fi-FI" sz="1400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DED8BEC6-CAD9-E748-98F3-86B78C5DFE1F}"/>
              </a:ext>
            </a:extLst>
          </p:cNvPr>
          <p:cNvSpPr txBox="1"/>
          <p:nvPr/>
        </p:nvSpPr>
        <p:spPr>
          <a:xfrm>
            <a:off x="5528441" y="119741"/>
            <a:ext cx="6663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How to </a:t>
            </a:r>
            <a:r>
              <a:rPr lang="fi-FI" sz="3600" dirty="0" err="1">
                <a:solidFill>
                  <a:schemeClr val="bg1"/>
                </a:solidFill>
              </a:rPr>
              <a:t>offer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needed</a:t>
            </a:r>
            <a:r>
              <a:rPr lang="fi-FI" sz="3600" dirty="0">
                <a:solidFill>
                  <a:schemeClr val="bg1"/>
                </a:solidFill>
              </a:rPr>
              <a:t> 20% of the information so that </a:t>
            </a:r>
            <a:r>
              <a:rPr lang="fi-FI" sz="3600" dirty="0" err="1">
                <a:solidFill>
                  <a:schemeClr val="bg1"/>
                </a:solidFill>
              </a:rPr>
              <a:t>consumers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achieve</a:t>
            </a:r>
            <a:r>
              <a:rPr lang="fi-FI" sz="3600" dirty="0">
                <a:solidFill>
                  <a:schemeClr val="bg1"/>
                </a:solidFill>
              </a:rPr>
              <a:t> 80% of </a:t>
            </a:r>
            <a:r>
              <a:rPr lang="fi-FI" sz="3600" dirty="0" err="1">
                <a:solidFill>
                  <a:schemeClr val="bg1"/>
                </a:solidFill>
              </a:rPr>
              <a:t>their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goals</a:t>
            </a:r>
            <a:endParaRPr lang="fi-FI" sz="1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90F533F-349E-B04F-9172-E21854EB8E69}"/>
              </a:ext>
            </a:extLst>
          </p:cNvPr>
          <p:cNvSpPr txBox="1"/>
          <p:nvPr/>
        </p:nvSpPr>
        <p:spPr>
          <a:xfrm>
            <a:off x="8666967" y="3511159"/>
            <a:ext cx="277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Analyze</a:t>
            </a:r>
            <a:r>
              <a:rPr lang="fi-FI" sz="1400" dirty="0"/>
              <a:t> how </a:t>
            </a:r>
            <a:r>
              <a:rPr lang="fi-FI" sz="1400" dirty="0" err="1"/>
              <a:t>search</a:t>
            </a:r>
            <a:r>
              <a:rPr lang="fi-FI" sz="1400" dirty="0"/>
              <a:t> is </a:t>
            </a:r>
            <a:r>
              <a:rPr lang="fi-FI" sz="1400" dirty="0" err="1"/>
              <a:t>used</a:t>
            </a:r>
            <a:r>
              <a:rPr lang="fi-FI" sz="1400" dirty="0"/>
              <a:t> to </a:t>
            </a:r>
            <a:r>
              <a:rPr lang="fi-FI" sz="1400" dirty="0" err="1"/>
              <a:t>learn</a:t>
            </a:r>
            <a:endParaRPr lang="fi-FI" sz="1400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5E3649-E2DF-8B42-905F-D6B4B4FC0E05}"/>
              </a:ext>
            </a:extLst>
          </p:cNvPr>
          <p:cNvSpPr txBox="1"/>
          <p:nvPr/>
        </p:nvSpPr>
        <p:spPr>
          <a:xfrm>
            <a:off x="5729188" y="3511159"/>
            <a:ext cx="1939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Grouping</a:t>
            </a:r>
            <a:r>
              <a:rPr lang="fi-FI" sz="1400" dirty="0"/>
              <a:t> related </a:t>
            </a:r>
            <a:r>
              <a:rPr lang="fi-FI" sz="1400" dirty="0" err="1"/>
              <a:t>guides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43802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1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list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all</a:t>
            </a:r>
            <a:r>
              <a:rPr lang="fi-FI" sz="2400" b="1" dirty="0">
                <a:solidFill>
                  <a:schemeClr val="bg1"/>
                </a:solidFill>
              </a:rPr>
              <a:t> products with API from Platform of Trust.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Product </a:t>
            </a:r>
            <a:r>
              <a:rPr lang="fi-FI" sz="2400" dirty="0" err="1">
                <a:solidFill>
                  <a:schemeClr val="bg1"/>
                </a:solidFill>
              </a:rPr>
              <a:t>listing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How to </a:t>
            </a:r>
            <a:r>
              <a:rPr lang="fi-FI" sz="2400" dirty="0" err="1">
                <a:solidFill>
                  <a:schemeClr val="bg1"/>
                </a:solidFill>
              </a:rPr>
              <a:t>call</a:t>
            </a:r>
            <a:r>
              <a:rPr lang="fi-FI" sz="2400" dirty="0">
                <a:solidFill>
                  <a:schemeClr val="bg1"/>
                </a:solidFill>
              </a:rPr>
              <a:t> API with </a:t>
            </a:r>
            <a:r>
              <a:rPr lang="fi-FI" sz="2400" dirty="0" err="1">
                <a:solidFill>
                  <a:schemeClr val="bg1"/>
                </a:solidFill>
              </a:rPr>
              <a:t>preferred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programming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language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are the </a:t>
            </a:r>
            <a:r>
              <a:rPr lang="fi-FI" sz="2400" dirty="0" err="1">
                <a:solidFill>
                  <a:schemeClr val="bg1"/>
                </a:solidFill>
              </a:rPr>
              <a:t>responses</a:t>
            </a:r>
            <a:r>
              <a:rPr lang="fi-FI" sz="2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8D44D44-D807-044D-BA1C-615E2C41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55" y="0"/>
            <a:ext cx="7614245" cy="6487297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13B59E30-39C7-D64A-8511-06A3B66FFD22}"/>
              </a:ext>
            </a:extLst>
          </p:cNvPr>
          <p:cNvSpPr txBox="1"/>
          <p:nvPr/>
        </p:nvSpPr>
        <p:spPr>
          <a:xfrm>
            <a:off x="8365185" y="60990"/>
            <a:ext cx="3753075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4208925" y="-2"/>
            <a:ext cx="7983076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2C4716D-50FB-9C4F-BB47-07A5685D3F75}"/>
              </a:ext>
            </a:extLst>
          </p:cNvPr>
          <p:cNvSpPr txBox="1"/>
          <p:nvPr/>
        </p:nvSpPr>
        <p:spPr>
          <a:xfrm>
            <a:off x="4395019" y="881744"/>
            <a:ext cx="74479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2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register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application</a:t>
            </a:r>
            <a:r>
              <a:rPr lang="fi-FI" sz="2400" b="1" dirty="0">
                <a:solidFill>
                  <a:schemeClr val="bg1"/>
                </a:solidFill>
              </a:rPr>
              <a:t> to the </a:t>
            </a:r>
            <a:r>
              <a:rPr lang="fi-FI" sz="2400" b="1" dirty="0" err="1">
                <a:solidFill>
                  <a:schemeClr val="bg1"/>
                </a:solidFill>
              </a:rPr>
              <a:t>platform</a:t>
            </a:r>
            <a:endParaRPr lang="fi-FI" sz="2400" b="1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guides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Howto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on </a:t>
            </a:r>
            <a:r>
              <a:rPr lang="fi-FI" sz="2400" dirty="0" err="1">
                <a:solidFill>
                  <a:schemeClr val="bg1"/>
                </a:solidFill>
              </a:rPr>
              <a:t>registering</a:t>
            </a:r>
            <a:r>
              <a:rPr lang="fi-FI" sz="2400" dirty="0">
                <a:solidFill>
                  <a:schemeClr val="bg1"/>
                </a:solidFill>
              </a:rPr>
              <a:t> an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endParaRPr lang="fi-FI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with </a:t>
            </a:r>
            <a:r>
              <a:rPr lang="fi-FI" sz="2400" dirty="0" err="1">
                <a:solidFill>
                  <a:schemeClr val="bg1"/>
                </a:solidFill>
              </a:rPr>
              <a:t>code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examples</a:t>
            </a:r>
            <a:r>
              <a:rPr lang="fi-FI" sz="2400" dirty="0">
                <a:solidFill>
                  <a:schemeClr val="bg1"/>
                </a:solidFill>
              </a:rPr>
              <a:t> (for API </a:t>
            </a:r>
            <a:r>
              <a:rPr lang="fi-FI" sz="2400" dirty="0" err="1">
                <a:solidFill>
                  <a:schemeClr val="bg1"/>
                </a:solidFill>
              </a:rPr>
              <a:t>calls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Most likely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also</a:t>
            </a:r>
            <a:r>
              <a:rPr lang="fi-FI" sz="2400" dirty="0">
                <a:solidFill>
                  <a:schemeClr val="bg1"/>
                </a:solidFill>
              </a:rPr>
              <a:t> needs to </a:t>
            </a:r>
            <a:r>
              <a:rPr lang="fi-FI" sz="2400" dirty="0" err="1">
                <a:solidFill>
                  <a:schemeClr val="bg1"/>
                </a:solidFill>
              </a:rPr>
              <a:t>add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auth</a:t>
            </a:r>
            <a:r>
              <a:rPr lang="fi-FI" sz="2400" dirty="0">
                <a:solidFill>
                  <a:schemeClr val="bg1"/>
                </a:solidFill>
              </a:rPr>
              <a:t> to the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well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636646B-3662-6042-912B-24A59535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" y="-2"/>
            <a:ext cx="4185245" cy="6858000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84039E84-EBE3-5F46-8E1B-7C9F70542CEE}"/>
              </a:ext>
            </a:extLst>
          </p:cNvPr>
          <p:cNvSpPr txBox="1"/>
          <p:nvPr/>
        </p:nvSpPr>
        <p:spPr>
          <a:xfrm>
            <a:off x="8335251" y="85539"/>
            <a:ext cx="3767537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guides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F8B4EFF-DEE5-5C42-915C-9E14B85E3C1B}"/>
              </a:ext>
            </a:extLst>
          </p:cNvPr>
          <p:cNvSpPr/>
          <p:nvPr/>
        </p:nvSpPr>
        <p:spPr>
          <a:xfrm>
            <a:off x="0" y="1542412"/>
            <a:ext cx="7304690" cy="1353294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70407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3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Which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or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I </a:t>
            </a:r>
            <a:r>
              <a:rPr lang="fi-FI" sz="2400" b="1" dirty="0" err="1">
                <a:solidFill>
                  <a:schemeClr val="bg1"/>
                </a:solidFill>
              </a:rPr>
              <a:t>optimize</a:t>
            </a:r>
            <a:r>
              <a:rPr lang="fi-FI" sz="2400" b="1" dirty="0">
                <a:solidFill>
                  <a:schemeClr val="bg1"/>
                </a:solidFill>
              </a:rPr>
              <a:t>?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Optimize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performance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usability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reliability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20%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endpoints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leave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rest</a:t>
            </a:r>
            <a:r>
              <a:rPr lang="fi-FI" sz="2400" dirty="0">
                <a:solidFill>
                  <a:schemeClr val="bg1"/>
                </a:solidFill>
              </a:rPr>
              <a:t> as is (</a:t>
            </a:r>
            <a:r>
              <a:rPr lang="fi-FI" sz="2400" dirty="0" err="1">
                <a:solidFill>
                  <a:schemeClr val="bg1"/>
                </a:solidFill>
              </a:rPr>
              <a:t>waste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time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resources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4CC7CC25-3DDF-0E4B-9063-BE6C6F00E469}"/>
              </a:ext>
            </a:extLst>
          </p:cNvPr>
          <p:cNvSpPr/>
          <p:nvPr/>
        </p:nvSpPr>
        <p:spPr>
          <a:xfrm>
            <a:off x="0" y="5397190"/>
            <a:ext cx="7304690" cy="1093630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9837550F-C221-8B45-A33F-AE77878C9887}"/>
              </a:ext>
            </a:extLst>
          </p:cNvPr>
          <p:cNvSpPr txBox="1"/>
          <p:nvPr/>
        </p:nvSpPr>
        <p:spPr>
          <a:xfrm>
            <a:off x="31617" y="3272382"/>
            <a:ext cx="7040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4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consider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building</a:t>
            </a:r>
            <a:r>
              <a:rPr lang="fi-FI" sz="2400" b="1" dirty="0">
                <a:solidFill>
                  <a:schemeClr val="bg1"/>
                </a:solidFill>
              </a:rPr>
              <a:t> a </a:t>
            </a:r>
            <a:r>
              <a:rPr lang="fi-FI" sz="2400" b="1" dirty="0" err="1">
                <a:solidFill>
                  <a:schemeClr val="bg1"/>
                </a:solidFill>
              </a:rPr>
              <a:t>code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library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enable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more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fluent</a:t>
            </a:r>
            <a:r>
              <a:rPr lang="fi-FI" sz="2400" b="1" dirty="0">
                <a:solidFill>
                  <a:schemeClr val="bg1"/>
                </a:solidFill>
              </a:rPr>
              <a:t> DX for </a:t>
            </a:r>
            <a:r>
              <a:rPr lang="fi-FI" sz="2400" b="1" dirty="0" err="1">
                <a:solidFill>
                  <a:schemeClr val="bg1"/>
                </a:solidFill>
              </a:rPr>
              <a:t>consumers</a:t>
            </a:r>
            <a:r>
              <a:rPr lang="fi-FI" sz="2400" b="1" dirty="0">
                <a:solidFill>
                  <a:schemeClr val="bg1"/>
                </a:solidFill>
              </a:rPr>
              <a:t>. </a:t>
            </a:r>
            <a:r>
              <a:rPr lang="fi-FI" sz="2400" b="1" dirty="0" err="1">
                <a:solidFill>
                  <a:schemeClr val="bg1"/>
                </a:solidFill>
              </a:rPr>
              <a:t>What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and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included</a:t>
            </a:r>
            <a:r>
              <a:rPr lang="fi-FI" sz="2400" b="1" dirty="0">
                <a:solidFill>
                  <a:schemeClr val="bg1"/>
                </a:solidFill>
              </a:rPr>
              <a:t>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Most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likely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in 80%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cases</a:t>
            </a:r>
            <a:r>
              <a:rPr lang="fi-FI" sz="2400" dirty="0">
                <a:solidFill>
                  <a:schemeClr val="bg1"/>
                </a:solidFill>
              </a:rPr>
              <a:t> just 20% of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API </a:t>
            </a:r>
            <a:r>
              <a:rPr lang="fi-FI" sz="2400" dirty="0" err="1">
                <a:solidFill>
                  <a:schemeClr val="bg1"/>
                </a:solidFill>
              </a:rPr>
              <a:t>capabilities</a:t>
            </a:r>
            <a:r>
              <a:rPr lang="fi-FI" sz="2400" dirty="0">
                <a:solidFill>
                  <a:schemeClr val="bg1"/>
                </a:solidFill>
              </a:rPr>
              <a:t>. Bundle </a:t>
            </a:r>
            <a:r>
              <a:rPr lang="fi-FI" sz="2400" dirty="0" err="1">
                <a:solidFill>
                  <a:schemeClr val="bg1"/>
                </a:solidFill>
              </a:rPr>
              <a:t>those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logically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558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5C211F28-1834-5140-BD38-5B8837310782}"/>
              </a:ext>
            </a:extLst>
          </p:cNvPr>
          <p:cNvSpPr txBox="1">
            <a:spLocks/>
          </p:cNvSpPr>
          <p:nvPr/>
        </p:nvSpPr>
        <p:spPr>
          <a:xfrm>
            <a:off x="5068807" y="1060060"/>
            <a:ext cx="690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b="1" dirty="0" err="1">
                <a:solidFill>
                  <a:schemeClr val="bg1"/>
                </a:solidFill>
              </a:rPr>
              <a:t>Pareto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principle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– </a:t>
            </a:r>
            <a:r>
              <a:rPr lang="fi-FI" b="1" dirty="0" err="1">
                <a:solidFill>
                  <a:schemeClr val="bg1"/>
                </a:solidFill>
              </a:rPr>
              <a:t>why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should</a:t>
            </a:r>
            <a:r>
              <a:rPr lang="fi-FI" b="1" dirty="0">
                <a:solidFill>
                  <a:schemeClr val="bg1"/>
                </a:solidFill>
              </a:rPr>
              <a:t> I </a:t>
            </a:r>
            <a:r>
              <a:rPr lang="fi-FI" b="1" dirty="0" err="1">
                <a:solidFill>
                  <a:schemeClr val="bg1"/>
                </a:solidFill>
              </a:rPr>
              <a:t>care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52866" y="2241231"/>
            <a:ext cx="114562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600" dirty="0">
                <a:solidFill>
                  <a:schemeClr val="bg1"/>
                </a:solidFill>
              </a:rPr>
              <a:t>#</a:t>
            </a:r>
            <a:r>
              <a:rPr lang="fi-FI" sz="6600" dirty="0" err="1">
                <a:solidFill>
                  <a:schemeClr val="bg1"/>
                </a:solidFill>
              </a:rPr>
              <a:t>dxdoctor</a:t>
            </a:r>
            <a:endParaRPr lang="fi-FI" sz="6600" dirty="0">
              <a:solidFill>
                <a:schemeClr val="bg1"/>
              </a:solidFill>
            </a:endParaRPr>
          </a:p>
          <a:p>
            <a:pPr algn="ctr"/>
            <a:r>
              <a:rPr lang="fi-FI" sz="4400" dirty="0">
                <a:solidFill>
                  <a:schemeClr val="bg1"/>
                </a:solidFill>
              </a:rPr>
              <a:t>@</a:t>
            </a:r>
            <a:r>
              <a:rPr lang="fi-FI" sz="4400" dirty="0" err="1">
                <a:solidFill>
                  <a:schemeClr val="bg1"/>
                </a:solidFill>
              </a:rPr>
              <a:t>Jarkko_Moilanen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89571" y="469457"/>
            <a:ext cx="11797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err="1">
                <a:solidFill>
                  <a:schemeClr val="bg1"/>
                </a:solidFill>
              </a:rPr>
              <a:t>Continue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discussion</a:t>
            </a:r>
            <a:r>
              <a:rPr lang="fi-FI" sz="5400" b="1" dirty="0">
                <a:solidFill>
                  <a:schemeClr val="bg1"/>
                </a:solidFill>
              </a:rPr>
              <a:t> and </a:t>
            </a:r>
            <a:r>
              <a:rPr lang="fi-FI" sz="5400" b="1" dirty="0" err="1">
                <a:solidFill>
                  <a:schemeClr val="bg1"/>
                </a:solidFill>
              </a:rPr>
              <a:t>participate</a:t>
            </a:r>
            <a:endParaRPr lang="fi-FI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1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To </a:t>
            </a:r>
            <a:r>
              <a:rPr lang="fi-FI" sz="4400" b="1" dirty="0" err="1">
                <a:solidFill>
                  <a:schemeClr val="bg1"/>
                </a:solidFill>
              </a:rPr>
              <a:t>blame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human</a:t>
            </a:r>
            <a:r>
              <a:rPr lang="fi-FI" sz="4400" b="1" dirty="0">
                <a:solidFill>
                  <a:schemeClr val="bg1"/>
                </a:solidFill>
              </a:rPr>
              <a:t>.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fix</a:t>
            </a:r>
            <a:r>
              <a:rPr lang="fi-FI" sz="4400" b="1" dirty="0">
                <a:solidFill>
                  <a:schemeClr val="bg1"/>
                </a:solidFill>
              </a:rPr>
              <a:t> is to </a:t>
            </a:r>
            <a:r>
              <a:rPr lang="fi-FI" sz="4400" b="1" dirty="0" err="1">
                <a:solidFill>
                  <a:schemeClr val="bg1"/>
                </a:solidFill>
              </a:rPr>
              <a:t>engineer</a:t>
            </a:r>
            <a:br>
              <a:rPr lang="fi-FI" sz="4400" b="1" dirty="0">
                <a:solidFill>
                  <a:schemeClr val="bg1"/>
                </a:solidFill>
              </a:rPr>
            </a:br>
            <a:endParaRPr lang="fi-FI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Understanding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Pareto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principle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  <a:r>
              <a:rPr lang="fi-FI" sz="4400" dirty="0" err="1">
                <a:solidFill>
                  <a:schemeClr val="bg1"/>
                </a:solidFill>
              </a:rPr>
              <a:t>its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impact</a:t>
            </a:r>
            <a:r>
              <a:rPr lang="fi-FI" sz="4400" dirty="0">
                <a:solidFill>
                  <a:schemeClr val="bg1"/>
                </a:solidFill>
              </a:rPr>
              <a:t> on the </a:t>
            </a:r>
            <a:r>
              <a:rPr lang="fi-FI" sz="4400" dirty="0" err="1">
                <a:solidFill>
                  <a:schemeClr val="bg1"/>
                </a:solidFill>
              </a:rPr>
              <a:t>performance</a:t>
            </a:r>
            <a:r>
              <a:rPr lang="fi-FI" sz="4400" dirty="0">
                <a:solidFill>
                  <a:schemeClr val="bg1"/>
                </a:solidFill>
              </a:rPr>
              <a:t> of our </a:t>
            </a:r>
            <a:r>
              <a:rPr lang="fi-FI" sz="4400" dirty="0" err="1">
                <a:solidFill>
                  <a:schemeClr val="bg1"/>
                </a:solidFill>
              </a:rPr>
              <a:t>value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stream</a:t>
            </a:r>
            <a:r>
              <a:rPr lang="fi-FI" sz="4400" dirty="0">
                <a:solidFill>
                  <a:schemeClr val="bg1"/>
                </a:solidFill>
              </a:rPr>
              <a:t> – </a:t>
            </a:r>
            <a:r>
              <a:rPr lang="fi-FI" sz="4400" dirty="0" err="1">
                <a:solidFill>
                  <a:schemeClr val="bg1"/>
                </a:solidFill>
              </a:rPr>
              <a:t>offering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great</a:t>
            </a:r>
            <a:r>
              <a:rPr lang="fi-FI" sz="4400" dirty="0">
                <a:solidFill>
                  <a:schemeClr val="bg1"/>
                </a:solidFill>
              </a:rPr>
              <a:t> API </a:t>
            </a:r>
            <a:r>
              <a:rPr lang="fi-FI" sz="4400" dirty="0" err="1">
                <a:solidFill>
                  <a:schemeClr val="bg1"/>
                </a:solidFill>
              </a:rPr>
              <a:t>driven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solutions</a:t>
            </a:r>
            <a:r>
              <a:rPr lang="fi-FI" sz="4400" dirty="0">
                <a:solidFill>
                  <a:schemeClr val="bg1"/>
                </a:solidFill>
              </a:rPr>
              <a:t> with </a:t>
            </a:r>
            <a:r>
              <a:rPr lang="fi-FI" sz="4400" dirty="0" err="1">
                <a:solidFill>
                  <a:schemeClr val="bg1"/>
                </a:solidFill>
              </a:rPr>
              <a:t>excellent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Goal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4295929" y="-2"/>
            <a:ext cx="78960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DAAAAAFC-6995-8446-A73B-9C3E367473EA}"/>
              </a:ext>
            </a:extLst>
          </p:cNvPr>
          <p:cNvSpPr/>
          <p:nvPr/>
        </p:nvSpPr>
        <p:spPr>
          <a:xfrm>
            <a:off x="134519" y="350585"/>
            <a:ext cx="40248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 err="1">
                <a:solidFill>
                  <a:schemeClr val="bg1"/>
                </a:solidFill>
              </a:rPr>
              <a:t>Nothing</a:t>
            </a:r>
            <a:r>
              <a:rPr lang="fi-FI" sz="3600" b="1" dirty="0">
                <a:solidFill>
                  <a:schemeClr val="bg1"/>
                </a:solidFill>
              </a:rPr>
              <a:t> is </a:t>
            </a:r>
            <a:r>
              <a:rPr lang="fi-FI" sz="3600" b="1" dirty="0" err="1">
                <a:solidFill>
                  <a:schemeClr val="bg1"/>
                </a:solidFill>
              </a:rPr>
              <a:t>perfect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after</a:t>
            </a:r>
            <a:r>
              <a:rPr lang="fi-FI" sz="3600" b="1" dirty="0">
                <a:solidFill>
                  <a:schemeClr val="bg1"/>
                </a:solidFill>
              </a:rPr>
              <a:t> 1st </a:t>
            </a:r>
            <a:r>
              <a:rPr lang="fi-FI" sz="3600" b="1" dirty="0" err="1">
                <a:solidFill>
                  <a:schemeClr val="bg1"/>
                </a:solidFill>
              </a:rPr>
              <a:t>round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</a:p>
          <a:p>
            <a:endParaRPr lang="fi-FI" sz="3600" b="1" dirty="0">
              <a:solidFill>
                <a:schemeClr val="bg1"/>
              </a:solidFill>
            </a:endParaRPr>
          </a:p>
          <a:p>
            <a:r>
              <a:rPr lang="fi-FI" sz="3600" b="1" dirty="0" err="1">
                <a:solidFill>
                  <a:schemeClr val="bg1"/>
                </a:solidFill>
              </a:rPr>
              <a:t>learn</a:t>
            </a:r>
            <a:r>
              <a:rPr lang="fi-FI" sz="3600" b="1" dirty="0">
                <a:solidFill>
                  <a:schemeClr val="bg1"/>
                </a:solidFill>
              </a:rPr>
              <a:t> &amp; </a:t>
            </a:r>
            <a:r>
              <a:rPr lang="fi-FI" sz="3600" b="1" dirty="0" err="1">
                <a:solidFill>
                  <a:schemeClr val="bg1"/>
                </a:solidFill>
              </a:rPr>
              <a:t>improve</a:t>
            </a:r>
            <a:endParaRPr lang="fi-FI" sz="3600" b="1" dirty="0">
              <a:solidFill>
                <a:schemeClr val="bg1"/>
              </a:solidFill>
            </a:endParaRP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90FDEC77-2B72-4F41-AB8E-468BA0FBE958}"/>
              </a:ext>
            </a:extLst>
          </p:cNvPr>
          <p:cNvSpPr/>
          <p:nvPr/>
        </p:nvSpPr>
        <p:spPr>
          <a:xfrm>
            <a:off x="4733189" y="370705"/>
            <a:ext cx="70215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It </a:t>
            </a:r>
            <a:r>
              <a:rPr lang="fi-FI" sz="3600" dirty="0" err="1">
                <a:solidFill>
                  <a:schemeClr val="bg1"/>
                </a:solidFill>
              </a:rPr>
              <a:t>has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shown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due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complexity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multiple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influencing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latent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factors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possibly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make</a:t>
            </a:r>
            <a:r>
              <a:rPr lang="fi-FI" sz="3600" dirty="0">
                <a:solidFill>
                  <a:schemeClr val="bg1"/>
                </a:solidFill>
              </a:rPr>
              <a:t>;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hard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wired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no </a:t>
            </a:r>
            <a:r>
              <a:rPr lang="fi-FI" sz="3600" dirty="0" err="1">
                <a:solidFill>
                  <a:schemeClr val="bg1"/>
                </a:solidFill>
              </a:rPr>
              <a:t>amount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training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incentives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observations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discipline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ever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endParaRPr lang="fi-FI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9125A8DE-420E-C745-ACC7-9995E132345D}"/>
              </a:ext>
            </a:extLst>
          </p:cNvPr>
          <p:cNvSpPr/>
          <p:nvPr/>
        </p:nvSpPr>
        <p:spPr>
          <a:xfrm>
            <a:off x="183610" y="427492"/>
            <a:ext cx="70215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It </a:t>
            </a:r>
            <a:r>
              <a:rPr lang="fi-FI" sz="3600" dirty="0" err="1">
                <a:solidFill>
                  <a:schemeClr val="bg1"/>
                </a:solidFill>
              </a:rPr>
              <a:t>has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shown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due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complexity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multiple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influencing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latent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factors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possibly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make</a:t>
            </a:r>
            <a:r>
              <a:rPr lang="fi-FI" sz="3600" dirty="0">
                <a:solidFill>
                  <a:schemeClr val="bg1"/>
                </a:solidFill>
              </a:rPr>
              <a:t>;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hard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wired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no </a:t>
            </a:r>
            <a:r>
              <a:rPr lang="fi-FI" sz="3600" dirty="0" err="1">
                <a:solidFill>
                  <a:schemeClr val="bg1"/>
                </a:solidFill>
              </a:rPr>
              <a:t>amount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training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incentives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observations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discipline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ever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endParaRPr lang="fi-FI" sz="36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C43557E-A8AD-E846-92B2-4D5D414C5F35}"/>
              </a:ext>
            </a:extLst>
          </p:cNvPr>
          <p:cNvSpPr/>
          <p:nvPr/>
        </p:nvSpPr>
        <p:spPr>
          <a:xfrm>
            <a:off x="7572383" y="427492"/>
            <a:ext cx="4436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>
                <a:solidFill>
                  <a:schemeClr val="bg1"/>
                </a:solidFill>
              </a:rPr>
              <a:t>Human </a:t>
            </a:r>
            <a:r>
              <a:rPr lang="fi-FI" sz="3600" b="1" dirty="0" err="1">
                <a:solidFill>
                  <a:schemeClr val="bg1"/>
                </a:solidFill>
              </a:rPr>
              <a:t>error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cannot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be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eliminated</a:t>
            </a:r>
            <a:r>
              <a:rPr lang="fi-FI" sz="3600" b="1" dirty="0">
                <a:solidFill>
                  <a:schemeClr val="bg1"/>
                </a:solidFill>
              </a:rPr>
              <a:t>.</a:t>
            </a:r>
          </a:p>
          <a:p>
            <a:endParaRPr lang="fi-FI" sz="3600" b="1" dirty="0">
              <a:solidFill>
                <a:schemeClr val="bg1"/>
              </a:solidFill>
            </a:endParaRPr>
          </a:p>
          <a:p>
            <a:r>
              <a:rPr lang="fi-FI" sz="3600" b="1" dirty="0">
                <a:solidFill>
                  <a:schemeClr val="bg1"/>
                </a:solidFill>
              </a:rPr>
              <a:t>Make it </a:t>
            </a:r>
            <a:r>
              <a:rPr lang="fi-FI" sz="3600" b="1" dirty="0" err="1">
                <a:solidFill>
                  <a:schemeClr val="bg1"/>
                </a:solidFill>
              </a:rPr>
              <a:t>safe</a:t>
            </a:r>
            <a:r>
              <a:rPr lang="fi-FI" sz="3600" b="1" dirty="0">
                <a:solidFill>
                  <a:schemeClr val="bg1"/>
                </a:solidFill>
              </a:rPr>
              <a:t> to </a:t>
            </a:r>
            <a:r>
              <a:rPr lang="fi-FI" sz="3600" b="1" dirty="0" err="1">
                <a:solidFill>
                  <a:schemeClr val="bg1"/>
                </a:solidFill>
              </a:rPr>
              <a:t>fail</a:t>
            </a:r>
            <a:r>
              <a:rPr lang="fi-FI" sz="3600" b="1" dirty="0">
                <a:solidFill>
                  <a:schemeClr val="bg1"/>
                </a:solidFill>
              </a:rPr>
              <a:t> – </a:t>
            </a:r>
            <a:r>
              <a:rPr lang="fi-FI" sz="3600" b="1" dirty="0" err="1">
                <a:solidFill>
                  <a:schemeClr val="bg1"/>
                </a:solidFill>
              </a:rPr>
              <a:t>easy</a:t>
            </a:r>
            <a:r>
              <a:rPr lang="fi-FI" sz="3600" b="1" dirty="0">
                <a:solidFill>
                  <a:schemeClr val="bg1"/>
                </a:solidFill>
              </a:rPr>
              <a:t> </a:t>
            </a:r>
            <a:r>
              <a:rPr lang="fi-FI" sz="3600" b="1" dirty="0" err="1">
                <a:solidFill>
                  <a:schemeClr val="bg1"/>
                </a:solidFill>
              </a:rPr>
              <a:t>recovery</a:t>
            </a:r>
            <a:r>
              <a:rPr lang="fi-FI" sz="36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024399" y="2256543"/>
            <a:ext cx="97365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i-FI" sz="4000" dirty="0" err="1">
                <a:solidFill>
                  <a:schemeClr val="bg1"/>
                </a:solidFill>
              </a:rPr>
              <a:t>Try</a:t>
            </a:r>
            <a:r>
              <a:rPr lang="fi-FI" sz="4000" dirty="0">
                <a:solidFill>
                  <a:schemeClr val="bg1"/>
                </a:solidFill>
              </a:rPr>
              <a:t> to </a:t>
            </a:r>
            <a:r>
              <a:rPr lang="fi-FI" sz="4000" dirty="0" err="1">
                <a:solidFill>
                  <a:schemeClr val="bg1"/>
                </a:solidFill>
              </a:rPr>
              <a:t>prevent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human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errors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by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excellent</a:t>
            </a:r>
            <a:r>
              <a:rPr lang="fi-FI" sz="4000" dirty="0">
                <a:solidFill>
                  <a:schemeClr val="bg1"/>
                </a:solidFill>
              </a:rPr>
              <a:t> design – </a:t>
            </a:r>
            <a:r>
              <a:rPr lang="fi-FI" sz="4000" dirty="0" err="1">
                <a:solidFill>
                  <a:schemeClr val="bg1"/>
                </a:solidFill>
              </a:rPr>
              <a:t>but</a:t>
            </a:r>
            <a:r>
              <a:rPr lang="fi-FI" sz="4000" dirty="0">
                <a:solidFill>
                  <a:schemeClr val="bg1"/>
                </a:solidFill>
              </a:rPr>
              <a:t> 0% </a:t>
            </a:r>
            <a:r>
              <a:rPr lang="fi-FI" sz="4000" dirty="0" err="1">
                <a:solidFill>
                  <a:schemeClr val="bg1"/>
                </a:solidFill>
              </a:rPr>
              <a:t>failures</a:t>
            </a:r>
            <a:r>
              <a:rPr lang="fi-FI" sz="4000" dirty="0">
                <a:solidFill>
                  <a:schemeClr val="bg1"/>
                </a:solidFill>
              </a:rPr>
              <a:t> is </a:t>
            </a:r>
            <a:r>
              <a:rPr lang="fi-FI" sz="4000" dirty="0" err="1">
                <a:solidFill>
                  <a:schemeClr val="bg1"/>
                </a:solidFill>
              </a:rPr>
              <a:t>impossible</a:t>
            </a:r>
            <a:endParaRPr lang="fi-FI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4000" dirty="0" err="1">
                <a:solidFill>
                  <a:schemeClr val="bg1"/>
                </a:solidFill>
              </a:rPr>
              <a:t>Nothing</a:t>
            </a:r>
            <a:r>
              <a:rPr lang="fi-FI" sz="4000" dirty="0">
                <a:solidFill>
                  <a:schemeClr val="bg1"/>
                </a:solidFill>
              </a:rPr>
              <a:t> is </a:t>
            </a:r>
            <a:r>
              <a:rPr lang="fi-FI" sz="4000" dirty="0" err="1">
                <a:solidFill>
                  <a:schemeClr val="bg1"/>
                </a:solidFill>
              </a:rPr>
              <a:t>perfect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after</a:t>
            </a:r>
            <a:r>
              <a:rPr lang="fi-FI" sz="4000" dirty="0">
                <a:solidFill>
                  <a:schemeClr val="bg1"/>
                </a:solidFill>
              </a:rPr>
              <a:t> 1st </a:t>
            </a:r>
            <a:r>
              <a:rPr lang="fi-FI" sz="4000" dirty="0" err="1">
                <a:solidFill>
                  <a:schemeClr val="bg1"/>
                </a:solidFill>
              </a:rPr>
              <a:t>round</a:t>
            </a:r>
            <a:r>
              <a:rPr lang="fi-FI" sz="4000" dirty="0">
                <a:solidFill>
                  <a:schemeClr val="bg1"/>
                </a:solidFill>
              </a:rPr>
              <a:t> – </a:t>
            </a:r>
            <a:r>
              <a:rPr lang="fi-FI" sz="4000" dirty="0" err="1">
                <a:solidFill>
                  <a:schemeClr val="bg1"/>
                </a:solidFill>
              </a:rPr>
              <a:t>learn</a:t>
            </a:r>
            <a:r>
              <a:rPr lang="fi-FI" sz="4000" dirty="0">
                <a:solidFill>
                  <a:schemeClr val="bg1"/>
                </a:solidFill>
              </a:rPr>
              <a:t> &amp; </a:t>
            </a:r>
            <a:r>
              <a:rPr lang="fi-FI" sz="4000" dirty="0" err="1">
                <a:solidFill>
                  <a:schemeClr val="bg1"/>
                </a:solidFill>
              </a:rPr>
              <a:t>improve</a:t>
            </a:r>
            <a:endParaRPr lang="fi-FI" sz="40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i-FI" sz="4000" dirty="0">
                <a:solidFill>
                  <a:schemeClr val="bg1"/>
                </a:solidFill>
              </a:rPr>
              <a:t>Make it </a:t>
            </a:r>
            <a:r>
              <a:rPr lang="fi-FI" sz="4000" dirty="0" err="1">
                <a:solidFill>
                  <a:schemeClr val="bg1"/>
                </a:solidFill>
              </a:rPr>
              <a:t>safe</a:t>
            </a:r>
            <a:r>
              <a:rPr lang="fi-FI" sz="4000" dirty="0">
                <a:solidFill>
                  <a:schemeClr val="bg1"/>
                </a:solidFill>
              </a:rPr>
              <a:t> to </a:t>
            </a:r>
            <a:r>
              <a:rPr lang="fi-FI" sz="4000" dirty="0" err="1">
                <a:solidFill>
                  <a:schemeClr val="bg1"/>
                </a:solidFill>
              </a:rPr>
              <a:t>fail</a:t>
            </a:r>
            <a:r>
              <a:rPr lang="fi-FI" sz="4000" dirty="0">
                <a:solidFill>
                  <a:schemeClr val="bg1"/>
                </a:solidFill>
              </a:rPr>
              <a:t> – </a:t>
            </a:r>
            <a:r>
              <a:rPr lang="fi-FI" sz="4000" dirty="0" err="1">
                <a:solidFill>
                  <a:schemeClr val="bg1"/>
                </a:solidFill>
              </a:rPr>
              <a:t>easy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recovery</a:t>
            </a:r>
            <a:r>
              <a:rPr lang="fi-FI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Great ”</a:t>
            </a:r>
            <a:r>
              <a:rPr lang="fi-FI" sz="4400" b="1" dirty="0" err="1">
                <a:solidFill>
                  <a:schemeClr val="bg1"/>
                </a:solidFill>
              </a:rPr>
              <a:t>error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handling</a:t>
            </a:r>
            <a:r>
              <a:rPr lang="fi-FI" sz="4400" b="1" dirty="0">
                <a:solidFill>
                  <a:schemeClr val="bg1"/>
                </a:solidFill>
              </a:rPr>
              <a:t>” </a:t>
            </a:r>
            <a:r>
              <a:rPr lang="fi-FI" sz="4400" b="1" dirty="0" err="1">
                <a:solidFill>
                  <a:schemeClr val="bg1"/>
                </a:solidFill>
              </a:rPr>
              <a:t>developer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experience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6AFBC7AE-DB7D-3443-BB0B-10DC41E8D98D}"/>
              </a:ext>
            </a:extLst>
          </p:cNvPr>
          <p:cNvSpPr/>
          <p:nvPr/>
        </p:nvSpPr>
        <p:spPr>
          <a:xfrm>
            <a:off x="4787590" y="316993"/>
            <a:ext cx="70215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Human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eliminated</a:t>
            </a:r>
            <a:r>
              <a:rPr lang="fi-FI" sz="3600" dirty="0">
                <a:solidFill>
                  <a:schemeClr val="bg1"/>
                </a:solidFill>
              </a:rPr>
              <a:t>. It </a:t>
            </a:r>
            <a:r>
              <a:rPr lang="fi-FI" sz="3600" dirty="0" err="1">
                <a:solidFill>
                  <a:schemeClr val="bg1"/>
                </a:solidFill>
              </a:rPr>
              <a:t>has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been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shown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due</a:t>
            </a:r>
            <a:r>
              <a:rPr lang="fi-FI" sz="3600" dirty="0">
                <a:solidFill>
                  <a:schemeClr val="bg1"/>
                </a:solidFill>
              </a:rPr>
              <a:t> to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complexity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multiple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influencing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latent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factors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cannot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possibly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that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make</a:t>
            </a:r>
            <a:r>
              <a:rPr lang="fi-FI" sz="3600" dirty="0">
                <a:solidFill>
                  <a:schemeClr val="bg1"/>
                </a:solidFill>
              </a:rPr>
              <a:t>; </a:t>
            </a:r>
            <a:r>
              <a:rPr lang="fi-FI" sz="3600" dirty="0" err="1">
                <a:solidFill>
                  <a:schemeClr val="bg1"/>
                </a:solidFill>
              </a:rPr>
              <a:t>we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hard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wired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r>
              <a:rPr lang="fi-FI" sz="3600" dirty="0" err="1">
                <a:solidFill>
                  <a:schemeClr val="bg1"/>
                </a:solidFill>
              </a:rPr>
              <a:t>This</a:t>
            </a:r>
            <a:r>
              <a:rPr lang="fi-FI" sz="3600" dirty="0">
                <a:solidFill>
                  <a:schemeClr val="bg1"/>
                </a:solidFill>
              </a:rPr>
              <a:t> is </a:t>
            </a:r>
            <a:r>
              <a:rPr lang="fi-FI" sz="3600" dirty="0" err="1">
                <a:solidFill>
                  <a:schemeClr val="bg1"/>
                </a:solidFill>
              </a:rPr>
              <a:t>why</a:t>
            </a:r>
            <a:r>
              <a:rPr lang="fi-FI" sz="3600" dirty="0">
                <a:solidFill>
                  <a:schemeClr val="bg1"/>
                </a:solidFill>
              </a:rPr>
              <a:t> no </a:t>
            </a:r>
            <a:r>
              <a:rPr lang="fi-FI" sz="3600" dirty="0" err="1">
                <a:solidFill>
                  <a:schemeClr val="bg1"/>
                </a:solidFill>
              </a:rPr>
              <a:t>amount</a:t>
            </a:r>
            <a:r>
              <a:rPr lang="fi-FI" sz="3600" dirty="0">
                <a:solidFill>
                  <a:schemeClr val="bg1"/>
                </a:solidFill>
              </a:rPr>
              <a:t> of </a:t>
            </a:r>
            <a:r>
              <a:rPr lang="fi-FI" sz="3600" dirty="0" err="1">
                <a:solidFill>
                  <a:schemeClr val="bg1"/>
                </a:solidFill>
              </a:rPr>
              <a:t>training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incentives</a:t>
            </a:r>
            <a:r>
              <a:rPr lang="fi-FI" sz="3600" dirty="0">
                <a:solidFill>
                  <a:schemeClr val="bg1"/>
                </a:solidFill>
              </a:rPr>
              <a:t>, </a:t>
            </a:r>
            <a:r>
              <a:rPr lang="fi-FI" sz="3600" dirty="0" err="1">
                <a:solidFill>
                  <a:schemeClr val="bg1"/>
                </a:solidFill>
              </a:rPr>
              <a:t>observations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or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discipline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will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ever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eliminate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human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error</a:t>
            </a:r>
            <a:r>
              <a:rPr lang="fi-FI" sz="3600" dirty="0">
                <a:solidFill>
                  <a:schemeClr val="bg1"/>
                </a:solidFill>
              </a:rPr>
              <a:t>. </a:t>
            </a:r>
            <a:endParaRPr lang="fi-FI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3" y="1795184"/>
            <a:ext cx="48436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Microsoft </a:t>
            </a:r>
            <a:r>
              <a:rPr lang="fi-FI" sz="2800" dirty="0" err="1">
                <a:solidFill>
                  <a:schemeClr val="bg1"/>
                </a:solidFill>
              </a:rPr>
              <a:t>observed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fixing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top 20%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most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reported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,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crushes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would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eliminate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from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industry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76346BD-3B44-374A-AB9B-A7BDDBB80809}"/>
              </a:ext>
            </a:extLst>
          </p:cNvPr>
          <p:cNvSpPr/>
          <p:nvPr/>
        </p:nvSpPr>
        <p:spPr>
          <a:xfrm>
            <a:off x="914271" y="4464406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P. Rooney. </a:t>
            </a:r>
            <a:r>
              <a:rPr lang="fi-FI" sz="1400" dirty="0" err="1">
                <a:solidFill>
                  <a:schemeClr val="bg1"/>
                </a:solidFill>
              </a:rPr>
              <a:t>Microsoft’s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ceo</a:t>
            </a:r>
            <a:r>
              <a:rPr lang="fi-FI" sz="1400" dirty="0">
                <a:solidFill>
                  <a:schemeClr val="bg1"/>
                </a:solidFill>
              </a:rPr>
              <a:t>: 80-20 </a:t>
            </a:r>
            <a:r>
              <a:rPr lang="fi-FI" sz="1400" dirty="0" err="1">
                <a:solidFill>
                  <a:schemeClr val="bg1"/>
                </a:solidFill>
              </a:rPr>
              <a:t>rule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applies</a:t>
            </a:r>
            <a:r>
              <a:rPr lang="fi-FI" sz="1400" dirty="0">
                <a:solidFill>
                  <a:schemeClr val="bg1"/>
                </a:solidFill>
              </a:rPr>
              <a:t> to </a:t>
            </a:r>
            <a:r>
              <a:rPr lang="fi-FI" sz="1400" dirty="0" err="1">
                <a:solidFill>
                  <a:schemeClr val="bg1"/>
                </a:solidFill>
              </a:rPr>
              <a:t>bugs</a:t>
            </a:r>
            <a:r>
              <a:rPr lang="fi-FI" sz="1400" dirty="0">
                <a:solidFill>
                  <a:schemeClr val="bg1"/>
                </a:solidFill>
              </a:rPr>
              <a:t>, </a:t>
            </a:r>
            <a:r>
              <a:rPr lang="fi-FI" sz="1400" dirty="0" err="1">
                <a:solidFill>
                  <a:schemeClr val="bg1"/>
                </a:solidFill>
              </a:rPr>
              <a:t>not</a:t>
            </a:r>
            <a:r>
              <a:rPr lang="fi-FI" sz="1400" dirty="0">
                <a:solidFill>
                  <a:schemeClr val="bg1"/>
                </a:solidFill>
              </a:rPr>
              <a:t> just </a:t>
            </a:r>
            <a:r>
              <a:rPr lang="fi-FI" sz="1400" dirty="0" err="1">
                <a:solidFill>
                  <a:schemeClr val="bg1"/>
                </a:solidFill>
              </a:rPr>
              <a:t>features</a:t>
            </a:r>
            <a:endParaRPr lang="fi-FI" sz="1400" dirty="0">
              <a:solidFill>
                <a:schemeClr val="bg1"/>
              </a:solidFill>
            </a:endParaRP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http://</a:t>
            </a:r>
            <a:r>
              <a:rPr lang="fi-FI" sz="1400" dirty="0" err="1">
                <a:solidFill>
                  <a:schemeClr val="bg1"/>
                </a:solidFill>
              </a:rPr>
              <a:t>www.crn.com</a:t>
            </a:r>
            <a:r>
              <a:rPr lang="fi-FI" sz="1400" dirty="0">
                <a:solidFill>
                  <a:schemeClr val="bg1"/>
                </a:solidFill>
              </a:rPr>
              <a:t>/news/</a:t>
            </a:r>
            <a:r>
              <a:rPr lang="fi-FI" sz="1400" dirty="0" err="1">
                <a:solidFill>
                  <a:schemeClr val="bg1"/>
                </a:solidFill>
              </a:rPr>
              <a:t>security</a:t>
            </a:r>
            <a:r>
              <a:rPr lang="fi-FI" sz="1400" dirty="0">
                <a:solidFill>
                  <a:schemeClr val="bg1"/>
                </a:solidFill>
              </a:rPr>
              <a:t>/18821726/microsofts-ceo-80-20-rule-applies-to-bugs-not-just-features.htm;jsessionid=4y9xsrtocbwxlpvhrhueuw**.ecappj01,October 2002.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9DAE7A3-9D5F-5247-92BA-57C624E2B58A}"/>
              </a:ext>
            </a:extLst>
          </p:cNvPr>
          <p:cNvSpPr/>
          <p:nvPr/>
        </p:nvSpPr>
        <p:spPr>
          <a:xfrm>
            <a:off x="5984435" y="1806173"/>
            <a:ext cx="45090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test</a:t>
            </a:r>
            <a:r>
              <a:rPr lang="fi-FI" sz="2800" dirty="0">
                <a:solidFill>
                  <a:schemeClr val="bg1"/>
                </a:solidFill>
              </a:rPr>
              <a:t> team </a:t>
            </a:r>
            <a:r>
              <a:rPr lang="fi-FI" sz="2800" dirty="0" err="1">
                <a:solidFill>
                  <a:schemeClr val="bg1"/>
                </a:solidFill>
              </a:rPr>
              <a:t>found</a:t>
            </a:r>
            <a:r>
              <a:rPr lang="fi-FI" sz="2800" dirty="0">
                <a:solidFill>
                  <a:schemeClr val="bg1"/>
                </a:solidFill>
              </a:rPr>
              <a:t> 100%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28%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, and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26%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E9A228CD-DF81-424A-A19E-DFAC2BF150C5}"/>
              </a:ext>
            </a:extLst>
          </p:cNvPr>
          <p:cNvSpPr/>
          <p:nvPr/>
        </p:nvSpPr>
        <p:spPr>
          <a:xfrm>
            <a:off x="5984435" y="4457173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Gittens</a:t>
            </a:r>
            <a:r>
              <a:rPr lang="fi-FI" sz="1400" dirty="0">
                <a:solidFill>
                  <a:schemeClr val="bg1"/>
                </a:solidFill>
              </a:rPr>
              <a:t>, M., </a:t>
            </a:r>
            <a:r>
              <a:rPr lang="fi-FI" sz="1400" dirty="0" err="1">
                <a:solidFill>
                  <a:schemeClr val="bg1"/>
                </a:solidFill>
              </a:rPr>
              <a:t>Yong</a:t>
            </a:r>
            <a:r>
              <a:rPr lang="fi-FI" sz="1400" dirty="0">
                <a:solidFill>
                  <a:schemeClr val="bg1"/>
                </a:solidFill>
              </a:rPr>
              <a:t> Kim, &amp; Godwin, D. (</a:t>
            </a:r>
            <a:r>
              <a:rPr lang="fi-FI" sz="1400" dirty="0" err="1">
                <a:solidFill>
                  <a:schemeClr val="bg1"/>
                </a:solidFill>
              </a:rPr>
              <a:t>n.d</a:t>
            </a:r>
            <a:r>
              <a:rPr lang="fi-FI" sz="1400" dirty="0">
                <a:solidFill>
                  <a:schemeClr val="bg1"/>
                </a:solidFill>
              </a:rPr>
              <a:t>.).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Vital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Few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Versus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Trivial </a:t>
            </a:r>
            <a:r>
              <a:rPr lang="fi-FI" sz="1400" dirty="0" err="1">
                <a:solidFill>
                  <a:schemeClr val="bg1"/>
                </a:solidFill>
              </a:rPr>
              <a:t>Many</a:t>
            </a:r>
            <a:r>
              <a:rPr lang="fi-FI" sz="1400" dirty="0">
                <a:solidFill>
                  <a:schemeClr val="bg1"/>
                </a:solidFill>
              </a:rPr>
              <a:t>: </a:t>
            </a:r>
            <a:r>
              <a:rPr lang="fi-FI" sz="1400" dirty="0" err="1">
                <a:solidFill>
                  <a:schemeClr val="bg1"/>
                </a:solidFill>
              </a:rPr>
              <a:t>Examining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Pareto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Principle</a:t>
            </a:r>
            <a:r>
              <a:rPr lang="fi-FI" sz="1400" dirty="0">
                <a:solidFill>
                  <a:schemeClr val="bg1"/>
                </a:solidFill>
              </a:rPr>
              <a:t> for Software. </a:t>
            </a: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29th </a:t>
            </a:r>
            <a:r>
              <a:rPr lang="fi-FI" sz="1400" dirty="0" err="1">
                <a:solidFill>
                  <a:schemeClr val="bg1"/>
                </a:solidFill>
              </a:rPr>
              <a:t>Annual</a:t>
            </a:r>
            <a:r>
              <a:rPr lang="fi-FI" sz="1400" dirty="0">
                <a:solidFill>
                  <a:schemeClr val="bg1"/>
                </a:solidFill>
              </a:rPr>
              <a:t> International Computer Software and Applications Conference (COMPSAC’05). doi:10.1109/compsac.2005.153 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AF103EA4-2AF2-0944-A23B-14E68FBED515}"/>
              </a:ext>
            </a:extLst>
          </p:cNvPr>
          <p:cNvCxnSpPr/>
          <p:nvPr/>
        </p:nvCxnSpPr>
        <p:spPr>
          <a:xfrm>
            <a:off x="7582829" y="3735659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FB291B4-7393-0B41-AD1F-85DCCC2E0A50}"/>
              </a:ext>
            </a:extLst>
          </p:cNvPr>
          <p:cNvCxnSpPr/>
          <p:nvPr/>
        </p:nvCxnSpPr>
        <p:spPr>
          <a:xfrm>
            <a:off x="2672575" y="3677810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6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1199</Words>
  <Application>Microsoft Macintosh PowerPoint</Application>
  <PresentationFormat>Laajakuva</PresentationFormat>
  <Paragraphs>143</Paragraphs>
  <Slides>21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Office-teema</vt:lpstr>
      <vt:lpstr>Bayesian Statistics  and Developer eXperience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100 Days DX 100daysdx.com 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178</cp:revision>
  <dcterms:created xsi:type="dcterms:W3CDTF">2019-11-10T06:58:38Z</dcterms:created>
  <dcterms:modified xsi:type="dcterms:W3CDTF">2020-02-23T07:53:27Z</dcterms:modified>
</cp:coreProperties>
</file>