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5" r:id="rId3"/>
    <p:sldId id="299" r:id="rId4"/>
    <p:sldId id="290" r:id="rId5"/>
    <p:sldId id="275" r:id="rId6"/>
    <p:sldId id="297" r:id="rId7"/>
    <p:sldId id="261" r:id="rId8"/>
    <p:sldId id="296" r:id="rId9"/>
    <p:sldId id="294" r:id="rId10"/>
    <p:sldId id="263" r:id="rId11"/>
    <p:sldId id="289" r:id="rId12"/>
    <p:sldId id="293" r:id="rId13"/>
    <p:sldId id="264" r:id="rId14"/>
    <p:sldId id="259" r:id="rId15"/>
    <p:sldId id="291" r:id="rId16"/>
    <p:sldId id="298" r:id="rId17"/>
    <p:sldId id="283" r:id="rId18"/>
    <p:sldId id="267" r:id="rId19"/>
    <p:sldId id="262" r:id="rId20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2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46"/>
    <p:restoredTop sz="94694"/>
  </p:normalViewPr>
  <p:slideViewPr>
    <p:cSldViewPr snapToGrid="0" snapToObjects="1">
      <p:cViewPr varScale="1">
        <p:scale>
          <a:sx n="115" d="100"/>
          <a:sy n="115" d="100"/>
        </p:scale>
        <p:origin x="23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2CB9458-ABA3-834E-AA23-9976E34FF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27A7BE45-6AF2-0247-A4F7-B1BDEE914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3BE0D48-BE41-684A-AB3F-59A7968E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12.2.2020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C224767-C23A-E14A-A713-6A54DF1E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5079E02-0933-BD45-BACD-7893E849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0791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1ECD48D-D467-E546-A709-89C6FB53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F2DD8494-6D6D-8C48-B292-9BDA88741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37537D6-FA25-5345-9CA0-965DEECB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12.2.2020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B3A7646-772E-8D46-A37C-BB1CCEF4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BC1E637-A282-4047-850C-D980243F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0379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EF929D5F-75C1-6F4F-A0C3-1A4C85E7F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D9A750F9-5C07-D84B-A042-7C439D681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641AFB5-4354-A449-BB41-752DD830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12.2.2020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157834F-1D8F-BB4D-AF91-B99EE8DF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C67AA35-57CC-0B4F-8E12-5B8BA579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4268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C3AF557-F301-B145-AC03-FAA83B795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3828344-CF94-C740-AC57-68BE552BC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06C1A1E-4019-C445-855A-3B143701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12.2.2020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7D06A49-FBDE-224A-8C49-0E628013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A9CDB6F-5C61-1741-9E8A-A2182C7E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7199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301B9D4-9E47-534B-8ABE-6BE2A819C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7EDC2EF-BB32-644E-A749-FDDC6E080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9F20A4F-DA66-E544-9A7C-22ADCAE0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12.2.2020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BC2FBAD-939B-1B4F-B9EC-ED154418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22F5683-E360-634B-B568-F173388B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3906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D4F9D50-D6B4-1546-9978-47D630FB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40E5AA3-269D-244D-A985-B6462186A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7BD70272-AB22-6244-A820-E9572258C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B49BB0B-CCCA-2144-8891-F24EC669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12.2.2020</a:t>
            </a:fld>
            <a:endParaRPr lang="fi-FI" dirty="0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274C9F66-504C-224F-85CB-7C28F3A8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4FC78FD1-6039-9B48-A20F-894A046D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744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FB8FCF1-3DA4-ED42-9205-308626B3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070B4994-905B-0642-BC7A-AA2040D76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66AB7F3C-CF2C-1249-8FF5-643AA9451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6C7A28D7-8632-AA46-93B8-B3C161C38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3C283411-460A-DB4D-8C51-DDFFED78A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70C721F3-2255-F846-AE3C-5C85E189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12.2.2020</a:t>
            </a:fld>
            <a:endParaRPr lang="fi-FI" dirty="0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641066CF-F731-0947-BD80-626CF564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A55A718E-FAFD-ED47-83C8-6848AA88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258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4A59A84-E49A-C648-8416-54989B87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229D6778-C10A-BD43-B690-6CEF23F2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12.2.2020</a:t>
            </a:fld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1476DB82-EDFA-2247-ADD8-927F80F1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61192306-15D0-A34C-859C-3F0508AD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69477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D7CF7431-9A34-D14C-833C-325150A2E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12.2.2020</a:t>
            </a:fld>
            <a:endParaRPr lang="fi-FI" dirty="0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55C55248-833E-C449-A4A2-CB596F9C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1F4B93E9-3513-DD4B-ABF9-E6D1115B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5487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6FDE905-0D48-1F4E-929B-E2B63569E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FF7F314-B607-A64B-B99D-634583F7C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31A91174-EED6-4E43-977D-301642D2A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AC38D50F-15AF-5B46-9647-6DA4CD3D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12.2.2020</a:t>
            </a:fld>
            <a:endParaRPr lang="fi-FI" dirty="0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B6E31189-E5D8-864C-A212-37488202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ADB852D-EB3E-8747-B194-3DF021F5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9394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6E35C60-4975-0B48-8490-B7EF6DF4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3A7A8BC9-1423-6D4A-B874-0E04D17D7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 dirty="0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8219C246-210C-0045-B596-CF23962C3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079DBD5-DF33-A14D-BCC2-F860D133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12.2.2020</a:t>
            </a:fld>
            <a:endParaRPr lang="fi-FI" dirty="0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86D4FC29-28C9-EA4A-B37B-4FD382C8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518D85A-822B-9644-B4A7-A919CAF4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568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213C2806-7474-594E-A477-755293B1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02F8203-B376-784B-B52C-E4FF85080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AED6D4D-F87D-2E4B-B3E8-CEDA47D83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BF114-0AC3-9842-A95C-BF0E4929108C}" type="datetimeFigureOut">
              <a:rPr lang="fi-FI" smtClean="0"/>
              <a:t>12.2.2020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387EA89-EE2A-864E-A925-088F6DD9A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576FE5D-49F9-3845-A80B-50AB4B6A4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4737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2ED45B5-9A47-2043-87BF-799C5201E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8807" y="1060060"/>
            <a:ext cx="6908800" cy="2387600"/>
          </a:xfrm>
        </p:spPr>
        <p:txBody>
          <a:bodyPr>
            <a:noAutofit/>
          </a:bodyPr>
          <a:lstStyle/>
          <a:p>
            <a:r>
              <a:rPr lang="fi-FI" b="1" dirty="0" err="1">
                <a:solidFill>
                  <a:schemeClr val="bg1"/>
                </a:solidFill>
              </a:rPr>
              <a:t>Pareto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principle</a:t>
            </a:r>
            <a:r>
              <a:rPr lang="fi-FI" b="1" dirty="0">
                <a:solidFill>
                  <a:schemeClr val="bg1"/>
                </a:solidFill>
              </a:rPr>
              <a:t> and </a:t>
            </a:r>
            <a:r>
              <a:rPr lang="fi-FI" b="1" dirty="0" err="1">
                <a:solidFill>
                  <a:schemeClr val="bg1"/>
                </a:solidFill>
              </a:rPr>
              <a:t>Developer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eXperience</a:t>
            </a:r>
            <a:r>
              <a:rPr lang="fi-FI" b="1" dirty="0">
                <a:solidFill>
                  <a:schemeClr val="bg1"/>
                </a:solidFill>
              </a:rPr>
              <a:t> – </a:t>
            </a:r>
            <a:r>
              <a:rPr lang="fi-FI" b="1" dirty="0" err="1">
                <a:solidFill>
                  <a:schemeClr val="bg1"/>
                </a:solidFill>
              </a:rPr>
              <a:t>why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should</a:t>
            </a:r>
            <a:r>
              <a:rPr lang="fi-FI" b="1" dirty="0">
                <a:solidFill>
                  <a:schemeClr val="bg1"/>
                </a:solidFill>
              </a:rPr>
              <a:t> I </a:t>
            </a:r>
            <a:r>
              <a:rPr lang="fi-FI" b="1" dirty="0" err="1">
                <a:solidFill>
                  <a:schemeClr val="bg1"/>
                </a:solidFill>
              </a:rPr>
              <a:t>care</a:t>
            </a:r>
            <a:r>
              <a:rPr lang="fi-FI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9" name="Alaotsikko 2">
            <a:extLst>
              <a:ext uri="{FF2B5EF4-FFF2-40B4-BE49-F238E27FC236}">
                <a16:creationId xmlns:a16="http://schemas.microsoft.com/office/drawing/2014/main" id="{1C839C78-3B92-F948-8FFA-DCBFDD20D832}"/>
              </a:ext>
            </a:extLst>
          </p:cNvPr>
          <p:cNvSpPr txBox="1">
            <a:spLocks/>
          </p:cNvSpPr>
          <p:nvPr/>
        </p:nvSpPr>
        <p:spPr>
          <a:xfrm>
            <a:off x="0" y="3776473"/>
            <a:ext cx="12192000" cy="3081528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i-FI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00008134-F738-C041-8A70-12830A85D9F7}"/>
              </a:ext>
            </a:extLst>
          </p:cNvPr>
          <p:cNvSpPr/>
          <p:nvPr/>
        </p:nvSpPr>
        <p:spPr>
          <a:xfrm>
            <a:off x="5049967" y="4018498"/>
            <a:ext cx="69276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bg1"/>
                </a:solidFill>
              </a:rPr>
              <a:t>Jarkko Moilanen (</a:t>
            </a:r>
            <a:r>
              <a:rPr lang="fi-FI" sz="2800" dirty="0" err="1">
                <a:solidFill>
                  <a:schemeClr val="bg1"/>
                </a:solidFill>
              </a:rPr>
              <a:t>PhD</a:t>
            </a:r>
            <a:r>
              <a:rPr lang="fi-FI" sz="2800" dirty="0">
                <a:solidFill>
                  <a:schemeClr val="bg1"/>
                </a:solidFill>
              </a:rPr>
              <a:t>)</a:t>
            </a:r>
          </a:p>
          <a:p>
            <a:r>
              <a:rPr lang="fi-FI" sz="2800" dirty="0" err="1">
                <a:solidFill>
                  <a:schemeClr val="bg1"/>
                </a:solidFill>
              </a:rPr>
              <a:t>Chief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Development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Officer</a:t>
            </a:r>
            <a:r>
              <a:rPr lang="fi-FI" sz="2800" dirty="0">
                <a:solidFill>
                  <a:schemeClr val="bg1"/>
                </a:solidFill>
              </a:rPr>
              <a:t>, </a:t>
            </a:r>
            <a:r>
              <a:rPr lang="fi-FI" sz="2800" dirty="0" err="1">
                <a:solidFill>
                  <a:schemeClr val="bg1"/>
                </a:solidFill>
              </a:rPr>
              <a:t>Platform</a:t>
            </a:r>
            <a:r>
              <a:rPr lang="fi-FI" sz="2800" dirty="0">
                <a:solidFill>
                  <a:schemeClr val="bg1"/>
                </a:solidFill>
              </a:rPr>
              <a:t> of </a:t>
            </a:r>
            <a:r>
              <a:rPr lang="fi-FI" sz="2800" dirty="0" err="1">
                <a:solidFill>
                  <a:schemeClr val="bg1"/>
                </a:solidFill>
              </a:rPr>
              <a:t>Trust</a:t>
            </a:r>
            <a:endParaRPr lang="fi-FI" sz="2800" dirty="0">
              <a:solidFill>
                <a:schemeClr val="bg1"/>
              </a:solidFill>
            </a:endParaRPr>
          </a:p>
          <a:p>
            <a:r>
              <a:rPr lang="fi-FI" sz="2800" dirty="0">
                <a:solidFill>
                  <a:schemeClr val="bg1"/>
                </a:solidFill>
              </a:rPr>
              <a:t>@</a:t>
            </a:r>
            <a:r>
              <a:rPr lang="fi-FI" sz="2800" dirty="0" err="1">
                <a:solidFill>
                  <a:schemeClr val="bg1"/>
                </a:solidFill>
              </a:rPr>
              <a:t>Jarkko_Moilanen</a:t>
            </a:r>
            <a:endParaRPr lang="fi-FI" sz="2800" dirty="0">
              <a:solidFill>
                <a:schemeClr val="bg1"/>
              </a:solidFill>
            </a:endParaRPr>
          </a:p>
          <a:p>
            <a:r>
              <a:rPr lang="fi-FI" sz="2800" dirty="0">
                <a:solidFill>
                  <a:schemeClr val="bg1"/>
                </a:solidFill>
              </a:rPr>
              <a:t>+358 40 535 9066</a:t>
            </a:r>
          </a:p>
        </p:txBody>
      </p:sp>
      <p:pic>
        <p:nvPicPr>
          <p:cNvPr id="7" name="Kuva 6" descr="Kuva, joka sisältää kohteen henkilö, valokuva, mies, oranssi&#10;&#10;Kuvaus luotu automaattisesti">
            <a:extLst>
              <a:ext uri="{FF2B5EF4-FFF2-40B4-BE49-F238E27FC236}">
                <a16:creationId xmlns:a16="http://schemas.microsoft.com/office/drawing/2014/main" id="{C97EDA79-A73A-3746-8454-D16F4B9FB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93" y="210820"/>
            <a:ext cx="4632701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4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5B3247D8-F487-9A4F-BBA2-F4889044E82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388772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C0DD3EE3-DD16-CB4C-8621-19567DE837A5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DX Doctor – dxdoctor.net – Jarkko Moilanen @Jarkko_Moilanen</a:t>
            </a:r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D76713CD-91CA-1C4E-85B7-119690CF1138}"/>
              </a:ext>
            </a:extLst>
          </p:cNvPr>
          <p:cNvSpPr txBox="1"/>
          <p:nvPr/>
        </p:nvSpPr>
        <p:spPr>
          <a:xfrm>
            <a:off x="320565" y="370703"/>
            <a:ext cx="66635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800" b="1" dirty="0">
                <a:solidFill>
                  <a:schemeClr val="bg1"/>
                </a:solidFill>
              </a:rPr>
              <a:t>Information </a:t>
            </a:r>
            <a:r>
              <a:rPr lang="fi-FI" sz="4800" b="1" dirty="0" err="1">
                <a:solidFill>
                  <a:schemeClr val="bg1"/>
                </a:solidFill>
              </a:rPr>
              <a:t>overflow</a:t>
            </a:r>
            <a:endParaRPr lang="fi-FI" sz="4800" dirty="0">
              <a:solidFill>
                <a:schemeClr val="bg1"/>
              </a:solidFill>
            </a:endParaRPr>
          </a:p>
          <a:p>
            <a:r>
              <a:rPr lang="fi-FI" sz="2400" dirty="0" err="1">
                <a:solidFill>
                  <a:schemeClr val="bg1"/>
                </a:solidFill>
              </a:rPr>
              <a:t>Find</a:t>
            </a:r>
            <a:r>
              <a:rPr lang="fi-FI" sz="2400" dirty="0">
                <a:solidFill>
                  <a:schemeClr val="bg1"/>
                </a:solidFill>
              </a:rPr>
              <a:t> the </a:t>
            </a:r>
            <a:r>
              <a:rPr lang="fi-FI" sz="2400" dirty="0" err="1">
                <a:solidFill>
                  <a:schemeClr val="bg1"/>
                </a:solidFill>
              </a:rPr>
              <a:t>relevant</a:t>
            </a:r>
            <a:r>
              <a:rPr lang="fi-FI" sz="2400" dirty="0">
                <a:solidFill>
                  <a:schemeClr val="bg1"/>
                </a:solidFill>
              </a:rPr>
              <a:t> information from your </a:t>
            </a:r>
            <a:r>
              <a:rPr lang="fi-FI" sz="2400" dirty="0" err="1">
                <a:solidFill>
                  <a:schemeClr val="bg1"/>
                </a:solidFill>
              </a:rPr>
              <a:t>developer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portal</a:t>
            </a:r>
            <a:endParaRPr lang="fi-FI" sz="2400" dirty="0">
              <a:solidFill>
                <a:schemeClr val="bg1"/>
              </a:solidFill>
            </a:endParaRPr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8A3F150D-40F5-5B42-99DD-9988CF97DBB0}"/>
              </a:ext>
            </a:extLst>
          </p:cNvPr>
          <p:cNvSpPr/>
          <p:nvPr/>
        </p:nvSpPr>
        <p:spPr>
          <a:xfrm>
            <a:off x="981589" y="2370556"/>
            <a:ext cx="4831382" cy="33010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4800" dirty="0">
                <a:solidFill>
                  <a:schemeClr val="bg1"/>
                </a:solidFill>
              </a:rPr>
              <a:t>80% of the </a:t>
            </a:r>
            <a:r>
              <a:rPr lang="fi-FI" sz="4800" dirty="0" err="1">
                <a:solidFill>
                  <a:schemeClr val="bg1"/>
                </a:solidFill>
              </a:rPr>
              <a:t>developers</a:t>
            </a:r>
            <a:r>
              <a:rPr lang="fi-FI" sz="48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i-FI" sz="4800" dirty="0">
                <a:solidFill>
                  <a:schemeClr val="bg1"/>
                </a:solidFill>
              </a:rPr>
              <a:t>need 20% of the </a:t>
            </a:r>
            <a:r>
              <a:rPr lang="fi-FI" sz="4800" dirty="0" err="1">
                <a:solidFill>
                  <a:schemeClr val="bg1"/>
                </a:solidFill>
              </a:rPr>
              <a:t>content</a:t>
            </a:r>
            <a:endParaRPr lang="fi-FI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482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D203DA5C-E8DA-D14F-BB56-7CC0A8E43F4D}"/>
              </a:ext>
            </a:extLst>
          </p:cNvPr>
          <p:cNvSpPr/>
          <p:nvPr/>
        </p:nvSpPr>
        <p:spPr>
          <a:xfrm>
            <a:off x="162231" y="249385"/>
            <a:ext cx="1185770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b="1" dirty="0" err="1">
                <a:solidFill>
                  <a:schemeClr val="bg1"/>
                </a:solidFill>
              </a:rPr>
              <a:t>Example</a:t>
            </a:r>
            <a:r>
              <a:rPr lang="fi-FI" sz="4400" b="1" dirty="0">
                <a:solidFill>
                  <a:schemeClr val="bg1"/>
                </a:solidFill>
              </a:rPr>
              <a:t> from </a:t>
            </a:r>
            <a:r>
              <a:rPr lang="fi-FI" sz="4400" b="1" dirty="0" err="1">
                <a:solidFill>
                  <a:schemeClr val="bg1"/>
                </a:solidFill>
              </a:rPr>
              <a:t>real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world</a:t>
            </a:r>
            <a:r>
              <a:rPr lang="fi-FI" sz="4400" b="1" dirty="0">
                <a:solidFill>
                  <a:schemeClr val="bg1"/>
                </a:solidFill>
              </a:rPr>
              <a:t> - </a:t>
            </a:r>
            <a:r>
              <a:rPr lang="fi-FI" sz="4400" b="1" dirty="0" err="1">
                <a:solidFill>
                  <a:schemeClr val="bg1"/>
                </a:solidFill>
              </a:rPr>
              <a:t>platform</a:t>
            </a:r>
            <a:r>
              <a:rPr lang="fi-FI" sz="4400" b="1" dirty="0">
                <a:solidFill>
                  <a:schemeClr val="bg1"/>
                </a:solidFill>
              </a:rPr>
              <a:t> of </a:t>
            </a:r>
            <a:r>
              <a:rPr lang="fi-FI" sz="4400" b="1" dirty="0" err="1">
                <a:solidFill>
                  <a:schemeClr val="bg1"/>
                </a:solidFill>
              </a:rPr>
              <a:t>trust</a:t>
            </a:r>
            <a:endParaRPr lang="fi-FI" sz="4400" b="1" dirty="0"/>
          </a:p>
        </p:txBody>
      </p:sp>
      <p:pic>
        <p:nvPicPr>
          <p:cNvPr id="3" name="Kuva 2" descr="Syövä henkilö">
            <a:extLst>
              <a:ext uri="{FF2B5EF4-FFF2-40B4-BE49-F238E27FC236}">
                <a16:creationId xmlns:a16="http://schemas.microsoft.com/office/drawing/2014/main" id="{5ED93C31-D279-C140-B2CF-FBDA4C34C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9909" y="2914802"/>
            <a:ext cx="2487561" cy="2487561"/>
          </a:xfrm>
          <a:prstGeom prst="rect">
            <a:avLst/>
          </a:prstGeom>
        </p:spPr>
      </p:pic>
      <p:pic>
        <p:nvPicPr>
          <p:cNvPr id="6" name="Kuva 5" descr="Syövä henkilö">
            <a:extLst>
              <a:ext uri="{FF2B5EF4-FFF2-40B4-BE49-F238E27FC236}">
                <a16:creationId xmlns:a16="http://schemas.microsoft.com/office/drawing/2014/main" id="{9630139A-18BB-5B43-98E9-9B7326C84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7489" y="2914802"/>
            <a:ext cx="2487561" cy="2487561"/>
          </a:xfrm>
          <a:prstGeom prst="rect">
            <a:avLst/>
          </a:prstGeom>
        </p:spPr>
      </p:pic>
      <p:sp>
        <p:nvSpPr>
          <p:cNvPr id="4" name="Tekstiruutu 3">
            <a:extLst>
              <a:ext uri="{FF2B5EF4-FFF2-40B4-BE49-F238E27FC236}">
                <a16:creationId xmlns:a16="http://schemas.microsoft.com/office/drawing/2014/main" id="{A00D1F0B-9F8B-3648-8049-C73B949F1353}"/>
              </a:ext>
            </a:extLst>
          </p:cNvPr>
          <p:cNvSpPr txBox="1"/>
          <p:nvPr/>
        </p:nvSpPr>
        <p:spPr>
          <a:xfrm>
            <a:off x="6889528" y="1763429"/>
            <a:ext cx="35834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3200" dirty="0">
                <a:solidFill>
                  <a:schemeClr val="bg1"/>
                </a:solidFill>
              </a:rPr>
              <a:t>Data source </a:t>
            </a:r>
          </a:p>
          <a:p>
            <a:pPr algn="ctr"/>
            <a:r>
              <a:rPr lang="fi-FI" sz="3200" dirty="0">
                <a:solidFill>
                  <a:schemeClr val="bg1"/>
                </a:solidFill>
              </a:rPr>
              <a:t>integration </a:t>
            </a:r>
            <a:r>
              <a:rPr lang="fi-FI" sz="3200" dirty="0" err="1">
                <a:solidFill>
                  <a:schemeClr val="bg1"/>
                </a:solidFill>
              </a:rPr>
              <a:t>engineer</a:t>
            </a:r>
            <a:endParaRPr lang="fi-FI" sz="3200" dirty="0">
              <a:solidFill>
                <a:schemeClr val="bg1"/>
              </a:solidFill>
            </a:endParaRPr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F11D0F2E-360F-4F42-BE80-5555A3A1428C}"/>
              </a:ext>
            </a:extLst>
          </p:cNvPr>
          <p:cNvSpPr txBox="1"/>
          <p:nvPr/>
        </p:nvSpPr>
        <p:spPr>
          <a:xfrm>
            <a:off x="1829468" y="1758711"/>
            <a:ext cx="29601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3200" dirty="0">
                <a:solidFill>
                  <a:schemeClr val="bg1"/>
                </a:solidFill>
              </a:rPr>
              <a:t>Data </a:t>
            </a:r>
            <a:r>
              <a:rPr lang="fi-FI" sz="3200" dirty="0" err="1">
                <a:solidFill>
                  <a:schemeClr val="bg1"/>
                </a:solidFill>
              </a:rPr>
              <a:t>consuming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i-FI" sz="3200" dirty="0">
                <a:solidFill>
                  <a:schemeClr val="bg1"/>
                </a:solidFill>
              </a:rPr>
              <a:t>(</a:t>
            </a:r>
            <a:r>
              <a:rPr lang="fi-FI" sz="3200" dirty="0" err="1">
                <a:solidFill>
                  <a:schemeClr val="bg1"/>
                </a:solidFill>
              </a:rPr>
              <a:t>app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developer</a:t>
            </a:r>
            <a:r>
              <a:rPr lang="fi-FI" sz="3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Suorakulmio 8">
            <a:extLst>
              <a:ext uri="{FF2B5EF4-FFF2-40B4-BE49-F238E27FC236}">
                <a16:creationId xmlns:a16="http://schemas.microsoft.com/office/drawing/2014/main" id="{2E210921-1A5A-7D42-97B6-4342DDF2E57B}"/>
              </a:ext>
            </a:extLst>
          </p:cNvPr>
          <p:cNvSpPr/>
          <p:nvPr/>
        </p:nvSpPr>
        <p:spPr>
          <a:xfrm>
            <a:off x="1409557" y="5560109"/>
            <a:ext cx="93728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b="1" dirty="0" err="1">
                <a:solidFill>
                  <a:schemeClr val="bg1"/>
                </a:solidFill>
              </a:rPr>
              <a:t>Both</a:t>
            </a:r>
            <a:r>
              <a:rPr lang="fi-FI" sz="4400" b="1" dirty="0">
                <a:solidFill>
                  <a:schemeClr val="bg1"/>
                </a:solidFill>
              </a:rPr>
              <a:t> need different </a:t>
            </a:r>
            <a:r>
              <a:rPr lang="fi-FI" sz="4400" b="1" dirty="0" err="1">
                <a:solidFill>
                  <a:schemeClr val="bg1"/>
                </a:solidFill>
              </a:rPr>
              <a:t>content</a:t>
            </a:r>
            <a:r>
              <a:rPr lang="fi-FI" sz="4400" b="1" dirty="0">
                <a:solidFill>
                  <a:schemeClr val="bg1"/>
                </a:solidFill>
              </a:rPr>
              <a:t> and </a:t>
            </a:r>
            <a:r>
              <a:rPr lang="fi-FI" sz="4400" b="1" dirty="0" err="1">
                <a:solidFill>
                  <a:schemeClr val="bg1"/>
                </a:solidFill>
              </a:rPr>
              <a:t>tools</a:t>
            </a:r>
            <a:endParaRPr lang="fi-FI" sz="4400" b="1" dirty="0"/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2618EECE-DB11-614F-ADE4-4D8C605F2EED}"/>
              </a:ext>
            </a:extLst>
          </p:cNvPr>
          <p:cNvSpPr txBox="1"/>
          <p:nvPr/>
        </p:nvSpPr>
        <p:spPr>
          <a:xfrm>
            <a:off x="447358" y="3669118"/>
            <a:ext cx="1382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5400" dirty="0">
                <a:solidFill>
                  <a:schemeClr val="bg1"/>
                </a:solidFill>
              </a:rPr>
              <a:t>50%</a:t>
            </a:r>
          </a:p>
        </p:txBody>
      </p:sp>
      <p:sp>
        <p:nvSpPr>
          <p:cNvPr id="11" name="Tekstiruutu 10">
            <a:extLst>
              <a:ext uri="{FF2B5EF4-FFF2-40B4-BE49-F238E27FC236}">
                <a16:creationId xmlns:a16="http://schemas.microsoft.com/office/drawing/2014/main" id="{9C6C555B-5278-A542-A158-B0B89CBD4E93}"/>
              </a:ext>
            </a:extLst>
          </p:cNvPr>
          <p:cNvSpPr txBox="1"/>
          <p:nvPr/>
        </p:nvSpPr>
        <p:spPr>
          <a:xfrm>
            <a:off x="5872809" y="3775791"/>
            <a:ext cx="1382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5400" dirty="0">
                <a:solidFill>
                  <a:schemeClr val="bg1"/>
                </a:solidFill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4082994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D203DA5C-E8DA-D14F-BB56-7CC0A8E43F4D}"/>
              </a:ext>
            </a:extLst>
          </p:cNvPr>
          <p:cNvSpPr/>
          <p:nvPr/>
        </p:nvSpPr>
        <p:spPr>
          <a:xfrm>
            <a:off x="1747398" y="249385"/>
            <a:ext cx="81776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b="1" dirty="0" err="1">
                <a:solidFill>
                  <a:schemeClr val="bg1"/>
                </a:solidFill>
              </a:rPr>
              <a:t>Example</a:t>
            </a:r>
            <a:r>
              <a:rPr lang="fi-FI" sz="4400" b="1" dirty="0">
                <a:solidFill>
                  <a:schemeClr val="bg1"/>
                </a:solidFill>
              </a:rPr>
              <a:t> is </a:t>
            </a:r>
            <a:r>
              <a:rPr lang="fi-FI" sz="4400" b="1" dirty="0" err="1">
                <a:solidFill>
                  <a:schemeClr val="bg1"/>
                </a:solidFill>
              </a:rPr>
              <a:t>platform</a:t>
            </a:r>
            <a:r>
              <a:rPr lang="fi-FI" sz="4400" b="1" dirty="0">
                <a:solidFill>
                  <a:schemeClr val="bg1"/>
                </a:solidFill>
              </a:rPr>
              <a:t> of </a:t>
            </a:r>
            <a:r>
              <a:rPr lang="fi-FI" sz="4400" b="1" dirty="0" err="1">
                <a:solidFill>
                  <a:schemeClr val="bg1"/>
                </a:solidFill>
              </a:rPr>
              <a:t>trust</a:t>
            </a:r>
            <a:endParaRPr lang="fi-FI" sz="4400" b="1" dirty="0"/>
          </a:p>
        </p:txBody>
      </p:sp>
      <p:pic>
        <p:nvPicPr>
          <p:cNvPr id="3" name="Kuva 2" descr="Syövä henkilö">
            <a:extLst>
              <a:ext uri="{FF2B5EF4-FFF2-40B4-BE49-F238E27FC236}">
                <a16:creationId xmlns:a16="http://schemas.microsoft.com/office/drawing/2014/main" id="{5ED93C31-D279-C140-B2CF-FBDA4C34C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9909" y="2914802"/>
            <a:ext cx="2487561" cy="2487561"/>
          </a:xfrm>
          <a:prstGeom prst="rect">
            <a:avLst/>
          </a:prstGeom>
        </p:spPr>
      </p:pic>
      <p:sp>
        <p:nvSpPr>
          <p:cNvPr id="8" name="Tekstiruutu 7">
            <a:extLst>
              <a:ext uri="{FF2B5EF4-FFF2-40B4-BE49-F238E27FC236}">
                <a16:creationId xmlns:a16="http://schemas.microsoft.com/office/drawing/2014/main" id="{F11D0F2E-360F-4F42-BE80-5555A3A1428C}"/>
              </a:ext>
            </a:extLst>
          </p:cNvPr>
          <p:cNvSpPr txBox="1"/>
          <p:nvPr/>
        </p:nvSpPr>
        <p:spPr>
          <a:xfrm>
            <a:off x="1829468" y="1758711"/>
            <a:ext cx="29601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3200" dirty="0">
                <a:solidFill>
                  <a:schemeClr val="bg1"/>
                </a:solidFill>
              </a:rPr>
              <a:t>Data </a:t>
            </a:r>
            <a:r>
              <a:rPr lang="fi-FI" sz="3200" dirty="0" err="1">
                <a:solidFill>
                  <a:schemeClr val="bg1"/>
                </a:solidFill>
              </a:rPr>
              <a:t>consuming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i-FI" sz="3200" dirty="0">
                <a:solidFill>
                  <a:schemeClr val="bg1"/>
                </a:solidFill>
              </a:rPr>
              <a:t>(</a:t>
            </a:r>
            <a:r>
              <a:rPr lang="fi-FI" sz="3200" dirty="0" err="1">
                <a:solidFill>
                  <a:schemeClr val="bg1"/>
                </a:solidFill>
              </a:rPr>
              <a:t>app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developer</a:t>
            </a:r>
            <a:r>
              <a:rPr lang="fi-FI" sz="3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2618EECE-DB11-614F-ADE4-4D8C605F2EED}"/>
              </a:ext>
            </a:extLst>
          </p:cNvPr>
          <p:cNvSpPr txBox="1"/>
          <p:nvPr/>
        </p:nvSpPr>
        <p:spPr>
          <a:xfrm>
            <a:off x="447358" y="3669118"/>
            <a:ext cx="1382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5400" dirty="0">
                <a:solidFill>
                  <a:schemeClr val="bg1"/>
                </a:solidFill>
              </a:rPr>
              <a:t>50%</a:t>
            </a:r>
          </a:p>
        </p:txBody>
      </p:sp>
      <p:pic>
        <p:nvPicPr>
          <p:cNvPr id="12" name="Kuva 11" descr="Syövä henkilö">
            <a:extLst>
              <a:ext uri="{FF2B5EF4-FFF2-40B4-BE49-F238E27FC236}">
                <a16:creationId xmlns:a16="http://schemas.microsoft.com/office/drawing/2014/main" id="{355F23C8-3CDB-0D49-851F-7E770BF60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0015" y="1859740"/>
            <a:ext cx="1243781" cy="1243781"/>
          </a:xfrm>
          <a:prstGeom prst="rect">
            <a:avLst/>
          </a:prstGeom>
        </p:spPr>
      </p:pic>
      <p:sp>
        <p:nvSpPr>
          <p:cNvPr id="2" name="Tekstiruutu 1">
            <a:extLst>
              <a:ext uri="{FF2B5EF4-FFF2-40B4-BE49-F238E27FC236}">
                <a16:creationId xmlns:a16="http://schemas.microsoft.com/office/drawing/2014/main" id="{9C780942-D4C9-2F44-A2E8-C5BE9B7EF792}"/>
              </a:ext>
            </a:extLst>
          </p:cNvPr>
          <p:cNvSpPr txBox="1"/>
          <p:nvPr/>
        </p:nvSpPr>
        <p:spPr>
          <a:xfrm>
            <a:off x="7034981" y="2103760"/>
            <a:ext cx="226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Knows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Oauth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by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heart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13" name="Tekstiruutu 12">
            <a:extLst>
              <a:ext uri="{FF2B5EF4-FFF2-40B4-BE49-F238E27FC236}">
                <a16:creationId xmlns:a16="http://schemas.microsoft.com/office/drawing/2014/main" id="{7CA96494-C147-1D44-980E-A788B37EADFE}"/>
              </a:ext>
            </a:extLst>
          </p:cNvPr>
          <p:cNvSpPr txBox="1"/>
          <p:nvPr/>
        </p:nvSpPr>
        <p:spPr>
          <a:xfrm>
            <a:off x="9522532" y="1826761"/>
            <a:ext cx="1382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5400" dirty="0">
                <a:solidFill>
                  <a:schemeClr val="bg1"/>
                </a:solidFill>
              </a:rPr>
              <a:t>40%</a:t>
            </a:r>
          </a:p>
        </p:txBody>
      </p:sp>
      <p:pic>
        <p:nvPicPr>
          <p:cNvPr id="14" name="Kuva 13" descr="Syövä henkilö">
            <a:extLst>
              <a:ext uri="{FF2B5EF4-FFF2-40B4-BE49-F238E27FC236}">
                <a16:creationId xmlns:a16="http://schemas.microsoft.com/office/drawing/2014/main" id="{4BA68DB3-3AA8-9D4E-B504-A0B222153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0014" y="3674201"/>
            <a:ext cx="1243781" cy="1243781"/>
          </a:xfrm>
          <a:prstGeom prst="rect">
            <a:avLst/>
          </a:prstGeom>
        </p:spPr>
      </p:pic>
      <p:sp>
        <p:nvSpPr>
          <p:cNvPr id="15" name="Tekstiruutu 14">
            <a:extLst>
              <a:ext uri="{FF2B5EF4-FFF2-40B4-BE49-F238E27FC236}">
                <a16:creationId xmlns:a16="http://schemas.microsoft.com/office/drawing/2014/main" id="{B46C7E66-52BF-A146-B66E-22924E07A800}"/>
              </a:ext>
            </a:extLst>
          </p:cNvPr>
          <p:cNvSpPr txBox="1"/>
          <p:nvPr/>
        </p:nvSpPr>
        <p:spPr>
          <a:xfrm>
            <a:off x="7026339" y="3756271"/>
            <a:ext cx="2268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Knows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Oauth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by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heart</a:t>
            </a:r>
            <a:endParaRPr lang="fi-FI" dirty="0">
              <a:solidFill>
                <a:schemeClr val="bg1"/>
              </a:solidFill>
            </a:endParaRPr>
          </a:p>
          <a:p>
            <a:r>
              <a:rPr lang="fi-FI" dirty="0" err="1">
                <a:solidFill>
                  <a:schemeClr val="bg1"/>
                </a:solidFill>
              </a:rPr>
              <a:t>Has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account</a:t>
            </a:r>
            <a:endParaRPr lang="fi-FI" dirty="0">
              <a:solidFill>
                <a:schemeClr val="bg1"/>
              </a:solidFill>
            </a:endParaRPr>
          </a:p>
          <a:p>
            <a:r>
              <a:rPr lang="fi-FI" dirty="0">
                <a:solidFill>
                  <a:schemeClr val="bg1"/>
                </a:solidFill>
              </a:rPr>
              <a:t>More </a:t>
            </a:r>
            <a:r>
              <a:rPr lang="fi-FI" dirty="0" err="1">
                <a:solidFill>
                  <a:schemeClr val="bg1"/>
                </a:solidFill>
              </a:rPr>
              <a:t>experience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16" name="Tekstiruutu 15">
            <a:extLst>
              <a:ext uri="{FF2B5EF4-FFF2-40B4-BE49-F238E27FC236}">
                <a16:creationId xmlns:a16="http://schemas.microsoft.com/office/drawing/2014/main" id="{E8FD1F17-E0B3-AC42-8EF6-D4F74C3ADBC8}"/>
              </a:ext>
            </a:extLst>
          </p:cNvPr>
          <p:cNvSpPr txBox="1"/>
          <p:nvPr/>
        </p:nvSpPr>
        <p:spPr>
          <a:xfrm>
            <a:off x="9513890" y="3479272"/>
            <a:ext cx="1382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5400" dirty="0">
                <a:solidFill>
                  <a:schemeClr val="bg1"/>
                </a:solidFill>
              </a:rPr>
              <a:t>20%</a:t>
            </a:r>
          </a:p>
        </p:txBody>
      </p:sp>
      <p:cxnSp>
        <p:nvCxnSpPr>
          <p:cNvPr id="17" name="Suora nuoliyhdysviiva 16">
            <a:extLst>
              <a:ext uri="{FF2B5EF4-FFF2-40B4-BE49-F238E27FC236}">
                <a16:creationId xmlns:a16="http://schemas.microsoft.com/office/drawing/2014/main" id="{3514B61A-A049-624C-A644-9730EF60BF15}"/>
              </a:ext>
            </a:extLst>
          </p:cNvPr>
          <p:cNvCxnSpPr/>
          <p:nvPr/>
        </p:nvCxnSpPr>
        <p:spPr>
          <a:xfrm flipV="1">
            <a:off x="4542503" y="2914802"/>
            <a:ext cx="767511" cy="7543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uora nuoliyhdysviiva 18">
            <a:extLst>
              <a:ext uri="{FF2B5EF4-FFF2-40B4-BE49-F238E27FC236}">
                <a16:creationId xmlns:a16="http://schemas.microsoft.com/office/drawing/2014/main" id="{F894D100-29C5-3444-844B-320D1E347154}"/>
              </a:ext>
            </a:extLst>
          </p:cNvPr>
          <p:cNvCxnSpPr>
            <a:cxnSpLocks/>
          </p:cNvCxnSpPr>
          <p:nvPr/>
        </p:nvCxnSpPr>
        <p:spPr>
          <a:xfrm>
            <a:off x="4420052" y="4402602"/>
            <a:ext cx="88996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uora nuoliyhdysviiva 22">
            <a:extLst>
              <a:ext uri="{FF2B5EF4-FFF2-40B4-BE49-F238E27FC236}">
                <a16:creationId xmlns:a16="http://schemas.microsoft.com/office/drawing/2014/main" id="{65D0B730-402B-F849-A8F7-89BFA2E99ABC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5931905" y="3103521"/>
            <a:ext cx="1" cy="57068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iruutu 24">
            <a:extLst>
              <a:ext uri="{FF2B5EF4-FFF2-40B4-BE49-F238E27FC236}">
                <a16:creationId xmlns:a16="http://schemas.microsoft.com/office/drawing/2014/main" id="{DE0A0455-728E-164B-B68F-54C5E1B5ECCA}"/>
              </a:ext>
            </a:extLst>
          </p:cNvPr>
          <p:cNvSpPr txBox="1"/>
          <p:nvPr/>
        </p:nvSpPr>
        <p:spPr>
          <a:xfrm>
            <a:off x="5934769" y="3171413"/>
            <a:ext cx="769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err="1">
                <a:solidFill>
                  <a:schemeClr val="bg1"/>
                </a:solidFill>
              </a:rPr>
              <a:t>become</a:t>
            </a:r>
            <a:endParaRPr lang="fi-FI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944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46B9A587-DD85-884B-A39B-478282F1369C}"/>
              </a:ext>
            </a:extLst>
          </p:cNvPr>
          <p:cNvSpPr txBox="1">
            <a:spLocks/>
          </p:cNvSpPr>
          <p:nvPr/>
        </p:nvSpPr>
        <p:spPr>
          <a:xfrm>
            <a:off x="5140411" y="-2"/>
            <a:ext cx="7051589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7" name="Otsikko 1">
            <a:extLst>
              <a:ext uri="{FF2B5EF4-FFF2-40B4-BE49-F238E27FC236}">
                <a16:creationId xmlns:a16="http://schemas.microsoft.com/office/drawing/2014/main" id="{317718A2-5B8C-B342-8D4F-B094C8856DE5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DX Doctor – dxdoctor.net – Jarkko Moilanen @Jarkko_Moilanen</a:t>
            </a:r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90810BCD-E860-EA48-A475-55EA81D5DFA2}"/>
              </a:ext>
            </a:extLst>
          </p:cNvPr>
          <p:cNvSpPr/>
          <p:nvPr/>
        </p:nvSpPr>
        <p:spPr>
          <a:xfrm>
            <a:off x="5640674" y="2123307"/>
            <a:ext cx="2861068" cy="17442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800" dirty="0" err="1">
                <a:solidFill>
                  <a:schemeClr val="tx1"/>
                </a:solidFill>
              </a:rPr>
              <a:t>Targeted</a:t>
            </a:r>
            <a:r>
              <a:rPr lang="fi-FI" sz="2800" dirty="0">
                <a:solidFill>
                  <a:schemeClr val="tx1"/>
                </a:solidFill>
              </a:rPr>
              <a:t> </a:t>
            </a:r>
            <a:r>
              <a:rPr lang="fi-FI" sz="2800" dirty="0" err="1">
                <a:solidFill>
                  <a:schemeClr val="tx1"/>
                </a:solidFill>
              </a:rPr>
              <a:t>getting</a:t>
            </a:r>
            <a:r>
              <a:rPr lang="fi-FI" sz="2800" dirty="0">
                <a:solidFill>
                  <a:schemeClr val="tx1"/>
                </a:solidFill>
              </a:rPr>
              <a:t> </a:t>
            </a:r>
            <a:r>
              <a:rPr lang="fi-FI" sz="2800" dirty="0" err="1">
                <a:solidFill>
                  <a:schemeClr val="tx1"/>
                </a:solidFill>
              </a:rPr>
              <a:t>started</a:t>
            </a:r>
            <a:r>
              <a:rPr lang="fi-FI" sz="2800" dirty="0">
                <a:solidFill>
                  <a:schemeClr val="tx1"/>
                </a:solidFill>
              </a:rPr>
              <a:t> packages</a:t>
            </a:r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988FA2BA-5AEA-8648-83B8-8B059E2AF3EF}"/>
              </a:ext>
            </a:extLst>
          </p:cNvPr>
          <p:cNvSpPr/>
          <p:nvPr/>
        </p:nvSpPr>
        <p:spPr>
          <a:xfrm>
            <a:off x="8644433" y="2123307"/>
            <a:ext cx="2861068" cy="17442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800" dirty="0">
                <a:solidFill>
                  <a:schemeClr val="tx1"/>
                </a:solidFill>
              </a:rPr>
              <a:t>Efficient </a:t>
            </a:r>
            <a:r>
              <a:rPr lang="fi-FI" sz="2800" dirty="0" err="1">
                <a:solidFill>
                  <a:schemeClr val="tx1"/>
                </a:solidFill>
              </a:rPr>
              <a:t>search</a:t>
            </a:r>
            <a:endParaRPr lang="fi-FI" sz="2800" dirty="0">
              <a:solidFill>
                <a:schemeClr val="tx1"/>
              </a:solidFill>
            </a:endParaRPr>
          </a:p>
        </p:txBody>
      </p:sp>
      <p:sp>
        <p:nvSpPr>
          <p:cNvPr id="9" name="Suorakulmio 8">
            <a:extLst>
              <a:ext uri="{FF2B5EF4-FFF2-40B4-BE49-F238E27FC236}">
                <a16:creationId xmlns:a16="http://schemas.microsoft.com/office/drawing/2014/main" id="{BCA05ECB-E49C-3745-81CB-0B9F40B6A6DC}"/>
              </a:ext>
            </a:extLst>
          </p:cNvPr>
          <p:cNvSpPr/>
          <p:nvPr/>
        </p:nvSpPr>
        <p:spPr>
          <a:xfrm>
            <a:off x="5640674" y="4028307"/>
            <a:ext cx="2861068" cy="17442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800" dirty="0" err="1">
                <a:solidFill>
                  <a:schemeClr val="tx1"/>
                </a:solidFill>
              </a:rPr>
              <a:t>Clear</a:t>
            </a:r>
            <a:r>
              <a:rPr lang="fi-FI" sz="2800" dirty="0">
                <a:solidFill>
                  <a:schemeClr val="tx1"/>
                </a:solidFill>
              </a:rPr>
              <a:t> </a:t>
            </a:r>
            <a:r>
              <a:rPr lang="fi-FI" sz="2800" dirty="0" err="1">
                <a:solidFill>
                  <a:schemeClr val="tx1"/>
                </a:solidFill>
              </a:rPr>
              <a:t>structure</a:t>
            </a:r>
            <a:r>
              <a:rPr lang="fi-FI" sz="2800" dirty="0">
                <a:solidFill>
                  <a:schemeClr val="tx1"/>
                </a:solidFill>
              </a:rPr>
              <a:t> (and menu!)</a:t>
            </a:r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D72ACA6F-C129-934F-8756-1086C6103625}"/>
              </a:ext>
            </a:extLst>
          </p:cNvPr>
          <p:cNvSpPr/>
          <p:nvPr/>
        </p:nvSpPr>
        <p:spPr>
          <a:xfrm>
            <a:off x="8644433" y="4028307"/>
            <a:ext cx="2861068" cy="17442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800" dirty="0" err="1">
                <a:solidFill>
                  <a:schemeClr val="tx1"/>
                </a:solidFill>
              </a:rPr>
              <a:t>Conventions</a:t>
            </a:r>
            <a:r>
              <a:rPr lang="fi-FI" sz="2800" dirty="0">
                <a:solidFill>
                  <a:schemeClr val="tx1"/>
                </a:solidFill>
              </a:rPr>
              <a:t> - no need to </a:t>
            </a:r>
            <a:r>
              <a:rPr lang="fi-FI" sz="2800" dirty="0" err="1">
                <a:solidFill>
                  <a:schemeClr val="tx1"/>
                </a:solidFill>
              </a:rPr>
              <a:t>learn</a:t>
            </a:r>
            <a:endParaRPr lang="fi-FI" sz="2800" dirty="0">
              <a:solidFill>
                <a:schemeClr val="tx1"/>
              </a:solidFill>
            </a:endParaRPr>
          </a:p>
        </p:txBody>
      </p:sp>
      <p:sp>
        <p:nvSpPr>
          <p:cNvPr id="2" name="Tekstiruutu 1">
            <a:extLst>
              <a:ext uri="{FF2B5EF4-FFF2-40B4-BE49-F238E27FC236}">
                <a16:creationId xmlns:a16="http://schemas.microsoft.com/office/drawing/2014/main" id="{D6AA9EE0-F11F-034A-97E0-E652759CF864}"/>
              </a:ext>
            </a:extLst>
          </p:cNvPr>
          <p:cNvSpPr txBox="1"/>
          <p:nvPr/>
        </p:nvSpPr>
        <p:spPr>
          <a:xfrm>
            <a:off x="8666967" y="5366804"/>
            <a:ext cx="2838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err="1"/>
              <a:t>Keywords</a:t>
            </a:r>
            <a:r>
              <a:rPr lang="fi-FI" sz="1400" dirty="0"/>
              <a:t> </a:t>
            </a:r>
            <a:r>
              <a:rPr lang="fi-FI" sz="1400" dirty="0" err="1"/>
              <a:t>indicate</a:t>
            </a:r>
            <a:r>
              <a:rPr lang="fi-FI" sz="1400" dirty="0"/>
              <a:t> and </a:t>
            </a:r>
            <a:r>
              <a:rPr lang="fi-FI" sz="1400" dirty="0" err="1"/>
              <a:t>catch</a:t>
            </a:r>
            <a:r>
              <a:rPr lang="fi-FI" sz="1400" dirty="0"/>
              <a:t> the </a:t>
            </a:r>
            <a:r>
              <a:rPr lang="fi-FI" sz="1400" dirty="0" err="1"/>
              <a:t>eye</a:t>
            </a:r>
            <a:endParaRPr lang="fi-FI" sz="1400" dirty="0"/>
          </a:p>
        </p:txBody>
      </p:sp>
      <p:sp>
        <p:nvSpPr>
          <p:cNvPr id="11" name="Tekstiruutu 10">
            <a:extLst>
              <a:ext uri="{FF2B5EF4-FFF2-40B4-BE49-F238E27FC236}">
                <a16:creationId xmlns:a16="http://schemas.microsoft.com/office/drawing/2014/main" id="{DED8BEC6-CAD9-E748-98F3-86B78C5DFE1F}"/>
              </a:ext>
            </a:extLst>
          </p:cNvPr>
          <p:cNvSpPr txBox="1"/>
          <p:nvPr/>
        </p:nvSpPr>
        <p:spPr>
          <a:xfrm>
            <a:off x="5528441" y="119741"/>
            <a:ext cx="66635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>
                <a:solidFill>
                  <a:schemeClr val="bg1"/>
                </a:solidFill>
              </a:rPr>
              <a:t>How to </a:t>
            </a:r>
            <a:r>
              <a:rPr lang="fi-FI" sz="3600" dirty="0" err="1">
                <a:solidFill>
                  <a:schemeClr val="bg1"/>
                </a:solidFill>
              </a:rPr>
              <a:t>offer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needed</a:t>
            </a:r>
            <a:r>
              <a:rPr lang="fi-FI" sz="3600" dirty="0">
                <a:solidFill>
                  <a:schemeClr val="bg1"/>
                </a:solidFill>
              </a:rPr>
              <a:t> 20% of the information so that </a:t>
            </a:r>
            <a:r>
              <a:rPr lang="fi-FI" sz="3600" dirty="0" err="1">
                <a:solidFill>
                  <a:schemeClr val="bg1"/>
                </a:solidFill>
              </a:rPr>
              <a:t>consumers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achieve</a:t>
            </a:r>
            <a:r>
              <a:rPr lang="fi-FI" sz="3600" dirty="0">
                <a:solidFill>
                  <a:schemeClr val="bg1"/>
                </a:solidFill>
              </a:rPr>
              <a:t> 80% of </a:t>
            </a:r>
            <a:r>
              <a:rPr lang="fi-FI" sz="3600" dirty="0" err="1">
                <a:solidFill>
                  <a:schemeClr val="bg1"/>
                </a:solidFill>
              </a:rPr>
              <a:t>their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goals</a:t>
            </a:r>
            <a:endParaRPr lang="fi-FI" sz="1600" dirty="0">
              <a:solidFill>
                <a:schemeClr val="bg1"/>
              </a:solidFill>
            </a:endParaRPr>
          </a:p>
          <a:p>
            <a:endParaRPr lang="fi-FI" sz="3600" dirty="0">
              <a:solidFill>
                <a:schemeClr val="bg1"/>
              </a:solidFill>
            </a:endParaRPr>
          </a:p>
        </p:txBody>
      </p:sp>
      <p:sp>
        <p:nvSpPr>
          <p:cNvPr id="13" name="Tekstiruutu 12">
            <a:extLst>
              <a:ext uri="{FF2B5EF4-FFF2-40B4-BE49-F238E27FC236}">
                <a16:creationId xmlns:a16="http://schemas.microsoft.com/office/drawing/2014/main" id="{E90F533F-349E-B04F-9172-E21854EB8E69}"/>
              </a:ext>
            </a:extLst>
          </p:cNvPr>
          <p:cNvSpPr txBox="1"/>
          <p:nvPr/>
        </p:nvSpPr>
        <p:spPr>
          <a:xfrm>
            <a:off x="8666967" y="3511159"/>
            <a:ext cx="2772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err="1"/>
              <a:t>Analyze</a:t>
            </a:r>
            <a:r>
              <a:rPr lang="fi-FI" sz="1400" dirty="0"/>
              <a:t> how </a:t>
            </a:r>
            <a:r>
              <a:rPr lang="fi-FI" sz="1400" dirty="0" err="1"/>
              <a:t>search</a:t>
            </a:r>
            <a:r>
              <a:rPr lang="fi-FI" sz="1400" dirty="0"/>
              <a:t> is </a:t>
            </a:r>
            <a:r>
              <a:rPr lang="fi-FI" sz="1400" dirty="0" err="1"/>
              <a:t>used</a:t>
            </a:r>
            <a:r>
              <a:rPr lang="fi-FI" sz="1400" dirty="0"/>
              <a:t> to </a:t>
            </a:r>
            <a:r>
              <a:rPr lang="fi-FI" sz="1400" dirty="0" err="1"/>
              <a:t>learn</a:t>
            </a:r>
            <a:endParaRPr lang="fi-FI" sz="1400" dirty="0"/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7D5E3649-E2DF-8B42-905F-D6B4B4FC0E05}"/>
              </a:ext>
            </a:extLst>
          </p:cNvPr>
          <p:cNvSpPr txBox="1"/>
          <p:nvPr/>
        </p:nvSpPr>
        <p:spPr>
          <a:xfrm>
            <a:off x="5729188" y="3511159"/>
            <a:ext cx="1939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err="1"/>
              <a:t>Grouping</a:t>
            </a:r>
            <a:r>
              <a:rPr lang="fi-FI" sz="1400" dirty="0"/>
              <a:t> related </a:t>
            </a:r>
            <a:r>
              <a:rPr lang="fi-FI" sz="1400" dirty="0" err="1"/>
              <a:t>guides</a:t>
            </a:r>
            <a:endParaRPr lang="fi-FI" sz="1400" dirty="0"/>
          </a:p>
        </p:txBody>
      </p:sp>
    </p:spTree>
    <p:extLst>
      <p:ext uri="{BB962C8B-B14F-4D97-AF65-F5344CB8AC3E}">
        <p14:creationId xmlns:p14="http://schemas.microsoft.com/office/powerpoint/2010/main" val="2669278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1D7530A2-D88D-0548-B969-F47886CECAA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304690" cy="648729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2CBF86F8-0AB9-4C47-8863-CA1492678DF1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DX Doctor – dxdoctor.net – Jarkko Moilanen @Jarkko_Moilanen</a:t>
            </a:r>
            <a:endParaRPr kumimoji="0" lang="fi-FI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ekstiruutu 2">
            <a:extLst>
              <a:ext uri="{FF2B5EF4-FFF2-40B4-BE49-F238E27FC236}">
                <a16:creationId xmlns:a16="http://schemas.microsoft.com/office/drawing/2014/main" id="{A2D3AF83-4C95-7040-A6BA-2352367AD392}"/>
              </a:ext>
            </a:extLst>
          </p:cNvPr>
          <p:cNvSpPr txBox="1"/>
          <p:nvPr/>
        </p:nvSpPr>
        <p:spPr>
          <a:xfrm>
            <a:off x="73740" y="60990"/>
            <a:ext cx="438027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5400" b="1" dirty="0" err="1">
                <a:solidFill>
                  <a:schemeClr val="bg1"/>
                </a:solidFill>
              </a:rPr>
              <a:t>Example</a:t>
            </a:r>
            <a:r>
              <a:rPr lang="fi-FI" sz="5400" b="1" dirty="0">
                <a:solidFill>
                  <a:schemeClr val="bg1"/>
                </a:solidFill>
              </a:rPr>
              <a:t> 1</a:t>
            </a:r>
            <a:endParaRPr lang="fi-FI" sz="5400" dirty="0">
              <a:solidFill>
                <a:schemeClr val="bg1"/>
              </a:solidFill>
            </a:endParaRPr>
          </a:p>
          <a:p>
            <a:r>
              <a:rPr lang="fi-FI" sz="2400" b="1" dirty="0" err="1">
                <a:solidFill>
                  <a:schemeClr val="bg1"/>
                </a:solidFill>
              </a:rPr>
              <a:t>Developer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wants</a:t>
            </a:r>
            <a:r>
              <a:rPr lang="fi-FI" sz="2400" b="1" dirty="0">
                <a:solidFill>
                  <a:schemeClr val="bg1"/>
                </a:solidFill>
              </a:rPr>
              <a:t> to </a:t>
            </a:r>
            <a:r>
              <a:rPr lang="fi-FI" sz="2400" b="1" dirty="0" err="1">
                <a:solidFill>
                  <a:schemeClr val="bg1"/>
                </a:solidFill>
              </a:rPr>
              <a:t>list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all</a:t>
            </a:r>
            <a:r>
              <a:rPr lang="fi-FI" sz="2400" b="1" dirty="0">
                <a:solidFill>
                  <a:schemeClr val="bg1"/>
                </a:solidFill>
              </a:rPr>
              <a:t> products with API from Platform of Trust. </a:t>
            </a:r>
          </a:p>
          <a:p>
            <a:endParaRPr lang="fi-FI" sz="2400" dirty="0">
              <a:solidFill>
                <a:schemeClr val="bg1"/>
              </a:solidFill>
            </a:endParaRPr>
          </a:p>
          <a:p>
            <a:r>
              <a:rPr lang="fi-FI" sz="2400" dirty="0" err="1">
                <a:solidFill>
                  <a:schemeClr val="bg1"/>
                </a:solidFill>
              </a:rPr>
              <a:t>What</a:t>
            </a:r>
            <a:r>
              <a:rPr lang="fi-FI" sz="2400" dirty="0">
                <a:solidFill>
                  <a:schemeClr val="bg1"/>
                </a:solidFill>
              </a:rPr>
              <a:t> information the </a:t>
            </a:r>
            <a:r>
              <a:rPr lang="fi-FI" sz="2400" dirty="0" err="1">
                <a:solidFill>
                  <a:schemeClr val="bg1"/>
                </a:solidFill>
              </a:rPr>
              <a:t>developer</a:t>
            </a:r>
            <a:r>
              <a:rPr lang="fi-FI" sz="2400" dirty="0">
                <a:solidFill>
                  <a:schemeClr val="bg1"/>
                </a:solidFill>
              </a:rPr>
              <a:t> needs? </a:t>
            </a:r>
          </a:p>
          <a:p>
            <a:endParaRPr lang="fi-FI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400" dirty="0" err="1">
                <a:solidFill>
                  <a:schemeClr val="bg1"/>
                </a:solidFill>
              </a:rPr>
              <a:t>Find</a:t>
            </a:r>
            <a:r>
              <a:rPr lang="fi-FI" sz="2400" dirty="0">
                <a:solidFill>
                  <a:schemeClr val="bg1"/>
                </a:solidFill>
              </a:rPr>
              <a:t> the documentation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400" dirty="0">
                <a:solidFill>
                  <a:schemeClr val="bg1"/>
                </a:solidFill>
              </a:rPr>
              <a:t>Product </a:t>
            </a:r>
            <a:r>
              <a:rPr lang="fi-FI" sz="2400" dirty="0" err="1">
                <a:solidFill>
                  <a:schemeClr val="bg1"/>
                </a:solidFill>
              </a:rPr>
              <a:t>listing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endpoint</a:t>
            </a:r>
            <a:endParaRPr lang="fi-FI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400" dirty="0">
                <a:solidFill>
                  <a:schemeClr val="bg1"/>
                </a:solidFill>
              </a:rPr>
              <a:t>How to </a:t>
            </a:r>
            <a:r>
              <a:rPr lang="fi-FI" sz="2400" dirty="0" err="1">
                <a:solidFill>
                  <a:schemeClr val="bg1"/>
                </a:solidFill>
              </a:rPr>
              <a:t>call</a:t>
            </a:r>
            <a:r>
              <a:rPr lang="fi-FI" sz="2400" dirty="0">
                <a:solidFill>
                  <a:schemeClr val="bg1"/>
                </a:solidFill>
              </a:rPr>
              <a:t> API with </a:t>
            </a:r>
            <a:r>
              <a:rPr lang="fi-FI" sz="2400" dirty="0" err="1">
                <a:solidFill>
                  <a:schemeClr val="bg1"/>
                </a:solidFill>
              </a:rPr>
              <a:t>preferred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programming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language</a:t>
            </a:r>
            <a:endParaRPr lang="fi-FI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400" dirty="0" err="1">
                <a:solidFill>
                  <a:schemeClr val="bg1"/>
                </a:solidFill>
              </a:rPr>
              <a:t>What</a:t>
            </a:r>
            <a:r>
              <a:rPr lang="fi-FI" sz="2400" dirty="0">
                <a:solidFill>
                  <a:schemeClr val="bg1"/>
                </a:solidFill>
              </a:rPr>
              <a:t> are the </a:t>
            </a:r>
            <a:r>
              <a:rPr lang="fi-FI" sz="2400" dirty="0" err="1">
                <a:solidFill>
                  <a:schemeClr val="bg1"/>
                </a:solidFill>
              </a:rPr>
              <a:t>responses</a:t>
            </a:r>
            <a:r>
              <a:rPr lang="fi-FI" sz="2400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98D44D44-D807-044D-BA1C-615E2C413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755" y="0"/>
            <a:ext cx="7614245" cy="6487297"/>
          </a:xfrm>
          <a:prstGeom prst="rect">
            <a:avLst/>
          </a:prstGeom>
        </p:spPr>
      </p:pic>
      <p:sp>
        <p:nvSpPr>
          <p:cNvPr id="8" name="Tekstiruutu 7">
            <a:extLst>
              <a:ext uri="{FF2B5EF4-FFF2-40B4-BE49-F238E27FC236}">
                <a16:creationId xmlns:a16="http://schemas.microsoft.com/office/drawing/2014/main" id="{13B59E30-39C7-D64A-8511-06A3B66FFD22}"/>
              </a:ext>
            </a:extLst>
          </p:cNvPr>
          <p:cNvSpPr txBox="1"/>
          <p:nvPr/>
        </p:nvSpPr>
        <p:spPr>
          <a:xfrm>
            <a:off x="8365185" y="60990"/>
            <a:ext cx="3753075" cy="1200329"/>
          </a:xfrm>
          <a:prstGeom prst="rect">
            <a:avLst/>
          </a:prstGeom>
          <a:solidFill>
            <a:schemeClr val="bg1"/>
          </a:solidFill>
          <a:ln w="28575">
            <a:solidFill>
              <a:srgbClr val="FF4201"/>
            </a:solidFill>
          </a:ln>
        </p:spPr>
        <p:txBody>
          <a:bodyPr wrap="square" rtlCol="0">
            <a:spAutoFit/>
          </a:bodyPr>
          <a:lstStyle/>
          <a:p>
            <a:r>
              <a:rPr lang="fi-FI" b="1" dirty="0" err="1"/>
              <a:t>Take-away</a:t>
            </a:r>
            <a:r>
              <a:rPr lang="fi-FI" b="1" dirty="0"/>
              <a:t>:</a:t>
            </a:r>
          </a:p>
          <a:p>
            <a:r>
              <a:rPr lang="fi-FI" dirty="0" err="1"/>
              <a:t>Reorder</a:t>
            </a:r>
            <a:r>
              <a:rPr lang="fi-FI" dirty="0"/>
              <a:t> </a:t>
            </a:r>
            <a:r>
              <a:rPr lang="fi-FI" dirty="0" err="1"/>
              <a:t>endpoints</a:t>
            </a:r>
            <a:r>
              <a:rPr lang="fi-FI" dirty="0"/>
              <a:t> so that </a:t>
            </a:r>
            <a:r>
              <a:rPr lang="fi-FI" dirty="0" err="1"/>
              <a:t>relevant</a:t>
            </a:r>
            <a:r>
              <a:rPr lang="fi-FI" dirty="0"/>
              <a:t> for </a:t>
            </a:r>
          </a:p>
          <a:p>
            <a:r>
              <a:rPr lang="fi-FI" dirty="0"/>
              <a:t>the </a:t>
            </a:r>
            <a:r>
              <a:rPr lang="fi-FI" dirty="0" err="1"/>
              <a:t>user’s</a:t>
            </a:r>
            <a:r>
              <a:rPr lang="fi-FI" dirty="0"/>
              <a:t> </a:t>
            </a:r>
            <a:r>
              <a:rPr lang="fi-FI" dirty="0" err="1"/>
              <a:t>work</a:t>
            </a:r>
            <a:r>
              <a:rPr lang="fi-FI" dirty="0"/>
              <a:t> </a:t>
            </a:r>
            <a:r>
              <a:rPr lang="fi-FI" dirty="0" err="1"/>
              <a:t>flow</a:t>
            </a:r>
            <a:r>
              <a:rPr lang="fi-FI" dirty="0"/>
              <a:t> are </a:t>
            </a:r>
            <a:r>
              <a:rPr lang="fi-FI" dirty="0" err="1"/>
              <a:t>close</a:t>
            </a:r>
            <a:r>
              <a:rPr lang="fi-FI" dirty="0"/>
              <a:t> to </a:t>
            </a:r>
            <a:r>
              <a:rPr lang="fi-FI" dirty="0" err="1"/>
              <a:t>each</a:t>
            </a:r>
            <a:r>
              <a:rPr lang="fi-FI" dirty="0"/>
              <a:t> </a:t>
            </a:r>
            <a:r>
              <a:rPr lang="fi-FI" dirty="0" err="1"/>
              <a:t>other</a:t>
            </a:r>
            <a:r>
              <a:rPr lang="fi-FI" dirty="0"/>
              <a:t>.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Pareto</a:t>
            </a:r>
            <a:r>
              <a:rPr lang="fi-FI" dirty="0"/>
              <a:t> Chart Analysis</a:t>
            </a:r>
          </a:p>
        </p:txBody>
      </p:sp>
    </p:spTree>
    <p:extLst>
      <p:ext uri="{BB962C8B-B14F-4D97-AF65-F5344CB8AC3E}">
        <p14:creationId xmlns:p14="http://schemas.microsoft.com/office/powerpoint/2010/main" val="803554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46B9A587-DD85-884B-A39B-478282F1369C}"/>
              </a:ext>
            </a:extLst>
          </p:cNvPr>
          <p:cNvSpPr txBox="1">
            <a:spLocks/>
          </p:cNvSpPr>
          <p:nvPr/>
        </p:nvSpPr>
        <p:spPr>
          <a:xfrm>
            <a:off x="4208925" y="-2"/>
            <a:ext cx="7983076" cy="648729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7" name="Otsikko 1">
            <a:extLst>
              <a:ext uri="{FF2B5EF4-FFF2-40B4-BE49-F238E27FC236}">
                <a16:creationId xmlns:a16="http://schemas.microsoft.com/office/drawing/2014/main" id="{317718A2-5B8C-B342-8D4F-B094C8856DE5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DX Doctor – dxdoctor.net – Jarkko Moilanen @Jarkko_Moilanen</a:t>
            </a:r>
          </a:p>
        </p:txBody>
      </p:sp>
      <p:sp>
        <p:nvSpPr>
          <p:cNvPr id="9" name="Tekstiruutu 8">
            <a:extLst>
              <a:ext uri="{FF2B5EF4-FFF2-40B4-BE49-F238E27FC236}">
                <a16:creationId xmlns:a16="http://schemas.microsoft.com/office/drawing/2014/main" id="{72C4716D-50FB-9C4F-BB47-07A5685D3F75}"/>
              </a:ext>
            </a:extLst>
          </p:cNvPr>
          <p:cNvSpPr txBox="1"/>
          <p:nvPr/>
        </p:nvSpPr>
        <p:spPr>
          <a:xfrm>
            <a:off x="4395019" y="881744"/>
            <a:ext cx="744793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5400" b="1" dirty="0" err="1">
                <a:solidFill>
                  <a:schemeClr val="bg1"/>
                </a:solidFill>
              </a:rPr>
              <a:t>Example</a:t>
            </a:r>
            <a:r>
              <a:rPr lang="fi-FI" sz="5400" b="1" dirty="0">
                <a:solidFill>
                  <a:schemeClr val="bg1"/>
                </a:solidFill>
              </a:rPr>
              <a:t> 2</a:t>
            </a:r>
            <a:endParaRPr lang="fi-FI" sz="5400" dirty="0">
              <a:solidFill>
                <a:schemeClr val="bg1"/>
              </a:solidFill>
            </a:endParaRPr>
          </a:p>
          <a:p>
            <a:r>
              <a:rPr lang="fi-FI" sz="2400" b="1" dirty="0" err="1">
                <a:solidFill>
                  <a:schemeClr val="bg1"/>
                </a:solidFill>
              </a:rPr>
              <a:t>Developer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wants</a:t>
            </a:r>
            <a:r>
              <a:rPr lang="fi-FI" sz="2400" b="1" dirty="0">
                <a:solidFill>
                  <a:schemeClr val="bg1"/>
                </a:solidFill>
              </a:rPr>
              <a:t> to </a:t>
            </a:r>
            <a:r>
              <a:rPr lang="fi-FI" sz="2400" b="1" dirty="0" err="1">
                <a:solidFill>
                  <a:schemeClr val="bg1"/>
                </a:solidFill>
              </a:rPr>
              <a:t>register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application</a:t>
            </a:r>
            <a:r>
              <a:rPr lang="fi-FI" sz="2400" b="1" dirty="0">
                <a:solidFill>
                  <a:schemeClr val="bg1"/>
                </a:solidFill>
              </a:rPr>
              <a:t> to the </a:t>
            </a:r>
            <a:r>
              <a:rPr lang="fi-FI" sz="2400" b="1" dirty="0" err="1">
                <a:solidFill>
                  <a:schemeClr val="bg1"/>
                </a:solidFill>
              </a:rPr>
              <a:t>platform</a:t>
            </a:r>
            <a:endParaRPr lang="fi-FI" sz="2400" b="1" dirty="0">
              <a:solidFill>
                <a:schemeClr val="bg1"/>
              </a:solidFill>
            </a:endParaRPr>
          </a:p>
          <a:p>
            <a:endParaRPr lang="fi-FI" sz="2400" dirty="0">
              <a:solidFill>
                <a:schemeClr val="bg1"/>
              </a:solidFill>
            </a:endParaRPr>
          </a:p>
          <a:p>
            <a:r>
              <a:rPr lang="fi-FI" sz="2400" dirty="0" err="1">
                <a:solidFill>
                  <a:schemeClr val="bg1"/>
                </a:solidFill>
              </a:rPr>
              <a:t>What</a:t>
            </a:r>
            <a:r>
              <a:rPr lang="fi-FI" sz="2400" dirty="0">
                <a:solidFill>
                  <a:schemeClr val="bg1"/>
                </a:solidFill>
              </a:rPr>
              <a:t> information the </a:t>
            </a:r>
            <a:r>
              <a:rPr lang="fi-FI" sz="2400" dirty="0" err="1">
                <a:solidFill>
                  <a:schemeClr val="bg1"/>
                </a:solidFill>
              </a:rPr>
              <a:t>developer</a:t>
            </a:r>
            <a:r>
              <a:rPr lang="fi-FI" sz="2400" dirty="0">
                <a:solidFill>
                  <a:schemeClr val="bg1"/>
                </a:solidFill>
              </a:rPr>
              <a:t> needs? </a:t>
            </a:r>
          </a:p>
          <a:p>
            <a:endParaRPr lang="fi-FI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400" dirty="0" err="1">
                <a:solidFill>
                  <a:schemeClr val="bg1"/>
                </a:solidFill>
              </a:rPr>
              <a:t>Find</a:t>
            </a:r>
            <a:r>
              <a:rPr lang="fi-FI" sz="2400" dirty="0">
                <a:solidFill>
                  <a:schemeClr val="bg1"/>
                </a:solidFill>
              </a:rPr>
              <a:t> the </a:t>
            </a:r>
            <a:r>
              <a:rPr lang="fi-FI" sz="2400" dirty="0" err="1">
                <a:solidFill>
                  <a:schemeClr val="bg1"/>
                </a:solidFill>
              </a:rPr>
              <a:t>developer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portal</a:t>
            </a:r>
            <a:r>
              <a:rPr lang="fi-FI" sz="2400" dirty="0">
                <a:solidFill>
                  <a:schemeClr val="bg1"/>
                </a:solidFill>
              </a:rPr>
              <a:t> and </a:t>
            </a:r>
            <a:r>
              <a:rPr lang="fi-FI" sz="2400" dirty="0" err="1">
                <a:solidFill>
                  <a:schemeClr val="bg1"/>
                </a:solidFill>
              </a:rPr>
              <a:t>guides</a:t>
            </a:r>
            <a:endParaRPr lang="fi-FI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400" dirty="0" err="1">
                <a:solidFill>
                  <a:schemeClr val="bg1"/>
                </a:solidFill>
              </a:rPr>
              <a:t>Howto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guide</a:t>
            </a:r>
            <a:r>
              <a:rPr lang="fi-FI" sz="2400" dirty="0">
                <a:solidFill>
                  <a:schemeClr val="bg1"/>
                </a:solidFill>
              </a:rPr>
              <a:t> on </a:t>
            </a:r>
            <a:r>
              <a:rPr lang="fi-FI" sz="2400" dirty="0" err="1">
                <a:solidFill>
                  <a:schemeClr val="bg1"/>
                </a:solidFill>
              </a:rPr>
              <a:t>registering</a:t>
            </a:r>
            <a:r>
              <a:rPr lang="fi-FI" sz="2400" dirty="0">
                <a:solidFill>
                  <a:schemeClr val="bg1"/>
                </a:solidFill>
              </a:rPr>
              <a:t> an </a:t>
            </a:r>
            <a:r>
              <a:rPr lang="fi-FI" sz="2400" dirty="0" err="1">
                <a:solidFill>
                  <a:schemeClr val="bg1"/>
                </a:solidFill>
              </a:rPr>
              <a:t>application</a:t>
            </a:r>
            <a:endParaRPr lang="fi-FI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i-FI" sz="2400" dirty="0" err="1">
                <a:solidFill>
                  <a:schemeClr val="bg1"/>
                </a:solidFill>
              </a:rPr>
              <a:t>Step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by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step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guide</a:t>
            </a:r>
            <a:r>
              <a:rPr lang="fi-FI" sz="2400" dirty="0">
                <a:solidFill>
                  <a:schemeClr val="bg1"/>
                </a:solidFill>
              </a:rPr>
              <a:t> with </a:t>
            </a:r>
            <a:r>
              <a:rPr lang="fi-FI" sz="2400" dirty="0" err="1">
                <a:solidFill>
                  <a:schemeClr val="bg1"/>
                </a:solidFill>
              </a:rPr>
              <a:t>code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examples</a:t>
            </a:r>
            <a:r>
              <a:rPr lang="fi-FI" sz="2400" dirty="0">
                <a:solidFill>
                  <a:schemeClr val="bg1"/>
                </a:solidFill>
              </a:rPr>
              <a:t> (for API </a:t>
            </a:r>
            <a:r>
              <a:rPr lang="fi-FI" sz="2400" dirty="0" err="1">
                <a:solidFill>
                  <a:schemeClr val="bg1"/>
                </a:solidFill>
              </a:rPr>
              <a:t>calls</a:t>
            </a:r>
            <a:r>
              <a:rPr lang="fi-FI" sz="24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400" dirty="0">
                <a:solidFill>
                  <a:schemeClr val="bg1"/>
                </a:solidFill>
              </a:rPr>
              <a:t>Most likely </a:t>
            </a:r>
            <a:r>
              <a:rPr lang="fi-FI" sz="2400" dirty="0" err="1">
                <a:solidFill>
                  <a:schemeClr val="bg1"/>
                </a:solidFill>
              </a:rPr>
              <a:t>developer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also</a:t>
            </a:r>
            <a:r>
              <a:rPr lang="fi-FI" sz="2400" dirty="0">
                <a:solidFill>
                  <a:schemeClr val="bg1"/>
                </a:solidFill>
              </a:rPr>
              <a:t> needs to </a:t>
            </a:r>
            <a:r>
              <a:rPr lang="fi-FI" sz="2400" dirty="0" err="1">
                <a:solidFill>
                  <a:schemeClr val="bg1"/>
                </a:solidFill>
              </a:rPr>
              <a:t>add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auth</a:t>
            </a:r>
            <a:r>
              <a:rPr lang="fi-FI" sz="2400" dirty="0">
                <a:solidFill>
                  <a:schemeClr val="bg1"/>
                </a:solidFill>
              </a:rPr>
              <a:t> to the </a:t>
            </a:r>
            <a:r>
              <a:rPr lang="fi-FI" sz="2400" dirty="0" err="1">
                <a:solidFill>
                  <a:schemeClr val="bg1"/>
                </a:solidFill>
              </a:rPr>
              <a:t>application</a:t>
            </a:r>
            <a:r>
              <a:rPr lang="fi-FI" sz="2400" dirty="0">
                <a:solidFill>
                  <a:schemeClr val="bg1"/>
                </a:solidFill>
              </a:rPr>
              <a:t> as </a:t>
            </a:r>
            <a:r>
              <a:rPr lang="fi-FI" sz="2400" dirty="0" err="1">
                <a:solidFill>
                  <a:schemeClr val="bg1"/>
                </a:solidFill>
              </a:rPr>
              <a:t>well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3" name="Kuva 2" descr="Kuva, joka sisältää kohteen näyttökuva&#10;&#10;Kuvaus luotu automaattisesti">
            <a:extLst>
              <a:ext uri="{FF2B5EF4-FFF2-40B4-BE49-F238E27FC236}">
                <a16:creationId xmlns:a16="http://schemas.microsoft.com/office/drawing/2014/main" id="{4636646B-3662-6042-912B-24A595353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9" y="-2"/>
            <a:ext cx="4185245" cy="6858000"/>
          </a:xfrm>
          <a:prstGeom prst="rect">
            <a:avLst/>
          </a:prstGeom>
        </p:spPr>
      </p:pic>
      <p:sp>
        <p:nvSpPr>
          <p:cNvPr id="10" name="Tekstiruutu 9">
            <a:extLst>
              <a:ext uri="{FF2B5EF4-FFF2-40B4-BE49-F238E27FC236}">
                <a16:creationId xmlns:a16="http://schemas.microsoft.com/office/drawing/2014/main" id="{84039E84-EBE3-5F46-8E1B-7C9F70542CEE}"/>
              </a:ext>
            </a:extLst>
          </p:cNvPr>
          <p:cNvSpPr txBox="1"/>
          <p:nvPr/>
        </p:nvSpPr>
        <p:spPr>
          <a:xfrm>
            <a:off x="8335251" y="85539"/>
            <a:ext cx="3767537" cy="1200329"/>
          </a:xfrm>
          <a:prstGeom prst="rect">
            <a:avLst/>
          </a:prstGeom>
          <a:solidFill>
            <a:schemeClr val="bg1"/>
          </a:solidFill>
          <a:ln w="19050">
            <a:solidFill>
              <a:srgbClr val="FF4201"/>
            </a:solidFill>
          </a:ln>
        </p:spPr>
        <p:txBody>
          <a:bodyPr wrap="square" rtlCol="0">
            <a:spAutoFit/>
          </a:bodyPr>
          <a:lstStyle/>
          <a:p>
            <a:r>
              <a:rPr lang="fi-FI" b="1" dirty="0" err="1"/>
              <a:t>Take-away</a:t>
            </a:r>
            <a:r>
              <a:rPr lang="fi-FI" b="1" dirty="0"/>
              <a:t>:</a:t>
            </a:r>
          </a:p>
          <a:p>
            <a:r>
              <a:rPr lang="fi-FI" dirty="0" err="1"/>
              <a:t>Reorder</a:t>
            </a:r>
            <a:r>
              <a:rPr lang="fi-FI" dirty="0"/>
              <a:t> </a:t>
            </a:r>
            <a:r>
              <a:rPr lang="fi-FI" dirty="0" err="1"/>
              <a:t>guides</a:t>
            </a:r>
            <a:r>
              <a:rPr lang="fi-FI" dirty="0"/>
              <a:t> so that </a:t>
            </a:r>
            <a:r>
              <a:rPr lang="fi-FI" dirty="0" err="1"/>
              <a:t>relevant</a:t>
            </a:r>
            <a:r>
              <a:rPr lang="fi-FI" dirty="0"/>
              <a:t> for </a:t>
            </a:r>
          </a:p>
          <a:p>
            <a:r>
              <a:rPr lang="fi-FI" dirty="0"/>
              <a:t>the </a:t>
            </a:r>
            <a:r>
              <a:rPr lang="fi-FI" dirty="0" err="1"/>
              <a:t>user’s</a:t>
            </a:r>
            <a:r>
              <a:rPr lang="fi-FI" dirty="0"/>
              <a:t> </a:t>
            </a:r>
            <a:r>
              <a:rPr lang="fi-FI" dirty="0" err="1"/>
              <a:t>work</a:t>
            </a:r>
            <a:r>
              <a:rPr lang="fi-FI" dirty="0"/>
              <a:t> </a:t>
            </a:r>
            <a:r>
              <a:rPr lang="fi-FI" dirty="0" err="1"/>
              <a:t>flow</a:t>
            </a:r>
            <a:r>
              <a:rPr lang="fi-FI" dirty="0"/>
              <a:t> are </a:t>
            </a:r>
            <a:r>
              <a:rPr lang="fi-FI" dirty="0" err="1"/>
              <a:t>close</a:t>
            </a:r>
            <a:r>
              <a:rPr lang="fi-FI" dirty="0"/>
              <a:t> to </a:t>
            </a:r>
            <a:r>
              <a:rPr lang="fi-FI" dirty="0" err="1"/>
              <a:t>each</a:t>
            </a:r>
            <a:r>
              <a:rPr lang="fi-FI" dirty="0"/>
              <a:t> </a:t>
            </a:r>
            <a:r>
              <a:rPr lang="fi-FI" dirty="0" err="1"/>
              <a:t>other</a:t>
            </a:r>
            <a:r>
              <a:rPr lang="fi-FI" dirty="0"/>
              <a:t>.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Pareto</a:t>
            </a:r>
            <a:r>
              <a:rPr lang="fi-FI" dirty="0"/>
              <a:t> Chart Analysis</a:t>
            </a:r>
          </a:p>
        </p:txBody>
      </p:sp>
    </p:spTree>
    <p:extLst>
      <p:ext uri="{BB962C8B-B14F-4D97-AF65-F5344CB8AC3E}">
        <p14:creationId xmlns:p14="http://schemas.microsoft.com/office/powerpoint/2010/main" val="2938055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1D7530A2-D88D-0548-B969-F47886CECAA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304690" cy="648729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" name="Suorakulmio 8">
            <a:extLst>
              <a:ext uri="{FF2B5EF4-FFF2-40B4-BE49-F238E27FC236}">
                <a16:creationId xmlns:a16="http://schemas.microsoft.com/office/drawing/2014/main" id="{3F8B4EFF-DEE5-5C42-915C-9E14B85E3C1B}"/>
              </a:ext>
            </a:extLst>
          </p:cNvPr>
          <p:cNvSpPr/>
          <p:nvPr/>
        </p:nvSpPr>
        <p:spPr>
          <a:xfrm>
            <a:off x="0" y="1542412"/>
            <a:ext cx="7304690" cy="1353294"/>
          </a:xfrm>
          <a:prstGeom prst="rect">
            <a:avLst/>
          </a:prstGeom>
          <a:solidFill>
            <a:srgbClr val="FF4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2CBF86F8-0AB9-4C47-8863-CA1492678DF1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DX Doctor – dxdoctor.net – Jarkko Moilanen @Jarkko_Moilanen</a:t>
            </a:r>
            <a:endParaRPr kumimoji="0" lang="fi-FI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ekstiruutu 2">
            <a:extLst>
              <a:ext uri="{FF2B5EF4-FFF2-40B4-BE49-F238E27FC236}">
                <a16:creationId xmlns:a16="http://schemas.microsoft.com/office/drawing/2014/main" id="{A2D3AF83-4C95-7040-A6BA-2352367AD392}"/>
              </a:ext>
            </a:extLst>
          </p:cNvPr>
          <p:cNvSpPr txBox="1"/>
          <p:nvPr/>
        </p:nvSpPr>
        <p:spPr>
          <a:xfrm>
            <a:off x="73740" y="60990"/>
            <a:ext cx="704073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5400" b="1" dirty="0" err="1">
                <a:solidFill>
                  <a:schemeClr val="bg1"/>
                </a:solidFill>
              </a:rPr>
              <a:t>Example</a:t>
            </a:r>
            <a:r>
              <a:rPr lang="fi-FI" sz="5400" b="1" dirty="0">
                <a:solidFill>
                  <a:schemeClr val="bg1"/>
                </a:solidFill>
              </a:rPr>
              <a:t> 3</a:t>
            </a:r>
            <a:endParaRPr lang="fi-FI" sz="5400" dirty="0">
              <a:solidFill>
                <a:schemeClr val="bg1"/>
              </a:solidFill>
            </a:endParaRPr>
          </a:p>
          <a:p>
            <a:r>
              <a:rPr lang="fi-FI" sz="2400" b="1" dirty="0" err="1">
                <a:solidFill>
                  <a:schemeClr val="bg1"/>
                </a:solidFill>
              </a:rPr>
              <a:t>Which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APIs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or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endpoints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should</a:t>
            </a:r>
            <a:r>
              <a:rPr lang="fi-FI" sz="2400" b="1" dirty="0">
                <a:solidFill>
                  <a:schemeClr val="bg1"/>
                </a:solidFill>
              </a:rPr>
              <a:t> I </a:t>
            </a:r>
            <a:r>
              <a:rPr lang="fi-FI" sz="2400" b="1" dirty="0" err="1">
                <a:solidFill>
                  <a:schemeClr val="bg1"/>
                </a:solidFill>
              </a:rPr>
              <a:t>optimize</a:t>
            </a:r>
            <a:r>
              <a:rPr lang="fi-FI" sz="2400" b="1" dirty="0">
                <a:solidFill>
                  <a:schemeClr val="bg1"/>
                </a:solidFill>
              </a:rPr>
              <a:t>?</a:t>
            </a:r>
          </a:p>
          <a:p>
            <a:endParaRPr lang="fi-FI" sz="2400" dirty="0">
              <a:solidFill>
                <a:schemeClr val="bg1"/>
              </a:solidFill>
            </a:endParaRPr>
          </a:p>
          <a:p>
            <a:r>
              <a:rPr lang="fi-FI" sz="2400" dirty="0" err="1">
                <a:solidFill>
                  <a:schemeClr val="bg1"/>
                </a:solidFill>
              </a:rPr>
              <a:t>Optimize</a:t>
            </a:r>
            <a:r>
              <a:rPr lang="fi-FI" sz="2400" dirty="0">
                <a:solidFill>
                  <a:schemeClr val="bg1"/>
                </a:solidFill>
              </a:rPr>
              <a:t>, </a:t>
            </a:r>
            <a:r>
              <a:rPr lang="fi-FI" sz="2400" dirty="0" err="1">
                <a:solidFill>
                  <a:schemeClr val="bg1"/>
                </a:solidFill>
              </a:rPr>
              <a:t>performance</a:t>
            </a:r>
            <a:r>
              <a:rPr lang="fi-FI" sz="2400" dirty="0">
                <a:solidFill>
                  <a:schemeClr val="bg1"/>
                </a:solidFill>
              </a:rPr>
              <a:t>, </a:t>
            </a:r>
            <a:r>
              <a:rPr lang="fi-FI" sz="2400" dirty="0" err="1">
                <a:solidFill>
                  <a:schemeClr val="bg1"/>
                </a:solidFill>
              </a:rPr>
              <a:t>usability</a:t>
            </a:r>
            <a:r>
              <a:rPr lang="fi-FI" sz="2400" dirty="0">
                <a:solidFill>
                  <a:schemeClr val="bg1"/>
                </a:solidFill>
              </a:rPr>
              <a:t> and </a:t>
            </a:r>
            <a:r>
              <a:rPr lang="fi-FI" sz="2400" dirty="0" err="1">
                <a:solidFill>
                  <a:schemeClr val="bg1"/>
                </a:solidFill>
              </a:rPr>
              <a:t>reliability</a:t>
            </a:r>
            <a:r>
              <a:rPr lang="fi-FI" sz="2400" dirty="0">
                <a:solidFill>
                  <a:schemeClr val="bg1"/>
                </a:solidFill>
              </a:rPr>
              <a:t> of </a:t>
            </a:r>
            <a:r>
              <a:rPr lang="fi-FI" sz="2400" dirty="0" err="1">
                <a:solidFill>
                  <a:schemeClr val="bg1"/>
                </a:solidFill>
              </a:rPr>
              <a:t>the</a:t>
            </a:r>
            <a:r>
              <a:rPr lang="fi-FI" sz="2400" dirty="0">
                <a:solidFill>
                  <a:schemeClr val="bg1"/>
                </a:solidFill>
              </a:rPr>
              <a:t> 20% of </a:t>
            </a:r>
            <a:r>
              <a:rPr lang="fi-FI" sz="2400" dirty="0" err="1">
                <a:solidFill>
                  <a:schemeClr val="bg1"/>
                </a:solidFill>
              </a:rPr>
              <a:t>the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endpoints</a:t>
            </a:r>
            <a:r>
              <a:rPr lang="fi-FI" sz="2400" dirty="0">
                <a:solidFill>
                  <a:schemeClr val="bg1"/>
                </a:solidFill>
              </a:rPr>
              <a:t>, </a:t>
            </a:r>
            <a:r>
              <a:rPr lang="fi-FI" sz="2400" dirty="0" err="1">
                <a:solidFill>
                  <a:schemeClr val="bg1"/>
                </a:solidFill>
              </a:rPr>
              <a:t>leave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rest</a:t>
            </a:r>
            <a:r>
              <a:rPr lang="fi-FI" sz="2400" dirty="0">
                <a:solidFill>
                  <a:schemeClr val="bg1"/>
                </a:solidFill>
              </a:rPr>
              <a:t> as is (</a:t>
            </a:r>
            <a:r>
              <a:rPr lang="fi-FI" sz="2400" dirty="0" err="1">
                <a:solidFill>
                  <a:schemeClr val="bg1"/>
                </a:solidFill>
              </a:rPr>
              <a:t>waste</a:t>
            </a:r>
            <a:r>
              <a:rPr lang="fi-FI" sz="2400" dirty="0">
                <a:solidFill>
                  <a:schemeClr val="bg1"/>
                </a:solidFill>
              </a:rPr>
              <a:t> of </a:t>
            </a:r>
            <a:r>
              <a:rPr lang="fi-FI" sz="2400" dirty="0" err="1">
                <a:solidFill>
                  <a:schemeClr val="bg1"/>
                </a:solidFill>
              </a:rPr>
              <a:t>time</a:t>
            </a:r>
            <a:r>
              <a:rPr lang="fi-FI" sz="2400" dirty="0">
                <a:solidFill>
                  <a:schemeClr val="bg1"/>
                </a:solidFill>
              </a:rPr>
              <a:t> and </a:t>
            </a:r>
            <a:r>
              <a:rPr lang="fi-FI" sz="2400" dirty="0" err="1">
                <a:solidFill>
                  <a:schemeClr val="bg1"/>
                </a:solidFill>
              </a:rPr>
              <a:t>resources</a:t>
            </a:r>
            <a:r>
              <a:rPr lang="fi-FI" sz="24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4CC7CC25-3DDF-0E4B-9063-BE6C6F00E469}"/>
              </a:ext>
            </a:extLst>
          </p:cNvPr>
          <p:cNvSpPr/>
          <p:nvPr/>
        </p:nvSpPr>
        <p:spPr>
          <a:xfrm>
            <a:off x="0" y="5397190"/>
            <a:ext cx="7304690" cy="1093630"/>
          </a:xfrm>
          <a:prstGeom prst="rect">
            <a:avLst/>
          </a:prstGeom>
          <a:solidFill>
            <a:srgbClr val="FF4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Tekstiruutu 6">
            <a:extLst>
              <a:ext uri="{FF2B5EF4-FFF2-40B4-BE49-F238E27FC236}">
                <a16:creationId xmlns:a16="http://schemas.microsoft.com/office/drawing/2014/main" id="{9837550F-C221-8B45-A33F-AE77878C9887}"/>
              </a:ext>
            </a:extLst>
          </p:cNvPr>
          <p:cNvSpPr txBox="1"/>
          <p:nvPr/>
        </p:nvSpPr>
        <p:spPr>
          <a:xfrm>
            <a:off x="31617" y="3272382"/>
            <a:ext cx="70407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5400" b="1" dirty="0" err="1">
                <a:solidFill>
                  <a:schemeClr val="bg1"/>
                </a:solidFill>
              </a:rPr>
              <a:t>Example</a:t>
            </a:r>
            <a:r>
              <a:rPr lang="fi-FI" sz="5400" b="1" dirty="0">
                <a:solidFill>
                  <a:schemeClr val="bg1"/>
                </a:solidFill>
              </a:rPr>
              <a:t> 4</a:t>
            </a:r>
            <a:endParaRPr lang="fi-FI" sz="5400" dirty="0">
              <a:solidFill>
                <a:schemeClr val="bg1"/>
              </a:solidFill>
            </a:endParaRPr>
          </a:p>
          <a:p>
            <a:r>
              <a:rPr lang="fi-FI" sz="2400" b="1" dirty="0" err="1">
                <a:solidFill>
                  <a:schemeClr val="bg1"/>
                </a:solidFill>
              </a:rPr>
              <a:t>We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consider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building</a:t>
            </a:r>
            <a:r>
              <a:rPr lang="fi-FI" sz="2400" b="1" dirty="0">
                <a:solidFill>
                  <a:schemeClr val="bg1"/>
                </a:solidFill>
              </a:rPr>
              <a:t> a </a:t>
            </a:r>
            <a:r>
              <a:rPr lang="fi-FI" sz="2400" b="1" dirty="0" err="1">
                <a:solidFill>
                  <a:schemeClr val="bg1"/>
                </a:solidFill>
              </a:rPr>
              <a:t>code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library</a:t>
            </a:r>
            <a:r>
              <a:rPr lang="fi-FI" sz="2400" b="1" dirty="0">
                <a:solidFill>
                  <a:schemeClr val="bg1"/>
                </a:solidFill>
              </a:rPr>
              <a:t> to </a:t>
            </a:r>
            <a:r>
              <a:rPr lang="fi-FI" sz="2400" b="1" dirty="0" err="1">
                <a:solidFill>
                  <a:schemeClr val="bg1"/>
                </a:solidFill>
              </a:rPr>
              <a:t>enable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more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fluent</a:t>
            </a:r>
            <a:r>
              <a:rPr lang="fi-FI" sz="2400" b="1" dirty="0">
                <a:solidFill>
                  <a:schemeClr val="bg1"/>
                </a:solidFill>
              </a:rPr>
              <a:t> DX for </a:t>
            </a:r>
            <a:r>
              <a:rPr lang="fi-FI" sz="2400" b="1" dirty="0" err="1">
                <a:solidFill>
                  <a:schemeClr val="bg1"/>
                </a:solidFill>
              </a:rPr>
              <a:t>consumers</a:t>
            </a:r>
            <a:r>
              <a:rPr lang="fi-FI" sz="2400" b="1" dirty="0">
                <a:solidFill>
                  <a:schemeClr val="bg1"/>
                </a:solidFill>
              </a:rPr>
              <a:t>. </a:t>
            </a:r>
            <a:r>
              <a:rPr lang="fi-FI" sz="2400" b="1" dirty="0" err="1">
                <a:solidFill>
                  <a:schemeClr val="bg1"/>
                </a:solidFill>
              </a:rPr>
              <a:t>What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APIs</a:t>
            </a:r>
            <a:r>
              <a:rPr lang="fi-FI" sz="2400" b="1" dirty="0">
                <a:solidFill>
                  <a:schemeClr val="bg1"/>
                </a:solidFill>
              </a:rPr>
              <a:t> and </a:t>
            </a:r>
            <a:r>
              <a:rPr lang="fi-FI" sz="2400" b="1" dirty="0" err="1">
                <a:solidFill>
                  <a:schemeClr val="bg1"/>
                </a:solidFill>
              </a:rPr>
              <a:t>endpoints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should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be</a:t>
            </a:r>
            <a:r>
              <a:rPr lang="fi-FI" sz="2400" b="1" dirty="0">
                <a:solidFill>
                  <a:schemeClr val="bg1"/>
                </a:solidFill>
              </a:rPr>
              <a:t> </a:t>
            </a:r>
            <a:r>
              <a:rPr lang="fi-FI" sz="2400" b="1" dirty="0" err="1">
                <a:solidFill>
                  <a:schemeClr val="bg1"/>
                </a:solidFill>
              </a:rPr>
              <a:t>included</a:t>
            </a:r>
            <a:r>
              <a:rPr lang="fi-FI" sz="2400" b="1" dirty="0">
                <a:solidFill>
                  <a:schemeClr val="bg1"/>
                </a:solidFill>
              </a:rPr>
              <a:t>? </a:t>
            </a:r>
          </a:p>
          <a:p>
            <a:endParaRPr lang="fi-FI" sz="2400" dirty="0">
              <a:solidFill>
                <a:schemeClr val="bg1"/>
              </a:solidFill>
            </a:endParaRPr>
          </a:p>
          <a:p>
            <a:r>
              <a:rPr lang="fi-FI" sz="2400" dirty="0" err="1">
                <a:solidFill>
                  <a:schemeClr val="bg1"/>
                </a:solidFill>
              </a:rPr>
              <a:t>Most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likely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consumers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need</a:t>
            </a:r>
            <a:r>
              <a:rPr lang="fi-FI" sz="2400" dirty="0">
                <a:solidFill>
                  <a:schemeClr val="bg1"/>
                </a:solidFill>
              </a:rPr>
              <a:t> in 80% of </a:t>
            </a:r>
            <a:r>
              <a:rPr lang="fi-FI" sz="2400" dirty="0" err="1">
                <a:solidFill>
                  <a:schemeClr val="bg1"/>
                </a:solidFill>
              </a:rPr>
              <a:t>the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cases</a:t>
            </a:r>
            <a:r>
              <a:rPr lang="fi-FI" sz="2400" dirty="0">
                <a:solidFill>
                  <a:schemeClr val="bg1"/>
                </a:solidFill>
              </a:rPr>
              <a:t> just 20% of </a:t>
            </a:r>
            <a:r>
              <a:rPr lang="fi-FI" sz="2400" dirty="0" err="1">
                <a:solidFill>
                  <a:schemeClr val="bg1"/>
                </a:solidFill>
              </a:rPr>
              <a:t>your</a:t>
            </a:r>
            <a:r>
              <a:rPr lang="fi-FI" sz="2400" dirty="0">
                <a:solidFill>
                  <a:schemeClr val="bg1"/>
                </a:solidFill>
              </a:rPr>
              <a:t> API </a:t>
            </a:r>
            <a:r>
              <a:rPr lang="fi-FI" sz="2400" dirty="0" err="1">
                <a:solidFill>
                  <a:schemeClr val="bg1"/>
                </a:solidFill>
              </a:rPr>
              <a:t>capabilities</a:t>
            </a:r>
            <a:r>
              <a:rPr lang="fi-FI" sz="2400" dirty="0">
                <a:solidFill>
                  <a:schemeClr val="bg1"/>
                </a:solidFill>
              </a:rPr>
              <a:t>. Bundle </a:t>
            </a:r>
            <a:r>
              <a:rPr lang="fi-FI" sz="2400" dirty="0" err="1">
                <a:solidFill>
                  <a:schemeClr val="bg1"/>
                </a:solidFill>
              </a:rPr>
              <a:t>those</a:t>
            </a:r>
            <a:r>
              <a:rPr lang="fi-FI" sz="2400" dirty="0">
                <a:solidFill>
                  <a:schemeClr val="bg1"/>
                </a:solidFill>
              </a:rPr>
              <a:t> </a:t>
            </a:r>
            <a:r>
              <a:rPr lang="fi-FI" sz="2400" dirty="0" err="1">
                <a:solidFill>
                  <a:schemeClr val="bg1"/>
                </a:solidFill>
              </a:rPr>
              <a:t>logically</a:t>
            </a:r>
            <a:r>
              <a:rPr lang="fi-FI" sz="2400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05583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laotsikko 2">
            <a:extLst>
              <a:ext uri="{FF2B5EF4-FFF2-40B4-BE49-F238E27FC236}">
                <a16:creationId xmlns:a16="http://schemas.microsoft.com/office/drawing/2014/main" id="{1C839C78-3B92-F948-8FFA-DCBFDD20D832}"/>
              </a:ext>
            </a:extLst>
          </p:cNvPr>
          <p:cNvSpPr txBox="1">
            <a:spLocks/>
          </p:cNvSpPr>
          <p:nvPr/>
        </p:nvSpPr>
        <p:spPr>
          <a:xfrm>
            <a:off x="0" y="3776473"/>
            <a:ext cx="12192000" cy="3081528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i-FI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00008134-F738-C041-8A70-12830A85D9F7}"/>
              </a:ext>
            </a:extLst>
          </p:cNvPr>
          <p:cNvSpPr/>
          <p:nvPr/>
        </p:nvSpPr>
        <p:spPr>
          <a:xfrm>
            <a:off x="5049967" y="4018498"/>
            <a:ext cx="69276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bg1"/>
                </a:solidFill>
              </a:rPr>
              <a:t>Jarkko Moilanen (</a:t>
            </a:r>
            <a:r>
              <a:rPr lang="fi-FI" sz="2800" dirty="0" err="1">
                <a:solidFill>
                  <a:schemeClr val="bg1"/>
                </a:solidFill>
              </a:rPr>
              <a:t>PhD</a:t>
            </a:r>
            <a:r>
              <a:rPr lang="fi-FI" sz="2800" dirty="0">
                <a:solidFill>
                  <a:schemeClr val="bg1"/>
                </a:solidFill>
              </a:rPr>
              <a:t>)</a:t>
            </a:r>
          </a:p>
          <a:p>
            <a:r>
              <a:rPr lang="fi-FI" sz="2800" dirty="0" err="1">
                <a:solidFill>
                  <a:schemeClr val="bg1"/>
                </a:solidFill>
              </a:rPr>
              <a:t>Chief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Development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Officer</a:t>
            </a:r>
            <a:r>
              <a:rPr lang="fi-FI" sz="2800" dirty="0">
                <a:solidFill>
                  <a:schemeClr val="bg1"/>
                </a:solidFill>
              </a:rPr>
              <a:t>, </a:t>
            </a:r>
            <a:r>
              <a:rPr lang="fi-FI" sz="2800" dirty="0" err="1">
                <a:solidFill>
                  <a:schemeClr val="bg1"/>
                </a:solidFill>
              </a:rPr>
              <a:t>Platform</a:t>
            </a:r>
            <a:r>
              <a:rPr lang="fi-FI" sz="2800" dirty="0">
                <a:solidFill>
                  <a:schemeClr val="bg1"/>
                </a:solidFill>
              </a:rPr>
              <a:t> of </a:t>
            </a:r>
            <a:r>
              <a:rPr lang="fi-FI" sz="2800" dirty="0" err="1">
                <a:solidFill>
                  <a:schemeClr val="bg1"/>
                </a:solidFill>
              </a:rPr>
              <a:t>Trust</a:t>
            </a:r>
            <a:endParaRPr lang="fi-FI" sz="2800" dirty="0">
              <a:solidFill>
                <a:schemeClr val="bg1"/>
              </a:solidFill>
            </a:endParaRPr>
          </a:p>
          <a:p>
            <a:r>
              <a:rPr lang="fi-FI" sz="2800" dirty="0">
                <a:solidFill>
                  <a:schemeClr val="bg1"/>
                </a:solidFill>
              </a:rPr>
              <a:t>@</a:t>
            </a:r>
            <a:r>
              <a:rPr lang="fi-FI" sz="2800" dirty="0" err="1">
                <a:solidFill>
                  <a:schemeClr val="bg1"/>
                </a:solidFill>
              </a:rPr>
              <a:t>Jarkko_Moilanen</a:t>
            </a:r>
            <a:endParaRPr lang="fi-FI" sz="2800" dirty="0">
              <a:solidFill>
                <a:schemeClr val="bg1"/>
              </a:solidFill>
            </a:endParaRPr>
          </a:p>
          <a:p>
            <a:r>
              <a:rPr lang="fi-FI" sz="2800" dirty="0">
                <a:solidFill>
                  <a:schemeClr val="bg1"/>
                </a:solidFill>
              </a:rPr>
              <a:t>+358 40 535 9066</a:t>
            </a:r>
          </a:p>
        </p:txBody>
      </p:sp>
      <p:pic>
        <p:nvPicPr>
          <p:cNvPr id="6" name="Kuva 5" descr="Kuva, joka sisältää kohteen henkilö, valokuva, mies, oranssi&#10;&#10;Kuvaus luotu automaattisesti">
            <a:extLst>
              <a:ext uri="{FF2B5EF4-FFF2-40B4-BE49-F238E27FC236}">
                <a16:creationId xmlns:a16="http://schemas.microsoft.com/office/drawing/2014/main" id="{F055E4A5-070C-F54F-9136-EBDA992D4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05879"/>
            <a:ext cx="4632701" cy="5623560"/>
          </a:xfrm>
          <a:prstGeom prst="rect">
            <a:avLst/>
          </a:prstGeom>
        </p:spPr>
      </p:pic>
      <p:sp>
        <p:nvSpPr>
          <p:cNvPr id="8" name="Otsikko 1">
            <a:extLst>
              <a:ext uri="{FF2B5EF4-FFF2-40B4-BE49-F238E27FC236}">
                <a16:creationId xmlns:a16="http://schemas.microsoft.com/office/drawing/2014/main" id="{5C211F28-1834-5140-BD38-5B8837310782}"/>
              </a:ext>
            </a:extLst>
          </p:cNvPr>
          <p:cNvSpPr txBox="1">
            <a:spLocks/>
          </p:cNvSpPr>
          <p:nvPr/>
        </p:nvSpPr>
        <p:spPr>
          <a:xfrm>
            <a:off x="5068807" y="1060060"/>
            <a:ext cx="69088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b="1" dirty="0" err="1">
                <a:solidFill>
                  <a:schemeClr val="bg1"/>
                </a:solidFill>
              </a:rPr>
              <a:t>Pareto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principle</a:t>
            </a:r>
            <a:r>
              <a:rPr lang="fi-FI" b="1" dirty="0">
                <a:solidFill>
                  <a:schemeClr val="bg1"/>
                </a:solidFill>
              </a:rPr>
              <a:t> and </a:t>
            </a:r>
            <a:r>
              <a:rPr lang="fi-FI" b="1" dirty="0" err="1">
                <a:solidFill>
                  <a:schemeClr val="bg1"/>
                </a:solidFill>
              </a:rPr>
              <a:t>Developer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eXperience</a:t>
            </a:r>
            <a:r>
              <a:rPr lang="fi-FI" b="1" dirty="0">
                <a:solidFill>
                  <a:schemeClr val="bg1"/>
                </a:solidFill>
              </a:rPr>
              <a:t> – </a:t>
            </a:r>
            <a:r>
              <a:rPr lang="fi-FI" b="1" dirty="0" err="1">
                <a:solidFill>
                  <a:schemeClr val="bg1"/>
                </a:solidFill>
              </a:rPr>
              <a:t>why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should</a:t>
            </a:r>
            <a:r>
              <a:rPr lang="fi-FI" b="1" dirty="0">
                <a:solidFill>
                  <a:schemeClr val="bg1"/>
                </a:solidFill>
              </a:rPr>
              <a:t> I </a:t>
            </a:r>
            <a:r>
              <a:rPr lang="fi-FI" b="1" dirty="0" err="1">
                <a:solidFill>
                  <a:schemeClr val="bg1"/>
                </a:solidFill>
              </a:rPr>
              <a:t>care</a:t>
            </a:r>
            <a:r>
              <a:rPr lang="fi-FI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2102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tsikko 1">
            <a:extLst>
              <a:ext uri="{FF2B5EF4-FFF2-40B4-BE49-F238E27FC236}">
                <a16:creationId xmlns:a16="http://schemas.microsoft.com/office/drawing/2014/main" id="{96D7AE5A-129C-B94D-8797-31BBE66E836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881817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45" y="758277"/>
            <a:ext cx="5276336" cy="2520176"/>
          </a:xfrm>
          <a:solidFill>
            <a:srgbClr val="FF4201"/>
          </a:solidFill>
        </p:spPr>
        <p:txBody>
          <a:bodyPr>
            <a:normAutofit fontScale="90000"/>
          </a:bodyPr>
          <a:lstStyle/>
          <a:p>
            <a:pPr algn="ctr"/>
            <a:r>
              <a:rPr lang="fi-FI" sz="6000" dirty="0">
                <a:solidFill>
                  <a:schemeClr val="bg1"/>
                </a:solidFill>
              </a:rPr>
              <a:t>100 Days DX</a:t>
            </a:r>
            <a:br>
              <a:rPr lang="fi-FI" sz="6000" dirty="0">
                <a:solidFill>
                  <a:schemeClr val="bg1"/>
                </a:solidFill>
              </a:rPr>
            </a:br>
            <a:r>
              <a:rPr lang="fi-FI" sz="6000" dirty="0"/>
              <a:t>100daysdx.com</a:t>
            </a:r>
            <a:br>
              <a:rPr lang="fi-FI" sz="6000" dirty="0"/>
            </a:br>
            <a:endParaRPr lang="fi-FI" sz="6000" dirty="0"/>
          </a:p>
        </p:txBody>
      </p:sp>
      <p:sp>
        <p:nvSpPr>
          <p:cNvPr id="4" name="Otsikko 1">
            <a:extLst>
              <a:ext uri="{FF2B5EF4-FFF2-40B4-BE49-F238E27FC236}">
                <a16:creationId xmlns:a16="http://schemas.microsoft.com/office/drawing/2014/main" id="{528C4FC1-5FA6-3B44-A6F2-FBEB0432B3C6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pic>
        <p:nvPicPr>
          <p:cNvPr id="8" name="Kuva 7">
            <a:extLst>
              <a:ext uri="{FF2B5EF4-FFF2-40B4-BE49-F238E27FC236}">
                <a16:creationId xmlns:a16="http://schemas.microsoft.com/office/drawing/2014/main" id="{963E941E-DC3D-C548-AA0B-0759E12BE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814" y="346944"/>
            <a:ext cx="5960189" cy="3061939"/>
          </a:xfrm>
          <a:prstGeom prst="rect">
            <a:avLst/>
          </a:prstGeom>
          <a:ln>
            <a:noFill/>
          </a:ln>
        </p:spPr>
      </p:pic>
      <p:sp>
        <p:nvSpPr>
          <p:cNvPr id="10" name="Suorakulmio 9">
            <a:extLst>
              <a:ext uri="{FF2B5EF4-FFF2-40B4-BE49-F238E27FC236}">
                <a16:creationId xmlns:a16="http://schemas.microsoft.com/office/drawing/2014/main" id="{CF9AC44C-EC3C-1047-889E-473C0D7525EE}"/>
              </a:ext>
            </a:extLst>
          </p:cNvPr>
          <p:cNvSpPr/>
          <p:nvPr/>
        </p:nvSpPr>
        <p:spPr>
          <a:xfrm>
            <a:off x="6310183" y="3540513"/>
            <a:ext cx="52763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800" dirty="0" err="1">
                <a:solidFill>
                  <a:schemeClr val="bg1"/>
                </a:solidFill>
              </a:rPr>
              <a:t>Economics</a:t>
            </a:r>
            <a:r>
              <a:rPr lang="fi-FI" sz="2800" dirty="0">
                <a:solidFill>
                  <a:schemeClr val="bg1"/>
                </a:solidFill>
              </a:rPr>
              <a:t> of </a:t>
            </a:r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Developer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eXperience</a:t>
            </a:r>
            <a:endParaRPr lang="fi-FI" sz="2800" dirty="0">
              <a:solidFill>
                <a:schemeClr val="bg1"/>
              </a:solidFill>
            </a:endParaRPr>
          </a:p>
          <a:p>
            <a:pPr algn="ctr"/>
            <a:endParaRPr lang="fi-FI" sz="2800" dirty="0">
              <a:solidFill>
                <a:schemeClr val="bg1"/>
              </a:solidFill>
            </a:endParaRPr>
          </a:p>
          <a:p>
            <a:pPr algn="ctr"/>
            <a:r>
              <a:rPr lang="fi-FI" sz="2800" dirty="0" err="1">
                <a:solidFill>
                  <a:schemeClr val="bg1"/>
                </a:solidFill>
              </a:rPr>
              <a:t>Why</a:t>
            </a:r>
            <a:r>
              <a:rPr lang="fi-FI" sz="2800" dirty="0">
                <a:solidFill>
                  <a:schemeClr val="bg1"/>
                </a:solidFill>
              </a:rPr>
              <a:t> DX </a:t>
            </a:r>
            <a:r>
              <a:rPr lang="fi-FI" sz="2800" dirty="0" err="1">
                <a:solidFill>
                  <a:schemeClr val="bg1"/>
                </a:solidFill>
              </a:rPr>
              <a:t>matters</a:t>
            </a:r>
            <a:r>
              <a:rPr lang="fi-FI" sz="2800" dirty="0">
                <a:solidFill>
                  <a:schemeClr val="bg1"/>
                </a:solidFill>
              </a:rPr>
              <a:t> in </a:t>
            </a:r>
            <a:r>
              <a:rPr lang="fi-FI" sz="2800" dirty="0" err="1">
                <a:solidFill>
                  <a:schemeClr val="bg1"/>
                </a:solidFill>
              </a:rPr>
              <a:t>product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development</a:t>
            </a:r>
            <a:r>
              <a:rPr lang="fi-FI" sz="2800" dirty="0">
                <a:solidFill>
                  <a:schemeClr val="bg1"/>
                </a:solidFill>
              </a:rPr>
              <a:t> and </a:t>
            </a:r>
            <a:r>
              <a:rPr lang="fi-FI" sz="2800" dirty="0" err="1">
                <a:solidFill>
                  <a:schemeClr val="bg1"/>
                </a:solidFill>
              </a:rPr>
              <a:t>sales</a:t>
            </a:r>
            <a:endParaRPr lang="fi-FI" sz="2800" dirty="0">
              <a:solidFill>
                <a:schemeClr val="bg1"/>
              </a:solidFill>
            </a:endParaRPr>
          </a:p>
        </p:txBody>
      </p:sp>
      <p:sp>
        <p:nvSpPr>
          <p:cNvPr id="15" name="Suorakulmio 14">
            <a:extLst>
              <a:ext uri="{FF2B5EF4-FFF2-40B4-BE49-F238E27FC236}">
                <a16:creationId xmlns:a16="http://schemas.microsoft.com/office/drawing/2014/main" id="{1B33E3FF-E5B9-C440-B5D9-FFCB6FBC4EAC}"/>
              </a:ext>
            </a:extLst>
          </p:cNvPr>
          <p:cNvSpPr/>
          <p:nvPr/>
        </p:nvSpPr>
        <p:spPr>
          <a:xfrm>
            <a:off x="226844" y="3540513"/>
            <a:ext cx="52763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800" dirty="0">
                <a:solidFill>
                  <a:schemeClr val="bg1"/>
                </a:solidFill>
              </a:rPr>
              <a:t>100 </a:t>
            </a:r>
            <a:r>
              <a:rPr lang="fi-FI" sz="2800" dirty="0" err="1">
                <a:solidFill>
                  <a:schemeClr val="bg1"/>
                </a:solidFill>
              </a:rPr>
              <a:t>articles</a:t>
            </a:r>
            <a:r>
              <a:rPr lang="fi-FI" sz="2800" dirty="0">
                <a:solidFill>
                  <a:schemeClr val="bg1"/>
                </a:solidFill>
              </a:rPr>
              <a:t> on </a:t>
            </a:r>
            <a:r>
              <a:rPr lang="fi-FI" sz="2800" dirty="0" err="1">
                <a:solidFill>
                  <a:schemeClr val="bg1"/>
                </a:solidFill>
              </a:rPr>
              <a:t>what</a:t>
            </a:r>
            <a:r>
              <a:rPr lang="fi-FI" sz="2800" dirty="0">
                <a:solidFill>
                  <a:schemeClr val="bg1"/>
                </a:solidFill>
              </a:rPr>
              <a:t> is </a:t>
            </a:r>
            <a:r>
              <a:rPr lang="fi-FI" sz="2800" dirty="0" err="1">
                <a:solidFill>
                  <a:schemeClr val="bg1"/>
                </a:solidFill>
              </a:rPr>
              <a:t>Developer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eXperience</a:t>
            </a:r>
            <a:r>
              <a:rPr lang="fi-FI" sz="28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fi-FI" sz="2800" dirty="0">
              <a:solidFill>
                <a:schemeClr val="bg1"/>
              </a:solidFill>
            </a:endParaRPr>
          </a:p>
          <a:p>
            <a:pPr algn="ctr"/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biggest</a:t>
            </a:r>
            <a:r>
              <a:rPr lang="fi-FI" sz="2800" dirty="0">
                <a:solidFill>
                  <a:schemeClr val="bg1"/>
                </a:solidFill>
              </a:rPr>
              <a:t> open </a:t>
            </a:r>
            <a:r>
              <a:rPr lang="fi-FI" sz="2800" dirty="0" err="1">
                <a:solidFill>
                  <a:schemeClr val="bg1"/>
                </a:solidFill>
              </a:rPr>
              <a:t>resource</a:t>
            </a:r>
            <a:r>
              <a:rPr lang="fi-FI" sz="2800" dirty="0">
                <a:solidFill>
                  <a:schemeClr val="bg1"/>
                </a:solidFill>
              </a:rPr>
              <a:t> on </a:t>
            </a:r>
            <a:r>
              <a:rPr lang="fi-FI" sz="2800" dirty="0" err="1">
                <a:solidFill>
                  <a:schemeClr val="bg1"/>
                </a:solidFill>
              </a:rPr>
              <a:t>Developer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eXperience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so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far</a:t>
            </a:r>
            <a:r>
              <a:rPr lang="fi-FI" sz="28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7134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laotsikko 2">
            <a:extLst>
              <a:ext uri="{FF2B5EF4-FFF2-40B4-BE49-F238E27FC236}">
                <a16:creationId xmlns:a16="http://schemas.microsoft.com/office/drawing/2014/main" id="{7EA3A3C1-302B-004B-B700-75002117ED8C}"/>
              </a:ext>
            </a:extLst>
          </p:cNvPr>
          <p:cNvSpPr txBox="1">
            <a:spLocks/>
          </p:cNvSpPr>
          <p:nvPr/>
        </p:nvSpPr>
        <p:spPr>
          <a:xfrm>
            <a:off x="0" y="3776473"/>
            <a:ext cx="12192000" cy="3081528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i-FI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CF9CA269-88D2-184F-B1F9-86E0127A9D5C}"/>
              </a:ext>
            </a:extLst>
          </p:cNvPr>
          <p:cNvSpPr/>
          <p:nvPr/>
        </p:nvSpPr>
        <p:spPr>
          <a:xfrm>
            <a:off x="5050638" y="3999702"/>
            <a:ext cx="692764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800" dirty="0" err="1">
                <a:solidFill>
                  <a:schemeClr val="bg1"/>
                </a:solidFill>
              </a:rPr>
              <a:t>Available</a:t>
            </a:r>
            <a:r>
              <a:rPr lang="fi-FI" sz="2800" dirty="0">
                <a:solidFill>
                  <a:schemeClr val="bg1"/>
                </a:solidFill>
              </a:rPr>
              <a:t> for API </a:t>
            </a:r>
            <a:r>
              <a:rPr lang="fi-FI" sz="2800" dirty="0" err="1">
                <a:solidFill>
                  <a:schemeClr val="bg1"/>
                </a:solidFill>
              </a:rPr>
              <a:t>development</a:t>
            </a:r>
            <a:r>
              <a:rPr lang="fi-FI" sz="2800" dirty="0">
                <a:solidFill>
                  <a:schemeClr val="bg1"/>
                </a:solidFill>
              </a:rPr>
              <a:t> and </a:t>
            </a:r>
            <a:r>
              <a:rPr lang="fi-FI" sz="2800" dirty="0" err="1">
                <a:solidFill>
                  <a:schemeClr val="bg1"/>
                </a:solidFill>
              </a:rPr>
              <a:t>strategy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consulting</a:t>
            </a:r>
            <a:endParaRPr lang="fi-FI" sz="2800" dirty="0">
              <a:solidFill>
                <a:schemeClr val="bg1"/>
              </a:solidFill>
            </a:endParaRPr>
          </a:p>
          <a:p>
            <a:pPr algn="ctr"/>
            <a:endParaRPr lang="fi-FI" sz="2800" dirty="0">
              <a:solidFill>
                <a:schemeClr val="bg1"/>
              </a:solidFill>
            </a:endParaRPr>
          </a:p>
          <a:p>
            <a:pPr algn="ctr"/>
            <a:r>
              <a:rPr lang="fi-FI" sz="4800" dirty="0">
                <a:solidFill>
                  <a:schemeClr val="bg1"/>
                </a:solidFill>
              </a:rPr>
              <a:t>+358 40 535 9066</a:t>
            </a:r>
          </a:p>
          <a:p>
            <a:pPr algn="ctr"/>
            <a:r>
              <a:rPr lang="fi-FI" sz="4800" dirty="0" err="1">
                <a:solidFill>
                  <a:schemeClr val="bg1"/>
                </a:solidFill>
              </a:rPr>
              <a:t>dxdoctor.net</a:t>
            </a:r>
            <a:r>
              <a:rPr lang="fi-FI" sz="4800" dirty="0">
                <a:solidFill>
                  <a:schemeClr val="bg1"/>
                </a:solidFill>
              </a:rPr>
              <a:t>/</a:t>
            </a:r>
            <a:r>
              <a:rPr lang="fi-FI" sz="4800" dirty="0" err="1">
                <a:solidFill>
                  <a:schemeClr val="bg1"/>
                </a:solidFill>
              </a:rPr>
              <a:t>services</a:t>
            </a:r>
            <a:endParaRPr lang="fi-FI" sz="4800" dirty="0">
              <a:solidFill>
                <a:schemeClr val="bg1"/>
              </a:solidFill>
            </a:endParaRPr>
          </a:p>
          <a:p>
            <a:pPr algn="ctr"/>
            <a:endParaRPr lang="fi-FI" sz="2800" dirty="0">
              <a:solidFill>
                <a:schemeClr val="bg1"/>
              </a:solidFill>
            </a:endParaRPr>
          </a:p>
        </p:txBody>
      </p:sp>
      <p:pic>
        <p:nvPicPr>
          <p:cNvPr id="17" name="Kuva 16" descr="Kuva, joka sisältää kohteen henkilö, valokuva, mies, oranssi&#10;&#10;Kuvaus luotu automaattisesti">
            <a:extLst>
              <a:ext uri="{FF2B5EF4-FFF2-40B4-BE49-F238E27FC236}">
                <a16:creationId xmlns:a16="http://schemas.microsoft.com/office/drawing/2014/main" id="{BFB2B7AB-3FD5-9049-969C-F05161C64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05879"/>
            <a:ext cx="4632701" cy="5623560"/>
          </a:xfrm>
          <a:prstGeom prst="rect">
            <a:avLst/>
          </a:prstGeom>
        </p:spPr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48245A04-DB8E-2749-B514-F8CBB4CC6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364" y="367061"/>
            <a:ext cx="5960189" cy="306193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989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D203DA5C-E8DA-D14F-BB56-7CC0A8E43F4D}"/>
              </a:ext>
            </a:extLst>
          </p:cNvPr>
          <p:cNvSpPr/>
          <p:nvPr/>
        </p:nvSpPr>
        <p:spPr>
          <a:xfrm>
            <a:off x="352866" y="2241231"/>
            <a:ext cx="1145627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6600" dirty="0">
                <a:solidFill>
                  <a:schemeClr val="bg1"/>
                </a:solidFill>
              </a:rPr>
              <a:t>#</a:t>
            </a:r>
            <a:r>
              <a:rPr lang="fi-FI" sz="6600" dirty="0" err="1">
                <a:solidFill>
                  <a:schemeClr val="bg1"/>
                </a:solidFill>
              </a:rPr>
              <a:t>dxdoctor</a:t>
            </a:r>
            <a:endParaRPr lang="fi-FI" sz="6600" dirty="0">
              <a:solidFill>
                <a:schemeClr val="bg1"/>
              </a:solidFill>
            </a:endParaRPr>
          </a:p>
          <a:p>
            <a:pPr algn="ctr"/>
            <a:r>
              <a:rPr lang="fi-FI" sz="4400" dirty="0">
                <a:solidFill>
                  <a:schemeClr val="bg1"/>
                </a:solidFill>
              </a:rPr>
              <a:t>@</a:t>
            </a:r>
            <a:r>
              <a:rPr lang="fi-FI" sz="4400" dirty="0" err="1">
                <a:solidFill>
                  <a:schemeClr val="bg1"/>
                </a:solidFill>
              </a:rPr>
              <a:t>Jarkko_Moilanen</a:t>
            </a:r>
            <a:endParaRPr lang="fi-FI" sz="4400" dirty="0">
              <a:solidFill>
                <a:schemeClr val="bg1"/>
              </a:solidFill>
            </a:endParaRP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806FC13F-52EE-9144-B108-3E398D926D89}"/>
              </a:ext>
            </a:extLst>
          </p:cNvPr>
          <p:cNvSpPr/>
          <p:nvPr/>
        </p:nvSpPr>
        <p:spPr>
          <a:xfrm>
            <a:off x="189571" y="469457"/>
            <a:ext cx="117979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5400" b="1" dirty="0" err="1">
                <a:solidFill>
                  <a:schemeClr val="bg1"/>
                </a:solidFill>
              </a:rPr>
              <a:t>Continue</a:t>
            </a:r>
            <a:r>
              <a:rPr lang="fi-FI" sz="5400" b="1" dirty="0">
                <a:solidFill>
                  <a:schemeClr val="bg1"/>
                </a:solidFill>
              </a:rPr>
              <a:t> </a:t>
            </a:r>
            <a:r>
              <a:rPr lang="fi-FI" sz="5400" b="1" dirty="0" err="1">
                <a:solidFill>
                  <a:schemeClr val="bg1"/>
                </a:solidFill>
              </a:rPr>
              <a:t>discussion</a:t>
            </a:r>
            <a:r>
              <a:rPr lang="fi-FI" sz="5400" b="1" dirty="0">
                <a:solidFill>
                  <a:schemeClr val="bg1"/>
                </a:solidFill>
              </a:rPr>
              <a:t> and </a:t>
            </a:r>
            <a:r>
              <a:rPr lang="fi-FI" sz="5400" b="1" dirty="0" err="1">
                <a:solidFill>
                  <a:schemeClr val="bg1"/>
                </a:solidFill>
              </a:rPr>
              <a:t>participate</a:t>
            </a:r>
            <a:endParaRPr lang="fi-FI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31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D203DA5C-E8DA-D14F-BB56-7CC0A8E43F4D}"/>
              </a:ext>
            </a:extLst>
          </p:cNvPr>
          <p:cNvSpPr/>
          <p:nvPr/>
        </p:nvSpPr>
        <p:spPr>
          <a:xfrm>
            <a:off x="430924" y="1795184"/>
            <a:ext cx="1145627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dirty="0" err="1">
                <a:solidFill>
                  <a:schemeClr val="bg1"/>
                </a:solidFill>
              </a:rPr>
              <a:t>Understanding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Pareto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principle</a:t>
            </a:r>
            <a:r>
              <a:rPr lang="fi-FI" sz="4400" dirty="0">
                <a:solidFill>
                  <a:schemeClr val="bg1"/>
                </a:solidFill>
              </a:rPr>
              <a:t> and </a:t>
            </a:r>
            <a:r>
              <a:rPr lang="fi-FI" sz="4400" dirty="0" err="1">
                <a:solidFill>
                  <a:schemeClr val="bg1"/>
                </a:solidFill>
              </a:rPr>
              <a:t>its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impact</a:t>
            </a:r>
            <a:r>
              <a:rPr lang="fi-FI" sz="4400" dirty="0">
                <a:solidFill>
                  <a:schemeClr val="bg1"/>
                </a:solidFill>
              </a:rPr>
              <a:t> on the </a:t>
            </a:r>
            <a:r>
              <a:rPr lang="fi-FI" sz="4400" dirty="0" err="1">
                <a:solidFill>
                  <a:schemeClr val="bg1"/>
                </a:solidFill>
              </a:rPr>
              <a:t>performance</a:t>
            </a:r>
            <a:r>
              <a:rPr lang="fi-FI" sz="4400" dirty="0">
                <a:solidFill>
                  <a:schemeClr val="bg1"/>
                </a:solidFill>
              </a:rPr>
              <a:t> of our </a:t>
            </a:r>
            <a:r>
              <a:rPr lang="fi-FI" sz="4400" dirty="0" err="1">
                <a:solidFill>
                  <a:schemeClr val="bg1"/>
                </a:solidFill>
              </a:rPr>
              <a:t>value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stream</a:t>
            </a:r>
            <a:r>
              <a:rPr lang="fi-FI" sz="4400" dirty="0">
                <a:solidFill>
                  <a:schemeClr val="bg1"/>
                </a:solidFill>
              </a:rPr>
              <a:t> – </a:t>
            </a:r>
            <a:r>
              <a:rPr lang="fi-FI" sz="4400" dirty="0" err="1">
                <a:solidFill>
                  <a:schemeClr val="bg1"/>
                </a:solidFill>
              </a:rPr>
              <a:t>offering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great</a:t>
            </a:r>
            <a:r>
              <a:rPr lang="fi-FI" sz="4400" dirty="0">
                <a:solidFill>
                  <a:schemeClr val="bg1"/>
                </a:solidFill>
              </a:rPr>
              <a:t> API </a:t>
            </a:r>
            <a:r>
              <a:rPr lang="fi-FI" sz="4400" dirty="0" err="1">
                <a:solidFill>
                  <a:schemeClr val="bg1"/>
                </a:solidFill>
              </a:rPr>
              <a:t>driven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solutions</a:t>
            </a:r>
            <a:r>
              <a:rPr lang="fi-FI" sz="4400" dirty="0">
                <a:solidFill>
                  <a:schemeClr val="bg1"/>
                </a:solidFill>
              </a:rPr>
              <a:t> with </a:t>
            </a:r>
            <a:r>
              <a:rPr lang="fi-FI" sz="4400" dirty="0" err="1">
                <a:solidFill>
                  <a:schemeClr val="bg1"/>
                </a:solidFill>
              </a:rPr>
              <a:t>excellent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developer</a:t>
            </a:r>
            <a:r>
              <a:rPr lang="fi-FI" sz="4400" dirty="0">
                <a:solidFill>
                  <a:schemeClr val="bg1"/>
                </a:solidFill>
              </a:rPr>
              <a:t> </a:t>
            </a:r>
            <a:r>
              <a:rPr lang="fi-FI" sz="4400" dirty="0" err="1">
                <a:solidFill>
                  <a:schemeClr val="bg1"/>
                </a:solidFill>
              </a:rPr>
              <a:t>experience</a:t>
            </a:r>
            <a:endParaRPr lang="fi-FI" sz="4400" dirty="0">
              <a:solidFill>
                <a:schemeClr val="bg1"/>
              </a:solidFill>
            </a:endParaRP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806FC13F-52EE-9144-B108-3E398D926D89}"/>
              </a:ext>
            </a:extLst>
          </p:cNvPr>
          <p:cNvSpPr/>
          <p:nvPr/>
        </p:nvSpPr>
        <p:spPr>
          <a:xfrm>
            <a:off x="1994555" y="469457"/>
            <a:ext cx="797976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b="1" dirty="0" err="1">
                <a:solidFill>
                  <a:schemeClr val="bg1"/>
                </a:solidFill>
              </a:rPr>
              <a:t>Goal</a:t>
            </a:r>
            <a:endParaRPr lang="fi-FI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85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D203DA5C-E8DA-D14F-BB56-7CC0A8E43F4D}"/>
              </a:ext>
            </a:extLst>
          </p:cNvPr>
          <p:cNvSpPr/>
          <p:nvPr/>
        </p:nvSpPr>
        <p:spPr>
          <a:xfrm>
            <a:off x="442076" y="-4489"/>
            <a:ext cx="11456276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9900" dirty="0">
                <a:solidFill>
                  <a:schemeClr val="bg1"/>
                </a:solidFill>
              </a:rPr>
              <a:t>80/20</a:t>
            </a:r>
          </a:p>
        </p:txBody>
      </p:sp>
      <p:sp>
        <p:nvSpPr>
          <p:cNvPr id="2" name="Suorakulmio 1">
            <a:extLst>
              <a:ext uri="{FF2B5EF4-FFF2-40B4-BE49-F238E27FC236}">
                <a16:creationId xmlns:a16="http://schemas.microsoft.com/office/drawing/2014/main" id="{6AFBC7AE-DB7D-3443-BB0B-10DC41E8D98D}"/>
              </a:ext>
            </a:extLst>
          </p:cNvPr>
          <p:cNvSpPr/>
          <p:nvPr/>
        </p:nvSpPr>
        <p:spPr>
          <a:xfrm>
            <a:off x="1107687" y="3695814"/>
            <a:ext cx="993201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800" dirty="0">
                <a:solidFill>
                  <a:schemeClr val="bg1"/>
                </a:solidFill>
              </a:rPr>
              <a:t>It is </a:t>
            </a:r>
            <a:r>
              <a:rPr lang="fi-FI" sz="2800" dirty="0" err="1">
                <a:solidFill>
                  <a:schemeClr val="bg1"/>
                </a:solidFill>
              </a:rPr>
              <a:t>named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after</a:t>
            </a:r>
            <a:r>
              <a:rPr lang="fi-FI" sz="2800" dirty="0">
                <a:solidFill>
                  <a:schemeClr val="bg1"/>
                </a:solidFill>
              </a:rPr>
              <a:t> an Italian Economist </a:t>
            </a:r>
            <a:r>
              <a:rPr lang="fi-FI" sz="2800" dirty="0" err="1">
                <a:solidFill>
                  <a:schemeClr val="bg1"/>
                </a:solidFill>
              </a:rPr>
              <a:t>Vilfredo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Pareto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who</a:t>
            </a:r>
            <a:r>
              <a:rPr lang="fi-FI" sz="2800" dirty="0">
                <a:solidFill>
                  <a:schemeClr val="bg1"/>
                </a:solidFill>
              </a:rPr>
              <a:t> in 1906 </a:t>
            </a:r>
            <a:r>
              <a:rPr lang="fi-FI" sz="2800" dirty="0" err="1">
                <a:solidFill>
                  <a:schemeClr val="bg1"/>
                </a:solidFill>
              </a:rPr>
              <a:t>noticed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that</a:t>
            </a:r>
            <a:r>
              <a:rPr lang="fi-FI" sz="2800" dirty="0">
                <a:solidFill>
                  <a:schemeClr val="bg1"/>
                </a:solidFill>
              </a:rPr>
              <a:t> 80% of </a:t>
            </a:r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land</a:t>
            </a:r>
            <a:r>
              <a:rPr lang="fi-FI" sz="2800" dirty="0">
                <a:solidFill>
                  <a:schemeClr val="bg1"/>
                </a:solidFill>
              </a:rPr>
              <a:t> in </a:t>
            </a:r>
            <a:r>
              <a:rPr lang="fi-FI" sz="2800" dirty="0" err="1">
                <a:solidFill>
                  <a:schemeClr val="bg1"/>
                </a:solidFill>
              </a:rPr>
              <a:t>Italy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was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owned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by</a:t>
            </a:r>
            <a:r>
              <a:rPr lang="fi-FI" sz="2800" dirty="0">
                <a:solidFill>
                  <a:schemeClr val="bg1"/>
                </a:solidFill>
              </a:rPr>
              <a:t> 20% of </a:t>
            </a:r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population</a:t>
            </a:r>
            <a:r>
              <a:rPr lang="fi-FI" sz="2800" dirty="0">
                <a:solidFill>
                  <a:schemeClr val="bg1"/>
                </a:solidFill>
              </a:rPr>
              <a:t>. </a:t>
            </a:r>
            <a:r>
              <a:rPr lang="fi-FI" sz="2800" dirty="0" err="1">
                <a:solidFill>
                  <a:schemeClr val="bg1"/>
                </a:solidFill>
              </a:rPr>
              <a:t>Pareto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verified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principle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with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multiple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tests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around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different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contexts</a:t>
            </a:r>
            <a:r>
              <a:rPr lang="fi-FI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Suorakulmio 2">
            <a:extLst>
              <a:ext uri="{FF2B5EF4-FFF2-40B4-BE49-F238E27FC236}">
                <a16:creationId xmlns:a16="http://schemas.microsoft.com/office/drawing/2014/main" id="{A2AB158F-6AE6-F143-AE98-9DCEFBF35434}"/>
              </a:ext>
            </a:extLst>
          </p:cNvPr>
          <p:cNvSpPr/>
          <p:nvPr/>
        </p:nvSpPr>
        <p:spPr>
          <a:xfrm>
            <a:off x="1806497" y="2858946"/>
            <a:ext cx="8318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dirty="0" err="1">
                <a:solidFill>
                  <a:schemeClr val="bg1"/>
                </a:solidFill>
              </a:rPr>
              <a:t>Pareto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principle</a:t>
            </a:r>
            <a:r>
              <a:rPr lang="fi-FI" dirty="0">
                <a:solidFill>
                  <a:schemeClr val="bg1"/>
                </a:solidFill>
              </a:rPr>
              <a:t>, </a:t>
            </a:r>
            <a:r>
              <a:rPr lang="fi-FI" dirty="0" err="1">
                <a:solidFill>
                  <a:schemeClr val="bg1"/>
                </a:solidFill>
              </a:rPr>
              <a:t>aka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the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law</a:t>
            </a:r>
            <a:r>
              <a:rPr lang="fi-FI" dirty="0">
                <a:solidFill>
                  <a:schemeClr val="bg1"/>
                </a:solidFill>
              </a:rPr>
              <a:t> of </a:t>
            </a:r>
            <a:r>
              <a:rPr lang="fi-FI" dirty="0" err="1">
                <a:solidFill>
                  <a:schemeClr val="bg1"/>
                </a:solidFill>
              </a:rPr>
              <a:t>the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vital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few</a:t>
            </a:r>
            <a:r>
              <a:rPr lang="fi-FI" dirty="0">
                <a:solidFill>
                  <a:schemeClr val="bg1"/>
                </a:solidFill>
              </a:rPr>
              <a:t>, </a:t>
            </a:r>
            <a:r>
              <a:rPr lang="fi-FI" dirty="0" err="1">
                <a:solidFill>
                  <a:schemeClr val="bg1"/>
                </a:solidFill>
              </a:rPr>
              <a:t>or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the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principle</a:t>
            </a:r>
            <a:r>
              <a:rPr lang="fi-FI" dirty="0">
                <a:solidFill>
                  <a:schemeClr val="bg1"/>
                </a:solidFill>
              </a:rPr>
              <a:t> of </a:t>
            </a:r>
            <a:r>
              <a:rPr lang="fi-FI" dirty="0" err="1">
                <a:solidFill>
                  <a:schemeClr val="bg1"/>
                </a:solidFill>
              </a:rPr>
              <a:t>factor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sparsity</a:t>
            </a:r>
            <a:endParaRPr lang="fi-FI" dirty="0">
              <a:solidFill>
                <a:schemeClr val="bg1"/>
              </a:solidFill>
            </a:endParaRPr>
          </a:p>
          <a:p>
            <a:pPr algn="ctr"/>
            <a:r>
              <a:rPr lang="fi-FI" dirty="0">
                <a:solidFill>
                  <a:schemeClr val="bg1"/>
                </a:solidFill>
              </a:rPr>
              <a:t>“</a:t>
            </a:r>
            <a:r>
              <a:rPr lang="fi-FI" dirty="0" err="1">
                <a:solidFill>
                  <a:schemeClr val="bg1"/>
                </a:solidFill>
              </a:rPr>
              <a:t>universal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truth</a:t>
            </a:r>
            <a:r>
              <a:rPr lang="fi-FI" dirty="0">
                <a:solidFill>
                  <a:schemeClr val="bg1"/>
                </a:solidFill>
              </a:rPr>
              <a:t>” </a:t>
            </a:r>
            <a:r>
              <a:rPr lang="fi-FI" dirty="0" err="1">
                <a:solidFill>
                  <a:schemeClr val="bg1"/>
                </a:solidFill>
              </a:rPr>
              <a:t>about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the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imbalance</a:t>
            </a:r>
            <a:r>
              <a:rPr lang="fi-FI" dirty="0">
                <a:solidFill>
                  <a:schemeClr val="bg1"/>
                </a:solidFill>
              </a:rPr>
              <a:t> of </a:t>
            </a:r>
            <a:r>
              <a:rPr lang="fi-FI" dirty="0" err="1">
                <a:solidFill>
                  <a:schemeClr val="bg1"/>
                </a:solidFill>
              </a:rPr>
              <a:t>inputs</a:t>
            </a:r>
            <a:r>
              <a:rPr lang="fi-FI" dirty="0">
                <a:solidFill>
                  <a:schemeClr val="bg1"/>
                </a:solidFill>
              </a:rPr>
              <a:t> and </a:t>
            </a:r>
            <a:r>
              <a:rPr lang="fi-FI" dirty="0" err="1">
                <a:solidFill>
                  <a:schemeClr val="bg1"/>
                </a:solidFill>
              </a:rPr>
              <a:t>outputs</a:t>
            </a:r>
            <a:r>
              <a:rPr lang="fi-FI" dirty="0">
                <a:solidFill>
                  <a:schemeClr val="bg1"/>
                </a:solidFill>
              </a:rPr>
              <a:t> is </a:t>
            </a:r>
          </a:p>
        </p:txBody>
      </p:sp>
    </p:spTree>
    <p:extLst>
      <p:ext uri="{BB962C8B-B14F-4D97-AF65-F5344CB8AC3E}">
        <p14:creationId xmlns:p14="http://schemas.microsoft.com/office/powerpoint/2010/main" val="370459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orakulmio 7">
            <a:extLst>
              <a:ext uri="{FF2B5EF4-FFF2-40B4-BE49-F238E27FC236}">
                <a16:creationId xmlns:a16="http://schemas.microsoft.com/office/drawing/2014/main" id="{86731D8C-CFCC-A648-8B0C-D6C32E55C019}"/>
              </a:ext>
            </a:extLst>
          </p:cNvPr>
          <p:cNvSpPr/>
          <p:nvPr/>
        </p:nvSpPr>
        <p:spPr>
          <a:xfrm>
            <a:off x="213212" y="4430487"/>
            <a:ext cx="4805105" cy="1393371"/>
          </a:xfrm>
          <a:prstGeom prst="rect">
            <a:avLst/>
          </a:prstGeom>
          <a:solidFill>
            <a:srgbClr val="FF4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D203DA5C-E8DA-D14F-BB56-7CC0A8E43F4D}"/>
              </a:ext>
            </a:extLst>
          </p:cNvPr>
          <p:cNvSpPr/>
          <p:nvPr/>
        </p:nvSpPr>
        <p:spPr>
          <a:xfrm>
            <a:off x="147896" y="1658804"/>
            <a:ext cx="497927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3200" dirty="0" err="1">
                <a:solidFill>
                  <a:schemeClr val="bg1"/>
                </a:solidFill>
              </a:rPr>
              <a:t>also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known</a:t>
            </a:r>
            <a:r>
              <a:rPr lang="fi-FI" sz="3200" dirty="0">
                <a:solidFill>
                  <a:schemeClr val="bg1"/>
                </a:solidFill>
              </a:rPr>
              <a:t> as the </a:t>
            </a:r>
            <a:r>
              <a:rPr lang="fi-FI" sz="3200" b="1" dirty="0">
                <a:solidFill>
                  <a:schemeClr val="bg1"/>
                </a:solidFill>
              </a:rPr>
              <a:t>80/20 </a:t>
            </a:r>
            <a:r>
              <a:rPr lang="fi-FI" sz="3200" b="1" dirty="0" err="1">
                <a:solidFill>
                  <a:schemeClr val="bg1"/>
                </a:solidFill>
              </a:rPr>
              <a:t>rule</a:t>
            </a:r>
            <a:r>
              <a:rPr lang="fi-FI" sz="3200" dirty="0">
                <a:solidFill>
                  <a:schemeClr val="bg1"/>
                </a:solidFill>
              </a:rPr>
              <a:t>, the </a:t>
            </a:r>
            <a:r>
              <a:rPr lang="fi-FI" sz="3200" b="1" dirty="0" err="1">
                <a:solidFill>
                  <a:schemeClr val="bg1"/>
                </a:solidFill>
              </a:rPr>
              <a:t>law</a:t>
            </a:r>
            <a:r>
              <a:rPr lang="fi-FI" sz="3200" b="1" dirty="0">
                <a:solidFill>
                  <a:schemeClr val="bg1"/>
                </a:solidFill>
              </a:rPr>
              <a:t> of the </a:t>
            </a:r>
            <a:r>
              <a:rPr lang="fi-FI" sz="3200" b="1" dirty="0" err="1">
                <a:solidFill>
                  <a:schemeClr val="bg1"/>
                </a:solidFill>
              </a:rPr>
              <a:t>vital</a:t>
            </a:r>
            <a:r>
              <a:rPr lang="fi-FI" sz="3200" b="1" dirty="0">
                <a:solidFill>
                  <a:schemeClr val="bg1"/>
                </a:solidFill>
              </a:rPr>
              <a:t> few,</a:t>
            </a:r>
            <a:r>
              <a:rPr lang="fi-FI" sz="3200" dirty="0">
                <a:solidFill>
                  <a:schemeClr val="bg1"/>
                </a:solidFill>
              </a:rPr>
              <a:t> or the </a:t>
            </a:r>
            <a:r>
              <a:rPr lang="fi-FI" sz="3200" b="1" dirty="0" err="1">
                <a:solidFill>
                  <a:schemeClr val="bg1"/>
                </a:solidFill>
              </a:rPr>
              <a:t>principle</a:t>
            </a:r>
            <a:r>
              <a:rPr lang="fi-FI" sz="3200" b="1" dirty="0">
                <a:solidFill>
                  <a:schemeClr val="bg1"/>
                </a:solidFill>
              </a:rPr>
              <a:t> of </a:t>
            </a:r>
            <a:r>
              <a:rPr lang="fi-FI" sz="3200" b="1" dirty="0" err="1">
                <a:solidFill>
                  <a:schemeClr val="bg1"/>
                </a:solidFill>
              </a:rPr>
              <a:t>factor</a:t>
            </a:r>
            <a:r>
              <a:rPr lang="fi-FI" sz="3200" b="1" dirty="0">
                <a:solidFill>
                  <a:schemeClr val="bg1"/>
                </a:solidFill>
              </a:rPr>
              <a:t> </a:t>
            </a:r>
            <a:r>
              <a:rPr lang="fi-FI" sz="3200" b="1" dirty="0" err="1">
                <a:solidFill>
                  <a:schemeClr val="bg1"/>
                </a:solidFill>
              </a:rPr>
              <a:t>sparsity</a:t>
            </a:r>
            <a:r>
              <a:rPr lang="fi-FI" sz="3200" dirty="0">
                <a:solidFill>
                  <a:schemeClr val="bg1"/>
                </a:solidFill>
              </a:rPr>
              <a:t>) </a:t>
            </a:r>
            <a:r>
              <a:rPr lang="fi-FI" sz="3200" dirty="0" err="1">
                <a:solidFill>
                  <a:schemeClr val="bg1"/>
                </a:solidFill>
              </a:rPr>
              <a:t>states</a:t>
            </a:r>
            <a:r>
              <a:rPr lang="fi-FI" sz="3200" dirty="0">
                <a:solidFill>
                  <a:schemeClr val="bg1"/>
                </a:solidFill>
              </a:rPr>
              <a:t> that, for </a:t>
            </a:r>
            <a:r>
              <a:rPr lang="fi-FI" sz="3200" dirty="0" err="1">
                <a:solidFill>
                  <a:schemeClr val="bg1"/>
                </a:solidFill>
              </a:rPr>
              <a:t>many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events</a:t>
            </a:r>
            <a:r>
              <a:rPr lang="fi-FI" sz="3200" dirty="0">
                <a:solidFill>
                  <a:schemeClr val="bg1"/>
                </a:solidFill>
              </a:rPr>
              <a:t>, </a:t>
            </a:r>
            <a:r>
              <a:rPr lang="fi-FI" sz="3200" dirty="0" err="1">
                <a:solidFill>
                  <a:schemeClr val="bg1"/>
                </a:solidFill>
              </a:rPr>
              <a:t>roughly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</a:p>
          <a:p>
            <a:pPr algn="ctr"/>
            <a:endParaRPr lang="fi-FI" sz="3200" dirty="0">
              <a:solidFill>
                <a:schemeClr val="bg1"/>
              </a:solidFill>
            </a:endParaRPr>
          </a:p>
          <a:p>
            <a:pPr algn="ctr"/>
            <a:r>
              <a:rPr lang="fi-FI" sz="3200" dirty="0">
                <a:solidFill>
                  <a:schemeClr val="bg1"/>
                </a:solidFill>
              </a:rPr>
              <a:t>80% of the </a:t>
            </a:r>
            <a:r>
              <a:rPr lang="fi-FI" sz="3200" dirty="0" err="1">
                <a:solidFill>
                  <a:schemeClr val="bg1"/>
                </a:solidFill>
              </a:rPr>
              <a:t>effects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come</a:t>
            </a:r>
            <a:r>
              <a:rPr lang="fi-FI" sz="3200" dirty="0">
                <a:solidFill>
                  <a:schemeClr val="bg1"/>
                </a:solidFill>
              </a:rPr>
              <a:t> from 20% of the </a:t>
            </a:r>
            <a:r>
              <a:rPr lang="fi-FI" sz="3200" dirty="0" err="1">
                <a:solidFill>
                  <a:schemeClr val="bg1"/>
                </a:solidFill>
              </a:rPr>
              <a:t>causes</a:t>
            </a:r>
            <a:r>
              <a:rPr lang="fi-FI" sz="3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806FC13F-52EE-9144-B108-3E398D926D89}"/>
              </a:ext>
            </a:extLst>
          </p:cNvPr>
          <p:cNvSpPr/>
          <p:nvPr/>
        </p:nvSpPr>
        <p:spPr>
          <a:xfrm>
            <a:off x="1994555" y="469457"/>
            <a:ext cx="797976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b="1" dirty="0" err="1">
                <a:solidFill>
                  <a:schemeClr val="bg1"/>
                </a:solidFill>
              </a:rPr>
              <a:t>Pareto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principle</a:t>
            </a:r>
            <a:endParaRPr lang="fi-FI" sz="4400" b="1" dirty="0">
              <a:solidFill>
                <a:schemeClr val="bg1"/>
              </a:solidFill>
            </a:endParaRPr>
          </a:p>
        </p:txBody>
      </p:sp>
      <p:sp>
        <p:nvSpPr>
          <p:cNvPr id="2" name="Suorakulmio 1">
            <a:extLst>
              <a:ext uri="{FF2B5EF4-FFF2-40B4-BE49-F238E27FC236}">
                <a16:creationId xmlns:a16="http://schemas.microsoft.com/office/drawing/2014/main" id="{F79118AB-7D7A-3B46-824A-5BDCC1E9D003}"/>
              </a:ext>
            </a:extLst>
          </p:cNvPr>
          <p:cNvSpPr/>
          <p:nvPr/>
        </p:nvSpPr>
        <p:spPr>
          <a:xfrm>
            <a:off x="147896" y="5941911"/>
            <a:ext cx="4805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dirty="0" err="1">
                <a:solidFill>
                  <a:schemeClr val="bg1"/>
                </a:solidFill>
              </a:rPr>
              <a:t>https</a:t>
            </a:r>
            <a:r>
              <a:rPr lang="fi-FI" dirty="0">
                <a:solidFill>
                  <a:schemeClr val="bg1"/>
                </a:solidFill>
              </a:rPr>
              <a:t>://</a:t>
            </a:r>
            <a:r>
              <a:rPr lang="fi-FI" dirty="0" err="1">
                <a:solidFill>
                  <a:schemeClr val="bg1"/>
                </a:solidFill>
              </a:rPr>
              <a:t>en.wikipedia.org</a:t>
            </a:r>
            <a:r>
              <a:rPr lang="fi-FI" dirty="0">
                <a:solidFill>
                  <a:schemeClr val="bg1"/>
                </a:solidFill>
              </a:rPr>
              <a:t>/wiki/</a:t>
            </a:r>
            <a:r>
              <a:rPr lang="fi-FI" dirty="0" err="1">
                <a:solidFill>
                  <a:schemeClr val="bg1"/>
                </a:solidFill>
              </a:rPr>
              <a:t>Pareto_principle</a:t>
            </a:r>
            <a:endParaRPr lang="fi-FI" dirty="0">
              <a:solidFill>
                <a:schemeClr val="bg1"/>
              </a:solidFill>
            </a:endParaRPr>
          </a:p>
        </p:txBody>
      </p:sp>
      <p:pic>
        <p:nvPicPr>
          <p:cNvPr id="7" name="Kuva 6" descr="Kuva, joka sisältää kohteen kello&#10;&#10;Kuvaus luotu automaattisesti">
            <a:extLst>
              <a:ext uri="{FF2B5EF4-FFF2-40B4-BE49-F238E27FC236}">
                <a16:creationId xmlns:a16="http://schemas.microsoft.com/office/drawing/2014/main" id="{1CA211EA-9976-3246-A34F-A04466FB8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172" y="2005299"/>
            <a:ext cx="7067650" cy="317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49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D203DA5C-E8DA-D14F-BB56-7CC0A8E43F4D}"/>
              </a:ext>
            </a:extLst>
          </p:cNvPr>
          <p:cNvSpPr/>
          <p:nvPr/>
        </p:nvSpPr>
        <p:spPr>
          <a:xfrm>
            <a:off x="430923" y="1795184"/>
            <a:ext cx="48436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800" dirty="0">
                <a:solidFill>
                  <a:schemeClr val="bg1"/>
                </a:solidFill>
              </a:rPr>
              <a:t>Microsoft </a:t>
            </a:r>
            <a:r>
              <a:rPr lang="fi-FI" sz="2800" dirty="0" err="1">
                <a:solidFill>
                  <a:schemeClr val="bg1"/>
                </a:solidFill>
              </a:rPr>
              <a:t>observed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that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by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fixing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top 20% of </a:t>
            </a:r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most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reported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bugs</a:t>
            </a:r>
            <a:r>
              <a:rPr lang="fi-FI" sz="2800" dirty="0">
                <a:solidFill>
                  <a:schemeClr val="bg1"/>
                </a:solidFill>
              </a:rPr>
              <a:t>, 80% of </a:t>
            </a:r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bugs</a:t>
            </a:r>
            <a:r>
              <a:rPr lang="fi-FI" sz="2800" dirty="0">
                <a:solidFill>
                  <a:schemeClr val="bg1"/>
                </a:solidFill>
              </a:rPr>
              <a:t> and </a:t>
            </a:r>
            <a:r>
              <a:rPr lang="fi-FI" sz="2800" dirty="0" err="1">
                <a:solidFill>
                  <a:schemeClr val="bg1"/>
                </a:solidFill>
              </a:rPr>
              <a:t>crushes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would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be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eliminate</a:t>
            </a:r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806FC13F-52EE-9144-B108-3E398D926D89}"/>
              </a:ext>
            </a:extLst>
          </p:cNvPr>
          <p:cNvSpPr/>
          <p:nvPr/>
        </p:nvSpPr>
        <p:spPr>
          <a:xfrm>
            <a:off x="1994555" y="469457"/>
            <a:ext cx="797976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b="1" dirty="0" err="1">
                <a:solidFill>
                  <a:schemeClr val="bg1"/>
                </a:solidFill>
              </a:rPr>
              <a:t>Examples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from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the</a:t>
            </a:r>
            <a:r>
              <a:rPr lang="fi-FI" sz="4400" b="1" dirty="0">
                <a:solidFill>
                  <a:schemeClr val="bg1"/>
                </a:solidFill>
              </a:rPr>
              <a:t> IT </a:t>
            </a:r>
            <a:r>
              <a:rPr lang="fi-FI" sz="4400" b="1" dirty="0" err="1">
                <a:solidFill>
                  <a:schemeClr val="bg1"/>
                </a:solidFill>
              </a:rPr>
              <a:t>industry</a:t>
            </a:r>
            <a:endParaRPr lang="fi-FI" sz="4400" b="1" dirty="0">
              <a:solidFill>
                <a:schemeClr val="bg1"/>
              </a:solidFill>
            </a:endParaRPr>
          </a:p>
        </p:txBody>
      </p:sp>
      <p:sp>
        <p:nvSpPr>
          <p:cNvPr id="2" name="Suorakulmio 1">
            <a:extLst>
              <a:ext uri="{FF2B5EF4-FFF2-40B4-BE49-F238E27FC236}">
                <a16:creationId xmlns:a16="http://schemas.microsoft.com/office/drawing/2014/main" id="{B76346BD-3B44-374A-AB9B-A7BDDBB80809}"/>
              </a:ext>
            </a:extLst>
          </p:cNvPr>
          <p:cNvSpPr/>
          <p:nvPr/>
        </p:nvSpPr>
        <p:spPr>
          <a:xfrm>
            <a:off x="914271" y="4464406"/>
            <a:ext cx="385845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400" dirty="0">
                <a:solidFill>
                  <a:schemeClr val="bg1"/>
                </a:solidFill>
              </a:rPr>
              <a:t>P. Rooney. </a:t>
            </a:r>
            <a:r>
              <a:rPr lang="fi-FI" sz="1400" dirty="0" err="1">
                <a:solidFill>
                  <a:schemeClr val="bg1"/>
                </a:solidFill>
              </a:rPr>
              <a:t>Microsoft’s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ceo</a:t>
            </a:r>
            <a:r>
              <a:rPr lang="fi-FI" sz="1400" dirty="0">
                <a:solidFill>
                  <a:schemeClr val="bg1"/>
                </a:solidFill>
              </a:rPr>
              <a:t>: 80-20 </a:t>
            </a:r>
            <a:r>
              <a:rPr lang="fi-FI" sz="1400" dirty="0" err="1">
                <a:solidFill>
                  <a:schemeClr val="bg1"/>
                </a:solidFill>
              </a:rPr>
              <a:t>rule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applies</a:t>
            </a:r>
            <a:r>
              <a:rPr lang="fi-FI" sz="1400" dirty="0">
                <a:solidFill>
                  <a:schemeClr val="bg1"/>
                </a:solidFill>
              </a:rPr>
              <a:t> to </a:t>
            </a:r>
            <a:r>
              <a:rPr lang="fi-FI" sz="1400" dirty="0" err="1">
                <a:solidFill>
                  <a:schemeClr val="bg1"/>
                </a:solidFill>
              </a:rPr>
              <a:t>bugs</a:t>
            </a:r>
            <a:r>
              <a:rPr lang="fi-FI" sz="1400" dirty="0">
                <a:solidFill>
                  <a:schemeClr val="bg1"/>
                </a:solidFill>
              </a:rPr>
              <a:t>, </a:t>
            </a:r>
            <a:r>
              <a:rPr lang="fi-FI" sz="1400" dirty="0" err="1">
                <a:solidFill>
                  <a:schemeClr val="bg1"/>
                </a:solidFill>
              </a:rPr>
              <a:t>not</a:t>
            </a:r>
            <a:r>
              <a:rPr lang="fi-FI" sz="1400" dirty="0">
                <a:solidFill>
                  <a:schemeClr val="bg1"/>
                </a:solidFill>
              </a:rPr>
              <a:t> just </a:t>
            </a:r>
            <a:r>
              <a:rPr lang="fi-FI" sz="1400" dirty="0" err="1">
                <a:solidFill>
                  <a:schemeClr val="bg1"/>
                </a:solidFill>
              </a:rPr>
              <a:t>features</a:t>
            </a:r>
            <a:endParaRPr lang="fi-FI" sz="1400" dirty="0">
              <a:solidFill>
                <a:schemeClr val="bg1"/>
              </a:solidFill>
            </a:endParaRPr>
          </a:p>
          <a:p>
            <a:endParaRPr lang="fi-FI" sz="1400" dirty="0">
              <a:solidFill>
                <a:schemeClr val="bg1"/>
              </a:solidFill>
            </a:endParaRPr>
          </a:p>
          <a:p>
            <a:r>
              <a:rPr lang="fi-FI" sz="1400" dirty="0">
                <a:solidFill>
                  <a:schemeClr val="bg1"/>
                </a:solidFill>
              </a:rPr>
              <a:t>http://</a:t>
            </a:r>
            <a:r>
              <a:rPr lang="fi-FI" sz="1400" dirty="0" err="1">
                <a:solidFill>
                  <a:schemeClr val="bg1"/>
                </a:solidFill>
              </a:rPr>
              <a:t>www.crn.com</a:t>
            </a:r>
            <a:r>
              <a:rPr lang="fi-FI" sz="1400" dirty="0">
                <a:solidFill>
                  <a:schemeClr val="bg1"/>
                </a:solidFill>
              </a:rPr>
              <a:t>/news/</a:t>
            </a:r>
            <a:r>
              <a:rPr lang="fi-FI" sz="1400" dirty="0" err="1">
                <a:solidFill>
                  <a:schemeClr val="bg1"/>
                </a:solidFill>
              </a:rPr>
              <a:t>security</a:t>
            </a:r>
            <a:r>
              <a:rPr lang="fi-FI" sz="1400" dirty="0">
                <a:solidFill>
                  <a:schemeClr val="bg1"/>
                </a:solidFill>
              </a:rPr>
              <a:t>/18821726/microsofts-ceo-80-20-rule-applies-to-bugs-not-just-features.htm;jsessionid=4y9xsrtocbwxlpvhrhueuw**.ecappj01,October 2002.</a:t>
            </a:r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C9DAE7A3-9D5F-5247-92BA-57C624E2B58A}"/>
              </a:ext>
            </a:extLst>
          </p:cNvPr>
          <p:cNvSpPr/>
          <p:nvPr/>
        </p:nvSpPr>
        <p:spPr>
          <a:xfrm>
            <a:off x="5984435" y="1806173"/>
            <a:ext cx="450906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test</a:t>
            </a:r>
            <a:r>
              <a:rPr lang="fi-FI" sz="2800" dirty="0">
                <a:solidFill>
                  <a:schemeClr val="bg1"/>
                </a:solidFill>
              </a:rPr>
              <a:t> team </a:t>
            </a:r>
            <a:r>
              <a:rPr lang="fi-FI" sz="2800" dirty="0" err="1">
                <a:solidFill>
                  <a:schemeClr val="bg1"/>
                </a:solidFill>
              </a:rPr>
              <a:t>found</a:t>
            </a:r>
            <a:r>
              <a:rPr lang="fi-FI" sz="2800" dirty="0">
                <a:solidFill>
                  <a:schemeClr val="bg1"/>
                </a:solidFill>
              </a:rPr>
              <a:t> 100% of </a:t>
            </a:r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defects</a:t>
            </a:r>
            <a:r>
              <a:rPr lang="fi-FI" sz="2800" dirty="0">
                <a:solidFill>
                  <a:schemeClr val="bg1"/>
                </a:solidFill>
              </a:rPr>
              <a:t> in 28% of </a:t>
            </a:r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code</a:t>
            </a:r>
            <a:r>
              <a:rPr lang="fi-FI" sz="2800" dirty="0">
                <a:solidFill>
                  <a:schemeClr val="bg1"/>
                </a:solidFill>
              </a:rPr>
              <a:t>, and 80% of </a:t>
            </a:r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defects</a:t>
            </a:r>
            <a:r>
              <a:rPr lang="fi-FI" sz="2800" dirty="0">
                <a:solidFill>
                  <a:schemeClr val="bg1"/>
                </a:solidFill>
              </a:rPr>
              <a:t> in 26% of </a:t>
            </a:r>
            <a:r>
              <a:rPr lang="fi-FI" sz="2800" dirty="0" err="1">
                <a:solidFill>
                  <a:schemeClr val="bg1"/>
                </a:solidFill>
              </a:rPr>
              <a:t>the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code</a:t>
            </a:r>
            <a:r>
              <a:rPr lang="fi-FI" sz="2800" dirty="0">
                <a:solidFill>
                  <a:schemeClr val="bg1"/>
                </a:solidFill>
              </a:rPr>
              <a:t>. </a:t>
            </a:r>
            <a:endParaRPr lang="fi-FI" sz="4000" dirty="0">
              <a:solidFill>
                <a:schemeClr val="bg1"/>
              </a:solidFill>
            </a:endParaRPr>
          </a:p>
        </p:txBody>
      </p:sp>
      <p:sp>
        <p:nvSpPr>
          <p:cNvPr id="7" name="Suorakulmio 6">
            <a:extLst>
              <a:ext uri="{FF2B5EF4-FFF2-40B4-BE49-F238E27FC236}">
                <a16:creationId xmlns:a16="http://schemas.microsoft.com/office/drawing/2014/main" id="{E9A228CD-DF81-424A-A19E-DFAC2BF150C5}"/>
              </a:ext>
            </a:extLst>
          </p:cNvPr>
          <p:cNvSpPr/>
          <p:nvPr/>
        </p:nvSpPr>
        <p:spPr>
          <a:xfrm>
            <a:off x="5984435" y="4457173"/>
            <a:ext cx="385845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400" dirty="0" err="1">
                <a:solidFill>
                  <a:schemeClr val="bg1"/>
                </a:solidFill>
              </a:rPr>
              <a:t>Gittens</a:t>
            </a:r>
            <a:r>
              <a:rPr lang="fi-FI" sz="1400" dirty="0">
                <a:solidFill>
                  <a:schemeClr val="bg1"/>
                </a:solidFill>
              </a:rPr>
              <a:t>, M., </a:t>
            </a:r>
            <a:r>
              <a:rPr lang="fi-FI" sz="1400" dirty="0" err="1">
                <a:solidFill>
                  <a:schemeClr val="bg1"/>
                </a:solidFill>
              </a:rPr>
              <a:t>Yong</a:t>
            </a:r>
            <a:r>
              <a:rPr lang="fi-FI" sz="1400" dirty="0">
                <a:solidFill>
                  <a:schemeClr val="bg1"/>
                </a:solidFill>
              </a:rPr>
              <a:t> Kim, &amp; Godwin, D. (</a:t>
            </a:r>
            <a:r>
              <a:rPr lang="fi-FI" sz="1400" dirty="0" err="1">
                <a:solidFill>
                  <a:schemeClr val="bg1"/>
                </a:solidFill>
              </a:rPr>
              <a:t>n.d</a:t>
            </a:r>
            <a:r>
              <a:rPr lang="fi-FI" sz="1400" dirty="0">
                <a:solidFill>
                  <a:schemeClr val="bg1"/>
                </a:solidFill>
              </a:rPr>
              <a:t>.). </a:t>
            </a:r>
            <a:r>
              <a:rPr lang="fi-FI" sz="1400" dirty="0" err="1">
                <a:solidFill>
                  <a:schemeClr val="bg1"/>
                </a:solidFill>
              </a:rPr>
              <a:t>The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Vital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Few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Versus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the</a:t>
            </a:r>
            <a:r>
              <a:rPr lang="fi-FI" sz="1400" dirty="0">
                <a:solidFill>
                  <a:schemeClr val="bg1"/>
                </a:solidFill>
              </a:rPr>
              <a:t> Trivial </a:t>
            </a:r>
            <a:r>
              <a:rPr lang="fi-FI" sz="1400" dirty="0" err="1">
                <a:solidFill>
                  <a:schemeClr val="bg1"/>
                </a:solidFill>
              </a:rPr>
              <a:t>Many</a:t>
            </a:r>
            <a:r>
              <a:rPr lang="fi-FI" sz="1400" dirty="0">
                <a:solidFill>
                  <a:schemeClr val="bg1"/>
                </a:solidFill>
              </a:rPr>
              <a:t>: </a:t>
            </a:r>
            <a:r>
              <a:rPr lang="fi-FI" sz="1400" dirty="0" err="1">
                <a:solidFill>
                  <a:schemeClr val="bg1"/>
                </a:solidFill>
              </a:rPr>
              <a:t>Examining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the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Pareto</a:t>
            </a:r>
            <a:r>
              <a:rPr lang="fi-FI" sz="1400" dirty="0">
                <a:solidFill>
                  <a:schemeClr val="bg1"/>
                </a:solidFill>
              </a:rPr>
              <a:t> </a:t>
            </a:r>
            <a:r>
              <a:rPr lang="fi-FI" sz="1400" dirty="0" err="1">
                <a:solidFill>
                  <a:schemeClr val="bg1"/>
                </a:solidFill>
              </a:rPr>
              <a:t>Principle</a:t>
            </a:r>
            <a:r>
              <a:rPr lang="fi-FI" sz="1400" dirty="0">
                <a:solidFill>
                  <a:schemeClr val="bg1"/>
                </a:solidFill>
              </a:rPr>
              <a:t> for Software. </a:t>
            </a:r>
          </a:p>
          <a:p>
            <a:endParaRPr lang="fi-FI" sz="1400" dirty="0">
              <a:solidFill>
                <a:schemeClr val="bg1"/>
              </a:solidFill>
            </a:endParaRPr>
          </a:p>
          <a:p>
            <a:r>
              <a:rPr lang="fi-FI" sz="1400" dirty="0">
                <a:solidFill>
                  <a:schemeClr val="bg1"/>
                </a:solidFill>
              </a:rPr>
              <a:t>29th </a:t>
            </a:r>
            <a:r>
              <a:rPr lang="fi-FI" sz="1400" dirty="0" err="1">
                <a:solidFill>
                  <a:schemeClr val="bg1"/>
                </a:solidFill>
              </a:rPr>
              <a:t>Annual</a:t>
            </a:r>
            <a:r>
              <a:rPr lang="fi-FI" sz="1400" dirty="0">
                <a:solidFill>
                  <a:schemeClr val="bg1"/>
                </a:solidFill>
              </a:rPr>
              <a:t> International Computer Software and Applications Conference (COMPSAC’05). doi:10.1109/compsac.2005.153 </a:t>
            </a:r>
          </a:p>
        </p:txBody>
      </p:sp>
      <p:cxnSp>
        <p:nvCxnSpPr>
          <p:cNvPr id="4" name="Suora yhdysviiva 3">
            <a:extLst>
              <a:ext uri="{FF2B5EF4-FFF2-40B4-BE49-F238E27FC236}">
                <a16:creationId xmlns:a16="http://schemas.microsoft.com/office/drawing/2014/main" id="{AF103EA4-2AF2-0944-A23B-14E68FBED515}"/>
              </a:ext>
            </a:extLst>
          </p:cNvPr>
          <p:cNvCxnSpPr/>
          <p:nvPr/>
        </p:nvCxnSpPr>
        <p:spPr>
          <a:xfrm>
            <a:off x="7582829" y="3735659"/>
            <a:ext cx="0" cy="7215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uora yhdysviiva 10">
            <a:extLst>
              <a:ext uri="{FF2B5EF4-FFF2-40B4-BE49-F238E27FC236}">
                <a16:creationId xmlns:a16="http://schemas.microsoft.com/office/drawing/2014/main" id="{BFB291B4-7393-0B41-AD1F-85DCCC2E0A50}"/>
              </a:ext>
            </a:extLst>
          </p:cNvPr>
          <p:cNvCxnSpPr/>
          <p:nvPr/>
        </p:nvCxnSpPr>
        <p:spPr>
          <a:xfrm>
            <a:off x="2672575" y="3677810"/>
            <a:ext cx="0" cy="7215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669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3C21D57E-7FA7-D54E-8D1C-874750320226}"/>
              </a:ext>
            </a:extLst>
          </p:cNvPr>
          <p:cNvSpPr txBox="1">
            <a:spLocks/>
          </p:cNvSpPr>
          <p:nvPr/>
        </p:nvSpPr>
        <p:spPr>
          <a:xfrm>
            <a:off x="3271839" y="-2"/>
            <a:ext cx="8920162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67DFB886-BAB4-9B48-AC7B-3A142E4D7BC4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DX Doctor – dxdoctor.net – Jarkko Moilanen @Jarkko_Moilanen</a:t>
            </a:r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2D5040EE-22F2-6844-AF53-D17846299DE9}"/>
              </a:ext>
            </a:extLst>
          </p:cNvPr>
          <p:cNvSpPr txBox="1"/>
          <p:nvPr/>
        </p:nvSpPr>
        <p:spPr>
          <a:xfrm>
            <a:off x="279990" y="0"/>
            <a:ext cx="271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800" b="1" dirty="0" err="1">
                <a:solidFill>
                  <a:schemeClr val="bg1"/>
                </a:solidFill>
              </a:rPr>
              <a:t>Examples</a:t>
            </a:r>
            <a:endParaRPr lang="fi-FI" sz="4800" dirty="0">
              <a:solidFill>
                <a:schemeClr val="bg1"/>
              </a:solidFill>
            </a:endParaRPr>
          </a:p>
        </p:txBody>
      </p:sp>
      <p:sp>
        <p:nvSpPr>
          <p:cNvPr id="10" name="Tekstiruutu 9">
            <a:extLst>
              <a:ext uri="{FF2B5EF4-FFF2-40B4-BE49-F238E27FC236}">
                <a16:creationId xmlns:a16="http://schemas.microsoft.com/office/drawing/2014/main" id="{BE4E91BC-E30C-7E4D-BC9C-259B80F0FC8F}"/>
              </a:ext>
            </a:extLst>
          </p:cNvPr>
          <p:cNvSpPr txBox="1"/>
          <p:nvPr/>
        </p:nvSpPr>
        <p:spPr>
          <a:xfrm>
            <a:off x="3618042" y="415498"/>
            <a:ext cx="822775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3200" dirty="0">
                <a:solidFill>
                  <a:schemeClr val="bg1"/>
                </a:solidFill>
              </a:rPr>
              <a:t>80% of the </a:t>
            </a:r>
            <a:r>
              <a:rPr lang="fi-FI" sz="3200" dirty="0" err="1">
                <a:solidFill>
                  <a:schemeClr val="bg1"/>
                </a:solidFill>
              </a:rPr>
              <a:t>bugs</a:t>
            </a:r>
            <a:r>
              <a:rPr lang="fi-FI" sz="3200" dirty="0">
                <a:solidFill>
                  <a:schemeClr val="bg1"/>
                </a:solidFill>
              </a:rPr>
              <a:t> in software </a:t>
            </a:r>
            <a:r>
              <a:rPr lang="fi-FI" sz="3200" dirty="0" err="1">
                <a:solidFill>
                  <a:schemeClr val="bg1"/>
                </a:solidFill>
              </a:rPr>
              <a:t>come</a:t>
            </a:r>
            <a:r>
              <a:rPr lang="fi-FI" sz="3200" dirty="0">
                <a:solidFill>
                  <a:schemeClr val="bg1"/>
                </a:solidFill>
              </a:rPr>
              <a:t> from 20% of the </a:t>
            </a:r>
            <a:r>
              <a:rPr lang="fi-FI" sz="3200" dirty="0" err="1">
                <a:solidFill>
                  <a:schemeClr val="bg1"/>
                </a:solidFill>
              </a:rPr>
              <a:t>features</a:t>
            </a:r>
            <a:r>
              <a:rPr lang="fi-FI" sz="32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3200" dirty="0">
                <a:solidFill>
                  <a:schemeClr val="bg1"/>
                </a:solidFill>
              </a:rPr>
              <a:t>80% of the </a:t>
            </a:r>
            <a:r>
              <a:rPr lang="fi-FI" sz="3200" dirty="0" err="1">
                <a:solidFill>
                  <a:schemeClr val="bg1"/>
                </a:solidFill>
              </a:rPr>
              <a:t>complexity</a:t>
            </a:r>
            <a:r>
              <a:rPr lang="fi-FI" sz="3200" dirty="0">
                <a:solidFill>
                  <a:schemeClr val="bg1"/>
                </a:solidFill>
              </a:rPr>
              <a:t> in a </a:t>
            </a:r>
            <a:r>
              <a:rPr lang="fi-FI" sz="3200" dirty="0" err="1">
                <a:solidFill>
                  <a:schemeClr val="bg1"/>
                </a:solidFill>
              </a:rPr>
              <a:t>given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application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comes</a:t>
            </a:r>
            <a:r>
              <a:rPr lang="fi-FI" sz="3200" dirty="0">
                <a:solidFill>
                  <a:schemeClr val="bg1"/>
                </a:solidFill>
              </a:rPr>
              <a:t> from 20% of the </a:t>
            </a:r>
            <a:r>
              <a:rPr lang="fi-FI" sz="3200" dirty="0" err="1">
                <a:solidFill>
                  <a:schemeClr val="bg1"/>
                </a:solidFill>
              </a:rPr>
              <a:t>code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base</a:t>
            </a:r>
            <a:r>
              <a:rPr lang="fi-FI" sz="3200" dirty="0">
                <a:solidFill>
                  <a:schemeClr val="bg1"/>
                </a:solidFill>
              </a:rPr>
              <a:t>.</a:t>
            </a:r>
            <a:endParaRPr lang="fi-FI" sz="4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3200" dirty="0" err="1">
                <a:solidFill>
                  <a:schemeClr val="bg1"/>
                </a:solidFill>
              </a:rPr>
              <a:t>Only</a:t>
            </a:r>
            <a:r>
              <a:rPr lang="fi-FI" sz="3200" dirty="0">
                <a:solidFill>
                  <a:schemeClr val="bg1"/>
                </a:solidFill>
              </a:rPr>
              <a:t> 20% of a </a:t>
            </a:r>
            <a:r>
              <a:rPr lang="fi-FI" sz="3200" dirty="0" err="1">
                <a:solidFill>
                  <a:schemeClr val="bg1"/>
                </a:solidFill>
              </a:rPr>
              <a:t>given</a:t>
            </a:r>
            <a:r>
              <a:rPr lang="fi-FI" sz="3200" dirty="0">
                <a:solidFill>
                  <a:schemeClr val="bg1"/>
                </a:solidFill>
              </a:rPr>
              <a:t> feature set in an </a:t>
            </a:r>
            <a:r>
              <a:rPr lang="fi-FI" sz="3200" dirty="0" err="1">
                <a:solidFill>
                  <a:schemeClr val="bg1"/>
                </a:solidFill>
              </a:rPr>
              <a:t>application</a:t>
            </a:r>
            <a:r>
              <a:rPr lang="fi-FI" sz="3200" dirty="0">
                <a:solidFill>
                  <a:schemeClr val="bg1"/>
                </a:solidFill>
              </a:rPr>
              <a:t> is </a:t>
            </a:r>
            <a:r>
              <a:rPr lang="fi-FI" sz="3200" dirty="0" err="1">
                <a:solidFill>
                  <a:schemeClr val="bg1"/>
                </a:solidFill>
              </a:rPr>
              <a:t>important</a:t>
            </a:r>
            <a:r>
              <a:rPr lang="fi-FI" sz="3200" dirty="0">
                <a:solidFill>
                  <a:schemeClr val="bg1"/>
                </a:solidFill>
              </a:rPr>
              <a:t> to 80% of the </a:t>
            </a:r>
            <a:r>
              <a:rPr lang="fi-FI" sz="3200" dirty="0" err="1">
                <a:solidFill>
                  <a:schemeClr val="bg1"/>
                </a:solidFill>
              </a:rPr>
              <a:t>users</a:t>
            </a:r>
            <a:r>
              <a:rPr lang="fi-FI" sz="3200" dirty="0">
                <a:solidFill>
                  <a:schemeClr val="bg1"/>
                </a:solidFill>
              </a:rPr>
              <a:t>.</a:t>
            </a:r>
            <a:endParaRPr lang="fi-FI" sz="4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3200" dirty="0">
                <a:solidFill>
                  <a:schemeClr val="bg1"/>
                </a:solidFill>
              </a:rPr>
              <a:t>A </a:t>
            </a:r>
            <a:r>
              <a:rPr lang="fi-FI" sz="3200" dirty="0" err="1">
                <a:solidFill>
                  <a:schemeClr val="bg1"/>
                </a:solidFill>
              </a:rPr>
              <a:t>given</a:t>
            </a:r>
            <a:r>
              <a:rPr lang="fi-FI" sz="3200" dirty="0">
                <a:solidFill>
                  <a:schemeClr val="bg1"/>
                </a:solidFill>
              </a:rPr>
              <a:t> engineering team </a:t>
            </a:r>
            <a:r>
              <a:rPr lang="fi-FI" sz="3200" dirty="0" err="1">
                <a:solidFill>
                  <a:schemeClr val="bg1"/>
                </a:solidFill>
              </a:rPr>
              <a:t>spends</a:t>
            </a:r>
            <a:r>
              <a:rPr lang="fi-FI" sz="3200" dirty="0">
                <a:solidFill>
                  <a:schemeClr val="bg1"/>
                </a:solidFill>
              </a:rPr>
              <a:t> 80% of </a:t>
            </a:r>
            <a:r>
              <a:rPr lang="fi-FI" sz="3200" dirty="0" err="1">
                <a:solidFill>
                  <a:schemeClr val="bg1"/>
                </a:solidFill>
              </a:rPr>
              <a:t>its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time</a:t>
            </a:r>
            <a:r>
              <a:rPr lang="fi-FI" sz="3200" dirty="0">
                <a:solidFill>
                  <a:schemeClr val="bg1"/>
                </a:solidFill>
              </a:rPr>
              <a:t> on 20% of the </a:t>
            </a:r>
            <a:r>
              <a:rPr lang="fi-FI" sz="3200" dirty="0" err="1">
                <a:solidFill>
                  <a:schemeClr val="bg1"/>
                </a:solidFill>
              </a:rPr>
              <a:t>application</a:t>
            </a:r>
            <a:r>
              <a:rPr lang="fi-FI" sz="3200" dirty="0">
                <a:solidFill>
                  <a:schemeClr val="bg1"/>
                </a:solidFill>
              </a:rPr>
              <a:t>.</a:t>
            </a:r>
            <a:endParaRPr lang="fi-FI" sz="3600" dirty="0">
              <a:solidFill>
                <a:schemeClr val="bg1"/>
              </a:solidFill>
            </a:endParaRPr>
          </a:p>
        </p:txBody>
      </p:sp>
      <p:sp>
        <p:nvSpPr>
          <p:cNvPr id="2" name="Tekstiruutu 1">
            <a:extLst>
              <a:ext uri="{FF2B5EF4-FFF2-40B4-BE49-F238E27FC236}">
                <a16:creationId xmlns:a16="http://schemas.microsoft.com/office/drawing/2014/main" id="{4EDF60F7-6289-214F-9AD7-F49E767FF1EE}"/>
              </a:ext>
            </a:extLst>
          </p:cNvPr>
          <p:cNvSpPr txBox="1"/>
          <p:nvPr/>
        </p:nvSpPr>
        <p:spPr>
          <a:xfrm>
            <a:off x="52004" y="2168012"/>
            <a:ext cx="2261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You</a:t>
            </a:r>
            <a:r>
              <a:rPr lang="fi-FI" dirty="0">
                <a:solidFill>
                  <a:schemeClr val="bg1"/>
                </a:solidFill>
              </a:rPr>
              <a:t> DONT want your API to be involved in the 20% </a:t>
            </a:r>
            <a:r>
              <a:rPr lang="fi-FI" dirty="0" err="1">
                <a:solidFill>
                  <a:schemeClr val="bg1"/>
                </a:solidFill>
              </a:rPr>
              <a:t>code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base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11" name="Tekstiruutu 10">
            <a:extLst>
              <a:ext uri="{FF2B5EF4-FFF2-40B4-BE49-F238E27FC236}">
                <a16:creationId xmlns:a16="http://schemas.microsoft.com/office/drawing/2014/main" id="{07B3C9AE-EC8E-864A-AAF9-07B5A5467B77}"/>
              </a:ext>
            </a:extLst>
          </p:cNvPr>
          <p:cNvSpPr txBox="1"/>
          <p:nvPr/>
        </p:nvSpPr>
        <p:spPr>
          <a:xfrm>
            <a:off x="52003" y="967373"/>
            <a:ext cx="2608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You</a:t>
            </a:r>
            <a:r>
              <a:rPr lang="fi-FI" dirty="0">
                <a:solidFill>
                  <a:schemeClr val="bg1"/>
                </a:solidFill>
              </a:rPr>
              <a:t> DONT want your API to be involved in the 20% of the </a:t>
            </a:r>
            <a:r>
              <a:rPr lang="fi-FI" dirty="0" err="1">
                <a:solidFill>
                  <a:schemeClr val="bg1"/>
                </a:solidFill>
              </a:rPr>
              <a:t>features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12" name="Tekstiruutu 11">
            <a:extLst>
              <a:ext uri="{FF2B5EF4-FFF2-40B4-BE49-F238E27FC236}">
                <a16:creationId xmlns:a16="http://schemas.microsoft.com/office/drawing/2014/main" id="{1FC63E2C-4A68-1947-BFA3-5FC5208681D7}"/>
              </a:ext>
            </a:extLst>
          </p:cNvPr>
          <p:cNvSpPr txBox="1"/>
          <p:nvPr/>
        </p:nvSpPr>
        <p:spPr>
          <a:xfrm>
            <a:off x="52004" y="3486635"/>
            <a:ext cx="2261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You</a:t>
            </a:r>
            <a:r>
              <a:rPr lang="fi-FI" dirty="0">
                <a:solidFill>
                  <a:schemeClr val="bg1"/>
                </a:solidFill>
              </a:rPr>
              <a:t> WANT to </a:t>
            </a:r>
            <a:r>
              <a:rPr lang="fi-FI" dirty="0" err="1">
                <a:solidFill>
                  <a:schemeClr val="bg1"/>
                </a:solidFill>
              </a:rPr>
              <a:t>enable</a:t>
            </a:r>
            <a:r>
              <a:rPr lang="fi-FI" dirty="0">
                <a:solidFill>
                  <a:schemeClr val="bg1"/>
                </a:solidFill>
              </a:rPr>
              <a:t> that 20% of the </a:t>
            </a:r>
            <a:r>
              <a:rPr lang="fi-FI" dirty="0" err="1">
                <a:solidFill>
                  <a:schemeClr val="bg1"/>
                </a:solidFill>
              </a:rPr>
              <a:t>features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13" name="Tekstiruutu 12">
            <a:extLst>
              <a:ext uri="{FF2B5EF4-FFF2-40B4-BE49-F238E27FC236}">
                <a16:creationId xmlns:a16="http://schemas.microsoft.com/office/drawing/2014/main" id="{BB6EC1E5-0189-9E41-97EE-D1068EFC3C6C}"/>
              </a:ext>
            </a:extLst>
          </p:cNvPr>
          <p:cNvSpPr txBox="1"/>
          <p:nvPr/>
        </p:nvSpPr>
        <p:spPr>
          <a:xfrm>
            <a:off x="52004" y="4824993"/>
            <a:ext cx="2261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You</a:t>
            </a:r>
            <a:r>
              <a:rPr lang="fi-FI" dirty="0">
                <a:solidFill>
                  <a:schemeClr val="bg1"/>
                </a:solidFill>
              </a:rPr>
              <a:t> WANT to </a:t>
            </a:r>
            <a:r>
              <a:rPr lang="fi-FI" dirty="0" err="1">
                <a:solidFill>
                  <a:schemeClr val="bg1"/>
                </a:solidFill>
              </a:rPr>
              <a:t>decrease</a:t>
            </a:r>
            <a:r>
              <a:rPr lang="fi-FI" dirty="0">
                <a:solidFill>
                  <a:schemeClr val="bg1"/>
                </a:solidFill>
              </a:rPr>
              <a:t> the </a:t>
            </a:r>
            <a:r>
              <a:rPr lang="fi-FI" dirty="0" err="1">
                <a:solidFill>
                  <a:schemeClr val="bg1"/>
                </a:solidFill>
              </a:rPr>
              <a:t>time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needed</a:t>
            </a:r>
            <a:r>
              <a:rPr lang="fi-FI" dirty="0">
                <a:solidFill>
                  <a:schemeClr val="bg1"/>
                </a:solidFill>
              </a:rPr>
              <a:t> with your API</a:t>
            </a:r>
          </a:p>
        </p:txBody>
      </p:sp>
      <p:cxnSp>
        <p:nvCxnSpPr>
          <p:cNvPr id="15" name="Suora nuoliyhdysviiva 14">
            <a:extLst>
              <a:ext uri="{FF2B5EF4-FFF2-40B4-BE49-F238E27FC236}">
                <a16:creationId xmlns:a16="http://schemas.microsoft.com/office/drawing/2014/main" id="{88E4AD30-FC61-334B-B023-4F9E6A1445B7}"/>
              </a:ext>
            </a:extLst>
          </p:cNvPr>
          <p:cNvCxnSpPr/>
          <p:nvPr/>
        </p:nvCxnSpPr>
        <p:spPr>
          <a:xfrm flipV="1">
            <a:off x="2831690" y="967373"/>
            <a:ext cx="786352" cy="2714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uora nuoliyhdysviiva 15">
            <a:extLst>
              <a:ext uri="{FF2B5EF4-FFF2-40B4-BE49-F238E27FC236}">
                <a16:creationId xmlns:a16="http://schemas.microsoft.com/office/drawing/2014/main" id="{43C05BEA-6A25-094C-840E-E2826196D1F9}"/>
              </a:ext>
            </a:extLst>
          </p:cNvPr>
          <p:cNvCxnSpPr>
            <a:cxnSpLocks/>
          </p:cNvCxnSpPr>
          <p:nvPr/>
        </p:nvCxnSpPr>
        <p:spPr>
          <a:xfrm flipV="1">
            <a:off x="2313962" y="2552923"/>
            <a:ext cx="1304080" cy="243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uora nuoliyhdysviiva 17">
            <a:extLst>
              <a:ext uri="{FF2B5EF4-FFF2-40B4-BE49-F238E27FC236}">
                <a16:creationId xmlns:a16="http://schemas.microsoft.com/office/drawing/2014/main" id="{C34B0320-448F-3A4B-9674-21D6C75BF5AF}"/>
              </a:ext>
            </a:extLst>
          </p:cNvPr>
          <p:cNvCxnSpPr>
            <a:cxnSpLocks/>
          </p:cNvCxnSpPr>
          <p:nvPr/>
        </p:nvCxnSpPr>
        <p:spPr>
          <a:xfrm flipV="1">
            <a:off x="2273597" y="3969221"/>
            <a:ext cx="1304080" cy="243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uora nuoliyhdysviiva 18">
            <a:extLst>
              <a:ext uri="{FF2B5EF4-FFF2-40B4-BE49-F238E27FC236}">
                <a16:creationId xmlns:a16="http://schemas.microsoft.com/office/drawing/2014/main" id="{6B52570C-FEA5-3146-8EF6-486DD29FDAB0}"/>
              </a:ext>
            </a:extLst>
          </p:cNvPr>
          <p:cNvCxnSpPr>
            <a:cxnSpLocks/>
          </p:cNvCxnSpPr>
          <p:nvPr/>
        </p:nvCxnSpPr>
        <p:spPr>
          <a:xfrm>
            <a:off x="2256775" y="5113104"/>
            <a:ext cx="1320902" cy="3233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18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orakulmio 7">
            <a:extLst>
              <a:ext uri="{FF2B5EF4-FFF2-40B4-BE49-F238E27FC236}">
                <a16:creationId xmlns:a16="http://schemas.microsoft.com/office/drawing/2014/main" id="{86731D8C-CFCC-A648-8B0C-D6C32E55C019}"/>
              </a:ext>
            </a:extLst>
          </p:cNvPr>
          <p:cNvSpPr/>
          <p:nvPr/>
        </p:nvSpPr>
        <p:spPr>
          <a:xfrm>
            <a:off x="3108753" y="4408287"/>
            <a:ext cx="5774993" cy="1814196"/>
          </a:xfrm>
          <a:prstGeom prst="rect">
            <a:avLst/>
          </a:prstGeom>
          <a:solidFill>
            <a:srgbClr val="FF4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D203DA5C-E8DA-D14F-BB56-7CC0A8E43F4D}"/>
              </a:ext>
            </a:extLst>
          </p:cNvPr>
          <p:cNvSpPr/>
          <p:nvPr/>
        </p:nvSpPr>
        <p:spPr>
          <a:xfrm>
            <a:off x="3399603" y="1631262"/>
            <a:ext cx="49792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3200" dirty="0">
                <a:solidFill>
                  <a:schemeClr val="bg1"/>
                </a:solidFill>
              </a:rPr>
              <a:t>It </a:t>
            </a:r>
            <a:r>
              <a:rPr lang="fi-FI" sz="3200" dirty="0" err="1">
                <a:solidFill>
                  <a:schemeClr val="bg1"/>
                </a:solidFill>
              </a:rPr>
              <a:t>doesn’t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matter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whether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you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are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trying</a:t>
            </a:r>
            <a:r>
              <a:rPr lang="fi-FI" sz="3200" dirty="0">
                <a:solidFill>
                  <a:schemeClr val="bg1"/>
                </a:solidFill>
              </a:rPr>
              <a:t> to </a:t>
            </a:r>
            <a:r>
              <a:rPr lang="fi-FI" sz="3200" dirty="0" err="1">
                <a:solidFill>
                  <a:schemeClr val="bg1"/>
                </a:solidFill>
              </a:rPr>
              <a:t>optimize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code</a:t>
            </a:r>
            <a:r>
              <a:rPr lang="fi-FI" sz="3200" dirty="0">
                <a:solidFill>
                  <a:schemeClr val="bg1"/>
                </a:solidFill>
              </a:rPr>
              <a:t>, a business </a:t>
            </a:r>
            <a:r>
              <a:rPr lang="fi-FI" sz="3200" dirty="0" err="1">
                <a:solidFill>
                  <a:schemeClr val="bg1"/>
                </a:solidFill>
              </a:rPr>
              <a:t>process</a:t>
            </a:r>
            <a:r>
              <a:rPr lang="fi-FI" sz="3200" dirty="0">
                <a:solidFill>
                  <a:schemeClr val="bg1"/>
                </a:solidFill>
              </a:rPr>
              <a:t>, workflows, </a:t>
            </a:r>
            <a:r>
              <a:rPr lang="fi-FI" sz="3200" dirty="0" err="1">
                <a:solidFill>
                  <a:schemeClr val="bg1"/>
                </a:solidFill>
              </a:rPr>
              <a:t>documentation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practices</a:t>
            </a:r>
            <a:r>
              <a:rPr lang="fi-FI" sz="3200" dirty="0">
                <a:solidFill>
                  <a:schemeClr val="bg1"/>
                </a:solidFill>
              </a:rPr>
              <a:t>, and </a:t>
            </a:r>
            <a:r>
              <a:rPr lang="fi-FI" sz="3200" dirty="0" err="1">
                <a:solidFill>
                  <a:schemeClr val="bg1"/>
                </a:solidFill>
              </a:rPr>
              <a:t>so</a:t>
            </a:r>
            <a:r>
              <a:rPr lang="fi-FI" sz="3200" dirty="0">
                <a:solidFill>
                  <a:schemeClr val="bg1"/>
                </a:solidFill>
              </a:rPr>
              <a:t> on. </a:t>
            </a:r>
          </a:p>
          <a:p>
            <a:pPr algn="ctr"/>
            <a:endParaRPr lang="fi-FI" sz="3200" dirty="0">
              <a:solidFill>
                <a:schemeClr val="bg1"/>
              </a:solidFill>
            </a:endParaRPr>
          </a:p>
          <a:p>
            <a:pPr algn="ctr"/>
            <a:r>
              <a:rPr lang="fi-FI" sz="3200" dirty="0" err="1">
                <a:solidFill>
                  <a:schemeClr val="bg1"/>
                </a:solidFill>
              </a:rPr>
              <a:t>Pareto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chart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analysis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can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be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applied</a:t>
            </a:r>
            <a:r>
              <a:rPr lang="fi-FI" sz="3200" dirty="0">
                <a:solidFill>
                  <a:schemeClr val="bg1"/>
                </a:solidFill>
              </a:rPr>
              <a:t> to </a:t>
            </a:r>
            <a:r>
              <a:rPr lang="fi-FI" sz="3200" dirty="0" err="1">
                <a:solidFill>
                  <a:schemeClr val="bg1"/>
                </a:solidFill>
              </a:rPr>
              <a:t>any</a:t>
            </a:r>
            <a:r>
              <a:rPr lang="fi-FI" sz="3200" dirty="0">
                <a:solidFill>
                  <a:schemeClr val="bg1"/>
                </a:solidFill>
              </a:rPr>
              <a:t> </a:t>
            </a:r>
            <a:r>
              <a:rPr lang="fi-FI" sz="3200" dirty="0" err="1">
                <a:solidFill>
                  <a:schemeClr val="bg1"/>
                </a:solidFill>
              </a:rPr>
              <a:t>efforts</a:t>
            </a:r>
            <a:r>
              <a:rPr lang="fi-FI" sz="3200" dirty="0">
                <a:solidFill>
                  <a:schemeClr val="bg1"/>
                </a:solidFill>
              </a:rPr>
              <a:t> for </a:t>
            </a:r>
            <a:r>
              <a:rPr lang="fi-FI" sz="3200" dirty="0" err="1">
                <a:solidFill>
                  <a:schemeClr val="bg1"/>
                </a:solidFill>
              </a:rPr>
              <a:t>optimization</a:t>
            </a:r>
            <a:r>
              <a:rPr lang="fi-FI" sz="3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806FC13F-52EE-9144-B108-3E398D926D89}"/>
              </a:ext>
            </a:extLst>
          </p:cNvPr>
          <p:cNvSpPr/>
          <p:nvPr/>
        </p:nvSpPr>
        <p:spPr>
          <a:xfrm>
            <a:off x="1994555" y="469457"/>
            <a:ext cx="797976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b="1" dirty="0" err="1">
                <a:solidFill>
                  <a:schemeClr val="bg1"/>
                </a:solidFill>
              </a:rPr>
              <a:t>Pareto</a:t>
            </a:r>
            <a:r>
              <a:rPr lang="fi-FI" sz="4400" b="1" dirty="0">
                <a:solidFill>
                  <a:schemeClr val="bg1"/>
                </a:solidFill>
              </a:rPr>
              <a:t> Chart Analysis</a:t>
            </a:r>
          </a:p>
          <a:p>
            <a:pPr algn="ctr"/>
            <a:endParaRPr lang="fi-FI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262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806FC13F-52EE-9144-B108-3E398D926D89}"/>
              </a:ext>
            </a:extLst>
          </p:cNvPr>
          <p:cNvSpPr/>
          <p:nvPr/>
        </p:nvSpPr>
        <p:spPr>
          <a:xfrm>
            <a:off x="-25971" y="262983"/>
            <a:ext cx="61219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b="1" dirty="0">
                <a:solidFill>
                  <a:schemeClr val="bg1"/>
                </a:solidFill>
              </a:rPr>
              <a:t>”</a:t>
            </a:r>
            <a:r>
              <a:rPr lang="fi-FI" sz="4400" b="1" dirty="0" err="1">
                <a:solidFill>
                  <a:schemeClr val="bg1"/>
                </a:solidFill>
              </a:rPr>
              <a:t>inverse</a:t>
            </a:r>
            <a:r>
              <a:rPr lang="fi-FI" sz="4400" b="1" dirty="0">
                <a:solidFill>
                  <a:schemeClr val="bg1"/>
                </a:solidFill>
              </a:rPr>
              <a:t>” </a:t>
            </a:r>
            <a:r>
              <a:rPr lang="fi-FI" sz="4400" b="1" dirty="0" err="1">
                <a:solidFill>
                  <a:schemeClr val="bg1"/>
                </a:solidFill>
              </a:rPr>
              <a:t>Pareto</a:t>
            </a:r>
            <a:r>
              <a:rPr lang="fi-FI" sz="4400" b="1" dirty="0">
                <a:solidFill>
                  <a:schemeClr val="bg1"/>
                </a:solidFill>
              </a:rPr>
              <a:t> </a:t>
            </a:r>
            <a:r>
              <a:rPr lang="fi-FI" sz="4400" b="1" dirty="0" err="1">
                <a:solidFill>
                  <a:schemeClr val="bg1"/>
                </a:solidFill>
              </a:rPr>
              <a:t>principle</a:t>
            </a:r>
            <a:endParaRPr lang="fi-FI" sz="4400" b="1" dirty="0">
              <a:solidFill>
                <a:schemeClr val="bg1"/>
              </a:solidFill>
            </a:endParaRPr>
          </a:p>
        </p:txBody>
      </p:sp>
      <p:sp>
        <p:nvSpPr>
          <p:cNvPr id="6" name="Tekstiruutu 5">
            <a:extLst>
              <a:ext uri="{FF2B5EF4-FFF2-40B4-BE49-F238E27FC236}">
                <a16:creationId xmlns:a16="http://schemas.microsoft.com/office/drawing/2014/main" id="{BA057094-F413-E44F-8C20-D52CA347752D}"/>
              </a:ext>
            </a:extLst>
          </p:cNvPr>
          <p:cNvSpPr txBox="1"/>
          <p:nvPr/>
        </p:nvSpPr>
        <p:spPr>
          <a:xfrm>
            <a:off x="117988" y="1820858"/>
            <a:ext cx="536737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i-FI" sz="2800" dirty="0">
                <a:solidFill>
                  <a:schemeClr val="bg1"/>
                </a:solidFill>
              </a:rPr>
              <a:t>In </a:t>
            </a:r>
            <a:r>
              <a:rPr lang="fi-FI" sz="2800" dirty="0" err="1">
                <a:solidFill>
                  <a:schemeClr val="bg1"/>
                </a:solidFill>
              </a:rPr>
              <a:t>learning</a:t>
            </a:r>
            <a:r>
              <a:rPr lang="fi-FI" sz="2800" dirty="0">
                <a:solidFill>
                  <a:schemeClr val="bg1"/>
                </a:solidFill>
              </a:rPr>
              <a:t> how to use your API / </a:t>
            </a:r>
            <a:r>
              <a:rPr lang="fi-FI" sz="2800" dirty="0" err="1">
                <a:solidFill>
                  <a:schemeClr val="bg1"/>
                </a:solidFill>
              </a:rPr>
              <a:t>platform</a:t>
            </a:r>
            <a:r>
              <a:rPr lang="fi-FI" sz="2800" dirty="0">
                <a:solidFill>
                  <a:schemeClr val="bg1"/>
                </a:solidFill>
              </a:rPr>
              <a:t>, the </a:t>
            </a:r>
            <a:r>
              <a:rPr lang="fi-FI" sz="2800" dirty="0" err="1">
                <a:solidFill>
                  <a:schemeClr val="bg1"/>
                </a:solidFill>
              </a:rPr>
              <a:t>learnign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curve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should</a:t>
            </a:r>
            <a:r>
              <a:rPr lang="fi-FI" sz="2800" dirty="0">
                <a:solidFill>
                  <a:schemeClr val="bg1"/>
                </a:solidFill>
              </a:rPr>
              <a:t> be ”</a:t>
            </a:r>
            <a:r>
              <a:rPr lang="fi-FI" sz="2800" dirty="0" err="1">
                <a:solidFill>
                  <a:schemeClr val="bg1"/>
                </a:solidFill>
              </a:rPr>
              <a:t>inverse</a:t>
            </a:r>
            <a:r>
              <a:rPr lang="fi-FI" sz="2800" dirty="0">
                <a:solidFill>
                  <a:schemeClr val="bg1"/>
                </a:solidFill>
              </a:rPr>
              <a:t>” </a:t>
            </a:r>
            <a:r>
              <a:rPr lang="fi-FI" sz="2800" dirty="0" err="1">
                <a:solidFill>
                  <a:schemeClr val="bg1"/>
                </a:solidFill>
              </a:rPr>
              <a:t>Pareto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curve</a:t>
            </a:r>
            <a:r>
              <a:rPr lang="fi-FI" sz="2800" dirty="0">
                <a:solidFill>
                  <a:schemeClr val="bg1"/>
                </a:solidFill>
              </a:rPr>
              <a:t>.</a:t>
            </a:r>
          </a:p>
          <a:p>
            <a:r>
              <a:rPr lang="fi-FI" sz="2800" dirty="0">
                <a:solidFill>
                  <a:schemeClr val="bg1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i-FI" sz="2800" dirty="0">
                <a:solidFill>
                  <a:schemeClr val="bg1"/>
                </a:solidFill>
              </a:rPr>
              <a:t>20% of </a:t>
            </a:r>
            <a:r>
              <a:rPr lang="fi-FI" sz="2800" dirty="0" err="1">
                <a:solidFill>
                  <a:schemeClr val="bg1"/>
                </a:solidFill>
              </a:rPr>
              <a:t>resources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probably</a:t>
            </a:r>
            <a:r>
              <a:rPr lang="fi-FI" sz="2800" dirty="0">
                <a:solidFill>
                  <a:schemeClr val="bg1"/>
                </a:solidFill>
              </a:rPr>
              <a:t> </a:t>
            </a:r>
            <a:r>
              <a:rPr lang="fi-FI" sz="2800" dirty="0" err="1">
                <a:solidFill>
                  <a:schemeClr val="bg1"/>
                </a:solidFill>
              </a:rPr>
              <a:t>enable</a:t>
            </a:r>
            <a:r>
              <a:rPr lang="fi-FI" sz="2800" dirty="0">
                <a:solidFill>
                  <a:schemeClr val="bg1"/>
                </a:solidFill>
              </a:rPr>
              <a:t> 80% of the needs</a:t>
            </a:r>
          </a:p>
        </p:txBody>
      </p:sp>
      <p:pic>
        <p:nvPicPr>
          <p:cNvPr id="11" name="Kuva 10">
            <a:extLst>
              <a:ext uri="{FF2B5EF4-FFF2-40B4-BE49-F238E27FC236}">
                <a16:creationId xmlns:a16="http://schemas.microsoft.com/office/drawing/2014/main" id="{421C86D2-7978-ED40-B2A8-796FA79C3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2983"/>
            <a:ext cx="5664200" cy="5295900"/>
          </a:xfrm>
          <a:prstGeom prst="rect">
            <a:avLst/>
          </a:prstGeom>
        </p:spPr>
      </p:pic>
      <p:pic>
        <p:nvPicPr>
          <p:cNvPr id="13" name="Kuva 12" descr="Konttaava vauva">
            <a:extLst>
              <a:ext uri="{FF2B5EF4-FFF2-40B4-BE49-F238E27FC236}">
                <a16:creationId xmlns:a16="http://schemas.microsoft.com/office/drawing/2014/main" id="{CE302B5B-1271-8748-AA4E-C0219D47B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25009" y="5495535"/>
            <a:ext cx="914400" cy="914400"/>
          </a:xfrm>
          <a:prstGeom prst="rect">
            <a:avLst/>
          </a:prstGeom>
        </p:spPr>
      </p:pic>
      <p:pic>
        <p:nvPicPr>
          <p:cNvPr id="15" name="Kuva 14" descr="Ryömintä">
            <a:extLst>
              <a:ext uri="{FF2B5EF4-FFF2-40B4-BE49-F238E27FC236}">
                <a16:creationId xmlns:a16="http://schemas.microsoft.com/office/drawing/2014/main" id="{7FD52973-9215-DC41-A851-3EEC7735A6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72997" y="5496272"/>
            <a:ext cx="914400" cy="914400"/>
          </a:xfrm>
          <a:prstGeom prst="rect">
            <a:avLst/>
          </a:prstGeom>
        </p:spPr>
      </p:pic>
      <p:pic>
        <p:nvPicPr>
          <p:cNvPr id="19" name="Kuva 18" descr="Kävely">
            <a:extLst>
              <a:ext uri="{FF2B5EF4-FFF2-40B4-BE49-F238E27FC236}">
                <a16:creationId xmlns:a16="http://schemas.microsoft.com/office/drawing/2014/main" id="{72C01D96-E496-9341-A6B5-BD021BA908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52198" y="5495535"/>
            <a:ext cx="914400" cy="914400"/>
          </a:xfrm>
          <a:prstGeom prst="rect">
            <a:avLst/>
          </a:prstGeom>
        </p:spPr>
      </p:pic>
      <p:pic>
        <p:nvPicPr>
          <p:cNvPr id="21" name="Kuva 20" descr="Juokse">
            <a:extLst>
              <a:ext uri="{FF2B5EF4-FFF2-40B4-BE49-F238E27FC236}">
                <a16:creationId xmlns:a16="http://schemas.microsoft.com/office/drawing/2014/main" id="{6F921314-4EF0-ED47-ADF7-3644DE5AE5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98999" y="54955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30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4238</TotalTime>
  <Words>1192</Words>
  <Application>Microsoft Macintosh PowerPoint</Application>
  <PresentationFormat>Laajakuva</PresentationFormat>
  <Paragraphs>146</Paragraphs>
  <Slides>19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Office-teema</vt:lpstr>
      <vt:lpstr>Pareto principle and Developer eXperience – why should I care?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100 Days DX 100daysdx.com 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Jarkko Moilanen</dc:creator>
  <cp:lastModifiedBy>Jarkko Moilanen</cp:lastModifiedBy>
  <cp:revision>173</cp:revision>
  <dcterms:created xsi:type="dcterms:W3CDTF">2019-11-10T06:58:38Z</dcterms:created>
  <dcterms:modified xsi:type="dcterms:W3CDTF">2020-02-12T20:39:36Z</dcterms:modified>
</cp:coreProperties>
</file>