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1" r:id="rId4"/>
    <p:sldId id="273" r:id="rId5"/>
    <p:sldId id="279" r:id="rId6"/>
    <p:sldId id="280" r:id="rId7"/>
    <p:sldId id="274" r:id="rId8"/>
    <p:sldId id="275" r:id="rId9"/>
    <p:sldId id="276" r:id="rId10"/>
    <p:sldId id="277" r:id="rId11"/>
    <p:sldId id="278" r:id="rId12"/>
    <p:sldId id="282" r:id="rId13"/>
    <p:sldId id="262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8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6.12.2019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Consumer </a:t>
            </a:r>
            <a:r>
              <a:rPr lang="fi-FI" b="1" dirty="0" err="1">
                <a:solidFill>
                  <a:schemeClr val="bg1"/>
                </a:solidFill>
              </a:rPr>
              <a:t>focused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lean</a:t>
            </a:r>
            <a:r>
              <a:rPr lang="fi-FI" b="1" dirty="0">
                <a:solidFill>
                  <a:schemeClr val="bg1"/>
                </a:solidFill>
              </a:rPr>
              <a:t> API </a:t>
            </a:r>
            <a:r>
              <a:rPr lang="fi-FI" b="1" dirty="0" err="1">
                <a:solidFill>
                  <a:schemeClr val="bg1"/>
                </a:solidFill>
              </a:rPr>
              <a:t>development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Kuva 70" descr="Kuva, joka sisältää kohteen ikkuna, piirtäminen&#10;&#10;Kuvaus luotu automaattisesti">
            <a:extLst>
              <a:ext uri="{FF2B5EF4-FFF2-40B4-BE49-F238E27FC236}">
                <a16:creationId xmlns:a16="http://schemas.microsoft.com/office/drawing/2014/main" id="{C7CA0A24-9B05-E64C-83DD-BA6965B2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8083948" y="0"/>
            <a:ext cx="4413390" cy="5275777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2203926" y="213508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Design and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249018" y="2357955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package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(to </a:t>
            </a:r>
            <a:r>
              <a:rPr lang="fi-FI" dirty="0" err="1">
                <a:solidFill>
                  <a:schemeClr val="bg1"/>
                </a:solidFill>
              </a:rPr>
              <a:t>gain</a:t>
            </a:r>
            <a:r>
              <a:rPr lang="fi-FI" dirty="0">
                <a:solidFill>
                  <a:schemeClr val="bg1"/>
                </a:solidFill>
              </a:rPr>
              <a:t> feedback)</a:t>
            </a:r>
            <a:endParaRPr lang="fi-FI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194C1187-1600-ED47-9901-74A59226EAA1}"/>
              </a:ext>
            </a:extLst>
          </p:cNvPr>
          <p:cNvSpPr txBox="1"/>
          <p:nvPr/>
        </p:nvSpPr>
        <p:spPr>
          <a:xfrm>
            <a:off x="2917231" y="5253467"/>
            <a:ext cx="120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Implement</a:t>
            </a:r>
            <a:endParaRPr lang="fi-FI" dirty="0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DAF6F671-E060-E044-A0A4-CC56E5150DE2}"/>
              </a:ext>
            </a:extLst>
          </p:cNvPr>
          <p:cNvCxnSpPr>
            <a:cxnSpLocks/>
          </p:cNvCxnSpPr>
          <p:nvPr/>
        </p:nvCxnSpPr>
        <p:spPr>
          <a:xfrm flipV="1">
            <a:off x="1207008" y="613984"/>
            <a:ext cx="1217926" cy="162075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3E582490-0EFC-5F4E-BC17-FD7361009D31}"/>
              </a:ext>
            </a:extLst>
          </p:cNvPr>
          <p:cNvCxnSpPr>
            <a:cxnSpLocks/>
          </p:cNvCxnSpPr>
          <p:nvPr/>
        </p:nvCxnSpPr>
        <p:spPr>
          <a:xfrm>
            <a:off x="4595045" y="613984"/>
            <a:ext cx="1911096" cy="1528162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E58CE6EA-8CC2-F846-A0B5-A91B7211DF95}"/>
              </a:ext>
            </a:extLst>
          </p:cNvPr>
          <p:cNvCxnSpPr>
            <a:cxnSpLocks/>
          </p:cNvCxnSpPr>
          <p:nvPr/>
        </p:nvCxnSpPr>
        <p:spPr>
          <a:xfrm flipH="1">
            <a:off x="4299883" y="3105470"/>
            <a:ext cx="2206260" cy="2332663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D21F9140-F02A-114A-807D-B935C3946C58}"/>
              </a:ext>
            </a:extLst>
          </p:cNvPr>
          <p:cNvCxnSpPr>
            <a:cxnSpLocks/>
          </p:cNvCxnSpPr>
          <p:nvPr/>
        </p:nvCxnSpPr>
        <p:spPr>
          <a:xfrm flipH="1" flipV="1">
            <a:off x="1975104" y="2331299"/>
            <a:ext cx="4361688" cy="9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1CC4ECE3-2A86-0441-BF0A-B0D4CE4633B8}"/>
              </a:ext>
            </a:extLst>
          </p:cNvPr>
          <p:cNvSpPr txBox="1"/>
          <p:nvPr/>
        </p:nvSpPr>
        <p:spPr>
          <a:xfrm>
            <a:off x="8798058" y="2118612"/>
            <a:ext cx="286207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Mock</a:t>
            </a:r>
            <a:r>
              <a:rPr lang="fi-FI" b="1" u="sng" dirty="0">
                <a:solidFill>
                  <a:schemeClr val="bg1"/>
                </a:solidFill>
              </a:rPr>
              <a:t> API </a:t>
            </a:r>
            <a:r>
              <a:rPr lang="fi-FI" dirty="0">
                <a:solidFill>
                  <a:schemeClr val="bg1"/>
                </a:solidFill>
              </a:rPr>
              <a:t>for </a:t>
            </a:r>
            <a:r>
              <a:rPr lang="fi-FI" dirty="0" err="1">
                <a:solidFill>
                  <a:schemeClr val="bg1"/>
                </a:solidFill>
              </a:rPr>
              <a:t>testing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Documentation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if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would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production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Code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examples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tested</a:t>
            </a:r>
            <a:endParaRPr lang="fi-FI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Online (</a:t>
            </a:r>
            <a:r>
              <a:rPr lang="fi-FI" dirty="0" err="1">
                <a:solidFill>
                  <a:schemeClr val="bg1"/>
                </a:solidFill>
              </a:rPr>
              <a:t>jsfiddle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etc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Offline</a:t>
            </a:r>
            <a:r>
              <a:rPr lang="fi-FI" dirty="0">
                <a:solidFill>
                  <a:schemeClr val="bg1"/>
                </a:solidFill>
              </a:rPr>
              <a:t> (</a:t>
            </a:r>
            <a:r>
              <a:rPr lang="fi-FI" dirty="0" err="1">
                <a:solidFill>
                  <a:schemeClr val="bg1"/>
                </a:solidFill>
              </a:rPr>
              <a:t>Github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CD74C936-BBC6-A642-971E-95CDD215FF07}"/>
              </a:ext>
            </a:extLst>
          </p:cNvPr>
          <p:cNvSpPr txBox="1"/>
          <p:nvPr/>
        </p:nvSpPr>
        <p:spPr>
          <a:xfrm>
            <a:off x="2427723" y="1956676"/>
            <a:ext cx="18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Planned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iteration</a:t>
            </a:r>
            <a:r>
              <a:rPr lang="fi-FI" sz="1200" dirty="0">
                <a:solidFill>
                  <a:schemeClr val="bg1"/>
                </a:solidFill>
              </a:rPr>
              <a:t> feedback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8F320722-0BD0-DC4B-966E-A3067F5CBF3D}"/>
              </a:ext>
            </a:extLst>
          </p:cNvPr>
          <p:cNvSpPr/>
          <p:nvPr/>
        </p:nvSpPr>
        <p:spPr>
          <a:xfrm>
            <a:off x="3229079" y="622413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E13E86D0-B315-8B41-89B7-51A95D0A6FB4}"/>
              </a:ext>
            </a:extLst>
          </p:cNvPr>
          <p:cNvSpPr/>
          <p:nvPr/>
        </p:nvSpPr>
        <p:spPr>
          <a:xfrm>
            <a:off x="669954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8D8C45A0-CA34-2B44-AD7E-0707E9F88D60}"/>
              </a:ext>
            </a:extLst>
          </p:cNvPr>
          <p:cNvSpPr/>
          <p:nvPr/>
        </p:nvSpPr>
        <p:spPr>
          <a:xfrm>
            <a:off x="3229079" y="5686234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977DB96F-130F-244C-A895-CED8BA8AD211}"/>
              </a:ext>
            </a:extLst>
          </p:cNvPr>
          <p:cNvSpPr txBox="1"/>
          <p:nvPr/>
        </p:nvSpPr>
        <p:spPr>
          <a:xfrm>
            <a:off x="571246" y="58590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API Design Guide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08313587-B17A-5043-AC4C-ACCE4C752533}"/>
              </a:ext>
            </a:extLst>
          </p:cNvPr>
          <p:cNvSpPr txBox="1"/>
          <p:nvPr/>
        </p:nvSpPr>
        <p:spPr>
          <a:xfrm>
            <a:off x="5318635" y="590493"/>
            <a:ext cx="166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Automation</a:t>
            </a:r>
            <a:r>
              <a:rPr lang="fi-FI" sz="1200" dirty="0">
                <a:solidFill>
                  <a:schemeClr val="bg1"/>
                </a:solidFill>
              </a:rPr>
              <a:t>/</a:t>
            </a:r>
            <a:r>
              <a:rPr lang="fi-FI" sz="1200" dirty="0" err="1">
                <a:solidFill>
                  <a:schemeClr val="bg1"/>
                </a:solidFill>
              </a:rPr>
              <a:t>generation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BEC16A84-0CA0-6940-A257-984D039412AF}"/>
              </a:ext>
            </a:extLst>
          </p:cNvPr>
          <p:cNvCxnSpPr>
            <a:cxnSpLocks/>
          </p:cNvCxnSpPr>
          <p:nvPr/>
        </p:nvCxnSpPr>
        <p:spPr>
          <a:xfrm>
            <a:off x="7439599" y="2357955"/>
            <a:ext cx="966261" cy="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Kuva 70" descr="Kuva, joka sisältää kohteen ikkuna, piirtäminen&#10;&#10;Kuvaus luotu automaattisesti">
            <a:extLst>
              <a:ext uri="{FF2B5EF4-FFF2-40B4-BE49-F238E27FC236}">
                <a16:creationId xmlns:a16="http://schemas.microsoft.com/office/drawing/2014/main" id="{C7CA0A24-9B05-E64C-83DD-BA6965B2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8083948" y="0"/>
            <a:ext cx="4413390" cy="5275777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2203926" y="213508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Design and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249018" y="2357955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package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(to </a:t>
            </a:r>
            <a:r>
              <a:rPr lang="fi-FI" dirty="0" err="1">
                <a:solidFill>
                  <a:schemeClr val="bg1"/>
                </a:solidFill>
              </a:rPr>
              <a:t>gain</a:t>
            </a:r>
            <a:r>
              <a:rPr lang="fi-FI" dirty="0">
                <a:solidFill>
                  <a:schemeClr val="bg1"/>
                </a:solidFill>
              </a:rPr>
              <a:t> feedback)</a:t>
            </a:r>
            <a:endParaRPr lang="fi-FI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194C1187-1600-ED47-9901-74A59226EAA1}"/>
              </a:ext>
            </a:extLst>
          </p:cNvPr>
          <p:cNvSpPr txBox="1"/>
          <p:nvPr/>
        </p:nvSpPr>
        <p:spPr>
          <a:xfrm>
            <a:off x="2917231" y="5253467"/>
            <a:ext cx="120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Implement</a:t>
            </a:r>
            <a:endParaRPr lang="fi-FI" dirty="0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DAF6F671-E060-E044-A0A4-CC56E5150DE2}"/>
              </a:ext>
            </a:extLst>
          </p:cNvPr>
          <p:cNvCxnSpPr>
            <a:cxnSpLocks/>
          </p:cNvCxnSpPr>
          <p:nvPr/>
        </p:nvCxnSpPr>
        <p:spPr>
          <a:xfrm flipV="1">
            <a:off x="1207008" y="613984"/>
            <a:ext cx="1217926" cy="162075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3E582490-0EFC-5F4E-BC17-FD7361009D31}"/>
              </a:ext>
            </a:extLst>
          </p:cNvPr>
          <p:cNvCxnSpPr>
            <a:cxnSpLocks/>
          </p:cNvCxnSpPr>
          <p:nvPr/>
        </p:nvCxnSpPr>
        <p:spPr>
          <a:xfrm>
            <a:off x="4595045" y="613984"/>
            <a:ext cx="1911096" cy="1528162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E58CE6EA-8CC2-F846-A0B5-A91B7211DF95}"/>
              </a:ext>
            </a:extLst>
          </p:cNvPr>
          <p:cNvCxnSpPr>
            <a:cxnSpLocks/>
          </p:cNvCxnSpPr>
          <p:nvPr/>
        </p:nvCxnSpPr>
        <p:spPr>
          <a:xfrm flipH="1">
            <a:off x="4299883" y="3105470"/>
            <a:ext cx="2206260" cy="2332663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D21F9140-F02A-114A-807D-B935C3946C58}"/>
              </a:ext>
            </a:extLst>
          </p:cNvPr>
          <p:cNvCxnSpPr>
            <a:cxnSpLocks/>
          </p:cNvCxnSpPr>
          <p:nvPr/>
        </p:nvCxnSpPr>
        <p:spPr>
          <a:xfrm flipH="1" flipV="1">
            <a:off x="1975104" y="2331299"/>
            <a:ext cx="4361688" cy="9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CB80DE72-1A90-9441-BEC9-6BEA642D1E06}"/>
              </a:ext>
            </a:extLst>
          </p:cNvPr>
          <p:cNvCxnSpPr>
            <a:cxnSpLocks/>
          </p:cNvCxnSpPr>
          <p:nvPr/>
        </p:nvCxnSpPr>
        <p:spPr>
          <a:xfrm flipH="1" flipV="1">
            <a:off x="1077777" y="3836681"/>
            <a:ext cx="1639931" cy="1601452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1CC4ECE3-2A86-0441-BF0A-B0D4CE4633B8}"/>
              </a:ext>
            </a:extLst>
          </p:cNvPr>
          <p:cNvSpPr txBox="1"/>
          <p:nvPr/>
        </p:nvSpPr>
        <p:spPr>
          <a:xfrm>
            <a:off x="8798058" y="2118612"/>
            <a:ext cx="286207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Mock</a:t>
            </a:r>
            <a:r>
              <a:rPr lang="fi-FI" b="1" u="sng" dirty="0">
                <a:solidFill>
                  <a:schemeClr val="bg1"/>
                </a:solidFill>
              </a:rPr>
              <a:t> API </a:t>
            </a:r>
            <a:r>
              <a:rPr lang="fi-FI" dirty="0">
                <a:solidFill>
                  <a:schemeClr val="bg1"/>
                </a:solidFill>
              </a:rPr>
              <a:t>for </a:t>
            </a:r>
            <a:r>
              <a:rPr lang="fi-FI" dirty="0" err="1">
                <a:solidFill>
                  <a:schemeClr val="bg1"/>
                </a:solidFill>
              </a:rPr>
              <a:t>testing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Documentation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if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would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production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Code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examples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tested</a:t>
            </a:r>
            <a:endParaRPr lang="fi-FI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Online (</a:t>
            </a:r>
            <a:r>
              <a:rPr lang="fi-FI" dirty="0" err="1">
                <a:solidFill>
                  <a:schemeClr val="bg1"/>
                </a:solidFill>
              </a:rPr>
              <a:t>jsfiddle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etc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Offline</a:t>
            </a:r>
            <a:r>
              <a:rPr lang="fi-FI" dirty="0">
                <a:solidFill>
                  <a:schemeClr val="bg1"/>
                </a:solidFill>
              </a:rPr>
              <a:t> (</a:t>
            </a:r>
            <a:r>
              <a:rPr lang="fi-FI" dirty="0" err="1">
                <a:solidFill>
                  <a:schemeClr val="bg1"/>
                </a:solidFill>
              </a:rPr>
              <a:t>Github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CD74C936-BBC6-A642-971E-95CDD215FF07}"/>
              </a:ext>
            </a:extLst>
          </p:cNvPr>
          <p:cNvSpPr txBox="1"/>
          <p:nvPr/>
        </p:nvSpPr>
        <p:spPr>
          <a:xfrm>
            <a:off x="2427723" y="1956676"/>
            <a:ext cx="18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Planned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iteration</a:t>
            </a:r>
            <a:r>
              <a:rPr lang="fi-FI" sz="1200" dirty="0">
                <a:solidFill>
                  <a:schemeClr val="bg1"/>
                </a:solidFill>
              </a:rPr>
              <a:t> feedback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8F320722-0BD0-DC4B-966E-A3067F5CBF3D}"/>
              </a:ext>
            </a:extLst>
          </p:cNvPr>
          <p:cNvSpPr/>
          <p:nvPr/>
        </p:nvSpPr>
        <p:spPr>
          <a:xfrm>
            <a:off x="3229079" y="622413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E13E86D0-B315-8B41-89B7-51A95D0A6FB4}"/>
              </a:ext>
            </a:extLst>
          </p:cNvPr>
          <p:cNvSpPr/>
          <p:nvPr/>
        </p:nvSpPr>
        <p:spPr>
          <a:xfrm>
            <a:off x="669954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8D8C45A0-CA34-2B44-AD7E-0707E9F88D60}"/>
              </a:ext>
            </a:extLst>
          </p:cNvPr>
          <p:cNvSpPr/>
          <p:nvPr/>
        </p:nvSpPr>
        <p:spPr>
          <a:xfrm>
            <a:off x="3229079" y="5686234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2EE219E2-96BE-3F44-8750-A1915CCB64CA}"/>
              </a:ext>
            </a:extLst>
          </p:cNvPr>
          <p:cNvSpPr/>
          <p:nvPr/>
        </p:nvSpPr>
        <p:spPr>
          <a:xfrm>
            <a:off x="147879" y="3764939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977DB96F-130F-244C-A895-CED8BA8AD211}"/>
              </a:ext>
            </a:extLst>
          </p:cNvPr>
          <p:cNvSpPr txBox="1"/>
          <p:nvPr/>
        </p:nvSpPr>
        <p:spPr>
          <a:xfrm>
            <a:off x="571246" y="58590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API Design Guide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08313587-B17A-5043-AC4C-ACCE4C752533}"/>
              </a:ext>
            </a:extLst>
          </p:cNvPr>
          <p:cNvSpPr txBox="1"/>
          <p:nvPr/>
        </p:nvSpPr>
        <p:spPr>
          <a:xfrm>
            <a:off x="5318635" y="590493"/>
            <a:ext cx="166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Automation</a:t>
            </a:r>
            <a:r>
              <a:rPr lang="fi-FI" sz="1200" dirty="0">
                <a:solidFill>
                  <a:schemeClr val="bg1"/>
                </a:solidFill>
              </a:rPr>
              <a:t>/</a:t>
            </a:r>
            <a:r>
              <a:rPr lang="fi-FI" sz="1200" dirty="0" err="1">
                <a:solidFill>
                  <a:schemeClr val="bg1"/>
                </a:solidFill>
              </a:rPr>
              <a:t>generation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BEC16A84-0CA0-6940-A257-984D039412AF}"/>
              </a:ext>
            </a:extLst>
          </p:cNvPr>
          <p:cNvCxnSpPr>
            <a:cxnSpLocks/>
          </p:cNvCxnSpPr>
          <p:nvPr/>
        </p:nvCxnSpPr>
        <p:spPr>
          <a:xfrm>
            <a:off x="7439599" y="2357955"/>
            <a:ext cx="966261" cy="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31E85FF-1424-144C-80BC-B055C073FB05}"/>
              </a:ext>
            </a:extLst>
          </p:cNvPr>
          <p:cNvSpPr txBox="1"/>
          <p:nvPr/>
        </p:nvSpPr>
        <p:spPr>
          <a:xfrm>
            <a:off x="571246" y="5136768"/>
            <a:ext cx="151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Update </a:t>
            </a:r>
            <a:r>
              <a:rPr lang="fi-FI" sz="1200" dirty="0" err="1">
                <a:solidFill>
                  <a:schemeClr val="bg1"/>
                </a:solidFill>
              </a:rPr>
              <a:t>guides</a:t>
            </a:r>
            <a:endParaRPr lang="fi-FI" sz="1200" dirty="0">
              <a:solidFill>
                <a:schemeClr val="bg1"/>
              </a:solidFill>
            </a:endParaRPr>
          </a:p>
          <a:p>
            <a:r>
              <a:rPr lang="fi-FI" sz="1200" dirty="0">
                <a:solidFill>
                  <a:schemeClr val="bg1"/>
                </a:solidFill>
              </a:rPr>
              <a:t>Update </a:t>
            </a:r>
            <a:r>
              <a:rPr lang="fi-FI" sz="1200" dirty="0" err="1">
                <a:solidFill>
                  <a:schemeClr val="bg1"/>
                </a:solidFill>
              </a:rPr>
              <a:t>code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libraries</a:t>
            </a:r>
            <a:endParaRPr lang="fi-FI" sz="1200" dirty="0">
              <a:solidFill>
                <a:schemeClr val="bg1"/>
              </a:solidFill>
            </a:endParaRPr>
          </a:p>
          <a:p>
            <a:r>
              <a:rPr lang="fi-FI" sz="1200" dirty="0">
                <a:solidFill>
                  <a:schemeClr val="bg1"/>
                </a:solidFill>
              </a:rPr>
              <a:t>Update </a:t>
            </a:r>
            <a:r>
              <a:rPr lang="fi-FI" sz="1200" dirty="0" err="1">
                <a:solidFill>
                  <a:schemeClr val="bg1"/>
                </a:solidFill>
              </a:rPr>
              <a:t>SDKs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3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DAA58098-FDA8-A64E-8D41-F9BC649A3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Consumer </a:t>
            </a:r>
            <a:r>
              <a:rPr lang="fi-FI" b="1" dirty="0" err="1">
                <a:solidFill>
                  <a:schemeClr val="bg1"/>
                </a:solidFill>
              </a:rPr>
              <a:t>focused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lean</a:t>
            </a:r>
            <a:r>
              <a:rPr lang="fi-FI" b="1" dirty="0">
                <a:solidFill>
                  <a:schemeClr val="bg1"/>
                </a:solidFill>
              </a:rPr>
              <a:t> API </a:t>
            </a:r>
            <a:r>
              <a:rPr lang="fi-FI" b="1" dirty="0" err="1">
                <a:solidFill>
                  <a:schemeClr val="bg1"/>
                </a:solidFill>
              </a:rPr>
              <a:t>development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8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Lean Design </a:t>
            </a:r>
            <a:r>
              <a:rPr lang="fi-FI" sz="3600" dirty="0" err="1">
                <a:solidFill>
                  <a:schemeClr val="bg1"/>
                </a:solidFill>
              </a:rPr>
              <a:t>Driven</a:t>
            </a:r>
            <a:r>
              <a:rPr lang="fi-FI" sz="3600" dirty="0">
                <a:solidFill>
                  <a:schemeClr val="bg1"/>
                </a:solidFill>
              </a:rPr>
              <a:t> API </a:t>
            </a:r>
            <a:r>
              <a:rPr lang="fi-FI" sz="3600" dirty="0" err="1">
                <a:solidFill>
                  <a:schemeClr val="bg1"/>
                </a:solidFill>
              </a:rPr>
              <a:t>development</a:t>
            </a: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4730" y="1260341"/>
            <a:ext cx="8008165" cy="44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Do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not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implement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unwanted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features</a:t>
            </a:r>
            <a:endParaRPr lang="fi-FI" sz="32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3200" dirty="0">
                <a:solidFill>
                  <a:schemeClr val="bg1"/>
                </a:solidFill>
              </a:rPr>
              <a:t>Feedback </a:t>
            </a:r>
            <a:r>
              <a:rPr lang="fi-FI" sz="3200" dirty="0" err="1">
                <a:solidFill>
                  <a:schemeClr val="bg1"/>
                </a:solidFill>
              </a:rPr>
              <a:t>channels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your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customers</a:t>
            </a:r>
            <a:endParaRPr lang="fi-FI" sz="32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Not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everything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implemented</a:t>
            </a:r>
            <a:r>
              <a:rPr lang="fi-FI" sz="3200" dirty="0">
                <a:solidFill>
                  <a:schemeClr val="bg1"/>
                </a:solidFill>
              </a:rPr>
              <a:t> (</a:t>
            </a:r>
            <a:r>
              <a:rPr lang="fi-FI" sz="3200" dirty="0" err="1">
                <a:solidFill>
                  <a:schemeClr val="bg1"/>
                </a:solidFill>
              </a:rPr>
              <a:t>priority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Mock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until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you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sure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fi-FI" sz="3200" dirty="0" err="1">
                <a:solidFill>
                  <a:schemeClr val="bg1"/>
                </a:solidFill>
              </a:rPr>
              <a:t>Consider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dependencies</a:t>
            </a:r>
            <a:endParaRPr lang="fi-FI" sz="32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624B57C-4102-0240-AB40-5EA1C98182F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1981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253BC803-0036-7F47-B161-FDAF160F3446}"/>
              </a:ext>
            </a:extLst>
          </p:cNvPr>
          <p:cNvSpPr txBox="1"/>
          <p:nvPr/>
        </p:nvSpPr>
        <p:spPr>
          <a:xfrm>
            <a:off x="6096000" y="2851618"/>
            <a:ext cx="541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Focus on </a:t>
            </a:r>
            <a:r>
              <a:rPr lang="fi-FI" sz="4000" dirty="0" err="1">
                <a:solidFill>
                  <a:schemeClr val="bg1"/>
                </a:solidFill>
              </a:rPr>
              <a:t>the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customer</a:t>
            </a:r>
            <a:r>
              <a:rPr lang="fi-FI" sz="4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131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16207DE6-8636-4446-802B-E7514181B57A}"/>
              </a:ext>
            </a:extLst>
          </p:cNvPr>
          <p:cNvSpPr txBox="1"/>
          <p:nvPr/>
        </p:nvSpPr>
        <p:spPr>
          <a:xfrm>
            <a:off x="6096000" y="2851618"/>
            <a:ext cx="541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Focus on </a:t>
            </a:r>
            <a:r>
              <a:rPr lang="fi-FI" sz="4000" dirty="0" err="1">
                <a:solidFill>
                  <a:schemeClr val="bg1"/>
                </a:solidFill>
              </a:rPr>
              <a:t>the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customer</a:t>
            </a:r>
            <a:r>
              <a:rPr lang="fi-FI" sz="4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49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96000" y="2851618"/>
            <a:ext cx="541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Focus on </a:t>
            </a:r>
            <a:r>
              <a:rPr lang="fi-FI" sz="4000" dirty="0" err="1">
                <a:solidFill>
                  <a:schemeClr val="bg1"/>
                </a:solidFill>
              </a:rPr>
              <a:t>the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customer</a:t>
            </a:r>
            <a:r>
              <a:rPr lang="fi-FI" sz="40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77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2203926" y="213508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Design and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</a:t>
            </a:r>
            <a:endParaRPr lang="fi-FI" dirty="0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DAF6F671-E060-E044-A0A4-CC56E5150DE2}"/>
              </a:ext>
            </a:extLst>
          </p:cNvPr>
          <p:cNvCxnSpPr>
            <a:cxnSpLocks/>
          </p:cNvCxnSpPr>
          <p:nvPr/>
        </p:nvCxnSpPr>
        <p:spPr>
          <a:xfrm flipV="1">
            <a:off x="1207008" y="613984"/>
            <a:ext cx="1217926" cy="162075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8F320722-0BD0-DC4B-966E-A3067F5CBF3D}"/>
              </a:ext>
            </a:extLst>
          </p:cNvPr>
          <p:cNvSpPr/>
          <p:nvPr/>
        </p:nvSpPr>
        <p:spPr>
          <a:xfrm>
            <a:off x="3229079" y="622413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977DB96F-130F-244C-A895-CED8BA8AD211}"/>
              </a:ext>
            </a:extLst>
          </p:cNvPr>
          <p:cNvSpPr txBox="1"/>
          <p:nvPr/>
        </p:nvSpPr>
        <p:spPr>
          <a:xfrm>
            <a:off x="571246" y="58590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API Design Guide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AC7104CC-642F-6442-9B48-76CAE355CB7D}"/>
              </a:ext>
            </a:extLst>
          </p:cNvPr>
          <p:cNvSpPr txBox="1"/>
          <p:nvPr/>
        </p:nvSpPr>
        <p:spPr>
          <a:xfrm>
            <a:off x="6419386" y="1012608"/>
            <a:ext cx="53674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Design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result</a:t>
            </a:r>
            <a:r>
              <a:rPr lang="fi-FI" sz="3200" dirty="0">
                <a:solidFill>
                  <a:schemeClr val="bg1"/>
                </a:solidFill>
              </a:rPr>
              <a:t>,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whole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package</a:t>
            </a:r>
            <a:r>
              <a:rPr lang="fi-FI" sz="3200" dirty="0">
                <a:solidFill>
                  <a:schemeClr val="bg1"/>
                </a:solidFill>
              </a:rPr>
              <a:t>, </a:t>
            </a:r>
            <a:r>
              <a:rPr lang="fi-FI" sz="3200" dirty="0" err="1">
                <a:solidFill>
                  <a:schemeClr val="bg1"/>
                </a:solidFill>
              </a:rPr>
              <a:t>not</a:t>
            </a:r>
            <a:r>
              <a:rPr lang="fi-FI" sz="3200" dirty="0">
                <a:solidFill>
                  <a:schemeClr val="bg1"/>
                </a:solidFill>
              </a:rPr>
              <a:t> just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API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Mock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far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possible</a:t>
            </a:r>
            <a:endParaRPr lang="fi-FI" sz="2400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Build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needed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automation</a:t>
            </a:r>
            <a:endParaRPr lang="fi-FI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In a </a:t>
            </a:r>
            <a:r>
              <a:rPr lang="fi-FI" sz="2400" dirty="0" err="1">
                <a:solidFill>
                  <a:schemeClr val="bg1"/>
                </a:solidFill>
              </a:rPr>
              <a:t>way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you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start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from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result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package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you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going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offer</a:t>
            </a:r>
            <a:r>
              <a:rPr lang="fi-FI" sz="2400" dirty="0">
                <a:solidFill>
                  <a:schemeClr val="bg1"/>
                </a:solidFill>
              </a:rPr>
              <a:t> for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customers</a:t>
            </a:r>
            <a:endParaRPr lang="fi-FI" sz="2400" dirty="0">
              <a:solidFill>
                <a:schemeClr val="bg1"/>
              </a:solidFill>
            </a:endParaRP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5F8359D-1CB4-5347-852E-1D9AA11DD9C9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3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2203926" y="213508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Design and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249018" y="2357955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package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(to </a:t>
            </a:r>
            <a:r>
              <a:rPr lang="fi-FI" dirty="0" err="1">
                <a:solidFill>
                  <a:schemeClr val="bg1"/>
                </a:solidFill>
              </a:rPr>
              <a:t>gain</a:t>
            </a:r>
            <a:r>
              <a:rPr lang="fi-FI" dirty="0">
                <a:solidFill>
                  <a:schemeClr val="bg1"/>
                </a:solidFill>
              </a:rPr>
              <a:t> feedback)</a:t>
            </a:r>
            <a:endParaRPr lang="fi-FI" dirty="0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DAF6F671-E060-E044-A0A4-CC56E5150DE2}"/>
              </a:ext>
            </a:extLst>
          </p:cNvPr>
          <p:cNvCxnSpPr>
            <a:cxnSpLocks/>
          </p:cNvCxnSpPr>
          <p:nvPr/>
        </p:nvCxnSpPr>
        <p:spPr>
          <a:xfrm flipV="1">
            <a:off x="1207008" y="613984"/>
            <a:ext cx="1217926" cy="162075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3E582490-0EFC-5F4E-BC17-FD7361009D31}"/>
              </a:ext>
            </a:extLst>
          </p:cNvPr>
          <p:cNvCxnSpPr>
            <a:cxnSpLocks/>
          </p:cNvCxnSpPr>
          <p:nvPr/>
        </p:nvCxnSpPr>
        <p:spPr>
          <a:xfrm>
            <a:off x="4595045" y="613984"/>
            <a:ext cx="1911096" cy="1528162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D21F9140-F02A-114A-807D-B935C3946C58}"/>
              </a:ext>
            </a:extLst>
          </p:cNvPr>
          <p:cNvCxnSpPr>
            <a:cxnSpLocks/>
          </p:cNvCxnSpPr>
          <p:nvPr/>
        </p:nvCxnSpPr>
        <p:spPr>
          <a:xfrm flipH="1" flipV="1">
            <a:off x="1975104" y="2331299"/>
            <a:ext cx="4361688" cy="9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CD74C936-BBC6-A642-971E-95CDD215FF07}"/>
              </a:ext>
            </a:extLst>
          </p:cNvPr>
          <p:cNvSpPr txBox="1"/>
          <p:nvPr/>
        </p:nvSpPr>
        <p:spPr>
          <a:xfrm>
            <a:off x="2427723" y="1956676"/>
            <a:ext cx="18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Planned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iteration</a:t>
            </a:r>
            <a:r>
              <a:rPr lang="fi-FI" sz="1200" dirty="0">
                <a:solidFill>
                  <a:schemeClr val="bg1"/>
                </a:solidFill>
              </a:rPr>
              <a:t> feedback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8F320722-0BD0-DC4B-966E-A3067F5CBF3D}"/>
              </a:ext>
            </a:extLst>
          </p:cNvPr>
          <p:cNvSpPr/>
          <p:nvPr/>
        </p:nvSpPr>
        <p:spPr>
          <a:xfrm>
            <a:off x="3229079" y="622413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E13E86D0-B315-8B41-89B7-51A95D0A6FB4}"/>
              </a:ext>
            </a:extLst>
          </p:cNvPr>
          <p:cNvSpPr/>
          <p:nvPr/>
        </p:nvSpPr>
        <p:spPr>
          <a:xfrm>
            <a:off x="669954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977DB96F-130F-244C-A895-CED8BA8AD211}"/>
              </a:ext>
            </a:extLst>
          </p:cNvPr>
          <p:cNvSpPr txBox="1"/>
          <p:nvPr/>
        </p:nvSpPr>
        <p:spPr>
          <a:xfrm>
            <a:off x="571246" y="58590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API Design Guide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08313587-B17A-5043-AC4C-ACCE4C752533}"/>
              </a:ext>
            </a:extLst>
          </p:cNvPr>
          <p:cNvSpPr txBox="1"/>
          <p:nvPr/>
        </p:nvSpPr>
        <p:spPr>
          <a:xfrm>
            <a:off x="5318635" y="590493"/>
            <a:ext cx="166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Automation</a:t>
            </a:r>
            <a:r>
              <a:rPr lang="fi-FI" sz="1200" dirty="0">
                <a:solidFill>
                  <a:schemeClr val="bg1"/>
                </a:solidFill>
              </a:rPr>
              <a:t>/</a:t>
            </a:r>
            <a:r>
              <a:rPr lang="fi-FI" sz="1200" dirty="0" err="1">
                <a:solidFill>
                  <a:schemeClr val="bg1"/>
                </a:solidFill>
              </a:rPr>
              <a:t>generation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Kuva 70" descr="Kuva, joka sisältää kohteen ikkuna, piirtäminen&#10;&#10;Kuvaus luotu automaattisesti">
            <a:extLst>
              <a:ext uri="{FF2B5EF4-FFF2-40B4-BE49-F238E27FC236}">
                <a16:creationId xmlns:a16="http://schemas.microsoft.com/office/drawing/2014/main" id="{C7CA0A24-9B05-E64C-83DD-BA6965B2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8083948" y="0"/>
            <a:ext cx="4413390" cy="5275777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513178" y="2331299"/>
            <a:ext cx="2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feedback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2203926" y="213508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Design and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249018" y="2357955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Offer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mock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package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(to </a:t>
            </a:r>
            <a:r>
              <a:rPr lang="fi-FI" dirty="0" err="1">
                <a:solidFill>
                  <a:schemeClr val="bg1"/>
                </a:solidFill>
              </a:rPr>
              <a:t>gain</a:t>
            </a:r>
            <a:r>
              <a:rPr lang="fi-FI" dirty="0">
                <a:solidFill>
                  <a:schemeClr val="bg1"/>
                </a:solidFill>
              </a:rPr>
              <a:t> feedback)</a:t>
            </a:r>
            <a:endParaRPr lang="fi-FI" dirty="0"/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DAF6F671-E060-E044-A0A4-CC56E5150DE2}"/>
              </a:ext>
            </a:extLst>
          </p:cNvPr>
          <p:cNvCxnSpPr>
            <a:cxnSpLocks/>
          </p:cNvCxnSpPr>
          <p:nvPr/>
        </p:nvCxnSpPr>
        <p:spPr>
          <a:xfrm flipV="1">
            <a:off x="1207008" y="613984"/>
            <a:ext cx="1217926" cy="162075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3E582490-0EFC-5F4E-BC17-FD7361009D31}"/>
              </a:ext>
            </a:extLst>
          </p:cNvPr>
          <p:cNvCxnSpPr>
            <a:cxnSpLocks/>
          </p:cNvCxnSpPr>
          <p:nvPr/>
        </p:nvCxnSpPr>
        <p:spPr>
          <a:xfrm>
            <a:off x="4595045" y="613984"/>
            <a:ext cx="1911096" cy="1528162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D21F9140-F02A-114A-807D-B935C3946C58}"/>
              </a:ext>
            </a:extLst>
          </p:cNvPr>
          <p:cNvCxnSpPr>
            <a:cxnSpLocks/>
          </p:cNvCxnSpPr>
          <p:nvPr/>
        </p:nvCxnSpPr>
        <p:spPr>
          <a:xfrm flipH="1" flipV="1">
            <a:off x="1975104" y="2331299"/>
            <a:ext cx="4361688" cy="9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iruutu 30">
            <a:extLst>
              <a:ext uri="{FF2B5EF4-FFF2-40B4-BE49-F238E27FC236}">
                <a16:creationId xmlns:a16="http://schemas.microsoft.com/office/drawing/2014/main" id="{1CC4ECE3-2A86-0441-BF0A-B0D4CE4633B8}"/>
              </a:ext>
            </a:extLst>
          </p:cNvPr>
          <p:cNvSpPr txBox="1"/>
          <p:nvPr/>
        </p:nvSpPr>
        <p:spPr>
          <a:xfrm>
            <a:off x="8798058" y="2118612"/>
            <a:ext cx="286207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Mock</a:t>
            </a:r>
            <a:r>
              <a:rPr lang="fi-FI" b="1" u="sng" dirty="0">
                <a:solidFill>
                  <a:schemeClr val="bg1"/>
                </a:solidFill>
              </a:rPr>
              <a:t> API </a:t>
            </a:r>
            <a:r>
              <a:rPr lang="fi-FI" dirty="0">
                <a:solidFill>
                  <a:schemeClr val="bg1"/>
                </a:solidFill>
              </a:rPr>
              <a:t>for </a:t>
            </a:r>
            <a:r>
              <a:rPr lang="fi-FI" dirty="0" err="1">
                <a:solidFill>
                  <a:schemeClr val="bg1"/>
                </a:solidFill>
              </a:rPr>
              <a:t>testing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Documentation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if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would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production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u="sng" dirty="0" err="1">
                <a:solidFill>
                  <a:schemeClr val="bg1"/>
                </a:solidFill>
              </a:rPr>
              <a:t>Code</a:t>
            </a:r>
            <a:r>
              <a:rPr lang="fi-FI" b="1" u="sng" dirty="0">
                <a:solidFill>
                  <a:schemeClr val="bg1"/>
                </a:solidFill>
              </a:rPr>
              <a:t> </a:t>
            </a:r>
            <a:r>
              <a:rPr lang="fi-FI" b="1" u="sng" dirty="0" err="1">
                <a:solidFill>
                  <a:schemeClr val="bg1"/>
                </a:solidFill>
              </a:rPr>
              <a:t>examples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</a:t>
            </a:r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tested</a:t>
            </a:r>
            <a:endParaRPr lang="fi-FI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Online (</a:t>
            </a:r>
            <a:r>
              <a:rPr lang="fi-FI" dirty="0" err="1">
                <a:solidFill>
                  <a:schemeClr val="bg1"/>
                </a:solidFill>
              </a:rPr>
              <a:t>jsfiddle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etc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Offline</a:t>
            </a:r>
            <a:r>
              <a:rPr lang="fi-FI" dirty="0">
                <a:solidFill>
                  <a:schemeClr val="bg1"/>
                </a:solidFill>
              </a:rPr>
              <a:t> (</a:t>
            </a:r>
            <a:r>
              <a:rPr lang="fi-FI" dirty="0" err="1">
                <a:solidFill>
                  <a:schemeClr val="bg1"/>
                </a:solidFill>
              </a:rPr>
              <a:t>Github</a:t>
            </a:r>
            <a:r>
              <a:rPr lang="fi-FI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F0C67F9E-3F25-464A-83D7-46ED18998E86}"/>
              </a:ext>
            </a:extLst>
          </p:cNvPr>
          <p:cNvCxnSpPr>
            <a:cxnSpLocks/>
          </p:cNvCxnSpPr>
          <p:nvPr/>
        </p:nvCxnSpPr>
        <p:spPr>
          <a:xfrm flipH="1" flipV="1">
            <a:off x="1611326" y="2930012"/>
            <a:ext cx="1491636" cy="128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C2A9575B-0F6E-344E-AA18-1CB123BDAC5C}"/>
              </a:ext>
            </a:extLst>
          </p:cNvPr>
          <p:cNvCxnSpPr>
            <a:cxnSpLocks/>
          </p:cNvCxnSpPr>
          <p:nvPr/>
        </p:nvCxnSpPr>
        <p:spPr>
          <a:xfrm>
            <a:off x="1667527" y="3201636"/>
            <a:ext cx="1514814" cy="8279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BBE0BD8-93F0-6943-8867-83368474DC5E}"/>
              </a:ext>
            </a:extLst>
          </p:cNvPr>
          <p:cNvSpPr txBox="1"/>
          <p:nvPr/>
        </p:nvSpPr>
        <p:spPr>
          <a:xfrm>
            <a:off x="1667625" y="3375016"/>
            <a:ext cx="186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analyse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usage</a:t>
            </a:r>
            <a:r>
              <a:rPr lang="fi-FI" sz="1200" dirty="0">
                <a:solidFill>
                  <a:schemeClr val="bg1"/>
                </a:solidFill>
              </a:rPr>
              <a:t> (</a:t>
            </a:r>
            <a:r>
              <a:rPr lang="fi-FI" sz="1200" dirty="0" err="1">
                <a:solidFill>
                  <a:schemeClr val="bg1"/>
                </a:solidFill>
              </a:rPr>
              <a:t>learn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how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used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currently</a:t>
            </a:r>
            <a:r>
              <a:rPr lang="fi-FI" sz="1200" dirty="0">
                <a:solidFill>
                  <a:schemeClr val="bg1"/>
                </a:solidFill>
              </a:rPr>
              <a:t>)</a:t>
            </a:r>
            <a:endParaRPr lang="fi-FI" sz="1200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549985" y="3060181"/>
            <a:ext cx="1131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Deploy</a:t>
            </a:r>
            <a:r>
              <a:rPr lang="fi-FI" dirty="0">
                <a:solidFill>
                  <a:schemeClr val="bg1"/>
                </a:solidFill>
              </a:rPr>
              <a:t> &amp; </a:t>
            </a:r>
          </a:p>
          <a:p>
            <a:r>
              <a:rPr lang="fi-FI" dirty="0" err="1">
                <a:solidFill>
                  <a:schemeClr val="bg1"/>
                </a:solidFill>
              </a:rPr>
              <a:t>marketing</a:t>
            </a:r>
            <a:endParaRPr lang="fi-FI" dirty="0"/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1270CC19-1F44-444C-BC31-E52E82F55820}"/>
              </a:ext>
            </a:extLst>
          </p:cNvPr>
          <p:cNvSpPr txBox="1"/>
          <p:nvPr/>
        </p:nvSpPr>
        <p:spPr>
          <a:xfrm>
            <a:off x="1948473" y="2628435"/>
            <a:ext cx="881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New </a:t>
            </a:r>
            <a:r>
              <a:rPr lang="fi-FI" sz="1200" dirty="0" err="1">
                <a:solidFill>
                  <a:schemeClr val="bg1"/>
                </a:solidFill>
              </a:rPr>
              <a:t>needs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CD74C936-BBC6-A642-971E-95CDD215FF07}"/>
              </a:ext>
            </a:extLst>
          </p:cNvPr>
          <p:cNvSpPr txBox="1"/>
          <p:nvPr/>
        </p:nvSpPr>
        <p:spPr>
          <a:xfrm>
            <a:off x="2427723" y="1956676"/>
            <a:ext cx="18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Planned</a:t>
            </a:r>
            <a:r>
              <a:rPr lang="fi-FI" sz="1200" dirty="0">
                <a:solidFill>
                  <a:schemeClr val="bg1"/>
                </a:solidFill>
              </a:rPr>
              <a:t> </a:t>
            </a:r>
            <a:r>
              <a:rPr lang="fi-FI" sz="1200" dirty="0" err="1">
                <a:solidFill>
                  <a:schemeClr val="bg1"/>
                </a:solidFill>
              </a:rPr>
              <a:t>iteration</a:t>
            </a:r>
            <a:r>
              <a:rPr lang="fi-FI" sz="1200" dirty="0">
                <a:solidFill>
                  <a:schemeClr val="bg1"/>
                </a:solidFill>
              </a:rPr>
              <a:t> feedback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75840A74-74C9-CD48-8FA8-4B4B87357C04}"/>
              </a:ext>
            </a:extLst>
          </p:cNvPr>
          <p:cNvSpPr/>
          <p:nvPr/>
        </p:nvSpPr>
        <p:spPr>
          <a:xfrm>
            <a:off x="14787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8F320722-0BD0-DC4B-966E-A3067F5CBF3D}"/>
              </a:ext>
            </a:extLst>
          </p:cNvPr>
          <p:cNvSpPr/>
          <p:nvPr/>
        </p:nvSpPr>
        <p:spPr>
          <a:xfrm>
            <a:off x="3229079" y="622413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E13E86D0-B315-8B41-89B7-51A95D0A6FB4}"/>
              </a:ext>
            </a:extLst>
          </p:cNvPr>
          <p:cNvSpPr/>
          <p:nvPr/>
        </p:nvSpPr>
        <p:spPr>
          <a:xfrm>
            <a:off x="6699549" y="1754872"/>
            <a:ext cx="603504" cy="603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977DB96F-130F-244C-A895-CED8BA8AD211}"/>
              </a:ext>
            </a:extLst>
          </p:cNvPr>
          <p:cNvSpPr txBox="1"/>
          <p:nvPr/>
        </p:nvSpPr>
        <p:spPr>
          <a:xfrm>
            <a:off x="571246" y="585900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</a:rPr>
              <a:t>API Design Guide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08313587-B17A-5043-AC4C-ACCE4C752533}"/>
              </a:ext>
            </a:extLst>
          </p:cNvPr>
          <p:cNvSpPr txBox="1"/>
          <p:nvPr/>
        </p:nvSpPr>
        <p:spPr>
          <a:xfrm>
            <a:off x="5318635" y="590493"/>
            <a:ext cx="1662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bg1"/>
                </a:solidFill>
              </a:rPr>
              <a:t>Automation</a:t>
            </a:r>
            <a:r>
              <a:rPr lang="fi-FI" sz="1200" dirty="0">
                <a:solidFill>
                  <a:schemeClr val="bg1"/>
                </a:solidFill>
              </a:rPr>
              <a:t>/</a:t>
            </a:r>
            <a:r>
              <a:rPr lang="fi-FI" sz="1200" dirty="0" err="1">
                <a:solidFill>
                  <a:schemeClr val="bg1"/>
                </a:solidFill>
              </a:rPr>
              <a:t>generation</a:t>
            </a:r>
            <a:endParaRPr lang="fi-FI" sz="1200" dirty="0">
              <a:solidFill>
                <a:schemeClr val="bg1"/>
              </a:solidFill>
            </a:endParaRPr>
          </a:p>
        </p:txBody>
      </p: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BEC16A84-0CA0-6940-A257-984D039412AF}"/>
              </a:ext>
            </a:extLst>
          </p:cNvPr>
          <p:cNvCxnSpPr>
            <a:cxnSpLocks/>
          </p:cNvCxnSpPr>
          <p:nvPr/>
        </p:nvCxnSpPr>
        <p:spPr>
          <a:xfrm>
            <a:off x="7439599" y="2357955"/>
            <a:ext cx="966261" cy="0"/>
          </a:xfrm>
          <a:prstGeom prst="straightConnector1">
            <a:avLst/>
          </a:prstGeom>
          <a:ln w="57150">
            <a:solidFill>
              <a:srgbClr val="FF42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F805FC3E-E444-D647-9270-0C4128D0ABD5}"/>
              </a:ext>
            </a:extLst>
          </p:cNvPr>
          <p:cNvSpPr txBox="1"/>
          <p:nvPr/>
        </p:nvSpPr>
        <p:spPr>
          <a:xfrm>
            <a:off x="5000711" y="5468893"/>
            <a:ext cx="671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”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Here’s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what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we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have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in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mind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.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Take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a look at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the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documentation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code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examples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.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We’d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love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to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hear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any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feedback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from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alpha val="38000"/>
                  </a:schemeClr>
                </a:solidFill>
              </a:rPr>
              <a:t>you</a:t>
            </a:r>
            <a:r>
              <a:rPr lang="fi-FI" dirty="0">
                <a:solidFill>
                  <a:schemeClr val="bg1">
                    <a:alpha val="38000"/>
                  </a:schemeClr>
                </a:solidFill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5156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716</Words>
  <Application>Microsoft Macintosh PowerPoint</Application>
  <PresentationFormat>Laajakuva</PresentationFormat>
  <Paragraphs>156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Consumer focused lean API development</vt:lpstr>
      <vt:lpstr>100 Days DX 100daysdx.com </vt:lpstr>
      <vt:lpstr>Lean Design Driven API development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Consumer focused lean API development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76</cp:revision>
  <dcterms:created xsi:type="dcterms:W3CDTF">2019-11-10T06:58:38Z</dcterms:created>
  <dcterms:modified xsi:type="dcterms:W3CDTF">2019-12-07T09:53:18Z</dcterms:modified>
</cp:coreProperties>
</file>