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5" r:id="rId4"/>
    <p:sldId id="290" r:id="rId5"/>
    <p:sldId id="263" r:id="rId6"/>
    <p:sldId id="264" r:id="rId7"/>
    <p:sldId id="259" r:id="rId8"/>
    <p:sldId id="291" r:id="rId9"/>
    <p:sldId id="289" r:id="rId10"/>
    <p:sldId id="292" r:id="rId11"/>
    <p:sldId id="261" r:id="rId12"/>
    <p:sldId id="266" r:id="rId13"/>
    <p:sldId id="280" r:id="rId14"/>
    <p:sldId id="274" r:id="rId15"/>
    <p:sldId id="284" r:id="rId16"/>
    <p:sldId id="285" r:id="rId17"/>
    <p:sldId id="286" r:id="rId18"/>
    <p:sldId id="287" r:id="rId19"/>
    <p:sldId id="288" r:id="rId20"/>
    <p:sldId id="283" r:id="rId21"/>
    <p:sldId id="262" r:id="rId2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20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30.12.2019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Conway's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law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endParaRPr lang="fi-FI" b="1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320565" y="370703"/>
            <a:ext cx="66635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You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have</a:t>
            </a:r>
            <a:r>
              <a:rPr lang="fi-FI" sz="5400" b="1" dirty="0">
                <a:solidFill>
                  <a:schemeClr val="bg1"/>
                </a:solidFill>
              </a:rPr>
              <a:t> API as a </a:t>
            </a:r>
            <a:r>
              <a:rPr lang="fi-FI" sz="5400" b="1" dirty="0" err="1">
                <a:solidFill>
                  <a:schemeClr val="bg1"/>
                </a:solidFill>
              </a:rPr>
              <a:t>product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Developers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primary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customers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C14376DF-58FC-F54C-9629-270C7CA6B24C}"/>
              </a:ext>
            </a:extLst>
          </p:cNvPr>
          <p:cNvSpPr txBox="1"/>
          <p:nvPr/>
        </p:nvSpPr>
        <p:spPr>
          <a:xfrm>
            <a:off x="320565" y="3046858"/>
            <a:ext cx="65006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Targeted</a:t>
            </a:r>
            <a:r>
              <a:rPr lang="fi-FI" sz="2400" dirty="0">
                <a:solidFill>
                  <a:schemeClr val="bg1"/>
                </a:solidFill>
              </a:rPr>
              <a:t> to Business to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markets</a:t>
            </a:r>
            <a:r>
              <a:rPr lang="fi-FI" sz="2400" dirty="0">
                <a:solidFill>
                  <a:schemeClr val="bg1"/>
                </a:solidFill>
              </a:rPr>
              <a:t> (B2D)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Primary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consumers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interact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with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your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product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developers</a:t>
            </a:r>
            <a:endParaRPr lang="fi-FI" sz="2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eXperience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becomes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crucial</a:t>
            </a:r>
            <a:r>
              <a:rPr lang="fi-FI" sz="2400" dirty="0">
                <a:solidFill>
                  <a:schemeClr val="bg1"/>
                </a:solidFill>
              </a:rPr>
              <a:t> ”</a:t>
            </a:r>
            <a:r>
              <a:rPr lang="fi-FI" sz="2400" dirty="0" err="1">
                <a:solidFill>
                  <a:schemeClr val="bg1"/>
                </a:solidFill>
              </a:rPr>
              <a:t>sales</a:t>
            </a:r>
            <a:r>
              <a:rPr lang="fi-FI" sz="2400" dirty="0">
                <a:solidFill>
                  <a:schemeClr val="bg1"/>
                </a:solidFill>
              </a:rPr>
              <a:t>” </a:t>
            </a:r>
            <a:r>
              <a:rPr lang="fi-FI" sz="2400" dirty="0" err="1">
                <a:solidFill>
                  <a:schemeClr val="bg1"/>
                </a:solidFill>
              </a:rPr>
              <a:t>argument</a:t>
            </a:r>
            <a:endParaRPr lang="fi-FI" sz="2400" dirty="0">
              <a:solidFill>
                <a:schemeClr val="bg1"/>
              </a:solidFill>
            </a:endParaRPr>
          </a:p>
          <a:p>
            <a:endParaRPr lang="fi-FI" sz="2400" dirty="0">
              <a:solidFill>
                <a:schemeClr val="bg1"/>
              </a:solidFill>
            </a:endParaRPr>
          </a:p>
        </p:txBody>
      </p:sp>
      <p:pic>
        <p:nvPicPr>
          <p:cNvPr id="5" name="Kuva 4" descr="Kuva, joka sisältää kohteen ruoka&#10;&#10;Kuvaus luotu automaattisesti">
            <a:extLst>
              <a:ext uri="{FF2B5EF4-FFF2-40B4-BE49-F238E27FC236}">
                <a16:creationId xmlns:a16="http://schemas.microsoft.com/office/drawing/2014/main" id="{5FB2B4F4-AC8C-9141-A474-DB1FBF42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094" y="0"/>
            <a:ext cx="4179341" cy="5936564"/>
          </a:xfrm>
          <a:prstGeom prst="rect">
            <a:avLst/>
          </a:prstGeom>
        </p:spPr>
      </p:pic>
      <p:sp>
        <p:nvSpPr>
          <p:cNvPr id="8" name="Suorakulmio 7">
            <a:extLst>
              <a:ext uri="{FF2B5EF4-FFF2-40B4-BE49-F238E27FC236}">
                <a16:creationId xmlns:a16="http://schemas.microsoft.com/office/drawing/2014/main" id="{AC1EA4DA-7E0B-1C4A-953C-D6AA701C9B00}"/>
              </a:ext>
            </a:extLst>
          </p:cNvPr>
          <p:cNvSpPr/>
          <p:nvPr/>
        </p:nvSpPr>
        <p:spPr>
          <a:xfrm>
            <a:off x="7503339" y="5951237"/>
            <a:ext cx="44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Read </a:t>
            </a:r>
            <a:r>
              <a:rPr lang="fi-FI" dirty="0" err="1">
                <a:solidFill>
                  <a:schemeClr val="bg1"/>
                </a:solidFill>
              </a:rPr>
              <a:t>more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from</a:t>
            </a:r>
            <a:r>
              <a:rPr lang="fi-FI" dirty="0">
                <a:solidFill>
                  <a:schemeClr val="bg1"/>
                </a:solidFill>
              </a:rPr>
              <a:t> http://</a:t>
            </a:r>
            <a:r>
              <a:rPr lang="fi-FI" dirty="0" err="1">
                <a:solidFill>
                  <a:schemeClr val="bg1"/>
                </a:solidFill>
              </a:rPr>
              <a:t>api</a:t>
            </a:r>
            <a:r>
              <a:rPr lang="fi-FI" dirty="0">
                <a:solidFill>
                  <a:schemeClr val="bg1"/>
                </a:solidFill>
              </a:rPr>
              <a:t>-as-a-</a:t>
            </a:r>
            <a:r>
              <a:rPr lang="fi-FI" dirty="0" err="1">
                <a:solidFill>
                  <a:schemeClr val="bg1"/>
                </a:solidFill>
              </a:rPr>
              <a:t>product.com</a:t>
            </a:r>
            <a:r>
              <a:rPr lang="fi-FI" dirty="0">
                <a:solidFill>
                  <a:schemeClr val="bg1"/>
                </a:solidFill>
              </a:rPr>
              <a:t>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7537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3271839" y="-2"/>
            <a:ext cx="892016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2D5040EE-22F2-6844-AF53-D17846299DE9}"/>
              </a:ext>
            </a:extLst>
          </p:cNvPr>
          <p:cNvSpPr txBox="1"/>
          <p:nvPr/>
        </p:nvSpPr>
        <p:spPr>
          <a:xfrm>
            <a:off x="3600451" y="394569"/>
            <a:ext cx="859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 err="1">
                <a:solidFill>
                  <a:schemeClr val="bg1"/>
                </a:solidFill>
              </a:rPr>
              <a:t>Conway</a:t>
            </a:r>
            <a:r>
              <a:rPr lang="fi-FI" sz="4800" b="1" dirty="0">
                <a:solidFill>
                  <a:schemeClr val="bg1"/>
                </a:solidFill>
              </a:rPr>
              <a:t> and API design</a:t>
            </a:r>
            <a:endParaRPr lang="fi-FI" sz="4800" dirty="0">
              <a:solidFill>
                <a:schemeClr val="bg1"/>
              </a:solidFill>
            </a:endParaRP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BE4E91BC-E30C-7E4D-BC9C-259B80F0FC8F}"/>
              </a:ext>
            </a:extLst>
          </p:cNvPr>
          <p:cNvSpPr txBox="1"/>
          <p:nvPr/>
        </p:nvSpPr>
        <p:spPr>
          <a:xfrm>
            <a:off x="3600451" y="1620137"/>
            <a:ext cx="65006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APIs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now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more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often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created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according</a:t>
            </a:r>
            <a:r>
              <a:rPr lang="fi-FI" sz="2200" dirty="0">
                <a:solidFill>
                  <a:schemeClr val="bg1"/>
                </a:solidFill>
              </a:rPr>
              <a:t> to Design-</a:t>
            </a:r>
            <a:r>
              <a:rPr lang="fi-FI" sz="2200" dirty="0" err="1">
                <a:solidFill>
                  <a:schemeClr val="bg1"/>
                </a:solidFill>
              </a:rPr>
              <a:t>First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principle</a:t>
            </a:r>
            <a:r>
              <a:rPr lang="fi-FI" sz="2200" b="1" dirty="0">
                <a:solidFill>
                  <a:schemeClr val="bg1"/>
                </a:solidFill>
              </a:rPr>
              <a:t>. </a:t>
            </a:r>
            <a:r>
              <a:rPr lang="fi-FI" sz="2200" b="1" dirty="0" err="1">
                <a:solidFill>
                  <a:schemeClr val="bg1"/>
                </a:solidFill>
              </a:rPr>
              <a:t>Validate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fit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before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committing</a:t>
            </a:r>
            <a:endParaRPr lang="fi-FI" sz="22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381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5314950" y="0"/>
            <a:ext cx="6877050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C03252CB-A5E0-F142-B527-1C68B20E550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E078A3E5-F16C-D548-9D54-DE298985BD91}"/>
              </a:ext>
            </a:extLst>
          </p:cNvPr>
          <p:cNvSpPr txBox="1"/>
          <p:nvPr/>
        </p:nvSpPr>
        <p:spPr>
          <a:xfrm>
            <a:off x="5714999" y="800100"/>
            <a:ext cx="6215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>
                <a:solidFill>
                  <a:schemeClr val="bg1"/>
                </a:solidFill>
              </a:rPr>
              <a:t>Divide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your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services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based</a:t>
            </a:r>
            <a:r>
              <a:rPr lang="fi-FI" sz="3600" dirty="0">
                <a:solidFill>
                  <a:schemeClr val="bg1"/>
                </a:solidFill>
              </a:rPr>
              <a:t> on business </a:t>
            </a:r>
            <a:r>
              <a:rPr lang="fi-FI" sz="3600" dirty="0" err="1">
                <a:solidFill>
                  <a:schemeClr val="bg1"/>
                </a:solidFill>
              </a:rPr>
              <a:t>capabilities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domain </a:t>
            </a:r>
            <a:r>
              <a:rPr lang="fi-FI" sz="3600" dirty="0" err="1">
                <a:solidFill>
                  <a:schemeClr val="bg1"/>
                </a:solidFill>
              </a:rPr>
              <a:t>instead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technical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layers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</a:p>
          <a:p>
            <a:endParaRPr lang="fi-FI" sz="3600" dirty="0">
              <a:solidFill>
                <a:schemeClr val="bg1"/>
              </a:solidFill>
            </a:endParaRPr>
          </a:p>
          <a:p>
            <a:r>
              <a:rPr lang="fi-FI" sz="3600" dirty="0" err="1">
                <a:solidFill>
                  <a:schemeClr val="bg1"/>
                </a:solidFill>
              </a:rPr>
              <a:t>Don’t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separate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services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domains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based</a:t>
            </a:r>
            <a:r>
              <a:rPr lang="fi-FI" sz="3600" dirty="0">
                <a:solidFill>
                  <a:schemeClr val="bg1"/>
                </a:solidFill>
              </a:rPr>
              <a:t> on </a:t>
            </a:r>
            <a:r>
              <a:rPr lang="fi-FI" sz="3600" dirty="0" err="1">
                <a:solidFill>
                  <a:schemeClr val="bg1"/>
                </a:solidFill>
              </a:rPr>
              <a:t>layers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because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those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against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Conway’s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law</a:t>
            </a:r>
            <a:r>
              <a:rPr lang="fi-FI" sz="3600" dirty="0">
                <a:solidFill>
                  <a:schemeClr val="bg1"/>
                </a:solidFill>
              </a:rPr>
              <a:t> and set </a:t>
            </a:r>
            <a:r>
              <a:rPr lang="fi-FI" sz="3600" dirty="0" err="1">
                <a:solidFill>
                  <a:schemeClr val="bg1"/>
                </a:solidFill>
              </a:rPr>
              <a:t>up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fail</a:t>
            </a:r>
            <a:r>
              <a:rPr lang="fi-FI" sz="3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53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65225C12-4F8C-1247-A50C-FA50C8579821}"/>
              </a:ext>
            </a:extLst>
          </p:cNvPr>
          <p:cNvSpPr txBox="1"/>
          <p:nvPr/>
        </p:nvSpPr>
        <p:spPr>
          <a:xfrm>
            <a:off x="6033654" y="58827"/>
            <a:ext cx="603019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err="1">
                <a:solidFill>
                  <a:schemeClr val="bg1"/>
                </a:solidFill>
              </a:rPr>
              <a:t>When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problems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are</a:t>
            </a:r>
            <a:r>
              <a:rPr lang="fi-FI" sz="3200" dirty="0">
                <a:solidFill>
                  <a:schemeClr val="bg1"/>
                </a:solidFill>
              </a:rPr>
              <a:t> routine and </a:t>
            </a:r>
            <a:r>
              <a:rPr lang="fi-FI" sz="3200" dirty="0" err="1">
                <a:solidFill>
                  <a:schemeClr val="bg1"/>
                </a:solidFill>
              </a:rPr>
              <a:t>when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under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time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constraint</a:t>
            </a:r>
            <a:r>
              <a:rPr lang="fi-FI" sz="3200" dirty="0">
                <a:solidFill>
                  <a:schemeClr val="bg1"/>
                </a:solidFill>
              </a:rPr>
              <a:t>, System 1 </a:t>
            </a:r>
            <a:r>
              <a:rPr lang="fi-FI" sz="3200" dirty="0" err="1">
                <a:solidFill>
                  <a:schemeClr val="bg1"/>
                </a:solidFill>
              </a:rPr>
              <a:t>kicks</a:t>
            </a:r>
            <a:r>
              <a:rPr lang="fi-FI" sz="3200" dirty="0">
                <a:solidFill>
                  <a:schemeClr val="bg1"/>
                </a:solidFill>
              </a:rPr>
              <a:t> in.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fast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instinctive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bg1"/>
                </a:solidFill>
              </a:rPr>
              <a:t>”intuition”,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emotionally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driven</a:t>
            </a:r>
            <a:endParaRPr lang="fi-FI" sz="2000" dirty="0">
              <a:solidFill>
                <a:schemeClr val="bg1"/>
              </a:solidFill>
            </a:endParaRP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>
                <a:solidFill>
                  <a:schemeClr val="bg1"/>
                </a:solidFill>
              </a:rPr>
              <a:t>System 2 is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more</a:t>
            </a:r>
            <a:r>
              <a:rPr lang="fi-FI" sz="3200" dirty="0">
                <a:solidFill>
                  <a:schemeClr val="bg1"/>
                </a:solidFill>
              </a:rPr>
              <a:t> “</a:t>
            </a:r>
            <a:r>
              <a:rPr lang="fi-FI" sz="3200" dirty="0" err="1">
                <a:solidFill>
                  <a:schemeClr val="bg1"/>
                </a:solidFill>
              </a:rPr>
              <a:t>analytical</a:t>
            </a:r>
            <a:r>
              <a:rPr lang="fi-FI" sz="3200" dirty="0">
                <a:solidFill>
                  <a:schemeClr val="bg1"/>
                </a:solidFill>
              </a:rPr>
              <a:t>,” “</a:t>
            </a:r>
            <a:r>
              <a:rPr lang="fi-FI" sz="3200" dirty="0" err="1">
                <a:solidFill>
                  <a:schemeClr val="bg1"/>
                </a:solidFill>
              </a:rPr>
              <a:t>deliberate</a:t>
            </a:r>
            <a:r>
              <a:rPr lang="fi-FI" sz="3200" dirty="0">
                <a:solidFill>
                  <a:schemeClr val="bg1"/>
                </a:solidFill>
              </a:rPr>
              <a:t>” and “</a:t>
            </a:r>
            <a:r>
              <a:rPr lang="fi-FI" sz="3200" dirty="0" err="1">
                <a:solidFill>
                  <a:schemeClr val="bg1"/>
                </a:solidFill>
              </a:rPr>
              <a:t>rational</a:t>
            </a:r>
            <a:r>
              <a:rPr lang="fi-FI" sz="3200" dirty="0">
                <a:solidFill>
                  <a:schemeClr val="bg1"/>
                </a:solidFill>
              </a:rPr>
              <a:t>” side to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thinking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slow</a:t>
            </a:r>
            <a:r>
              <a:rPr lang="fi-FI" sz="2000" dirty="0">
                <a:solidFill>
                  <a:schemeClr val="bg1"/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deliberate</a:t>
            </a:r>
            <a:r>
              <a:rPr lang="fi-FI" sz="2000" dirty="0">
                <a:solidFill>
                  <a:schemeClr val="bg1"/>
                </a:solidFill>
              </a:rPr>
              <a:t> and </a:t>
            </a:r>
            <a:r>
              <a:rPr lang="fi-FI" sz="2000" dirty="0" err="1">
                <a:solidFill>
                  <a:schemeClr val="bg1"/>
                </a:solidFill>
              </a:rPr>
              <a:t>conscious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effortful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controlled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mental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process</a:t>
            </a:r>
            <a:r>
              <a:rPr lang="fi-FI" sz="2000" dirty="0">
                <a:solidFill>
                  <a:schemeClr val="bg1"/>
                </a:solidFill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000" dirty="0" err="1">
                <a:solidFill>
                  <a:schemeClr val="bg1"/>
                </a:solidFill>
              </a:rPr>
              <a:t>rational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thinking</a:t>
            </a:r>
            <a:endParaRPr lang="fi-FI" sz="2000" dirty="0">
              <a:solidFill>
                <a:schemeClr val="bg1"/>
              </a:solidFill>
            </a:endParaRP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906939D-6BAF-9743-9883-07C79DDF5F88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FB4B9D90-D277-0B44-8589-40D7C82994FD}"/>
              </a:ext>
            </a:extLst>
          </p:cNvPr>
          <p:cNvSpPr/>
          <p:nvPr/>
        </p:nvSpPr>
        <p:spPr>
          <a:xfrm>
            <a:off x="413239" y="2890045"/>
            <a:ext cx="51442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Kahneman’s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systems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endParaRPr lang="fi-FI" sz="4400" dirty="0"/>
          </a:p>
        </p:txBody>
      </p:sp>
    </p:spTree>
    <p:extLst>
      <p:ext uri="{BB962C8B-B14F-4D97-AF65-F5344CB8AC3E}">
        <p14:creationId xmlns:p14="http://schemas.microsoft.com/office/powerpoint/2010/main" val="99771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AC7104CC-642F-6442-9B48-76CAE355CB7D}"/>
              </a:ext>
            </a:extLst>
          </p:cNvPr>
          <p:cNvSpPr txBox="1"/>
          <p:nvPr/>
        </p:nvSpPr>
        <p:spPr>
          <a:xfrm>
            <a:off x="6419386" y="430713"/>
            <a:ext cx="536745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1" dirty="0" err="1">
                <a:solidFill>
                  <a:schemeClr val="bg1"/>
                </a:solidFill>
              </a:rPr>
              <a:t>Cognitive</a:t>
            </a:r>
            <a:r>
              <a:rPr lang="fi-FI" sz="3200" b="1" dirty="0">
                <a:solidFill>
                  <a:schemeClr val="bg1"/>
                </a:solidFill>
              </a:rPr>
              <a:t> </a:t>
            </a:r>
            <a:r>
              <a:rPr lang="fi-FI" sz="3200" b="1" dirty="0" err="1">
                <a:solidFill>
                  <a:schemeClr val="bg1"/>
                </a:solidFill>
              </a:rPr>
              <a:t>ease</a:t>
            </a:r>
            <a:r>
              <a:rPr lang="fi-FI" sz="3200" b="1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or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fluency</a:t>
            </a:r>
            <a:r>
              <a:rPr lang="fi-FI" sz="3200" dirty="0">
                <a:solidFill>
                  <a:schemeClr val="bg1"/>
                </a:solidFill>
              </a:rPr>
              <a:t> is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measure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 err="1">
                <a:solidFill>
                  <a:schemeClr val="bg1"/>
                </a:solidFill>
              </a:rPr>
              <a:t>how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easy</a:t>
            </a:r>
            <a:r>
              <a:rPr lang="fi-FI" sz="3200" dirty="0">
                <a:solidFill>
                  <a:schemeClr val="bg1"/>
                </a:solidFill>
              </a:rPr>
              <a:t> it is for </a:t>
            </a:r>
            <a:r>
              <a:rPr lang="fi-FI" sz="3200" dirty="0" err="1">
                <a:solidFill>
                  <a:schemeClr val="bg1"/>
                </a:solidFill>
              </a:rPr>
              <a:t>our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brains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information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Cognitive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ease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principle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reveals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that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when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people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have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switch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second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system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thinking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causing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cognitive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strain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they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become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more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vigilant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suspicious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>
                <a:solidFill>
                  <a:schemeClr val="bg1"/>
                </a:solidFill>
              </a:rPr>
              <a:t>It </a:t>
            </a:r>
            <a:r>
              <a:rPr lang="fi-FI" sz="2400" dirty="0" err="1">
                <a:solidFill>
                  <a:schemeClr val="bg1"/>
                </a:solidFill>
              </a:rPr>
              <a:t>results</a:t>
            </a:r>
            <a:r>
              <a:rPr lang="fi-FI" sz="2400" dirty="0">
                <a:solidFill>
                  <a:schemeClr val="bg1"/>
                </a:solidFill>
              </a:rPr>
              <a:t> in a </a:t>
            </a:r>
            <a:r>
              <a:rPr lang="fi-FI" sz="2400" dirty="0" err="1">
                <a:solidFill>
                  <a:schemeClr val="bg1"/>
                </a:solidFill>
              </a:rPr>
              <a:t>decrease</a:t>
            </a:r>
            <a:r>
              <a:rPr lang="fi-FI" sz="2400" dirty="0">
                <a:solidFill>
                  <a:schemeClr val="bg1"/>
                </a:solidFill>
              </a:rPr>
              <a:t> in </a:t>
            </a:r>
            <a:r>
              <a:rPr lang="fi-FI" sz="2400" dirty="0" err="1">
                <a:solidFill>
                  <a:schemeClr val="bg1"/>
                </a:solidFill>
              </a:rPr>
              <a:t>confidence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trust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pleasure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involved</a:t>
            </a:r>
            <a:r>
              <a:rPr lang="fi-FI" sz="2400" dirty="0">
                <a:solidFill>
                  <a:schemeClr val="bg1"/>
                </a:solidFill>
              </a:rPr>
              <a:t> in </a:t>
            </a:r>
            <a:r>
              <a:rPr lang="fi-FI" sz="2400" dirty="0" err="1">
                <a:solidFill>
                  <a:schemeClr val="bg1"/>
                </a:solidFill>
              </a:rPr>
              <a:t>completing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mental</a:t>
            </a:r>
            <a:r>
              <a:rPr lang="fi-FI" sz="2400" dirty="0">
                <a:solidFill>
                  <a:schemeClr val="bg1"/>
                </a:solidFill>
              </a:rPr>
              <a:t> action.</a:t>
            </a:r>
          </a:p>
        </p:txBody>
      </p:sp>
      <p:cxnSp>
        <p:nvCxnSpPr>
          <p:cNvPr id="5" name="Suora yhdysviiva 4">
            <a:extLst>
              <a:ext uri="{FF2B5EF4-FFF2-40B4-BE49-F238E27FC236}">
                <a16:creationId xmlns:a16="http://schemas.microsoft.com/office/drawing/2014/main" id="{E5F8359D-1CB4-5347-852E-1D9AA11DD9C9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orakulmio 2">
            <a:extLst>
              <a:ext uri="{FF2B5EF4-FFF2-40B4-BE49-F238E27FC236}">
                <a16:creationId xmlns:a16="http://schemas.microsoft.com/office/drawing/2014/main" id="{647C4776-A914-DB4B-A74C-34CDB0F64A2E}"/>
              </a:ext>
            </a:extLst>
          </p:cNvPr>
          <p:cNvSpPr/>
          <p:nvPr/>
        </p:nvSpPr>
        <p:spPr>
          <a:xfrm>
            <a:off x="818488" y="2890045"/>
            <a:ext cx="3572966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Cognitive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ease</a:t>
            </a:r>
            <a:endParaRPr lang="fi-FI" sz="4400" b="1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often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discussed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next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</a:p>
          <a:p>
            <a:r>
              <a:rPr lang="fi-FI" sz="2400" b="1" dirty="0" err="1">
                <a:solidFill>
                  <a:schemeClr val="bg1"/>
                </a:solidFill>
              </a:rPr>
              <a:t>Kahnemen’s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systems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48993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65225C12-4F8C-1247-A50C-FA50C8579821}"/>
              </a:ext>
            </a:extLst>
          </p:cNvPr>
          <p:cNvSpPr txBox="1"/>
          <p:nvPr/>
        </p:nvSpPr>
        <p:spPr>
          <a:xfrm>
            <a:off x="6033654" y="238942"/>
            <a:ext cx="60301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“</a:t>
            </a:r>
            <a:r>
              <a:rPr lang="fi-FI" sz="2800" i="1" dirty="0">
                <a:solidFill>
                  <a:schemeClr val="bg1"/>
                </a:solidFill>
              </a:rPr>
              <a:t>A </a:t>
            </a:r>
            <a:r>
              <a:rPr lang="fi-FI" sz="2800" i="1" dirty="0" err="1">
                <a:solidFill>
                  <a:schemeClr val="bg1"/>
                </a:solidFill>
              </a:rPr>
              <a:t>state</a:t>
            </a:r>
            <a:r>
              <a:rPr lang="fi-FI" sz="2800" i="1" dirty="0">
                <a:solidFill>
                  <a:schemeClr val="bg1"/>
                </a:solidFill>
              </a:rPr>
              <a:t> in </a:t>
            </a:r>
            <a:r>
              <a:rPr lang="fi-FI" sz="2800" i="1" dirty="0" err="1">
                <a:solidFill>
                  <a:schemeClr val="bg1"/>
                </a:solidFill>
              </a:rPr>
              <a:t>which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people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are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so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involved</a:t>
            </a:r>
            <a:r>
              <a:rPr lang="fi-FI" sz="2800" i="1" dirty="0">
                <a:solidFill>
                  <a:schemeClr val="bg1"/>
                </a:solidFill>
              </a:rPr>
              <a:t> in an </a:t>
            </a:r>
            <a:r>
              <a:rPr lang="fi-FI" sz="2800" i="1" dirty="0" err="1">
                <a:solidFill>
                  <a:schemeClr val="bg1"/>
                </a:solidFill>
              </a:rPr>
              <a:t>activity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that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nothing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else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seems</a:t>
            </a:r>
            <a:r>
              <a:rPr lang="fi-FI" sz="2800" i="1" dirty="0">
                <a:solidFill>
                  <a:schemeClr val="bg1"/>
                </a:solidFill>
              </a:rPr>
              <a:t> to </a:t>
            </a:r>
            <a:r>
              <a:rPr lang="fi-FI" sz="2800" i="1" dirty="0" err="1">
                <a:solidFill>
                  <a:schemeClr val="bg1"/>
                </a:solidFill>
              </a:rPr>
              <a:t>matter</a:t>
            </a:r>
            <a:r>
              <a:rPr lang="fi-FI" sz="2800" i="1" dirty="0">
                <a:solidFill>
                  <a:schemeClr val="bg1"/>
                </a:solidFill>
              </a:rPr>
              <a:t>; </a:t>
            </a:r>
            <a:r>
              <a:rPr lang="fi-FI" sz="2800" i="1" dirty="0" err="1">
                <a:solidFill>
                  <a:schemeClr val="bg1"/>
                </a:solidFill>
              </a:rPr>
              <a:t>the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experience</a:t>
            </a:r>
            <a:r>
              <a:rPr lang="fi-FI" sz="2800" i="1" dirty="0">
                <a:solidFill>
                  <a:schemeClr val="bg1"/>
                </a:solidFill>
              </a:rPr>
              <a:t> is </a:t>
            </a:r>
            <a:r>
              <a:rPr lang="fi-FI" sz="2800" i="1" dirty="0" err="1">
                <a:solidFill>
                  <a:schemeClr val="bg1"/>
                </a:solidFill>
              </a:rPr>
              <a:t>so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enjoyable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that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people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will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continue</a:t>
            </a:r>
            <a:r>
              <a:rPr lang="fi-FI" sz="2800" i="1" dirty="0">
                <a:solidFill>
                  <a:schemeClr val="bg1"/>
                </a:solidFill>
              </a:rPr>
              <a:t> to </a:t>
            </a:r>
            <a:r>
              <a:rPr lang="fi-FI" sz="2800" i="1" dirty="0" err="1">
                <a:solidFill>
                  <a:schemeClr val="bg1"/>
                </a:solidFill>
              </a:rPr>
              <a:t>do</a:t>
            </a:r>
            <a:r>
              <a:rPr lang="fi-FI" sz="2800" i="1" dirty="0">
                <a:solidFill>
                  <a:schemeClr val="bg1"/>
                </a:solidFill>
              </a:rPr>
              <a:t> it </a:t>
            </a:r>
            <a:r>
              <a:rPr lang="fi-FI" sz="2800" i="1" dirty="0" err="1">
                <a:solidFill>
                  <a:schemeClr val="bg1"/>
                </a:solidFill>
              </a:rPr>
              <a:t>even</a:t>
            </a:r>
            <a:r>
              <a:rPr lang="fi-FI" sz="2800" i="1" dirty="0">
                <a:solidFill>
                  <a:schemeClr val="bg1"/>
                </a:solidFill>
              </a:rPr>
              <a:t> at </a:t>
            </a:r>
            <a:r>
              <a:rPr lang="fi-FI" sz="2800" i="1" dirty="0" err="1">
                <a:solidFill>
                  <a:schemeClr val="bg1"/>
                </a:solidFill>
              </a:rPr>
              <a:t>great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cost</a:t>
            </a:r>
            <a:r>
              <a:rPr lang="fi-FI" sz="2800" i="1" dirty="0">
                <a:solidFill>
                  <a:schemeClr val="bg1"/>
                </a:solidFill>
              </a:rPr>
              <a:t>, for </a:t>
            </a:r>
            <a:r>
              <a:rPr lang="fi-FI" sz="2800" i="1" dirty="0" err="1">
                <a:solidFill>
                  <a:schemeClr val="bg1"/>
                </a:solidFill>
              </a:rPr>
              <a:t>the</a:t>
            </a:r>
            <a:r>
              <a:rPr lang="fi-FI" sz="2800" i="1" dirty="0">
                <a:solidFill>
                  <a:schemeClr val="bg1"/>
                </a:solidFill>
              </a:rPr>
              <a:t> </a:t>
            </a:r>
            <a:r>
              <a:rPr lang="fi-FI" sz="2800" i="1" dirty="0" err="1">
                <a:solidFill>
                  <a:schemeClr val="bg1"/>
                </a:solidFill>
              </a:rPr>
              <a:t>sheer</a:t>
            </a:r>
            <a:r>
              <a:rPr lang="fi-FI" sz="2800" i="1" dirty="0">
                <a:solidFill>
                  <a:schemeClr val="bg1"/>
                </a:solidFill>
              </a:rPr>
              <a:t> sake of </a:t>
            </a:r>
            <a:r>
              <a:rPr lang="fi-FI" sz="2800" i="1" dirty="0" err="1">
                <a:solidFill>
                  <a:schemeClr val="bg1"/>
                </a:solidFill>
              </a:rPr>
              <a:t>doing</a:t>
            </a:r>
            <a:r>
              <a:rPr lang="fi-FI" sz="2800" i="1" dirty="0">
                <a:solidFill>
                  <a:schemeClr val="bg1"/>
                </a:solidFill>
              </a:rPr>
              <a:t> it.</a:t>
            </a:r>
            <a:r>
              <a:rPr lang="fi-FI" sz="2800" dirty="0">
                <a:solidFill>
                  <a:schemeClr val="bg1"/>
                </a:solidFill>
              </a:rPr>
              <a:t>”</a:t>
            </a: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>
                <a:solidFill>
                  <a:schemeClr val="bg1"/>
                </a:solidFill>
              </a:rPr>
              <a:t>To </a:t>
            </a:r>
            <a:r>
              <a:rPr lang="fi-FI" sz="3200" dirty="0" err="1">
                <a:solidFill>
                  <a:schemeClr val="bg1"/>
                </a:solidFill>
              </a:rPr>
              <a:t>accomplish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tasks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efficiently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must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be</a:t>
            </a:r>
            <a:r>
              <a:rPr lang="fi-FI" sz="3200" dirty="0">
                <a:solidFill>
                  <a:schemeClr val="bg1"/>
                </a:solidFill>
              </a:rPr>
              <a:t> in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3200" dirty="0">
              <a:solidFill>
                <a:schemeClr val="bg1"/>
              </a:solidFill>
            </a:endParaRPr>
          </a:p>
          <a:p>
            <a:endParaRPr lang="fi-FI" sz="3200" dirty="0">
              <a:solidFill>
                <a:schemeClr val="bg1"/>
              </a:solidFill>
            </a:endParaRPr>
          </a:p>
          <a:p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experience</a:t>
            </a:r>
            <a:r>
              <a:rPr lang="fi-FI" sz="3200" dirty="0">
                <a:solidFill>
                  <a:schemeClr val="bg1"/>
                </a:solidFill>
              </a:rPr>
              <a:t> of </a:t>
            </a:r>
            <a:r>
              <a:rPr lang="fi-FI" sz="3200" dirty="0" err="1">
                <a:solidFill>
                  <a:schemeClr val="bg1"/>
                </a:solidFill>
              </a:rPr>
              <a:t>tools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such</a:t>
            </a:r>
            <a:r>
              <a:rPr lang="fi-FI" sz="3200" dirty="0">
                <a:solidFill>
                  <a:schemeClr val="bg1"/>
                </a:solidFill>
              </a:rPr>
              <a:t> as </a:t>
            </a:r>
            <a:r>
              <a:rPr lang="fi-FI" sz="3200" dirty="0" err="1">
                <a:solidFill>
                  <a:schemeClr val="bg1"/>
                </a:solidFill>
              </a:rPr>
              <a:t>APIs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must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enable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2000" dirty="0">
              <a:solidFill>
                <a:schemeClr val="bg1"/>
              </a:solidFill>
            </a:endParaRPr>
          </a:p>
        </p:txBody>
      </p:sp>
      <p:cxnSp>
        <p:nvCxnSpPr>
          <p:cNvPr id="12" name="Suora yhdysviiva 11">
            <a:extLst>
              <a:ext uri="{FF2B5EF4-FFF2-40B4-BE49-F238E27FC236}">
                <a16:creationId xmlns:a16="http://schemas.microsoft.com/office/drawing/2014/main" id="{D906939D-6BAF-9743-9883-07C79DDF5F88}"/>
              </a:ext>
            </a:extLst>
          </p:cNvPr>
          <p:cNvCxnSpPr/>
          <p:nvPr/>
        </p:nvCxnSpPr>
        <p:spPr>
          <a:xfrm>
            <a:off x="5898995" y="398174"/>
            <a:ext cx="0" cy="5723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orakulmio 12">
            <a:extLst>
              <a:ext uri="{FF2B5EF4-FFF2-40B4-BE49-F238E27FC236}">
                <a16:creationId xmlns:a16="http://schemas.microsoft.com/office/drawing/2014/main" id="{FB4B9D90-D277-0B44-8589-40D7C82994FD}"/>
              </a:ext>
            </a:extLst>
          </p:cNvPr>
          <p:cNvSpPr/>
          <p:nvPr/>
        </p:nvSpPr>
        <p:spPr>
          <a:xfrm>
            <a:off x="413239" y="2890045"/>
            <a:ext cx="26629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Flow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state</a:t>
            </a:r>
            <a:endParaRPr lang="fi-FI" sz="4400" b="1" dirty="0">
              <a:solidFill>
                <a:schemeClr val="bg1"/>
              </a:solidFill>
            </a:endParaRPr>
          </a:p>
          <a:p>
            <a:r>
              <a:rPr lang="fi-FI" sz="2000" dirty="0" err="1">
                <a:solidFill>
                  <a:schemeClr val="bg1"/>
                </a:solidFill>
              </a:rPr>
              <a:t>Mihaly</a:t>
            </a:r>
            <a:r>
              <a:rPr lang="fi-FI" sz="2000" dirty="0">
                <a:solidFill>
                  <a:schemeClr val="bg1"/>
                </a:solidFill>
              </a:rPr>
              <a:t> </a:t>
            </a:r>
            <a:r>
              <a:rPr lang="fi-FI" sz="2000" dirty="0" err="1">
                <a:solidFill>
                  <a:schemeClr val="bg1"/>
                </a:solidFill>
              </a:rPr>
              <a:t>Csikszentmihalyi</a:t>
            </a:r>
            <a:endParaRPr lang="fi-FI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5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7E78E082-3E24-EC4D-950E-8D029B2E8CE6}"/>
              </a:ext>
            </a:extLst>
          </p:cNvPr>
          <p:cNvSpPr txBox="1"/>
          <p:nvPr/>
        </p:nvSpPr>
        <p:spPr>
          <a:xfrm>
            <a:off x="6641541" y="1398833"/>
            <a:ext cx="2169950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System 2</a:t>
            </a:r>
            <a:endParaRPr lang="fi-FI" dirty="0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F8DCE447-9EEF-354B-9B28-2BAB20C8176B}"/>
              </a:ext>
            </a:extLst>
          </p:cNvPr>
          <p:cNvSpPr/>
          <p:nvPr/>
        </p:nvSpPr>
        <p:spPr>
          <a:xfrm>
            <a:off x="6652061" y="441331"/>
            <a:ext cx="4554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dirty="0" err="1">
                <a:solidFill>
                  <a:schemeClr val="bg1"/>
                </a:solidFill>
              </a:rPr>
              <a:t>Getting</a:t>
            </a:r>
            <a:r>
              <a:rPr lang="fi-FI" sz="3200" dirty="0">
                <a:solidFill>
                  <a:schemeClr val="bg1"/>
                </a:solidFill>
              </a:rPr>
              <a:t> into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3200" dirty="0"/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D80EB147-97E3-FE4A-8580-AF3796B79900}"/>
              </a:ext>
            </a:extLst>
          </p:cNvPr>
          <p:cNvSpPr txBox="1"/>
          <p:nvPr/>
        </p:nvSpPr>
        <p:spPr>
          <a:xfrm>
            <a:off x="9198728" y="1398833"/>
            <a:ext cx="2044235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Cognitive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strain</a:t>
            </a:r>
            <a:endParaRPr lang="fi-FI" dirty="0"/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8655CF0-FD6E-9A49-8A70-7E50845B0D93}"/>
              </a:ext>
            </a:extLst>
          </p:cNvPr>
          <p:cNvSpPr txBox="1"/>
          <p:nvPr/>
        </p:nvSpPr>
        <p:spPr>
          <a:xfrm>
            <a:off x="6641541" y="2270097"/>
            <a:ext cx="52456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Reading, </a:t>
            </a:r>
            <a:r>
              <a:rPr lang="fi-FI" dirty="0" err="1">
                <a:solidFill>
                  <a:schemeClr val="bg1"/>
                </a:solidFill>
              </a:rPr>
              <a:t>learning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collecting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information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working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memory</a:t>
            </a:r>
            <a:r>
              <a:rPr lang="fi-FI" dirty="0">
                <a:solidFill>
                  <a:schemeClr val="bg1"/>
                </a:solidFill>
              </a:rPr>
              <a:t>.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Getting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familiar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your</a:t>
            </a:r>
            <a:r>
              <a:rPr lang="fi-FI" dirty="0">
                <a:solidFill>
                  <a:schemeClr val="bg1"/>
                </a:solidFill>
              </a:rPr>
              <a:t> API, </a:t>
            </a:r>
            <a:r>
              <a:rPr lang="fi-FI" dirty="0" err="1">
                <a:solidFill>
                  <a:schemeClr val="bg1"/>
                </a:solidFill>
              </a:rPr>
              <a:t>how</a:t>
            </a:r>
            <a:r>
              <a:rPr lang="fi-FI" dirty="0">
                <a:solidFill>
                  <a:schemeClr val="bg1"/>
                </a:solidFill>
              </a:rPr>
              <a:t> it is </a:t>
            </a:r>
            <a:r>
              <a:rPr lang="fi-FI" dirty="0" err="1">
                <a:solidFill>
                  <a:schemeClr val="bg1"/>
                </a:solidFill>
              </a:rPr>
              <a:t>used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Working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memory</a:t>
            </a:r>
            <a:r>
              <a:rPr lang="fi-FI" dirty="0">
                <a:solidFill>
                  <a:schemeClr val="bg1"/>
                </a:solidFill>
              </a:rPr>
              <a:t> is a </a:t>
            </a:r>
            <a:r>
              <a:rPr lang="fi-FI" dirty="0" err="1">
                <a:solidFill>
                  <a:schemeClr val="bg1"/>
                </a:solidFill>
              </a:rPr>
              <a:t>cognitive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system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with</a:t>
            </a:r>
            <a:r>
              <a:rPr lang="fi-FI" dirty="0">
                <a:solidFill>
                  <a:schemeClr val="bg1"/>
                </a:solidFill>
              </a:rPr>
              <a:t> a </a:t>
            </a:r>
            <a:r>
              <a:rPr lang="fi-FI" dirty="0" err="1">
                <a:solidFill>
                  <a:schemeClr val="bg1"/>
                </a:solidFill>
              </a:rPr>
              <a:t>limited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capacity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that</a:t>
            </a:r>
            <a:r>
              <a:rPr lang="fi-FI" dirty="0">
                <a:solidFill>
                  <a:schemeClr val="bg1"/>
                </a:solidFill>
              </a:rPr>
              <a:t> is </a:t>
            </a:r>
            <a:r>
              <a:rPr lang="fi-FI" dirty="0" err="1">
                <a:solidFill>
                  <a:schemeClr val="bg1"/>
                </a:solidFill>
              </a:rPr>
              <a:t>responsible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temporarily</a:t>
            </a:r>
            <a:r>
              <a:rPr lang="fi-FI" dirty="0">
                <a:solidFill>
                  <a:schemeClr val="bg1"/>
                </a:solidFill>
              </a:rPr>
              <a:t> holding information </a:t>
            </a:r>
            <a:r>
              <a:rPr lang="fi-FI" dirty="0" err="1">
                <a:solidFill>
                  <a:schemeClr val="bg1"/>
                </a:solidFill>
              </a:rPr>
              <a:t>available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processing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Takes</a:t>
            </a:r>
            <a:r>
              <a:rPr lang="fi-FI" dirty="0">
                <a:solidFill>
                  <a:schemeClr val="bg1"/>
                </a:solidFill>
              </a:rPr>
              <a:t> 15-60 </a:t>
            </a:r>
            <a:r>
              <a:rPr lang="fi-FI" dirty="0" err="1">
                <a:solidFill>
                  <a:schemeClr val="bg1"/>
                </a:solidFill>
              </a:rPr>
              <a:t>minutes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3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36C6C22F-1980-E54A-A074-981FD40BE33F}"/>
              </a:ext>
            </a:extLst>
          </p:cNvPr>
          <p:cNvSpPr/>
          <p:nvPr/>
        </p:nvSpPr>
        <p:spPr>
          <a:xfrm>
            <a:off x="3287453" y="2542621"/>
            <a:ext cx="1307592" cy="1325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Developer</a:t>
            </a:r>
            <a:r>
              <a:rPr lang="fi-FI" sz="1200" dirty="0">
                <a:solidFill>
                  <a:schemeClr val="tx1"/>
                </a:solidFill>
              </a:rPr>
              <a:t> (</a:t>
            </a:r>
            <a:r>
              <a:rPr lang="fi-FI" sz="1200" dirty="0" err="1">
                <a:solidFill>
                  <a:schemeClr val="tx1"/>
                </a:solidFill>
              </a:rPr>
              <a:t>your</a:t>
            </a:r>
            <a:r>
              <a:rPr lang="fi-FI" sz="1200" dirty="0">
                <a:solidFill>
                  <a:schemeClr val="tx1"/>
                </a:solidFill>
              </a:rPr>
              <a:t> </a:t>
            </a:r>
            <a:r>
              <a:rPr lang="fi-FI" sz="1200" dirty="0" err="1">
                <a:solidFill>
                  <a:schemeClr val="tx1"/>
                </a:solidFill>
              </a:rPr>
              <a:t>customer</a:t>
            </a:r>
            <a:r>
              <a:rPr lang="fi-FI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B0D251E-B917-BD45-A431-223B807AD390}"/>
              </a:ext>
            </a:extLst>
          </p:cNvPr>
          <p:cNvSpPr txBox="1"/>
          <p:nvPr/>
        </p:nvSpPr>
        <p:spPr>
          <a:xfrm>
            <a:off x="6641541" y="1388194"/>
            <a:ext cx="2169951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chemeClr val="bg1"/>
                </a:solidFill>
              </a:rPr>
              <a:t>System 1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114126E-FF31-484A-9448-EDC77D2ADFD0}"/>
              </a:ext>
            </a:extLst>
          </p:cNvPr>
          <p:cNvSpPr txBox="1"/>
          <p:nvPr/>
        </p:nvSpPr>
        <p:spPr>
          <a:xfrm>
            <a:off x="9198728" y="1388194"/>
            <a:ext cx="2044235" cy="369332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Cognitive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ease</a:t>
            </a:r>
            <a:endParaRPr lang="fi-FI" dirty="0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AFEF6CE6-2BB6-EC4F-BA79-B46AACB99E60}"/>
              </a:ext>
            </a:extLst>
          </p:cNvPr>
          <p:cNvSpPr/>
          <p:nvPr/>
        </p:nvSpPr>
        <p:spPr>
          <a:xfrm>
            <a:off x="7539332" y="448518"/>
            <a:ext cx="2888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In </a:t>
            </a:r>
            <a:r>
              <a:rPr lang="fi-FI" sz="3200" dirty="0" err="1">
                <a:solidFill>
                  <a:schemeClr val="bg1"/>
                </a:solidFill>
              </a:rPr>
              <a:t>the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flow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state</a:t>
            </a:r>
            <a:endParaRPr lang="fi-FI" sz="3200" dirty="0"/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8655CF0-FD6E-9A49-8A70-7E50845B0D93}"/>
              </a:ext>
            </a:extLst>
          </p:cNvPr>
          <p:cNvSpPr txBox="1"/>
          <p:nvPr/>
        </p:nvSpPr>
        <p:spPr>
          <a:xfrm>
            <a:off x="6641541" y="2270097"/>
            <a:ext cx="52318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Completely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involved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what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doing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A </a:t>
            </a:r>
            <a:r>
              <a:rPr lang="fi-FI" dirty="0" err="1">
                <a:solidFill>
                  <a:schemeClr val="bg1"/>
                </a:solidFill>
              </a:rPr>
              <a:t>sense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ecstasy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Great </a:t>
            </a:r>
            <a:r>
              <a:rPr lang="fi-FI" dirty="0" err="1">
                <a:solidFill>
                  <a:schemeClr val="bg1"/>
                </a:solidFill>
              </a:rPr>
              <a:t>inner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clarity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A </a:t>
            </a:r>
            <a:r>
              <a:rPr lang="fi-FI" dirty="0" err="1">
                <a:solidFill>
                  <a:schemeClr val="bg1"/>
                </a:solidFill>
              </a:rPr>
              <a:t>sense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serenity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Timelessness</a:t>
            </a: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Whatever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produces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flow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becomes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its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own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reward</a:t>
            </a: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18655CF0-FD6E-9A49-8A70-7E50845B0D93}"/>
              </a:ext>
            </a:extLst>
          </p:cNvPr>
          <p:cNvSpPr txBox="1"/>
          <p:nvPr/>
        </p:nvSpPr>
        <p:spPr>
          <a:xfrm>
            <a:off x="6095999" y="1757488"/>
            <a:ext cx="595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reduce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 </a:t>
            </a:r>
            <a:r>
              <a:rPr lang="fi-FI" sz="2400" dirty="0" err="1">
                <a:solidFill>
                  <a:schemeClr val="bg1"/>
                </a:solidFill>
              </a:rPr>
              <a:t>need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use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system</a:t>
            </a:r>
            <a:r>
              <a:rPr lang="fi-FI" sz="2400" dirty="0">
                <a:solidFill>
                  <a:schemeClr val="bg1"/>
                </a:solidFill>
              </a:rPr>
              <a:t> 2 (</a:t>
            </a:r>
            <a:r>
              <a:rPr lang="fi-FI" sz="2400" dirty="0" err="1">
                <a:solidFill>
                  <a:schemeClr val="bg1"/>
                </a:solidFill>
              </a:rPr>
              <a:t>rational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effortful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consumes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more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energy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reduce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working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memory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burden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(</a:t>
            </a:r>
            <a:r>
              <a:rPr lang="fi-FI" sz="2400" dirty="0" err="1">
                <a:solidFill>
                  <a:schemeClr val="bg1"/>
                </a:solidFill>
              </a:rPr>
              <a:t>cognition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related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Reward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fast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possible</a:t>
            </a:r>
            <a:r>
              <a:rPr lang="fi-FI" sz="2400" dirty="0">
                <a:solidFill>
                  <a:schemeClr val="bg1"/>
                </a:solidFill>
              </a:rPr>
              <a:t> (</a:t>
            </a:r>
            <a:r>
              <a:rPr lang="fi-FI" sz="2400" dirty="0" err="1">
                <a:solidFill>
                  <a:schemeClr val="bg1"/>
                </a:solidFill>
              </a:rPr>
              <a:t>sense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control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enjoyment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400" dirty="0" err="1">
                <a:solidFill>
                  <a:schemeClr val="bg1"/>
                </a:solidFill>
              </a:rPr>
              <a:t>Utilize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system</a:t>
            </a:r>
            <a:r>
              <a:rPr lang="fi-FI" sz="2400" dirty="0">
                <a:solidFill>
                  <a:schemeClr val="bg1"/>
                </a:solidFill>
              </a:rPr>
              <a:t> 1 </a:t>
            </a:r>
            <a:r>
              <a:rPr lang="fi-FI" sz="2400" dirty="0" err="1">
                <a:solidFill>
                  <a:schemeClr val="bg1"/>
                </a:solidFill>
              </a:rPr>
              <a:t>based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fast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decision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making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offering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easy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way</a:t>
            </a:r>
            <a:r>
              <a:rPr lang="fi-FI" sz="2400" dirty="0">
                <a:solidFill>
                  <a:schemeClr val="bg1"/>
                </a:solidFill>
              </a:rPr>
              <a:t> out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problem</a:t>
            </a:r>
            <a:endParaRPr lang="fi-FI" sz="24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BC2CC8A-6E7E-4849-BD0A-6ECF33BFA631}"/>
              </a:ext>
            </a:extLst>
          </p:cNvPr>
          <p:cNvSpPr/>
          <p:nvPr/>
        </p:nvSpPr>
        <p:spPr>
          <a:xfrm>
            <a:off x="318656" y="279879"/>
            <a:ext cx="1136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dirty="0" err="1">
                <a:solidFill>
                  <a:schemeClr val="bg1"/>
                </a:solidFill>
              </a:rPr>
              <a:t>All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”6 </a:t>
            </a:r>
            <a:r>
              <a:rPr lang="fi-FI" sz="3600" dirty="0" err="1">
                <a:solidFill>
                  <a:schemeClr val="bg1"/>
                </a:solidFill>
              </a:rPr>
              <a:t>lines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code</a:t>
            </a:r>
            <a:r>
              <a:rPr lang="fi-FI" sz="3600" dirty="0">
                <a:solidFill>
                  <a:schemeClr val="bg1"/>
                </a:solidFill>
              </a:rPr>
              <a:t>”, </a:t>
            </a:r>
            <a:r>
              <a:rPr lang="fi-FI" sz="3600" dirty="0" err="1">
                <a:solidFill>
                  <a:schemeClr val="bg1"/>
                </a:solidFill>
              </a:rPr>
              <a:t>library-driven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platforms</a:t>
            </a:r>
            <a:r>
              <a:rPr lang="fi-FI" sz="3600" dirty="0">
                <a:solidFill>
                  <a:schemeClr val="bg1"/>
                </a:solidFill>
              </a:rPr>
              <a:t> and 3-steps </a:t>
            </a:r>
            <a:r>
              <a:rPr lang="fi-FI" sz="3600" dirty="0" err="1">
                <a:solidFill>
                  <a:schemeClr val="bg1"/>
                </a:solidFill>
              </a:rPr>
              <a:t>guides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with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code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examples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get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started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intend</a:t>
            </a:r>
            <a:r>
              <a:rPr lang="fi-FI" sz="3600" dirty="0">
                <a:solidFill>
                  <a:schemeClr val="bg1"/>
                </a:solidFill>
              </a:rPr>
              <a:t> to… 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8DF9BC22-6C2F-5344-B7EB-D26802DB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2006128"/>
            <a:ext cx="5588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2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BC2CC8A-6E7E-4849-BD0A-6ECF33BFA631}"/>
              </a:ext>
            </a:extLst>
          </p:cNvPr>
          <p:cNvSpPr/>
          <p:nvPr/>
        </p:nvSpPr>
        <p:spPr>
          <a:xfrm>
            <a:off x="6096000" y="2496233"/>
            <a:ext cx="5763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b="1" dirty="0" err="1">
                <a:solidFill>
                  <a:schemeClr val="bg1"/>
                </a:solidFill>
              </a:rPr>
              <a:t>consumer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operates</a:t>
            </a:r>
            <a:r>
              <a:rPr lang="fi-FI" sz="3600" b="1" dirty="0">
                <a:solidFill>
                  <a:schemeClr val="bg1"/>
                </a:solidFill>
              </a:rPr>
              <a:t> as </a:t>
            </a:r>
            <a:r>
              <a:rPr lang="fi-FI" sz="3600" b="1" dirty="0" err="1">
                <a:solidFill>
                  <a:schemeClr val="bg1"/>
                </a:solidFill>
              </a:rPr>
              <a:t>fast</a:t>
            </a:r>
            <a:r>
              <a:rPr lang="fi-FI" sz="3600" b="1" dirty="0">
                <a:solidFill>
                  <a:schemeClr val="bg1"/>
                </a:solidFill>
              </a:rPr>
              <a:t> as </a:t>
            </a:r>
            <a:r>
              <a:rPr lang="fi-FI" sz="3600" b="1" dirty="0" err="1">
                <a:solidFill>
                  <a:schemeClr val="bg1"/>
                </a:solidFill>
              </a:rPr>
              <a:t>possible</a:t>
            </a:r>
            <a:r>
              <a:rPr lang="fi-FI" sz="3600" b="1" dirty="0">
                <a:solidFill>
                  <a:schemeClr val="bg1"/>
                </a:solidFill>
              </a:rPr>
              <a:t> in System 1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FE17035A-62DD-4B42-98A0-610CD446F2BC}"/>
              </a:ext>
            </a:extLst>
          </p:cNvPr>
          <p:cNvSpPr/>
          <p:nvPr/>
        </p:nvSpPr>
        <p:spPr>
          <a:xfrm>
            <a:off x="5915892" y="2369124"/>
            <a:ext cx="5943600" cy="1510145"/>
          </a:xfrm>
          <a:prstGeom prst="rect">
            <a:avLst/>
          </a:prstGeom>
          <a:noFill/>
          <a:ln>
            <a:solidFill>
              <a:srgbClr val="FF4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5BB1BED4-115C-E14B-8B40-0D2AA7931DA7}"/>
              </a:ext>
            </a:extLst>
          </p:cNvPr>
          <p:cNvSpPr/>
          <p:nvPr/>
        </p:nvSpPr>
        <p:spPr>
          <a:xfrm>
            <a:off x="5818911" y="94976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As </a:t>
            </a:r>
            <a:r>
              <a:rPr lang="fi-FI" sz="2800" dirty="0" err="1">
                <a:solidFill>
                  <a:schemeClr val="bg1"/>
                </a:solidFill>
              </a:rPr>
              <a:t>service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provider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you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want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dirty="0" err="1">
                <a:solidFill>
                  <a:schemeClr val="bg1"/>
                </a:solidFill>
              </a:rPr>
              <a:t>offer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which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603D93E8-B56A-684B-8945-092894D26C21}"/>
              </a:ext>
            </a:extLst>
          </p:cNvPr>
          <p:cNvSpPr/>
          <p:nvPr/>
        </p:nvSpPr>
        <p:spPr>
          <a:xfrm>
            <a:off x="5818911" y="427896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</a:rPr>
              <a:t>Results</a:t>
            </a:r>
            <a:r>
              <a:rPr lang="fi-FI" sz="2800" dirty="0">
                <a:solidFill>
                  <a:schemeClr val="bg1"/>
                </a:solidFill>
              </a:rPr>
              <a:t> to </a:t>
            </a:r>
            <a:r>
              <a:rPr lang="fi-FI" sz="2800" b="1" dirty="0" err="1">
                <a:solidFill>
                  <a:srgbClr val="FF4201"/>
                </a:solidFill>
              </a:rPr>
              <a:t>snowball</a:t>
            </a:r>
            <a:r>
              <a:rPr lang="fi-FI" sz="2800" b="1" dirty="0">
                <a:solidFill>
                  <a:srgbClr val="FF4201"/>
                </a:solidFill>
              </a:rPr>
              <a:t> </a:t>
            </a:r>
            <a:r>
              <a:rPr lang="fi-FI" sz="2800" b="1" dirty="0" err="1">
                <a:solidFill>
                  <a:srgbClr val="FF4201"/>
                </a:solidFill>
              </a:rPr>
              <a:t>effect</a:t>
            </a:r>
            <a:r>
              <a:rPr lang="fi-FI" sz="2800" dirty="0">
                <a:solidFill>
                  <a:schemeClr val="bg1"/>
                </a:solidFill>
              </a:rPr>
              <a:t> in Business to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marketing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b="1" dirty="0" err="1">
                <a:solidFill>
                  <a:srgbClr val="FF4201"/>
                </a:solidFill>
              </a:rPr>
              <a:t>sales</a:t>
            </a:r>
            <a:endParaRPr lang="fi-FI" sz="2800" b="1" dirty="0">
              <a:solidFill>
                <a:srgbClr val="FF4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8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63E941E-DC3D-C548-AA0B-0759E12B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4" y="346944"/>
            <a:ext cx="5960189" cy="3061939"/>
          </a:xfrm>
          <a:prstGeom prst="rect">
            <a:avLst/>
          </a:prstGeom>
          <a:ln>
            <a:noFill/>
          </a:ln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Economics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Why</a:t>
            </a:r>
            <a:r>
              <a:rPr lang="fi-FI" sz="2800" dirty="0">
                <a:solidFill>
                  <a:schemeClr val="bg1"/>
                </a:solidFill>
              </a:rPr>
              <a:t> DX </a:t>
            </a:r>
            <a:r>
              <a:rPr lang="fi-FI" sz="2800" dirty="0" err="1">
                <a:solidFill>
                  <a:schemeClr val="bg1"/>
                </a:solidFill>
              </a:rPr>
              <a:t>matters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product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sales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What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Kahneman's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system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theory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has</a:t>
            </a:r>
            <a:r>
              <a:rPr lang="fi-FI" b="1" dirty="0">
                <a:solidFill>
                  <a:schemeClr val="bg1"/>
                </a:solidFill>
              </a:rPr>
              <a:t> to </a:t>
            </a:r>
            <a:r>
              <a:rPr lang="fi-FI" b="1" dirty="0" err="1">
                <a:solidFill>
                  <a:schemeClr val="bg1"/>
                </a:solidFill>
              </a:rPr>
              <a:t>do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with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6" name="Kuva 5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F055E4A5-070C-F54F-9136-EBDA992D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 err="1">
                <a:solidFill>
                  <a:schemeClr val="bg1"/>
                </a:solidFill>
              </a:rPr>
              <a:t>organizations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which</a:t>
            </a:r>
            <a:r>
              <a:rPr lang="fi-FI" sz="4400" dirty="0">
                <a:solidFill>
                  <a:schemeClr val="bg1"/>
                </a:solidFill>
              </a:rPr>
              <a:t> design </a:t>
            </a:r>
            <a:r>
              <a:rPr lang="fi-FI" sz="4400" dirty="0" err="1">
                <a:solidFill>
                  <a:schemeClr val="bg1"/>
                </a:solidFill>
              </a:rPr>
              <a:t>systems</a:t>
            </a:r>
            <a:r>
              <a:rPr lang="fi-FI" sz="4400" dirty="0">
                <a:solidFill>
                  <a:schemeClr val="bg1"/>
                </a:solidFill>
              </a:rPr>
              <a:t> ... </a:t>
            </a:r>
            <a:r>
              <a:rPr lang="fi-FI" sz="4400" dirty="0" err="1">
                <a:solidFill>
                  <a:schemeClr val="bg1"/>
                </a:solidFill>
              </a:rPr>
              <a:t>are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constrained</a:t>
            </a:r>
            <a:r>
              <a:rPr lang="fi-FI" sz="4400" dirty="0">
                <a:solidFill>
                  <a:schemeClr val="bg1"/>
                </a:solidFill>
              </a:rPr>
              <a:t> to </a:t>
            </a:r>
            <a:r>
              <a:rPr lang="fi-FI" sz="4400" dirty="0" err="1">
                <a:solidFill>
                  <a:schemeClr val="bg1"/>
                </a:solidFill>
              </a:rPr>
              <a:t>produce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designs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which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are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copies</a:t>
            </a:r>
            <a:r>
              <a:rPr lang="fi-FI" sz="4400" dirty="0">
                <a:solidFill>
                  <a:schemeClr val="bg1"/>
                </a:solidFill>
              </a:rPr>
              <a:t> of </a:t>
            </a:r>
            <a:r>
              <a:rPr lang="fi-FI" sz="4400" dirty="0" err="1">
                <a:solidFill>
                  <a:schemeClr val="bg1"/>
                </a:solidFill>
              </a:rPr>
              <a:t>the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communication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structures</a:t>
            </a:r>
            <a:r>
              <a:rPr lang="fi-FI" sz="4400" dirty="0">
                <a:solidFill>
                  <a:schemeClr val="bg1"/>
                </a:solidFill>
              </a:rPr>
              <a:t> of </a:t>
            </a:r>
            <a:r>
              <a:rPr lang="fi-FI" sz="4400" dirty="0" err="1">
                <a:solidFill>
                  <a:schemeClr val="bg1"/>
                </a:solidFill>
              </a:rPr>
              <a:t>these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organizations</a:t>
            </a:r>
            <a:r>
              <a:rPr lang="fi-FI" sz="4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Conway's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law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F79118AB-7D7A-3B46-824A-5BDCC1E9D003}"/>
              </a:ext>
            </a:extLst>
          </p:cNvPr>
          <p:cNvSpPr/>
          <p:nvPr/>
        </p:nvSpPr>
        <p:spPr>
          <a:xfrm>
            <a:off x="430924" y="5198234"/>
            <a:ext cx="11151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Conway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Melvin</a:t>
            </a:r>
            <a:r>
              <a:rPr lang="fi-FI" dirty="0">
                <a:solidFill>
                  <a:schemeClr val="bg1"/>
                </a:solidFill>
              </a:rPr>
              <a:t> E. (</a:t>
            </a:r>
            <a:r>
              <a:rPr lang="fi-FI" dirty="0" err="1">
                <a:solidFill>
                  <a:schemeClr val="bg1"/>
                </a:solidFill>
              </a:rPr>
              <a:t>April</a:t>
            </a:r>
            <a:r>
              <a:rPr lang="fi-FI" dirty="0">
                <a:solidFill>
                  <a:schemeClr val="bg1"/>
                </a:solidFill>
              </a:rPr>
              <a:t> 1968). "How </a:t>
            </a:r>
            <a:r>
              <a:rPr lang="fi-FI" dirty="0" err="1">
                <a:solidFill>
                  <a:schemeClr val="bg1"/>
                </a:solidFill>
              </a:rPr>
              <a:t>do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Committees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Invent</a:t>
            </a:r>
            <a:r>
              <a:rPr lang="fi-FI" dirty="0">
                <a:solidFill>
                  <a:schemeClr val="bg1"/>
                </a:solidFill>
              </a:rPr>
              <a:t>?". http://</a:t>
            </a:r>
            <a:r>
              <a:rPr lang="fi-FI" dirty="0" err="1">
                <a:solidFill>
                  <a:schemeClr val="bg1"/>
                </a:solidFill>
              </a:rPr>
              <a:t>www.melconway.com</a:t>
            </a:r>
            <a:r>
              <a:rPr lang="fi-FI" dirty="0">
                <a:solidFill>
                  <a:schemeClr val="bg1"/>
                </a:solidFill>
              </a:rPr>
              <a:t>/</a:t>
            </a:r>
            <a:r>
              <a:rPr lang="fi-FI" dirty="0" err="1">
                <a:solidFill>
                  <a:schemeClr val="bg1"/>
                </a:solidFill>
              </a:rPr>
              <a:t>research</a:t>
            </a:r>
            <a:r>
              <a:rPr lang="fi-FI" dirty="0">
                <a:solidFill>
                  <a:schemeClr val="bg1"/>
                </a:solidFill>
              </a:rPr>
              <a:t>/</a:t>
            </a:r>
            <a:r>
              <a:rPr lang="fi-FI" dirty="0" err="1">
                <a:solidFill>
                  <a:schemeClr val="bg1"/>
                </a:solidFill>
              </a:rPr>
              <a:t>committees.html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 err="1">
                <a:solidFill>
                  <a:schemeClr val="bg1"/>
                </a:solidFill>
              </a:rPr>
              <a:t>Understanding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Conway’s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Law</a:t>
            </a:r>
            <a:r>
              <a:rPr lang="fi-FI" sz="4400" dirty="0">
                <a:solidFill>
                  <a:schemeClr val="bg1"/>
                </a:solidFill>
              </a:rPr>
              <a:t> and </a:t>
            </a:r>
            <a:r>
              <a:rPr lang="fi-FI" sz="4400" dirty="0" err="1">
                <a:solidFill>
                  <a:schemeClr val="bg1"/>
                </a:solidFill>
              </a:rPr>
              <a:t>its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impact</a:t>
            </a:r>
            <a:r>
              <a:rPr lang="fi-FI" sz="4400" dirty="0">
                <a:solidFill>
                  <a:schemeClr val="bg1"/>
                </a:solidFill>
              </a:rPr>
              <a:t> on </a:t>
            </a:r>
            <a:r>
              <a:rPr lang="fi-FI" sz="4400" dirty="0" err="1">
                <a:solidFill>
                  <a:schemeClr val="bg1"/>
                </a:solidFill>
              </a:rPr>
              <a:t>the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performance</a:t>
            </a:r>
            <a:r>
              <a:rPr lang="fi-FI" sz="4400" dirty="0">
                <a:solidFill>
                  <a:schemeClr val="bg1"/>
                </a:solidFill>
              </a:rPr>
              <a:t> of </a:t>
            </a:r>
            <a:r>
              <a:rPr lang="fi-FI" sz="4400" dirty="0" err="1">
                <a:solidFill>
                  <a:schemeClr val="bg1"/>
                </a:solidFill>
              </a:rPr>
              <a:t>our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value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stream</a:t>
            </a:r>
            <a:r>
              <a:rPr lang="fi-FI" sz="4400" dirty="0">
                <a:solidFill>
                  <a:schemeClr val="bg1"/>
                </a:solidFill>
              </a:rPr>
              <a:t> – </a:t>
            </a:r>
            <a:r>
              <a:rPr lang="fi-FI" sz="4400" dirty="0" err="1">
                <a:solidFill>
                  <a:schemeClr val="bg1"/>
                </a:solidFill>
              </a:rPr>
              <a:t>offering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great</a:t>
            </a:r>
            <a:r>
              <a:rPr lang="fi-FI" sz="4400" dirty="0">
                <a:solidFill>
                  <a:schemeClr val="bg1"/>
                </a:solidFill>
              </a:rPr>
              <a:t> API </a:t>
            </a:r>
            <a:r>
              <a:rPr lang="fi-FI" sz="4400" dirty="0" err="1">
                <a:solidFill>
                  <a:schemeClr val="bg1"/>
                </a:solidFill>
              </a:rPr>
              <a:t>driven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solutions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with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excellent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developer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experience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Goal</a:t>
            </a:r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9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4A37B0A-3288-D144-9811-08D35B4C0159}"/>
              </a:ext>
            </a:extLst>
          </p:cNvPr>
          <p:cNvSpPr/>
          <p:nvPr/>
        </p:nvSpPr>
        <p:spPr>
          <a:xfrm>
            <a:off x="7166403" y="6056179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Developer Population 2019 Community Edition</a:t>
            </a: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76713CD-91CA-1C4E-85B7-119690CF1138}"/>
              </a:ext>
            </a:extLst>
          </p:cNvPr>
          <p:cNvSpPr txBox="1"/>
          <p:nvPr/>
        </p:nvSpPr>
        <p:spPr>
          <a:xfrm>
            <a:off x="320565" y="370703"/>
            <a:ext cx="6663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 err="1">
                <a:solidFill>
                  <a:schemeClr val="bg1"/>
                </a:solidFill>
              </a:rPr>
              <a:t>Organisational</a:t>
            </a:r>
            <a:r>
              <a:rPr lang="fi-FI" sz="4800" b="1" dirty="0">
                <a:solidFill>
                  <a:schemeClr val="bg1"/>
                </a:solidFill>
              </a:rPr>
              <a:t> </a:t>
            </a:r>
            <a:r>
              <a:rPr lang="fi-FI" sz="4800" b="1" dirty="0" err="1">
                <a:solidFill>
                  <a:schemeClr val="bg1"/>
                </a:solidFill>
              </a:rPr>
              <a:t>structures</a:t>
            </a:r>
            <a:endParaRPr lang="fi-FI" sz="4800" dirty="0">
              <a:solidFill>
                <a:schemeClr val="bg1"/>
              </a:solidFill>
            </a:endParaRPr>
          </a:p>
          <a:p>
            <a:r>
              <a:rPr lang="fi-FI" sz="2400" dirty="0">
                <a:solidFill>
                  <a:schemeClr val="bg1"/>
                </a:solidFill>
              </a:rPr>
              <a:t>3 </a:t>
            </a:r>
            <a:r>
              <a:rPr lang="fi-FI" sz="2400" dirty="0" err="1">
                <a:solidFill>
                  <a:schemeClr val="bg1"/>
                </a:solidFill>
              </a:rPr>
              <a:t>archetypes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according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Dr</a:t>
            </a:r>
            <a:r>
              <a:rPr lang="fi-FI" sz="2400" dirty="0">
                <a:solidFill>
                  <a:schemeClr val="bg1"/>
                </a:solidFill>
              </a:rPr>
              <a:t>. Roberto Fernandez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2C99F8DE-0224-5241-8BB0-2270588DC195}"/>
              </a:ext>
            </a:extLst>
          </p:cNvPr>
          <p:cNvSpPr txBox="1"/>
          <p:nvPr/>
        </p:nvSpPr>
        <p:spPr>
          <a:xfrm>
            <a:off x="320565" y="1954925"/>
            <a:ext cx="65006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Functional-oriented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organizations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optimize</a:t>
            </a:r>
            <a:r>
              <a:rPr lang="fi-FI" sz="2200" dirty="0">
                <a:solidFill>
                  <a:schemeClr val="bg1"/>
                </a:solidFill>
              </a:rPr>
              <a:t> for </a:t>
            </a:r>
            <a:r>
              <a:rPr lang="fi-FI" sz="2200" dirty="0" err="1">
                <a:solidFill>
                  <a:schemeClr val="bg1"/>
                </a:solidFill>
              </a:rPr>
              <a:t>expertise</a:t>
            </a:r>
            <a:r>
              <a:rPr lang="fi-FI" sz="2200" dirty="0">
                <a:solidFill>
                  <a:schemeClr val="bg1"/>
                </a:solidFill>
              </a:rPr>
              <a:t>, division of </a:t>
            </a:r>
            <a:r>
              <a:rPr lang="fi-FI" sz="2200" dirty="0" err="1">
                <a:solidFill>
                  <a:schemeClr val="bg1"/>
                </a:solidFill>
              </a:rPr>
              <a:t>labor</a:t>
            </a:r>
            <a:r>
              <a:rPr lang="fi-FI" sz="2200" dirty="0">
                <a:solidFill>
                  <a:schemeClr val="bg1"/>
                </a:solidFill>
              </a:rPr>
              <a:t>, </a:t>
            </a:r>
            <a:r>
              <a:rPr lang="fi-FI" sz="2200" dirty="0" err="1">
                <a:solidFill>
                  <a:schemeClr val="bg1"/>
                </a:solidFill>
              </a:rPr>
              <a:t>or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reducing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cost</a:t>
            </a:r>
            <a:r>
              <a:rPr lang="fi-FI" sz="2200" dirty="0">
                <a:solidFill>
                  <a:schemeClr val="bg1"/>
                </a:solidFill>
              </a:rPr>
              <a:t>. (Optimizing for </a:t>
            </a:r>
            <a:r>
              <a:rPr lang="fi-FI" sz="2200" dirty="0" err="1">
                <a:solidFill>
                  <a:schemeClr val="bg1"/>
                </a:solidFill>
              </a:rPr>
              <a:t>Cost</a:t>
            </a:r>
            <a:r>
              <a:rPr lang="fi-FI" sz="22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Market-</a:t>
            </a:r>
            <a:r>
              <a:rPr lang="fi-FI" sz="2200" dirty="0" err="1">
                <a:solidFill>
                  <a:schemeClr val="bg1"/>
                </a:solidFill>
              </a:rPr>
              <a:t>oriented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organizations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optimize</a:t>
            </a:r>
            <a:r>
              <a:rPr lang="fi-FI" sz="2200" dirty="0">
                <a:solidFill>
                  <a:schemeClr val="bg1"/>
                </a:solidFill>
              </a:rPr>
              <a:t> for </a:t>
            </a:r>
            <a:r>
              <a:rPr lang="fi-FI" sz="2200" dirty="0" err="1">
                <a:solidFill>
                  <a:schemeClr val="bg1"/>
                </a:solidFill>
              </a:rPr>
              <a:t>responding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quickly</a:t>
            </a:r>
            <a:r>
              <a:rPr lang="fi-FI" sz="2200" dirty="0">
                <a:solidFill>
                  <a:schemeClr val="bg1"/>
                </a:solidFill>
              </a:rPr>
              <a:t> to </a:t>
            </a:r>
            <a:r>
              <a:rPr lang="fi-FI" sz="2200" dirty="0" err="1">
                <a:solidFill>
                  <a:schemeClr val="bg1"/>
                </a:solidFill>
              </a:rPr>
              <a:t>customer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needs</a:t>
            </a:r>
            <a:r>
              <a:rPr lang="fi-FI" sz="2200" dirty="0">
                <a:solidFill>
                  <a:schemeClr val="bg1"/>
                </a:solidFill>
              </a:rPr>
              <a:t>. (Optimizing for </a:t>
            </a:r>
            <a:r>
              <a:rPr lang="fi-FI" sz="2200" dirty="0" err="1">
                <a:solidFill>
                  <a:schemeClr val="bg1"/>
                </a:solidFill>
              </a:rPr>
              <a:t>speed</a:t>
            </a:r>
            <a:r>
              <a:rPr lang="fi-FI" sz="22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fi-FI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Matrix-oriented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organizations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attempt</a:t>
            </a:r>
            <a:r>
              <a:rPr lang="fi-FI" sz="2200" dirty="0">
                <a:solidFill>
                  <a:schemeClr val="bg1"/>
                </a:solidFill>
              </a:rPr>
              <a:t> to </a:t>
            </a:r>
            <a:r>
              <a:rPr lang="fi-FI" sz="2200" dirty="0" err="1">
                <a:solidFill>
                  <a:schemeClr val="bg1"/>
                </a:solidFill>
              </a:rPr>
              <a:t>combine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functional</a:t>
            </a:r>
            <a:r>
              <a:rPr lang="fi-FI" sz="2200" dirty="0">
                <a:solidFill>
                  <a:schemeClr val="bg1"/>
                </a:solidFill>
              </a:rPr>
              <a:t> and market </a:t>
            </a:r>
            <a:r>
              <a:rPr lang="fi-FI" sz="2200" dirty="0" err="1">
                <a:solidFill>
                  <a:schemeClr val="bg1"/>
                </a:solidFill>
              </a:rPr>
              <a:t>orientation</a:t>
            </a:r>
            <a:r>
              <a:rPr lang="fi-FI" sz="22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748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80252" y="6117963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Developer Population 2019 Community Edition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0BC172EC-DBF9-DA45-84A4-CF6C1E461F69}"/>
              </a:ext>
            </a:extLst>
          </p:cNvPr>
          <p:cNvSpPr txBox="1"/>
          <p:nvPr/>
        </p:nvSpPr>
        <p:spPr>
          <a:xfrm>
            <a:off x="5549462" y="728055"/>
            <a:ext cx="6421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>
                <a:solidFill>
                  <a:schemeClr val="bg1"/>
                </a:solidFill>
              </a:rPr>
              <a:t>Conway’s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Law</a:t>
            </a:r>
            <a:r>
              <a:rPr lang="fi-FI" sz="3600" dirty="0">
                <a:solidFill>
                  <a:schemeClr val="bg1"/>
                </a:solidFill>
              </a:rPr>
              <a:t> is </a:t>
            </a:r>
            <a:r>
              <a:rPr lang="fi-FI" sz="3600" dirty="0" err="1">
                <a:solidFill>
                  <a:schemeClr val="bg1"/>
                </a:solidFill>
              </a:rPr>
              <a:t>why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companies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like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Netflix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Spotify</a:t>
            </a:r>
            <a:r>
              <a:rPr lang="fi-FI" sz="3600" dirty="0">
                <a:solidFill>
                  <a:schemeClr val="bg1"/>
                </a:solidFill>
              </a:rPr>
              <a:t>, and Amazon </a:t>
            </a:r>
            <a:r>
              <a:rPr lang="fi-FI" sz="3600" dirty="0" err="1">
                <a:solidFill>
                  <a:schemeClr val="bg1"/>
                </a:solidFill>
              </a:rPr>
              <a:t>structure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themselves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around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br>
              <a:rPr lang="fi-FI" sz="3600" dirty="0">
                <a:solidFill>
                  <a:schemeClr val="bg1"/>
                </a:solidFill>
              </a:rPr>
            </a:br>
            <a:endParaRPr lang="fi-FI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600" b="1" dirty="0" err="1">
                <a:solidFill>
                  <a:schemeClr val="bg1"/>
                </a:solidFill>
              </a:rPr>
              <a:t>small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autonomous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teams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that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600" b="1" dirty="0" err="1">
                <a:solidFill>
                  <a:schemeClr val="bg1"/>
                </a:solidFill>
              </a:rPr>
              <a:t>have</a:t>
            </a:r>
            <a:r>
              <a:rPr lang="fi-FI" sz="3600" b="1" dirty="0">
                <a:solidFill>
                  <a:schemeClr val="bg1"/>
                </a:solidFill>
              </a:rPr>
              <a:t> a </a:t>
            </a:r>
            <a:r>
              <a:rPr lang="fi-FI" sz="3600" b="1" dirty="0" err="1">
                <a:solidFill>
                  <a:schemeClr val="bg1"/>
                </a:solidFill>
              </a:rPr>
              <a:t>small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part</a:t>
            </a:r>
            <a:r>
              <a:rPr lang="fi-FI" sz="3600" b="1" dirty="0">
                <a:solidFill>
                  <a:schemeClr val="bg1"/>
                </a:solidFill>
              </a:rPr>
              <a:t> of </a:t>
            </a:r>
            <a:r>
              <a:rPr lang="fi-FI" sz="3600" b="1" dirty="0" err="1">
                <a:solidFill>
                  <a:schemeClr val="bg1"/>
                </a:solidFill>
              </a:rPr>
              <a:t>the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overall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system</a:t>
            </a:r>
            <a:endParaRPr lang="fi-FI" sz="3600" b="1" dirty="0">
              <a:solidFill>
                <a:schemeClr val="bg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  <a:p>
            <a:r>
              <a:rPr lang="fi-FI" sz="3600" dirty="0">
                <a:solidFill>
                  <a:schemeClr val="bg1"/>
                </a:solidFill>
              </a:rPr>
              <a:t>…Market-</a:t>
            </a:r>
            <a:r>
              <a:rPr lang="fi-FI" sz="3600" dirty="0" err="1">
                <a:solidFill>
                  <a:schemeClr val="bg1"/>
                </a:solidFill>
              </a:rPr>
              <a:t>oriented</a:t>
            </a:r>
            <a:endParaRPr lang="fi-FI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7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320565" y="370703"/>
            <a:ext cx="66635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two</a:t>
            </a:r>
            <a:r>
              <a:rPr lang="fi-FI" sz="5400" b="1" dirty="0">
                <a:solidFill>
                  <a:schemeClr val="bg1"/>
                </a:solidFill>
              </a:rPr>
              <a:t>-pizza</a:t>
            </a:r>
            <a:r>
              <a:rPr lang="fi-FI" sz="5400" dirty="0">
                <a:solidFill>
                  <a:schemeClr val="bg1"/>
                </a:solidFill>
              </a:rPr>
              <a:t> </a:t>
            </a:r>
            <a:r>
              <a:rPr lang="fi-FI" sz="5400" dirty="0" err="1">
                <a:solidFill>
                  <a:schemeClr val="bg1"/>
                </a:solidFill>
              </a:rPr>
              <a:t>rule</a:t>
            </a:r>
            <a:r>
              <a:rPr lang="fi-FI" sz="5400" dirty="0">
                <a:solidFill>
                  <a:schemeClr val="bg1"/>
                </a:solidFill>
              </a:rPr>
              <a:t> </a:t>
            </a:r>
          </a:p>
          <a:p>
            <a:r>
              <a:rPr lang="fi-FI" sz="2400" dirty="0">
                <a:solidFill>
                  <a:schemeClr val="bg1"/>
                </a:solidFill>
              </a:rPr>
              <a:t>a team </a:t>
            </a:r>
            <a:r>
              <a:rPr lang="fi-FI" sz="2400" dirty="0" err="1">
                <a:solidFill>
                  <a:schemeClr val="bg1"/>
                </a:solidFill>
              </a:rPr>
              <a:t>only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large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can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fed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with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two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pizzas</a:t>
            </a:r>
            <a:r>
              <a:rPr lang="fi-FI" sz="2400" dirty="0">
                <a:solidFill>
                  <a:schemeClr val="bg1"/>
                </a:solidFill>
              </a:rPr>
              <a:t>—</a:t>
            </a:r>
            <a:r>
              <a:rPr lang="fi-FI" sz="2400" dirty="0" err="1">
                <a:solidFill>
                  <a:schemeClr val="bg1"/>
                </a:solidFill>
              </a:rPr>
              <a:t>usually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about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five</a:t>
            </a:r>
            <a:r>
              <a:rPr lang="fi-FI" sz="2400" dirty="0">
                <a:solidFill>
                  <a:schemeClr val="bg1"/>
                </a:solidFill>
              </a:rPr>
              <a:t> to </a:t>
            </a:r>
            <a:r>
              <a:rPr lang="fi-FI" sz="2400" dirty="0" err="1">
                <a:solidFill>
                  <a:schemeClr val="bg1"/>
                </a:solidFill>
              </a:rPr>
              <a:t>ten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people</a:t>
            </a:r>
            <a:r>
              <a:rPr lang="fi-FI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C14376DF-58FC-F54C-9629-270C7CA6B24C}"/>
              </a:ext>
            </a:extLst>
          </p:cNvPr>
          <p:cNvSpPr txBox="1"/>
          <p:nvPr/>
        </p:nvSpPr>
        <p:spPr>
          <a:xfrm>
            <a:off x="320565" y="2774730"/>
            <a:ext cx="65006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It </a:t>
            </a:r>
            <a:r>
              <a:rPr lang="fi-FI" sz="2200" dirty="0" err="1">
                <a:solidFill>
                  <a:schemeClr val="bg1"/>
                </a:solidFill>
              </a:rPr>
              <a:t>ensures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team </a:t>
            </a:r>
            <a:r>
              <a:rPr lang="fi-FI" sz="2200" dirty="0" err="1">
                <a:solidFill>
                  <a:schemeClr val="bg1"/>
                </a:solidFill>
              </a:rPr>
              <a:t>has</a:t>
            </a:r>
            <a:r>
              <a:rPr lang="fi-FI" sz="2200" dirty="0">
                <a:solidFill>
                  <a:schemeClr val="bg1"/>
                </a:solidFill>
              </a:rPr>
              <a:t> a </a:t>
            </a:r>
            <a:r>
              <a:rPr lang="fi-FI" sz="2200" dirty="0" err="1">
                <a:solidFill>
                  <a:schemeClr val="bg1"/>
                </a:solidFill>
              </a:rPr>
              <a:t>clear</a:t>
            </a:r>
            <a:r>
              <a:rPr lang="fi-FI" sz="2200" dirty="0">
                <a:solidFill>
                  <a:schemeClr val="bg1"/>
                </a:solidFill>
              </a:rPr>
              <a:t>, </a:t>
            </a:r>
            <a:r>
              <a:rPr lang="fi-FI" sz="2200" dirty="0" err="1">
                <a:solidFill>
                  <a:schemeClr val="bg1"/>
                </a:solidFill>
              </a:rPr>
              <a:t>shared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understanding</a:t>
            </a:r>
            <a:r>
              <a:rPr lang="fi-FI" sz="2200" dirty="0">
                <a:solidFill>
                  <a:schemeClr val="bg1"/>
                </a:solidFill>
              </a:rPr>
              <a:t> of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system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they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working</a:t>
            </a:r>
            <a:r>
              <a:rPr lang="fi-FI" sz="2200" dirty="0">
                <a:solidFill>
                  <a:schemeClr val="bg1"/>
                </a:solidFill>
              </a:rPr>
              <a:t> on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It </a:t>
            </a:r>
            <a:r>
              <a:rPr lang="fi-FI" sz="2200" dirty="0" err="1">
                <a:solidFill>
                  <a:schemeClr val="bg1"/>
                </a:solidFill>
              </a:rPr>
              <a:t>limits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growth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rate</a:t>
            </a:r>
            <a:r>
              <a:rPr lang="fi-FI" sz="2200" dirty="0">
                <a:solidFill>
                  <a:schemeClr val="bg1"/>
                </a:solidFill>
              </a:rPr>
              <a:t> of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product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service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being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worked</a:t>
            </a:r>
            <a:r>
              <a:rPr lang="fi-FI" sz="2200" dirty="0">
                <a:solidFill>
                  <a:schemeClr val="bg1"/>
                </a:solidFill>
              </a:rPr>
              <a:t> on.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200" dirty="0">
                <a:solidFill>
                  <a:schemeClr val="bg1"/>
                </a:solidFill>
              </a:rPr>
              <a:t>It </a:t>
            </a:r>
            <a:r>
              <a:rPr lang="fi-FI" sz="2200" dirty="0" err="1">
                <a:solidFill>
                  <a:schemeClr val="bg1"/>
                </a:solidFill>
              </a:rPr>
              <a:t>decentralizes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power</a:t>
            </a:r>
            <a:r>
              <a:rPr lang="fi-FI" sz="2200" dirty="0">
                <a:solidFill>
                  <a:schemeClr val="bg1"/>
                </a:solidFill>
              </a:rPr>
              <a:t> and </a:t>
            </a:r>
            <a:r>
              <a:rPr lang="fi-FI" sz="2200" dirty="0" err="1">
                <a:solidFill>
                  <a:schemeClr val="bg1"/>
                </a:solidFill>
              </a:rPr>
              <a:t>enables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autonomy</a:t>
            </a:r>
            <a:r>
              <a:rPr lang="fi-FI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i-FI" sz="2200" dirty="0" err="1">
                <a:solidFill>
                  <a:schemeClr val="bg1"/>
                </a:solidFill>
              </a:rPr>
              <a:t>Leading</a:t>
            </a:r>
            <a:r>
              <a:rPr lang="fi-FI" sz="2200" dirty="0">
                <a:solidFill>
                  <a:schemeClr val="bg1"/>
                </a:solidFill>
              </a:rPr>
              <a:t> a 2PT is a </a:t>
            </a:r>
            <a:r>
              <a:rPr lang="fi-FI" sz="2200" dirty="0" err="1">
                <a:solidFill>
                  <a:schemeClr val="bg1"/>
                </a:solidFill>
              </a:rPr>
              <a:t>way</a:t>
            </a:r>
            <a:r>
              <a:rPr lang="fi-FI" sz="2200" dirty="0">
                <a:solidFill>
                  <a:schemeClr val="bg1"/>
                </a:solidFill>
              </a:rPr>
              <a:t> for </a:t>
            </a:r>
            <a:r>
              <a:rPr lang="fi-FI" sz="2200" dirty="0" err="1">
                <a:solidFill>
                  <a:schemeClr val="bg1"/>
                </a:solidFill>
              </a:rPr>
              <a:t>employees</a:t>
            </a:r>
            <a:r>
              <a:rPr lang="fi-FI" sz="2200" dirty="0">
                <a:solidFill>
                  <a:schemeClr val="bg1"/>
                </a:solidFill>
              </a:rPr>
              <a:t> to </a:t>
            </a:r>
            <a:r>
              <a:rPr lang="fi-FI" sz="2200" dirty="0" err="1">
                <a:solidFill>
                  <a:schemeClr val="bg1"/>
                </a:solidFill>
              </a:rPr>
              <a:t>gain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some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leadership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experience</a:t>
            </a:r>
            <a:r>
              <a:rPr lang="fi-FI" sz="2200" dirty="0">
                <a:solidFill>
                  <a:schemeClr val="bg1"/>
                </a:solidFill>
              </a:rPr>
              <a:t> in an </a:t>
            </a:r>
            <a:r>
              <a:rPr lang="fi-FI" sz="2200" dirty="0" err="1">
                <a:solidFill>
                  <a:schemeClr val="bg1"/>
                </a:solidFill>
              </a:rPr>
              <a:t>environment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where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failure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does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not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have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catastrophic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consequences</a:t>
            </a:r>
            <a:r>
              <a:rPr lang="fi-FI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55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542354" y="5664203"/>
            <a:ext cx="1107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sz="1400" dirty="0">
                <a:solidFill>
                  <a:prstClr val="white"/>
                </a:solidFill>
              </a:rPr>
              <a:t>Larry </a:t>
            </a:r>
            <a:r>
              <a:rPr lang="fi-FI" sz="1400" dirty="0" err="1">
                <a:solidFill>
                  <a:prstClr val="white"/>
                </a:solidFill>
              </a:rPr>
              <a:t>Dignan</a:t>
            </a:r>
            <a:endParaRPr kumimoji="0" lang="fi-FI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6F0AB0E5-0829-BF4A-8A33-60B78788BF3B}"/>
              </a:ext>
            </a:extLst>
          </p:cNvPr>
          <p:cNvSpPr txBox="1"/>
          <p:nvPr/>
        </p:nvSpPr>
        <p:spPr>
          <a:xfrm>
            <a:off x="5528441" y="394569"/>
            <a:ext cx="666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 err="1">
                <a:solidFill>
                  <a:schemeClr val="bg1"/>
                </a:solidFill>
              </a:rPr>
              <a:t>Fullstack</a:t>
            </a:r>
            <a:r>
              <a:rPr lang="fi-FI" sz="4800" b="1" dirty="0">
                <a:solidFill>
                  <a:schemeClr val="bg1"/>
                </a:solidFill>
              </a:rPr>
              <a:t> </a:t>
            </a:r>
            <a:r>
              <a:rPr lang="fi-FI" sz="4800" b="1" dirty="0" err="1">
                <a:solidFill>
                  <a:schemeClr val="bg1"/>
                </a:solidFill>
              </a:rPr>
              <a:t>teams</a:t>
            </a:r>
            <a:endParaRPr lang="fi-FI" sz="4800" dirty="0">
              <a:solidFill>
                <a:schemeClr val="bg1"/>
              </a:solidFill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9696D06A-8182-5F47-83B9-1DE6CD78269E}"/>
              </a:ext>
            </a:extLst>
          </p:cNvPr>
          <p:cNvSpPr txBox="1"/>
          <p:nvPr/>
        </p:nvSpPr>
        <p:spPr>
          <a:xfrm>
            <a:off x="5528441" y="1978791"/>
            <a:ext cx="65006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200" dirty="0">
                <a:solidFill>
                  <a:schemeClr val="bg1"/>
                </a:solidFill>
              </a:rPr>
              <a:t>“Small </a:t>
            </a:r>
            <a:r>
              <a:rPr lang="fi-FI" sz="2200" dirty="0" err="1">
                <a:solidFill>
                  <a:schemeClr val="bg1"/>
                </a:solidFill>
              </a:rPr>
              <a:t>teams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are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fast</a:t>
            </a:r>
            <a:r>
              <a:rPr lang="fi-FI" sz="2200" dirty="0">
                <a:solidFill>
                  <a:schemeClr val="bg1"/>
                </a:solidFill>
              </a:rPr>
              <a:t>…and </a:t>
            </a:r>
            <a:r>
              <a:rPr lang="fi-FI" sz="2200" dirty="0" err="1">
                <a:solidFill>
                  <a:schemeClr val="bg1"/>
                </a:solidFill>
              </a:rPr>
              <a:t>don’t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get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bogged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down</a:t>
            </a:r>
            <a:r>
              <a:rPr lang="fi-FI" sz="2200" dirty="0">
                <a:solidFill>
                  <a:schemeClr val="bg1"/>
                </a:solidFill>
              </a:rPr>
              <a:t> in </a:t>
            </a:r>
            <a:r>
              <a:rPr lang="fi-FI" sz="2200" dirty="0" err="1">
                <a:solidFill>
                  <a:schemeClr val="bg1"/>
                </a:solidFill>
              </a:rPr>
              <a:t>so-called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administrivia</a:t>
            </a:r>
            <a:r>
              <a:rPr lang="fi-FI" sz="2200" dirty="0">
                <a:solidFill>
                  <a:schemeClr val="bg1"/>
                </a:solidFill>
              </a:rPr>
              <a:t>….</a:t>
            </a:r>
            <a:r>
              <a:rPr lang="fi-FI" sz="2200" dirty="0" err="1">
                <a:solidFill>
                  <a:schemeClr val="bg1"/>
                </a:solidFill>
              </a:rPr>
              <a:t>Each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group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assigned</a:t>
            </a:r>
            <a:r>
              <a:rPr lang="fi-FI" sz="2200" dirty="0">
                <a:solidFill>
                  <a:schemeClr val="bg1"/>
                </a:solidFill>
              </a:rPr>
              <a:t> to a </a:t>
            </a:r>
            <a:r>
              <a:rPr lang="fi-FI" sz="2200" dirty="0" err="1">
                <a:solidFill>
                  <a:schemeClr val="bg1"/>
                </a:solidFill>
              </a:rPr>
              <a:t>particular</a:t>
            </a:r>
            <a:r>
              <a:rPr lang="fi-FI" sz="2200" dirty="0">
                <a:solidFill>
                  <a:schemeClr val="bg1"/>
                </a:solidFill>
              </a:rPr>
              <a:t> business is </a:t>
            </a:r>
            <a:r>
              <a:rPr lang="fi-FI" sz="2200" dirty="0" err="1">
                <a:solidFill>
                  <a:schemeClr val="bg1"/>
                </a:solidFill>
              </a:rPr>
              <a:t>completely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responsible</a:t>
            </a:r>
            <a:r>
              <a:rPr lang="fi-FI" sz="2200" dirty="0">
                <a:solidFill>
                  <a:schemeClr val="bg1"/>
                </a:solidFill>
              </a:rPr>
              <a:t> for it….</a:t>
            </a:r>
            <a:r>
              <a:rPr lang="fi-FI" sz="2200" b="1" dirty="0" err="1">
                <a:solidFill>
                  <a:schemeClr val="bg1"/>
                </a:solidFill>
              </a:rPr>
              <a:t>The</a:t>
            </a:r>
            <a:r>
              <a:rPr lang="fi-FI" sz="2200" b="1" dirty="0">
                <a:solidFill>
                  <a:schemeClr val="bg1"/>
                </a:solidFill>
              </a:rPr>
              <a:t> team </a:t>
            </a:r>
            <a:r>
              <a:rPr lang="fi-FI" sz="2200" b="1" dirty="0" err="1">
                <a:solidFill>
                  <a:schemeClr val="bg1"/>
                </a:solidFill>
              </a:rPr>
              <a:t>scopes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the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fix</a:t>
            </a:r>
            <a:r>
              <a:rPr lang="fi-FI" sz="2200" b="1" dirty="0">
                <a:solidFill>
                  <a:schemeClr val="bg1"/>
                </a:solidFill>
              </a:rPr>
              <a:t>, </a:t>
            </a:r>
            <a:r>
              <a:rPr lang="fi-FI" sz="2200" b="1" dirty="0" err="1">
                <a:solidFill>
                  <a:schemeClr val="bg1"/>
                </a:solidFill>
              </a:rPr>
              <a:t>designs</a:t>
            </a:r>
            <a:r>
              <a:rPr lang="fi-FI" sz="2200" b="1" dirty="0">
                <a:solidFill>
                  <a:schemeClr val="bg1"/>
                </a:solidFill>
              </a:rPr>
              <a:t> it, </a:t>
            </a:r>
            <a:r>
              <a:rPr lang="fi-FI" sz="2200" b="1" dirty="0" err="1">
                <a:solidFill>
                  <a:schemeClr val="bg1"/>
                </a:solidFill>
              </a:rPr>
              <a:t>builds</a:t>
            </a:r>
            <a:r>
              <a:rPr lang="fi-FI" sz="2200" b="1" dirty="0">
                <a:solidFill>
                  <a:schemeClr val="bg1"/>
                </a:solidFill>
              </a:rPr>
              <a:t> it, </a:t>
            </a:r>
            <a:r>
              <a:rPr lang="fi-FI" sz="2200" b="1" dirty="0" err="1">
                <a:solidFill>
                  <a:schemeClr val="bg1"/>
                </a:solidFill>
              </a:rPr>
              <a:t>implements</a:t>
            </a:r>
            <a:r>
              <a:rPr lang="fi-FI" sz="2200" b="1" dirty="0">
                <a:solidFill>
                  <a:schemeClr val="bg1"/>
                </a:solidFill>
              </a:rPr>
              <a:t> it and </a:t>
            </a:r>
            <a:r>
              <a:rPr lang="fi-FI" sz="2200" b="1" dirty="0" err="1">
                <a:solidFill>
                  <a:schemeClr val="bg1"/>
                </a:solidFill>
              </a:rPr>
              <a:t>monitors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its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ongoing</a:t>
            </a:r>
            <a:r>
              <a:rPr lang="fi-FI" sz="2200" b="1" dirty="0">
                <a:solidFill>
                  <a:schemeClr val="bg1"/>
                </a:solidFill>
              </a:rPr>
              <a:t> </a:t>
            </a:r>
            <a:r>
              <a:rPr lang="fi-FI" sz="2200" b="1" dirty="0" err="1">
                <a:solidFill>
                  <a:schemeClr val="bg1"/>
                </a:solidFill>
              </a:rPr>
              <a:t>use</a:t>
            </a:r>
            <a:r>
              <a:rPr lang="fi-FI" sz="2200" dirty="0">
                <a:solidFill>
                  <a:schemeClr val="bg1"/>
                </a:solidFill>
              </a:rPr>
              <a:t>. </a:t>
            </a:r>
          </a:p>
          <a:p>
            <a:endParaRPr lang="fi-FI" sz="2200" dirty="0">
              <a:solidFill>
                <a:schemeClr val="bg1"/>
              </a:solidFill>
            </a:endParaRPr>
          </a:p>
          <a:p>
            <a:r>
              <a:rPr lang="fi-FI" sz="2200" dirty="0" err="1">
                <a:solidFill>
                  <a:schemeClr val="bg1"/>
                </a:solidFill>
              </a:rPr>
              <a:t>This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way</a:t>
            </a:r>
            <a:r>
              <a:rPr lang="fi-FI" sz="2200" dirty="0">
                <a:solidFill>
                  <a:schemeClr val="bg1"/>
                </a:solidFill>
              </a:rPr>
              <a:t>, </a:t>
            </a:r>
            <a:r>
              <a:rPr lang="fi-FI" sz="2200" dirty="0" err="1">
                <a:solidFill>
                  <a:schemeClr val="bg1"/>
                </a:solidFill>
              </a:rPr>
              <a:t>technology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programmers</a:t>
            </a:r>
            <a:r>
              <a:rPr lang="fi-FI" sz="2200" dirty="0">
                <a:solidFill>
                  <a:schemeClr val="bg1"/>
                </a:solidFill>
              </a:rPr>
              <a:t> and </a:t>
            </a:r>
            <a:r>
              <a:rPr lang="fi-FI" sz="2200" dirty="0" err="1">
                <a:solidFill>
                  <a:schemeClr val="bg1"/>
                </a:solidFill>
              </a:rPr>
              <a:t>architects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get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direct</a:t>
            </a:r>
            <a:r>
              <a:rPr lang="fi-FI" sz="2200" dirty="0">
                <a:solidFill>
                  <a:schemeClr val="bg1"/>
                </a:solidFill>
              </a:rPr>
              <a:t> feedback </a:t>
            </a:r>
            <a:r>
              <a:rPr lang="fi-FI" sz="2200" dirty="0" err="1">
                <a:solidFill>
                  <a:schemeClr val="bg1"/>
                </a:solidFill>
              </a:rPr>
              <a:t>from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people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who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use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their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code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or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applications</a:t>
            </a:r>
            <a:r>
              <a:rPr lang="fi-FI" sz="2200" dirty="0">
                <a:solidFill>
                  <a:schemeClr val="bg1"/>
                </a:solidFill>
              </a:rPr>
              <a:t>—in </a:t>
            </a:r>
            <a:r>
              <a:rPr lang="fi-FI" sz="2200" dirty="0" err="1">
                <a:solidFill>
                  <a:schemeClr val="bg1"/>
                </a:solidFill>
              </a:rPr>
              <a:t>regular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meetings</a:t>
            </a:r>
            <a:r>
              <a:rPr lang="fi-FI" sz="2200" dirty="0">
                <a:solidFill>
                  <a:schemeClr val="bg1"/>
                </a:solidFill>
              </a:rPr>
              <a:t> and </a:t>
            </a:r>
            <a:r>
              <a:rPr lang="fi-FI" sz="2200" dirty="0" err="1">
                <a:solidFill>
                  <a:schemeClr val="bg1"/>
                </a:solidFill>
              </a:rPr>
              <a:t>informal</a:t>
            </a:r>
            <a:r>
              <a:rPr lang="fi-FI" sz="2200" dirty="0">
                <a:solidFill>
                  <a:schemeClr val="bg1"/>
                </a:solidFill>
              </a:rPr>
              <a:t> </a:t>
            </a:r>
            <a:r>
              <a:rPr lang="fi-FI" sz="2200" dirty="0" err="1">
                <a:solidFill>
                  <a:schemeClr val="bg1"/>
                </a:solidFill>
              </a:rPr>
              <a:t>conversations</a:t>
            </a:r>
            <a:r>
              <a:rPr lang="fi-FI" sz="2200" dirty="0">
                <a:solidFill>
                  <a:schemeClr val="bg1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93805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2280798" y="2190198"/>
            <a:ext cx="81776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4400" b="1" dirty="0" err="1">
                <a:solidFill>
                  <a:schemeClr val="bg1"/>
                </a:solidFill>
              </a:rPr>
              <a:t>Now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lets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turn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our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focus</a:t>
            </a:r>
            <a:r>
              <a:rPr lang="fi-FI" sz="4400" b="1" dirty="0">
                <a:solidFill>
                  <a:schemeClr val="bg1"/>
                </a:solidFill>
              </a:rPr>
              <a:t> on </a:t>
            </a:r>
            <a:r>
              <a:rPr lang="fi-FI" sz="4400" b="1" dirty="0" err="1">
                <a:solidFill>
                  <a:schemeClr val="bg1"/>
                </a:solidFill>
              </a:rPr>
              <a:t>APIs</a:t>
            </a:r>
            <a:r>
              <a:rPr lang="fi-FI" sz="4400" b="1" dirty="0">
                <a:solidFill>
                  <a:schemeClr val="bg1"/>
                </a:solidFill>
              </a:rPr>
              <a:t> and </a:t>
            </a:r>
            <a:r>
              <a:rPr lang="fi-FI" sz="4400" b="1" dirty="0" err="1">
                <a:solidFill>
                  <a:schemeClr val="bg1"/>
                </a:solidFill>
              </a:rPr>
              <a:t>developer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experience</a:t>
            </a:r>
            <a:endParaRPr lang="fi-FI" sz="4400" dirty="0"/>
          </a:p>
        </p:txBody>
      </p:sp>
    </p:spTree>
    <p:extLst>
      <p:ext uri="{BB962C8B-B14F-4D97-AF65-F5344CB8AC3E}">
        <p14:creationId xmlns:p14="http://schemas.microsoft.com/office/powerpoint/2010/main" val="408299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1207</Words>
  <Application>Microsoft Macintosh PowerPoint</Application>
  <PresentationFormat>Laajakuva</PresentationFormat>
  <Paragraphs>151</Paragraphs>
  <Slides>21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Office-teema</vt:lpstr>
      <vt:lpstr>Conway's law and Developer eXperience</vt:lpstr>
      <vt:lpstr>100 Days DX 100daysdx.com 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What Kahneman's system theory has to do with Developer eXperience?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113</cp:revision>
  <dcterms:created xsi:type="dcterms:W3CDTF">2019-11-10T06:58:38Z</dcterms:created>
  <dcterms:modified xsi:type="dcterms:W3CDTF">2019-12-30T13:53:31Z</dcterms:modified>
</cp:coreProperties>
</file>