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4" r:id="rId7"/>
    <p:sldId id="263" r:id="rId8"/>
    <p:sldId id="257" r:id="rId9"/>
    <p:sldId id="266" r:id="rId10"/>
    <p:sldId id="270" r:id="rId11"/>
    <p:sldId id="268" r:id="rId12"/>
    <p:sldId id="269" r:id="rId13"/>
    <p:sldId id="265" r:id="rId14"/>
    <p:sldId id="26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5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392548"/>
            <a:ext cx="6908800" cy="2387600"/>
          </a:xfrm>
        </p:spPr>
        <p:txBody>
          <a:bodyPr>
            <a:normAutofit fontScale="90000"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Developers are decision makers and paying customers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676" y="-1"/>
            <a:ext cx="4098323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/>
              <a:t>Services are consumed via APIs</a:t>
            </a:r>
            <a:br>
              <a:rPr lang="fi-FI" sz="3600" dirty="0"/>
            </a:br>
            <a:br>
              <a:rPr lang="fi-FI" sz="3600" dirty="0"/>
            </a:br>
            <a:r>
              <a:rPr lang="fi-FI" sz="3600" dirty="0"/>
              <a:t>Performance and usability are defining successful API program</a:t>
            </a:r>
            <a:br>
              <a:rPr lang="fi-FI" sz="3600" dirty="0"/>
            </a:br>
            <a:br>
              <a:rPr lang="fi-FI" sz="3600" dirty="0"/>
            </a:br>
            <a:r>
              <a:rPr lang="fi-FI" sz="3600" dirty="0">
                <a:solidFill>
                  <a:schemeClr val="bg1"/>
                </a:solidFill>
              </a:rPr>
              <a:t>DX</a:t>
            </a:r>
            <a:r>
              <a:rPr lang="fi-FI" sz="3600" dirty="0"/>
              <a:t> as key aspect in </a:t>
            </a:r>
            <a:r>
              <a:rPr lang="fi-FI" sz="3600" dirty="0">
                <a:solidFill>
                  <a:schemeClr val="bg1"/>
                </a:solidFill>
              </a:rPr>
              <a:t>winning competition</a:t>
            </a:r>
            <a:endParaRPr lang="fi-FI" sz="48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7591175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6" name="Kuva 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3CF2FE00-97F8-9C43-95FE-EB917653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35922"/>
            <a:ext cx="7086431" cy="5195330"/>
          </a:xfrm>
          <a:prstGeom prst="rect">
            <a:avLst/>
          </a:prstGeom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E053EF53-9C96-8544-98D0-7F67331CB823}"/>
              </a:ext>
            </a:extLst>
          </p:cNvPr>
          <p:cNvSpPr/>
          <p:nvPr/>
        </p:nvSpPr>
        <p:spPr>
          <a:xfrm>
            <a:off x="234778" y="5539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State of API 2019 report. https://smartbear.com/resources/ebooks/the-state-of-api-2019-report/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F88699F5-8FC3-F140-AB2D-E5056309A51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54436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370"/>
            <a:ext cx="9144000" cy="2387600"/>
          </a:xfrm>
        </p:spPr>
        <p:txBody>
          <a:bodyPr>
            <a:norm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But what is developer experience? 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A461E626-5E21-C149-9100-FE1B17026C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405872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3" name="Kuva 2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9D17B334-8658-0E4E-8669-4C37CF14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09" y="206449"/>
            <a:ext cx="8962227" cy="6074399"/>
          </a:xfrm>
          <a:prstGeom prst="rect">
            <a:avLst/>
          </a:prstGeom>
        </p:spPr>
      </p:pic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Crossing the chasm </a:t>
            </a:r>
            <a:r>
              <a:rPr lang="fi-FI" sz="3600" dirty="0"/>
              <a:t>is easier if you build APIs like they would become public in the future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1600" dirty="0">
                <a:solidFill>
                  <a:schemeClr val="bg1"/>
                </a:solidFill>
              </a:rPr>
              <a:t>(Bezos Mandate)</a:t>
            </a:r>
            <a:br>
              <a:rPr lang="fi-FI" sz="1600" dirty="0">
                <a:solidFill>
                  <a:schemeClr val="bg1"/>
                </a:solidFill>
              </a:rPr>
            </a:b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46F6D36D-923C-CF47-A85F-D40E52F04047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64764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2/3</a:t>
            </a:r>
            <a:r>
              <a:rPr lang="fi-FI" sz="6000" dirty="0"/>
              <a:t> of the DX is other than tools and services.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You control the remaining 1/3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3D2F73E-5CAE-A849-AA90-FA329A82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55" y="122537"/>
            <a:ext cx="5596612" cy="5438004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B68371FE-1703-B441-95F6-7C89CF616F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63FF67BE-394F-C14A-A483-877C9E3FF68E}"/>
              </a:ext>
            </a:extLst>
          </p:cNvPr>
          <p:cNvSpPr/>
          <p:nvPr/>
        </p:nvSpPr>
        <p:spPr>
          <a:xfrm>
            <a:off x="5987728" y="568067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Fagerholm, Fabian, and Jürgen Münch. "Developer experience: Concept and definition." </a:t>
            </a:r>
            <a:r>
              <a:rPr lang="fi-FI" sz="1400" i="1" dirty="0">
                <a:solidFill>
                  <a:schemeClr val="bg1"/>
                </a:solidFill>
              </a:rPr>
              <a:t>Proceedings of the International Conference on Software and System Process</a:t>
            </a:r>
            <a:r>
              <a:rPr lang="fi-FI" sz="1400" dirty="0">
                <a:solidFill>
                  <a:schemeClr val="bg1"/>
                </a:solidFill>
              </a:rPr>
              <a:t>. IEEE Press, 2012.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717D3EB-C16A-884F-825A-030A116377D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63707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10" name="Kuva 9" descr="Kuva, joka sisältää kohteen mittari&#10;&#10;Kuvaus luotu automaattisesti">
            <a:extLst>
              <a:ext uri="{FF2B5EF4-FFF2-40B4-BE49-F238E27FC236}">
                <a16:creationId xmlns:a16="http://schemas.microsoft.com/office/drawing/2014/main" id="{F23EBB2B-9CE8-524F-8DD9-6D9FE2F7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132260"/>
            <a:ext cx="11059297" cy="6317966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7C784D06-160A-894F-AA5F-68158E4D6C53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06460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Developer 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>
                <a:solidFill>
                  <a:schemeClr val="bg1"/>
                </a:solidFill>
              </a:rPr>
              <a:t>End results of a great process</a:t>
            </a: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4730" y="435155"/>
            <a:ext cx="8008165" cy="563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Product provides instant value</a:t>
            </a:r>
          </a:p>
          <a:p>
            <a:pPr lvl="1">
              <a:lnSpc>
                <a:spcPct val="150000"/>
              </a:lnSpc>
            </a:pPr>
            <a:r>
              <a:rPr lang="fi-FI" sz="2800" dirty="0">
                <a:solidFill>
                  <a:schemeClr val="bg1"/>
                </a:solidFill>
              </a:rPr>
              <a:t>Consider libraries (if platform-ish)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Onboarding is self-service 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Easy to read and informative (API)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Low learning curve – fast 1st positive experience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749E1DAF-A74C-0349-A75C-B6E235F47066}"/>
              </a:ext>
            </a:extLst>
          </p:cNvPr>
          <p:cNvSpPr/>
          <p:nvPr/>
        </p:nvSpPr>
        <p:spPr>
          <a:xfrm>
            <a:off x="914400" y="4387404"/>
            <a:ext cx="1507524" cy="1519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/>
              <a:t>1/2</a:t>
            </a: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624B57C-4102-0240-AB40-5EA1C98182F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19819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Developer 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>
                <a:solidFill>
                  <a:schemeClr val="bg1"/>
                </a:solidFill>
              </a:rPr>
              <a:t>End results of a great process</a:t>
            </a: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2452" y="407776"/>
            <a:ext cx="8182455" cy="5454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Offers space and time for learning </a:t>
            </a:r>
            <a:r>
              <a:rPr lang="fi-FI" sz="2800" dirty="0">
                <a:solidFill>
                  <a:schemeClr val="bg1"/>
                </a:solidFill>
              </a:rPr>
              <a:t>(freemium)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Sample apps </a:t>
            </a:r>
            <a:r>
              <a:rPr lang="fi-FI" sz="2800" dirty="0">
                <a:solidFill>
                  <a:schemeClr val="bg1"/>
                </a:solidFill>
              </a:rPr>
              <a:t>(open source)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Supports developer’s tool stack </a:t>
            </a:r>
            <a:r>
              <a:rPr lang="fi-FI" sz="2800" dirty="0">
                <a:solidFill>
                  <a:schemeClr val="bg1"/>
                </a:solidFill>
              </a:rPr>
              <a:t>(Postman -Rethink need for console)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Supports architecture trends </a:t>
            </a:r>
            <a:r>
              <a:rPr lang="fi-FI" sz="2800" dirty="0">
                <a:solidFill>
                  <a:schemeClr val="bg1"/>
                </a:solidFill>
              </a:rPr>
              <a:t>(events driven)</a:t>
            </a:r>
            <a:endParaRPr lang="fi-FI" sz="3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CLI tool for automation and testing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B35BA264-64E3-BB48-BE9B-DBF862AA1E73}"/>
              </a:ext>
            </a:extLst>
          </p:cNvPr>
          <p:cNvSpPr/>
          <p:nvPr/>
        </p:nvSpPr>
        <p:spPr>
          <a:xfrm>
            <a:off x="914400" y="4387404"/>
            <a:ext cx="1507524" cy="1519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/>
              <a:t>2/2</a:t>
            </a: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663B8358-BBB3-0746-980B-D4A9B7D8CFB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68408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144" y="1145495"/>
            <a:ext cx="6611027" cy="1763091"/>
          </a:xfrm>
        </p:spPr>
        <p:txBody>
          <a:bodyPr>
            <a:normAutofit/>
          </a:bodyPr>
          <a:lstStyle/>
          <a:p>
            <a:r>
              <a:rPr lang="fi-FI" sz="4000" b="1" dirty="0">
                <a:solidFill>
                  <a:schemeClr val="bg1"/>
                </a:solidFill>
              </a:rPr>
              <a:t>dxdoctor.net     #</a:t>
            </a:r>
            <a:r>
              <a:rPr lang="fi-FI" sz="4000" b="1" dirty="0" err="1">
                <a:solidFill>
                  <a:schemeClr val="bg1"/>
                </a:solidFill>
              </a:rPr>
              <a:t>dxdoctor</a:t>
            </a:r>
            <a:br>
              <a:rPr lang="fi-FI" sz="4000" b="1" dirty="0">
                <a:solidFill>
                  <a:schemeClr val="bg1"/>
                </a:solidFill>
              </a:rPr>
            </a:br>
            <a:br>
              <a:rPr lang="fi-FI" sz="4000" b="1" dirty="0">
                <a:solidFill>
                  <a:schemeClr val="bg1"/>
                </a:solidFill>
              </a:rPr>
            </a:br>
            <a:r>
              <a:rPr lang="fi-FI" sz="4000" b="1" dirty="0">
                <a:solidFill>
                  <a:schemeClr val="bg1"/>
                </a:solidFill>
              </a:rPr>
              <a:t>100daysdx.com     #100DaysDX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92024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br>
              <a:rPr lang="fi-FI" sz="6000" dirty="0"/>
            </a:br>
            <a:r>
              <a:rPr lang="fi-FI" sz="3600" b="1" dirty="0"/>
              <a:t>113 633 words of wisdom which is equivalent of a 378 page book.</a:t>
            </a:r>
            <a:br>
              <a:rPr lang="fi-FI" sz="3600" b="1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558D718-7F38-4C48-B40C-BDA55C899415}"/>
              </a:ext>
            </a:extLst>
          </p:cNvPr>
          <p:cNvSpPr/>
          <p:nvPr/>
        </p:nvSpPr>
        <p:spPr>
          <a:xfrm>
            <a:off x="605481" y="5023708"/>
            <a:ext cx="3220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The biggest open resource on Developer eXperience so far.</a:t>
            </a:r>
          </a:p>
        </p:txBody>
      </p:sp>
      <p:pic>
        <p:nvPicPr>
          <p:cNvPr id="6" name="Kuva 5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45C4C36E-B955-1D41-ABD9-E474F9CE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4484"/>
            <a:ext cx="3065667" cy="4337221"/>
          </a:xfrm>
          <a:prstGeom prst="rect">
            <a:avLst/>
          </a:prstGeom>
        </p:spPr>
      </p:pic>
      <p:pic>
        <p:nvPicPr>
          <p:cNvPr id="9" name="Kuva 8" descr="Kuva, joka sisältää kohteen ruoka&#10;&#10;Kuvaus luotu automaattisesti">
            <a:extLst>
              <a:ext uri="{FF2B5EF4-FFF2-40B4-BE49-F238E27FC236}">
                <a16:creationId xmlns:a16="http://schemas.microsoft.com/office/drawing/2014/main" id="{2E90F8FB-5C9A-5849-99D8-D2F00A7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21" y="1878227"/>
            <a:ext cx="3059420" cy="4337221"/>
          </a:xfrm>
          <a:prstGeom prst="rect">
            <a:avLst/>
          </a:prstGeom>
        </p:spPr>
      </p:pic>
      <p:sp>
        <p:nvSpPr>
          <p:cNvPr id="12" name="Tekstiruutu 11">
            <a:extLst>
              <a:ext uri="{FF2B5EF4-FFF2-40B4-BE49-F238E27FC236}">
                <a16:creationId xmlns:a16="http://schemas.microsoft.com/office/drawing/2014/main" id="{6B115DB0-1F8B-8642-A4AE-6DAD4CF7A319}"/>
              </a:ext>
            </a:extLst>
          </p:cNvPr>
          <p:cNvSpPr txBox="1"/>
          <p:nvPr/>
        </p:nvSpPr>
        <p:spPr>
          <a:xfrm>
            <a:off x="6976090" y="1069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6196685A-E967-974B-A3DF-C2F061A24374}"/>
              </a:ext>
            </a:extLst>
          </p:cNvPr>
          <p:cNvSpPr txBox="1"/>
          <p:nvPr/>
        </p:nvSpPr>
        <p:spPr>
          <a:xfrm>
            <a:off x="10180506" y="1508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285DFD-909A-C84A-98C2-584752830682}"/>
              </a:ext>
            </a:extLst>
          </p:cNvPr>
          <p:cNvSpPr txBox="1"/>
          <p:nvPr/>
        </p:nvSpPr>
        <p:spPr>
          <a:xfrm>
            <a:off x="2324857" y="5083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/>
              <a:t>Developers have a lot of </a:t>
            </a:r>
            <a:r>
              <a:rPr lang="fi-FI" dirty="0">
                <a:solidFill>
                  <a:schemeClr val="bg1"/>
                </a:solidFill>
              </a:rPr>
              <a:t>influence in technology purchases </a:t>
            </a:r>
            <a:br>
              <a:rPr lang="fi-FI" dirty="0"/>
            </a:br>
            <a:br>
              <a:rPr lang="fi-FI" dirty="0"/>
            </a:br>
            <a:r>
              <a:rPr lang="fi-FI" dirty="0">
                <a:solidFill>
                  <a:schemeClr val="bg1"/>
                </a:solidFill>
              </a:rPr>
              <a:t>They have buying potential </a:t>
            </a:r>
            <a:r>
              <a:rPr lang="fi-FI" dirty="0"/>
              <a:t>and can act as a wedge point to start selling into an organisation. 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2420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-1"/>
            <a:ext cx="5647037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</a:t>
            </a:r>
            <a:r>
              <a:rPr lang="fi-FI" sz="6000" dirty="0"/>
              <a:t> of the developers are in </a:t>
            </a:r>
            <a:r>
              <a:rPr lang="fi-FI" sz="6000" dirty="0">
                <a:solidFill>
                  <a:schemeClr val="bg1"/>
                </a:solidFill>
              </a:rPr>
              <a:t>position to make purchases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F83C9864-A4F4-B44E-8EF8-99163405D889}"/>
              </a:ext>
            </a:extLst>
          </p:cNvPr>
          <p:cNvSpPr/>
          <p:nvPr/>
        </p:nvSpPr>
        <p:spPr>
          <a:xfrm>
            <a:off x="269142" y="6142448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4369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070" y="-1"/>
            <a:ext cx="5296930" cy="6487297"/>
          </a:xfrm>
          <a:solidFill>
            <a:srgbClr val="FF4201"/>
          </a:solidFill>
        </p:spPr>
        <p:txBody>
          <a:bodyPr>
            <a:no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18,9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active sw developers globally (45 Million by 2030)</a:t>
            </a:r>
            <a:br>
              <a:rPr lang="fi-FI" sz="4800" b="1" dirty="0"/>
            </a:br>
            <a:br>
              <a:rPr lang="fi-FI" sz="4800" b="1" dirty="0"/>
            </a:br>
            <a:r>
              <a:rPr lang="fi-FI" sz="4800" b="1" dirty="0">
                <a:solidFill>
                  <a:schemeClr val="bg1"/>
                </a:solidFill>
              </a:rPr>
              <a:t>12,9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professional sw developers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6289589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077624D2-20A2-1543-BF3E-F9C870D1390A}"/>
              </a:ext>
            </a:extLst>
          </p:cNvPr>
          <p:cNvSpPr/>
          <p:nvPr/>
        </p:nvSpPr>
        <p:spPr>
          <a:xfrm>
            <a:off x="197191" y="6117963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51561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892" y="-1"/>
            <a:ext cx="644610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/>
              <a:t>38% of professional developers is </a:t>
            </a:r>
            <a:br>
              <a:rPr lang="fi-FI" sz="6000" dirty="0"/>
            </a:br>
            <a:r>
              <a:rPr lang="fi-FI" sz="6000" dirty="0"/>
              <a:t>around 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4 900 000 customers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63540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84474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45%</a:t>
            </a:r>
            <a:r>
              <a:rPr lang="fi-FI" sz="6000" dirty="0"/>
              <a:t> are in a position to </a:t>
            </a:r>
            <a:r>
              <a:rPr lang="fi-FI" sz="6000" dirty="0">
                <a:solidFill>
                  <a:schemeClr val="bg1"/>
                </a:solidFill>
              </a:rPr>
              <a:t>make recommendations</a:t>
            </a:r>
            <a:br>
              <a:rPr lang="fi-FI" sz="6000" dirty="0">
                <a:solidFill>
                  <a:schemeClr val="bg1"/>
                </a:solidFill>
              </a:rPr>
            </a:b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>
                <a:solidFill>
                  <a:schemeClr val="bg1"/>
                </a:solidFill>
              </a:rPr>
              <a:t>5 800 000 </a:t>
            </a:r>
            <a:r>
              <a:rPr lang="fi-FI" sz="6000" dirty="0"/>
              <a:t>developers</a:t>
            </a:r>
            <a:br>
              <a:rPr lang="fi-FI" sz="6000" dirty="0">
                <a:solidFill>
                  <a:schemeClr val="bg1"/>
                </a:solidFill>
              </a:rPr>
            </a:b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4A37B0A-3288-D144-9811-08D35B4C0159}"/>
              </a:ext>
            </a:extLst>
          </p:cNvPr>
          <p:cNvSpPr/>
          <p:nvPr/>
        </p:nvSpPr>
        <p:spPr>
          <a:xfrm>
            <a:off x="7166403" y="6056179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71961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25%</a:t>
            </a:r>
            <a:r>
              <a:rPr lang="fi-FI" sz="6000" dirty="0"/>
              <a:t> of developers can spend </a:t>
            </a:r>
            <a:r>
              <a:rPr lang="fi-FI" sz="6000" dirty="0">
                <a:solidFill>
                  <a:schemeClr val="bg1"/>
                </a:solidFill>
              </a:rPr>
              <a:t>10 000€+ without authorization</a:t>
            </a:r>
            <a:endParaRPr lang="fi-FI" sz="6000" dirty="0"/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27423D49-9FC9-0740-B88F-6BFF3930E87B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3713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B2D product strategy</a:t>
            </a:r>
            <a:br>
              <a:rPr lang="fi-FI" dirty="0"/>
            </a:br>
            <a:br>
              <a:rPr lang="fi-FI" dirty="0"/>
            </a:br>
            <a:r>
              <a:rPr lang="fi-FI" dirty="0"/>
              <a:t>Make multiple compact services (with instant value + freemium) with relatively small annual costs (1k-2k€)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C03252CB-A5E0-F142-B527-1C68B20E550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416207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676</Words>
  <Application>Microsoft Macintosh PowerPoint</Application>
  <PresentationFormat>Laajakuva</PresentationFormat>
  <Paragraphs>63</Paragraphs>
  <Slides>17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Office-teema</vt:lpstr>
      <vt:lpstr>Developers are decision makers and paying customers</vt:lpstr>
      <vt:lpstr>100 Days DX 100daysdx.com  113 633 words of wisdom which is equivalent of a 378 page book. </vt:lpstr>
      <vt:lpstr>Developers have a lot of influence in technology purchases   They have buying potential and can act as a wedge point to start selling into an organisation. </vt:lpstr>
      <vt:lpstr>38% of the developers are in position to make purchases</vt:lpstr>
      <vt:lpstr>18,9 Million  active sw developers globally (45 Million by 2030)  12,9 Million  professional sw developers</vt:lpstr>
      <vt:lpstr>38% of professional developers is  around  4 900 000 customers</vt:lpstr>
      <vt:lpstr>45% are in a position to make recommendations  5 800 000 developers </vt:lpstr>
      <vt:lpstr>25% of developers can spend 10 000€+ without authorization</vt:lpstr>
      <vt:lpstr>B2D product strategy  Make multiple compact services (with instant value + freemium) with relatively small annual costs (1k-2k€)</vt:lpstr>
      <vt:lpstr>Services are consumed via APIs  Performance and usability are defining successful API program  DX as key aspect in winning competition</vt:lpstr>
      <vt:lpstr>But what is developer experience? </vt:lpstr>
      <vt:lpstr>Crossing the chasm is easier if you build APIs like they would become public in the future  (Bezos Mandate)  </vt:lpstr>
      <vt:lpstr>2/3 of the DX is other than tools and services. You control the remaining 1/3</vt:lpstr>
      <vt:lpstr>PowerPoint-esitys</vt:lpstr>
      <vt:lpstr>Developer eXperience  End results of a great process </vt:lpstr>
      <vt:lpstr>Developer eXperience  End results of a great process </vt:lpstr>
      <vt:lpstr>dxdoctor.net     #dxdoctor  100daysdx.com     #100DaysDX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50</cp:revision>
  <dcterms:created xsi:type="dcterms:W3CDTF">2019-11-10T06:58:38Z</dcterms:created>
  <dcterms:modified xsi:type="dcterms:W3CDTF">2019-11-13T18:52:29Z</dcterms:modified>
</cp:coreProperties>
</file>