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84" r:id="rId4"/>
    <p:sldId id="294" r:id="rId5"/>
    <p:sldId id="275" r:id="rId6"/>
    <p:sldId id="295" r:id="rId7"/>
    <p:sldId id="289" r:id="rId8"/>
    <p:sldId id="296" r:id="rId9"/>
    <p:sldId id="293" r:id="rId10"/>
    <p:sldId id="292" r:id="rId11"/>
    <p:sldId id="288" r:id="rId12"/>
    <p:sldId id="283" r:id="rId13"/>
    <p:sldId id="262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onomics" TargetMode="External"/><Relationship Id="rId7" Type="http://schemas.openxmlformats.org/officeDocument/2006/relationships/hyperlink" Target="https://en.wikipedia.org/wiki/Value_(economics)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rvice_(economics)" TargetMode="External"/><Relationship Id="rId5" Type="http://schemas.openxmlformats.org/officeDocument/2006/relationships/hyperlink" Target="https://en.wikipedia.org/wiki/Goods" TargetMode="External"/><Relationship Id="rId4" Type="http://schemas.openxmlformats.org/officeDocument/2006/relationships/hyperlink" Target="https://en.wikipedia.org/wiki/Busin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Individ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APIs</a:t>
            </a:r>
            <a:r>
              <a:rPr lang="fi-FI" b="1" dirty="0">
                <a:solidFill>
                  <a:schemeClr val="bg1"/>
                </a:solidFill>
              </a:rPr>
              <a:t> as </a:t>
            </a:r>
            <a:r>
              <a:rPr lang="fi-FI" b="1" dirty="0" err="1">
                <a:solidFill>
                  <a:schemeClr val="bg1"/>
                </a:solidFill>
              </a:rPr>
              <a:t>the</a:t>
            </a:r>
            <a:r>
              <a:rPr lang="fi-FI" b="1" dirty="0">
                <a:solidFill>
                  <a:schemeClr val="bg1"/>
                </a:solidFill>
              </a:rPr>
              <a:t> Network </a:t>
            </a:r>
            <a:r>
              <a:rPr lang="fi-FI" b="1" dirty="0" err="1">
                <a:solidFill>
                  <a:schemeClr val="bg1"/>
                </a:solidFill>
              </a:rPr>
              <a:t>multiplier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explained</a:t>
            </a:r>
            <a:r>
              <a:rPr lang="fi-FI" b="1" dirty="0">
                <a:solidFill>
                  <a:schemeClr val="bg1"/>
                </a:solidFill>
              </a:rPr>
              <a:t> - </a:t>
            </a:r>
            <a:r>
              <a:rPr lang="fi-FI" b="1" dirty="0" err="1">
                <a:solidFill>
                  <a:schemeClr val="bg1"/>
                </a:solidFill>
              </a:rPr>
              <a:t>Dunbar’s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number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Metcalfe’s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Law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320565" y="370703"/>
            <a:ext cx="6663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You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have</a:t>
            </a:r>
            <a:r>
              <a:rPr lang="fi-FI" sz="5400" b="1" dirty="0">
                <a:solidFill>
                  <a:schemeClr val="bg1"/>
                </a:solidFill>
              </a:rPr>
              <a:t> API as a </a:t>
            </a:r>
            <a:r>
              <a:rPr lang="fi-FI" sz="5400" b="1" dirty="0" err="1">
                <a:solidFill>
                  <a:schemeClr val="bg1"/>
                </a:solidFill>
              </a:rPr>
              <a:t>product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Developers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primary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customers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14376DF-58FC-F54C-9629-270C7CA6B24C}"/>
              </a:ext>
            </a:extLst>
          </p:cNvPr>
          <p:cNvSpPr txBox="1"/>
          <p:nvPr/>
        </p:nvSpPr>
        <p:spPr>
          <a:xfrm>
            <a:off x="320565" y="3046858"/>
            <a:ext cx="6500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Targeted</a:t>
            </a:r>
            <a:r>
              <a:rPr lang="fi-FI" sz="2400" dirty="0">
                <a:solidFill>
                  <a:schemeClr val="bg1"/>
                </a:solidFill>
              </a:rPr>
              <a:t> to Business to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markets</a:t>
            </a:r>
            <a:r>
              <a:rPr lang="fi-FI" sz="2400" dirty="0">
                <a:solidFill>
                  <a:schemeClr val="bg1"/>
                </a:solidFill>
              </a:rPr>
              <a:t> (B2D)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Primary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consumers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interact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with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your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product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developers</a:t>
            </a:r>
            <a:endParaRPr lang="fi-FI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Self-service</a:t>
            </a:r>
            <a:endParaRPr lang="fi-FI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Transparent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pricing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plans</a:t>
            </a:r>
            <a:endParaRPr lang="fi-FI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Uptodate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documentation</a:t>
            </a:r>
            <a:endParaRPr lang="fi-FI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Support</a:t>
            </a:r>
            <a:r>
              <a:rPr lang="fi-FI" sz="2400" dirty="0">
                <a:solidFill>
                  <a:schemeClr val="bg1"/>
                </a:solidFill>
              </a:rPr>
              <a:t>, life </a:t>
            </a:r>
            <a:r>
              <a:rPr lang="fi-FI" sz="2400" dirty="0" err="1">
                <a:solidFill>
                  <a:schemeClr val="bg1"/>
                </a:solidFill>
              </a:rPr>
              <a:t>cycle</a:t>
            </a:r>
            <a:r>
              <a:rPr lang="fi-FI" sz="2400" dirty="0">
                <a:solidFill>
                  <a:schemeClr val="bg1"/>
                </a:solidFill>
              </a:rPr>
              <a:t> management</a:t>
            </a:r>
          </a:p>
          <a:p>
            <a:endParaRPr lang="fi-FI" sz="2400" dirty="0">
              <a:solidFill>
                <a:schemeClr val="bg1"/>
              </a:solidFill>
            </a:endParaRPr>
          </a:p>
        </p:txBody>
      </p:sp>
      <p:pic>
        <p:nvPicPr>
          <p:cNvPr id="5" name="Kuva 4" descr="Kuva, joka sisältää kohteen ruoka&#10;&#10;Kuvaus luotu automaattisesti">
            <a:extLst>
              <a:ext uri="{FF2B5EF4-FFF2-40B4-BE49-F238E27FC236}">
                <a16:creationId xmlns:a16="http://schemas.microsoft.com/office/drawing/2014/main" id="{5FB2B4F4-AC8C-9141-A474-DB1FBF42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94" y="0"/>
            <a:ext cx="4179341" cy="5936564"/>
          </a:xfrm>
          <a:prstGeom prst="rect">
            <a:avLst/>
          </a:prstGeom>
        </p:spPr>
      </p:pic>
      <p:sp>
        <p:nvSpPr>
          <p:cNvPr id="8" name="Suorakulmio 7">
            <a:extLst>
              <a:ext uri="{FF2B5EF4-FFF2-40B4-BE49-F238E27FC236}">
                <a16:creationId xmlns:a16="http://schemas.microsoft.com/office/drawing/2014/main" id="{AC1EA4DA-7E0B-1C4A-953C-D6AA701C9B00}"/>
              </a:ext>
            </a:extLst>
          </p:cNvPr>
          <p:cNvSpPr/>
          <p:nvPr/>
        </p:nvSpPr>
        <p:spPr>
          <a:xfrm>
            <a:off x="7503339" y="5951237"/>
            <a:ext cx="44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Read </a:t>
            </a:r>
            <a:r>
              <a:rPr lang="fi-FI" dirty="0" err="1">
                <a:solidFill>
                  <a:schemeClr val="bg1"/>
                </a:solidFill>
              </a:rPr>
              <a:t>more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from</a:t>
            </a:r>
            <a:r>
              <a:rPr lang="fi-FI" dirty="0">
                <a:solidFill>
                  <a:schemeClr val="bg1"/>
                </a:solidFill>
              </a:rPr>
              <a:t> http://</a:t>
            </a:r>
            <a:r>
              <a:rPr lang="fi-FI" dirty="0" err="1">
                <a:solidFill>
                  <a:schemeClr val="bg1"/>
                </a:solidFill>
              </a:rPr>
              <a:t>api</a:t>
            </a:r>
            <a:r>
              <a:rPr lang="fi-FI" dirty="0">
                <a:solidFill>
                  <a:schemeClr val="bg1"/>
                </a:solidFill>
              </a:rPr>
              <a:t>-as-a-</a:t>
            </a:r>
            <a:r>
              <a:rPr lang="fi-FI" dirty="0" err="1">
                <a:solidFill>
                  <a:schemeClr val="bg1"/>
                </a:solidFill>
              </a:rPr>
              <a:t>product.com</a:t>
            </a:r>
            <a:r>
              <a:rPr lang="fi-FI" dirty="0">
                <a:solidFill>
                  <a:schemeClr val="bg1"/>
                </a:solidFill>
              </a:rPr>
              <a:t>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9275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BC2CC8A-6E7E-4849-BD0A-6ECF33BFA631}"/>
              </a:ext>
            </a:extLst>
          </p:cNvPr>
          <p:cNvSpPr/>
          <p:nvPr/>
        </p:nvSpPr>
        <p:spPr>
          <a:xfrm>
            <a:off x="6096000" y="2496233"/>
            <a:ext cx="5763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 err="1">
                <a:solidFill>
                  <a:schemeClr val="bg1"/>
                </a:solidFill>
              </a:rPr>
              <a:t>consumer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operates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fast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possible</a:t>
            </a:r>
            <a:r>
              <a:rPr lang="fi-FI" sz="3600" b="1" dirty="0">
                <a:solidFill>
                  <a:schemeClr val="bg1"/>
                </a:solidFill>
              </a:rPr>
              <a:t> in System 1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FE17035A-62DD-4B42-98A0-610CD446F2BC}"/>
              </a:ext>
            </a:extLst>
          </p:cNvPr>
          <p:cNvSpPr/>
          <p:nvPr/>
        </p:nvSpPr>
        <p:spPr>
          <a:xfrm>
            <a:off x="5915892" y="2369124"/>
            <a:ext cx="5943600" cy="1510145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5BB1BED4-115C-E14B-8B40-0D2AA7931DA7}"/>
              </a:ext>
            </a:extLst>
          </p:cNvPr>
          <p:cNvSpPr/>
          <p:nvPr/>
        </p:nvSpPr>
        <p:spPr>
          <a:xfrm>
            <a:off x="5818911" y="94976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As </a:t>
            </a:r>
            <a:r>
              <a:rPr lang="fi-FI" sz="2800" dirty="0" err="1">
                <a:solidFill>
                  <a:schemeClr val="bg1"/>
                </a:solidFill>
              </a:rPr>
              <a:t>service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provider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you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want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offer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which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03D93E8-B56A-684B-8945-092894D26C21}"/>
              </a:ext>
            </a:extLst>
          </p:cNvPr>
          <p:cNvSpPr/>
          <p:nvPr/>
        </p:nvSpPr>
        <p:spPr>
          <a:xfrm>
            <a:off x="5818911" y="427896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Results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b="1" dirty="0" err="1">
                <a:solidFill>
                  <a:srgbClr val="FF4201"/>
                </a:solidFill>
              </a:rPr>
              <a:t>snowball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effect</a:t>
            </a:r>
            <a:r>
              <a:rPr lang="fi-FI" sz="2800" dirty="0">
                <a:solidFill>
                  <a:schemeClr val="bg1"/>
                </a:solidFill>
              </a:rPr>
              <a:t> in Business to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marketing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b="1" dirty="0" err="1">
                <a:solidFill>
                  <a:srgbClr val="FF4201"/>
                </a:solidFill>
              </a:rPr>
              <a:t>sales</a:t>
            </a:r>
            <a:endParaRPr lang="fi-FI" sz="2800" b="1" dirty="0">
              <a:solidFill>
                <a:srgbClr val="FF4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8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Network </a:t>
            </a:r>
            <a:r>
              <a:rPr lang="fi-FI" b="1" dirty="0" err="1">
                <a:solidFill>
                  <a:schemeClr val="bg1"/>
                </a:solidFill>
              </a:rPr>
              <a:t>multiplier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explained</a:t>
            </a:r>
            <a:r>
              <a:rPr lang="fi-FI" b="1" dirty="0">
                <a:solidFill>
                  <a:schemeClr val="bg1"/>
                </a:solidFill>
              </a:rPr>
              <a:t> - </a:t>
            </a:r>
            <a:r>
              <a:rPr lang="fi-FI" b="1" dirty="0" err="1">
                <a:solidFill>
                  <a:schemeClr val="bg1"/>
                </a:solidFill>
              </a:rPr>
              <a:t>Dunbar’s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number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Metcalfe’s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Law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 err="1">
                <a:solidFill>
                  <a:schemeClr val="bg1"/>
                </a:solidFill>
              </a:rPr>
              <a:t>Executive</a:t>
            </a:r>
            <a:r>
              <a:rPr lang="fi-FI" sz="2800" b="1" dirty="0">
                <a:solidFill>
                  <a:schemeClr val="bg1"/>
                </a:solidFill>
              </a:rPr>
              <a:t> </a:t>
            </a:r>
            <a:r>
              <a:rPr lang="fi-FI" sz="2800" b="1" dirty="0" err="1">
                <a:solidFill>
                  <a:schemeClr val="bg1"/>
                </a:solidFill>
              </a:rPr>
              <a:t>level</a:t>
            </a:r>
            <a:r>
              <a:rPr lang="fi-FI" sz="2800" b="1" dirty="0">
                <a:solidFill>
                  <a:schemeClr val="bg1"/>
                </a:solidFill>
              </a:rPr>
              <a:t> </a:t>
            </a:r>
            <a:r>
              <a:rPr lang="fi-FI" sz="2800" b="1" dirty="0" err="1">
                <a:solidFill>
                  <a:schemeClr val="bg1"/>
                </a:solidFill>
              </a:rPr>
              <a:t>coaching</a:t>
            </a:r>
            <a:r>
              <a:rPr lang="fi-FI" sz="2800" b="1" dirty="0">
                <a:solidFill>
                  <a:schemeClr val="bg1"/>
                </a:solidFill>
              </a:rPr>
              <a:t> </a:t>
            </a:r>
            <a:r>
              <a:rPr lang="fi-FI" sz="2800" b="1" dirty="0" err="1">
                <a:solidFill>
                  <a:schemeClr val="bg1"/>
                </a:solidFill>
              </a:rPr>
              <a:t>packages</a:t>
            </a:r>
            <a:endParaRPr lang="fi-FI" sz="2800" b="1" dirty="0">
              <a:solidFill>
                <a:schemeClr val="bg1"/>
              </a:solidFill>
            </a:endParaRPr>
          </a:p>
          <a:p>
            <a:pPr algn="ctr"/>
            <a:endParaRPr lang="fi-FI" sz="2800" b="1" dirty="0">
              <a:solidFill>
                <a:schemeClr val="bg1"/>
              </a:solidFill>
            </a:endParaRPr>
          </a:p>
          <a:p>
            <a:pPr algn="ctr"/>
            <a:r>
              <a:rPr lang="fi-FI" sz="2800" b="1" dirty="0">
                <a:solidFill>
                  <a:schemeClr val="bg1"/>
                </a:solidFill>
              </a:rPr>
              <a:t>3 </a:t>
            </a:r>
            <a:r>
              <a:rPr lang="fi-FI" sz="2800" b="1" dirty="0" err="1">
                <a:solidFill>
                  <a:schemeClr val="bg1"/>
                </a:solidFill>
              </a:rPr>
              <a:t>packages</a:t>
            </a:r>
            <a:endParaRPr lang="fi-FI" sz="2800" b="1" dirty="0">
              <a:solidFill>
                <a:schemeClr val="bg1"/>
              </a:solidFill>
            </a:endParaRPr>
          </a:p>
          <a:p>
            <a:pPr algn="ctr"/>
            <a:r>
              <a:rPr lang="fi-FI" sz="2800" b="1" dirty="0">
                <a:solidFill>
                  <a:schemeClr val="bg1"/>
                </a:solidFill>
              </a:rPr>
              <a:t>26 Online video </a:t>
            </a:r>
            <a:r>
              <a:rPr lang="fi-FI" sz="2800" b="1" dirty="0" err="1">
                <a:solidFill>
                  <a:schemeClr val="bg1"/>
                </a:solidFill>
              </a:rPr>
              <a:t>episodes</a:t>
            </a:r>
            <a:endParaRPr lang="fi-FI" sz="2800" b="1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DX Doctor Services Logo">
            <a:extLst>
              <a:ext uri="{FF2B5EF4-FFF2-40B4-BE49-F238E27FC236}">
                <a16:creationId xmlns:a16="http://schemas.microsoft.com/office/drawing/2014/main" id="{452CF528-A3C6-A549-BBD9-1F148D52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85" y="208936"/>
            <a:ext cx="5635247" cy="278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2">
            <a:extLst>
              <a:ext uri="{FF2B5EF4-FFF2-40B4-BE49-F238E27FC236}">
                <a16:creationId xmlns:a16="http://schemas.microsoft.com/office/drawing/2014/main" id="{3ED7AAD1-91BA-814B-A1CB-7891377D6761}"/>
              </a:ext>
            </a:extLst>
          </p:cNvPr>
          <p:cNvSpPr/>
          <p:nvPr/>
        </p:nvSpPr>
        <p:spPr>
          <a:xfrm>
            <a:off x="7454352" y="5672152"/>
            <a:ext cx="298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dirty="0" err="1">
                <a:solidFill>
                  <a:schemeClr val="bg1"/>
                </a:solidFill>
              </a:rPr>
              <a:t>dxdoctor.net</a:t>
            </a:r>
            <a:r>
              <a:rPr lang="fi-FI" sz="2400" dirty="0">
                <a:solidFill>
                  <a:schemeClr val="bg1"/>
                </a:solidFill>
              </a:rPr>
              <a:t>/</a:t>
            </a:r>
            <a:r>
              <a:rPr lang="fi-FI" sz="2400" dirty="0" err="1">
                <a:solidFill>
                  <a:schemeClr val="bg1"/>
                </a:solidFill>
              </a:rPr>
              <a:t>services</a:t>
            </a:r>
            <a:r>
              <a:rPr lang="fi-FI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33654" y="794117"/>
            <a:ext cx="6030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effect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described</a:t>
            </a:r>
            <a:r>
              <a:rPr lang="fi-FI" sz="3200" dirty="0">
                <a:solidFill>
                  <a:schemeClr val="bg1"/>
                </a:solidFill>
              </a:rPr>
              <a:t> in </a:t>
            </a:r>
            <a:r>
              <a:rPr lang="fi-FI" sz="3200" dirty="0">
                <a:solidFill>
                  <a:schemeClr val="bg1"/>
                </a:solidFill>
                <a:hlinkClick r:id="rId3" tooltip="Econom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economics</a:t>
            </a:r>
            <a:r>
              <a:rPr lang="fi-FI" sz="3200" dirty="0">
                <a:solidFill>
                  <a:schemeClr val="bg1"/>
                </a:solidFill>
              </a:rPr>
              <a:t> and </a:t>
            </a:r>
            <a:r>
              <a:rPr lang="fi-FI" sz="3200" dirty="0">
                <a:solidFill>
                  <a:schemeClr val="bg1"/>
                </a:solidFill>
                <a:hlinkClick r:id="rId4" tooltip="Busin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that</a:t>
            </a:r>
            <a:r>
              <a:rPr lang="fi-FI" sz="3200" dirty="0">
                <a:solidFill>
                  <a:schemeClr val="bg1"/>
                </a:solidFill>
              </a:rPr>
              <a:t> an </a:t>
            </a:r>
            <a:r>
              <a:rPr lang="fi-FI" sz="3200" dirty="0" err="1">
                <a:solidFill>
                  <a:schemeClr val="bg1"/>
                </a:solidFill>
              </a:rPr>
              <a:t>additional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user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>
                <a:solidFill>
                  <a:schemeClr val="bg1"/>
                </a:solidFill>
                <a:hlinkClick r:id="rId5" tooltip="Goo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>
                <a:solidFill>
                  <a:schemeClr val="bg1"/>
                </a:solidFill>
                <a:hlinkClick r:id="rId6" tooltip="Service (econom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has</a:t>
            </a:r>
            <a:r>
              <a:rPr lang="fi-FI" sz="3200" dirty="0">
                <a:solidFill>
                  <a:schemeClr val="bg1"/>
                </a:solidFill>
              </a:rPr>
              <a:t> on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>
                <a:solidFill>
                  <a:schemeClr val="bg1"/>
                </a:solidFill>
                <a:hlinkClick r:id="rId7" tooltip="Value (econom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that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product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others</a:t>
            </a:r>
            <a:r>
              <a:rPr lang="fi-FI" sz="3200" dirty="0">
                <a:solidFill>
                  <a:schemeClr val="bg1"/>
                </a:solidFill>
              </a:rPr>
              <a:t>. </a:t>
            </a: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 err="1">
                <a:solidFill>
                  <a:schemeClr val="bg1"/>
                </a:solidFill>
              </a:rPr>
              <a:t>When</a:t>
            </a:r>
            <a:r>
              <a:rPr lang="fi-FI" sz="3200" dirty="0">
                <a:solidFill>
                  <a:schemeClr val="bg1"/>
                </a:solidFill>
              </a:rPr>
              <a:t> a </a:t>
            </a:r>
            <a:r>
              <a:rPr lang="fi-FI" sz="3200" dirty="0" err="1">
                <a:solidFill>
                  <a:schemeClr val="bg1"/>
                </a:solidFill>
              </a:rPr>
              <a:t>network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effect</a:t>
            </a:r>
            <a:r>
              <a:rPr lang="fi-FI" sz="3200" dirty="0">
                <a:solidFill>
                  <a:schemeClr val="bg1"/>
                </a:solidFill>
              </a:rPr>
              <a:t> is </a:t>
            </a:r>
            <a:r>
              <a:rPr lang="fi-FI" sz="3200" dirty="0" err="1">
                <a:solidFill>
                  <a:schemeClr val="bg1"/>
                </a:solidFill>
              </a:rPr>
              <a:t>present</a:t>
            </a:r>
            <a:r>
              <a:rPr lang="fi-FI" sz="3200" dirty="0">
                <a:solidFill>
                  <a:schemeClr val="bg1"/>
                </a:solidFill>
              </a:rPr>
              <a:t>,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value</a:t>
            </a:r>
            <a:r>
              <a:rPr lang="fi-FI" sz="3200" dirty="0">
                <a:solidFill>
                  <a:schemeClr val="bg1"/>
                </a:solidFill>
              </a:rPr>
              <a:t> of a </a:t>
            </a:r>
            <a:r>
              <a:rPr lang="fi-FI" sz="3200" dirty="0" err="1">
                <a:solidFill>
                  <a:schemeClr val="bg1"/>
                </a:solidFill>
              </a:rPr>
              <a:t>product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service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increases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according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number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others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using</a:t>
            </a:r>
            <a:r>
              <a:rPr lang="fi-FI" sz="3200" dirty="0">
                <a:solidFill>
                  <a:schemeClr val="bg1"/>
                </a:solidFill>
              </a:rPr>
              <a:t> it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FB4B9D90-D277-0B44-8589-40D7C82994FD}"/>
              </a:ext>
            </a:extLst>
          </p:cNvPr>
          <p:cNvSpPr/>
          <p:nvPr/>
        </p:nvSpPr>
        <p:spPr>
          <a:xfrm>
            <a:off x="413239" y="2890045"/>
            <a:ext cx="36712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>
                <a:solidFill>
                  <a:schemeClr val="bg1"/>
                </a:solidFill>
              </a:rPr>
              <a:t>Network </a:t>
            </a:r>
            <a:r>
              <a:rPr lang="fi-FI" sz="4400" b="1" dirty="0" err="1">
                <a:solidFill>
                  <a:schemeClr val="bg1"/>
                </a:solidFill>
              </a:rPr>
              <a:t>Effect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97971" y="1795184"/>
            <a:ext cx="12006943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600" dirty="0" err="1">
                <a:solidFill>
                  <a:schemeClr val="bg1"/>
                </a:solidFill>
              </a:rPr>
              <a:t>Four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laws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have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proposed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provide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more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precise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definitions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characterizations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network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effect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dirty="0" err="1">
                <a:solidFill>
                  <a:schemeClr val="bg1"/>
                </a:solidFill>
              </a:rPr>
              <a:t>network’s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value</a:t>
            </a:r>
            <a:r>
              <a:rPr lang="fi-FI" dirty="0">
                <a:solidFill>
                  <a:schemeClr val="bg1"/>
                </a:solidFill>
              </a:rPr>
              <a:t> V is </a:t>
            </a:r>
            <a:r>
              <a:rPr lang="fi-FI" dirty="0" err="1">
                <a:solidFill>
                  <a:schemeClr val="bg1"/>
                </a:solidFill>
              </a:rPr>
              <a:t>dependent</a:t>
            </a:r>
            <a:r>
              <a:rPr lang="fi-FI" dirty="0">
                <a:solidFill>
                  <a:schemeClr val="bg1"/>
                </a:solidFill>
              </a:rPr>
              <a:t> on </a:t>
            </a:r>
            <a:r>
              <a:rPr lang="fi-FI" dirty="0" err="1">
                <a:solidFill>
                  <a:schemeClr val="bg1"/>
                </a:solidFill>
              </a:rPr>
              <a:t>its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size</a:t>
            </a:r>
            <a:r>
              <a:rPr lang="fi-FI" dirty="0">
                <a:solidFill>
                  <a:schemeClr val="bg1"/>
                </a:solidFill>
              </a:rPr>
              <a:t> n (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number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its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nodes</a:t>
            </a:r>
            <a:r>
              <a:rPr lang="fi-FI" dirty="0">
                <a:solidFill>
                  <a:schemeClr val="bg1"/>
                </a:solidFill>
              </a:rPr>
              <a:t>) </a:t>
            </a:r>
            <a:endParaRPr lang="fi-FI" sz="4000" dirty="0">
              <a:solidFill>
                <a:schemeClr val="bg1"/>
              </a:solidFill>
            </a:endParaRPr>
          </a:p>
          <a:p>
            <a:pPr algn="ctr"/>
            <a:endParaRPr lang="fi-FI" sz="4000" dirty="0">
              <a:solidFill>
                <a:schemeClr val="bg1"/>
              </a:solidFill>
            </a:endParaRPr>
          </a:p>
          <a:p>
            <a:pPr algn="ctr"/>
            <a:endParaRPr lang="fi-FI" sz="4000" dirty="0">
              <a:solidFill>
                <a:schemeClr val="bg1"/>
              </a:solidFill>
            </a:endParaRPr>
          </a:p>
          <a:p>
            <a:pPr algn="ctr"/>
            <a:br>
              <a:rPr lang="fi-FI" sz="3200" dirty="0">
                <a:solidFill>
                  <a:schemeClr val="bg1"/>
                </a:solidFill>
              </a:rPr>
            </a:br>
            <a:endParaRPr lang="fi-FI" sz="115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Network </a:t>
            </a:r>
            <a:r>
              <a:rPr lang="fi-FI" sz="4400" b="1" dirty="0" err="1">
                <a:solidFill>
                  <a:schemeClr val="bg1"/>
                </a:solidFill>
              </a:rPr>
              <a:t>effect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34EED0F8-3946-294D-88A4-9A595B8C6CAE}"/>
              </a:ext>
            </a:extLst>
          </p:cNvPr>
          <p:cNvSpPr/>
          <p:nvPr/>
        </p:nvSpPr>
        <p:spPr>
          <a:xfrm>
            <a:off x="527956" y="3658153"/>
            <a:ext cx="2634343" cy="1328057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/>
              </a:solidFill>
            </a:endParaRPr>
          </a:p>
          <a:p>
            <a:pPr algn="ctr"/>
            <a:r>
              <a:rPr lang="fi-FI" sz="2400" dirty="0" err="1">
                <a:solidFill>
                  <a:schemeClr val="tx1"/>
                </a:solidFill>
              </a:rPr>
              <a:t>Sarnoff’s</a:t>
            </a:r>
            <a:r>
              <a:rPr lang="fi-FI" sz="2400" dirty="0">
                <a:solidFill>
                  <a:schemeClr val="tx1"/>
                </a:solidFill>
              </a:rPr>
              <a:t> </a:t>
            </a:r>
            <a:r>
              <a:rPr lang="fi-FI" sz="2400" dirty="0" err="1">
                <a:solidFill>
                  <a:schemeClr val="tx1"/>
                </a:solidFill>
              </a:rPr>
              <a:t>law</a:t>
            </a:r>
            <a:r>
              <a:rPr lang="fi-FI" sz="2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fi-FI" sz="3600" dirty="0">
                <a:solidFill>
                  <a:schemeClr val="tx1"/>
                </a:solidFill>
              </a:rPr>
              <a:t>V ∝ n</a:t>
            </a:r>
            <a:br>
              <a:rPr lang="fi-FI" sz="2400" dirty="0">
                <a:solidFill>
                  <a:schemeClr val="tx1"/>
                </a:solidFill>
              </a:rPr>
            </a:b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7A32623-BA25-F745-99DB-6DF46E7225C6}"/>
              </a:ext>
            </a:extLst>
          </p:cNvPr>
          <p:cNvSpPr/>
          <p:nvPr/>
        </p:nvSpPr>
        <p:spPr>
          <a:xfrm>
            <a:off x="3385460" y="3658154"/>
            <a:ext cx="2634343" cy="1328057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err="1">
                <a:solidFill>
                  <a:schemeClr val="tx1"/>
                </a:solidFill>
              </a:rPr>
              <a:t>Odlyzko’s</a:t>
            </a:r>
            <a:r>
              <a:rPr lang="fi-FI" sz="2400" dirty="0">
                <a:solidFill>
                  <a:schemeClr val="tx1"/>
                </a:solidFill>
              </a:rPr>
              <a:t> </a:t>
            </a:r>
            <a:r>
              <a:rPr lang="fi-FI" sz="2400" dirty="0" err="1">
                <a:solidFill>
                  <a:schemeClr val="tx1"/>
                </a:solidFill>
              </a:rPr>
              <a:t>law</a:t>
            </a:r>
            <a:r>
              <a:rPr lang="fi-FI" sz="2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fi-FI" sz="3600" dirty="0">
                <a:solidFill>
                  <a:schemeClr val="tx1"/>
                </a:solidFill>
              </a:rPr>
              <a:t>V ∝ n </a:t>
            </a:r>
            <a:r>
              <a:rPr lang="fi-FI" sz="3600" dirty="0" err="1">
                <a:solidFill>
                  <a:schemeClr val="tx1"/>
                </a:solidFill>
              </a:rPr>
              <a:t>log</a:t>
            </a:r>
            <a:r>
              <a:rPr lang="fi-FI" sz="36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5AA2B755-E68A-6D4F-A224-4BAFC2A0D10C}"/>
              </a:ext>
            </a:extLst>
          </p:cNvPr>
          <p:cNvSpPr/>
          <p:nvPr/>
        </p:nvSpPr>
        <p:spPr>
          <a:xfrm>
            <a:off x="9067799" y="3658153"/>
            <a:ext cx="2634343" cy="1328057"/>
          </a:xfrm>
          <a:prstGeom prst="rect">
            <a:avLst/>
          </a:prstGeom>
          <a:solidFill>
            <a:srgbClr val="FF42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err="1">
                <a:solidFill>
                  <a:schemeClr val="tx1"/>
                </a:solidFill>
              </a:rPr>
              <a:t>Metcalfe’s</a:t>
            </a:r>
            <a:r>
              <a:rPr lang="fi-FI" sz="2400" dirty="0">
                <a:solidFill>
                  <a:schemeClr val="tx1"/>
                </a:solidFill>
              </a:rPr>
              <a:t> </a:t>
            </a:r>
            <a:r>
              <a:rPr lang="fi-FI" sz="2400" dirty="0" err="1">
                <a:solidFill>
                  <a:schemeClr val="tx1"/>
                </a:solidFill>
              </a:rPr>
              <a:t>law</a:t>
            </a:r>
            <a:r>
              <a:rPr lang="fi-FI" sz="2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fi-FI" sz="3600" dirty="0">
                <a:solidFill>
                  <a:schemeClr val="tx1"/>
                </a:solidFill>
              </a:rPr>
              <a:t>V ∝ n</a:t>
            </a:r>
            <a:r>
              <a:rPr lang="fi-FI" sz="3600" baseline="30000" dirty="0">
                <a:solidFill>
                  <a:schemeClr val="tx1"/>
                </a:solidFill>
              </a:rPr>
              <a:t>2</a:t>
            </a:r>
            <a:endParaRPr lang="fi-FI" sz="4800" baseline="30000" dirty="0">
              <a:solidFill>
                <a:schemeClr val="tx1"/>
              </a:solidFill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FB62ED45-A648-4142-9554-0BC423A10C86}"/>
              </a:ext>
            </a:extLst>
          </p:cNvPr>
          <p:cNvSpPr/>
          <p:nvPr/>
        </p:nvSpPr>
        <p:spPr>
          <a:xfrm>
            <a:off x="6237514" y="3658154"/>
            <a:ext cx="2634343" cy="1328057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err="1">
                <a:solidFill>
                  <a:schemeClr val="tx1"/>
                </a:solidFill>
              </a:rPr>
              <a:t>Reed’s</a:t>
            </a:r>
            <a:r>
              <a:rPr lang="fi-FI" sz="2400" dirty="0">
                <a:solidFill>
                  <a:schemeClr val="tx1"/>
                </a:solidFill>
              </a:rPr>
              <a:t> </a:t>
            </a:r>
            <a:r>
              <a:rPr lang="fi-FI" sz="2400" dirty="0" err="1">
                <a:solidFill>
                  <a:schemeClr val="tx1"/>
                </a:solidFill>
              </a:rPr>
              <a:t>law</a:t>
            </a:r>
            <a:r>
              <a:rPr lang="fi-FI" sz="2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fi-FI" sz="3600" dirty="0">
                <a:solidFill>
                  <a:schemeClr val="tx1"/>
                </a:solidFill>
              </a:rPr>
              <a:t>V ∝ 2</a:t>
            </a:r>
            <a:r>
              <a:rPr lang="fi-FI" sz="3600" baseline="30000" dirty="0">
                <a:solidFill>
                  <a:schemeClr val="tx1"/>
                </a:solidFill>
              </a:rPr>
              <a:t>n</a:t>
            </a:r>
            <a:endParaRPr lang="fi-FI" sz="6600" baseline="30000" dirty="0">
              <a:solidFill>
                <a:schemeClr val="tx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0C1FAEA-4720-A645-8CAD-775CC1785AA5}"/>
              </a:ext>
            </a:extLst>
          </p:cNvPr>
          <p:cNvSpPr/>
          <p:nvPr/>
        </p:nvSpPr>
        <p:spPr>
          <a:xfrm>
            <a:off x="2332264" y="5687818"/>
            <a:ext cx="7527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Zhang, </a:t>
            </a:r>
            <a:r>
              <a:rPr lang="fi-FI" sz="1400" dirty="0" err="1">
                <a:solidFill>
                  <a:schemeClr val="bg1"/>
                </a:solidFill>
              </a:rPr>
              <a:t>Xingzhou</a:t>
            </a:r>
            <a:r>
              <a:rPr lang="fi-FI" sz="1400" dirty="0">
                <a:solidFill>
                  <a:schemeClr val="bg1"/>
                </a:solidFill>
              </a:rPr>
              <a:t> &amp; Liu, </a:t>
            </a:r>
            <a:r>
              <a:rPr lang="fi-FI" sz="1400" dirty="0" err="1">
                <a:solidFill>
                  <a:schemeClr val="bg1"/>
                </a:solidFill>
              </a:rPr>
              <a:t>Jing-Jie</a:t>
            </a:r>
            <a:r>
              <a:rPr lang="fi-FI" sz="1400" dirty="0">
                <a:solidFill>
                  <a:schemeClr val="bg1"/>
                </a:solidFill>
              </a:rPr>
              <a:t> &amp; </a:t>
            </a:r>
            <a:r>
              <a:rPr lang="fi-FI" sz="1400" dirty="0" err="1">
                <a:solidFill>
                  <a:schemeClr val="bg1"/>
                </a:solidFill>
              </a:rPr>
              <a:t>Xu</a:t>
            </a:r>
            <a:r>
              <a:rPr lang="fi-FI" sz="1400" dirty="0">
                <a:solidFill>
                  <a:schemeClr val="bg1"/>
                </a:solidFill>
              </a:rPr>
              <a:t>, </a:t>
            </a:r>
            <a:r>
              <a:rPr lang="fi-FI" sz="1400" dirty="0" err="1">
                <a:solidFill>
                  <a:schemeClr val="bg1"/>
                </a:solidFill>
              </a:rPr>
              <a:t>Zhi-Wei</a:t>
            </a:r>
            <a:r>
              <a:rPr lang="fi-FI" sz="1400" dirty="0">
                <a:solidFill>
                  <a:schemeClr val="bg1"/>
                </a:solidFill>
              </a:rPr>
              <a:t>. (2015). </a:t>
            </a:r>
            <a:r>
              <a:rPr lang="fi-FI" sz="1400" dirty="0" err="1">
                <a:solidFill>
                  <a:schemeClr val="bg1"/>
                </a:solidFill>
              </a:rPr>
              <a:t>Tencent</a:t>
            </a:r>
            <a:r>
              <a:rPr lang="fi-FI" sz="1400" dirty="0">
                <a:solidFill>
                  <a:schemeClr val="bg1"/>
                </a:solidFill>
              </a:rPr>
              <a:t> and Facebook Data </a:t>
            </a:r>
            <a:r>
              <a:rPr lang="fi-FI" sz="1400" dirty="0" err="1">
                <a:solidFill>
                  <a:schemeClr val="bg1"/>
                </a:solidFill>
              </a:rPr>
              <a:t>Validate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Metcalfe’s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Law</a:t>
            </a:r>
            <a:r>
              <a:rPr lang="fi-FI" sz="1400" dirty="0">
                <a:solidFill>
                  <a:schemeClr val="bg1"/>
                </a:solidFill>
              </a:rPr>
              <a:t>. Journal of Computer Science and Technology. 30. 246-251. 10.1007/s11390-015-1518-1. </a:t>
            </a:r>
          </a:p>
        </p:txBody>
      </p:sp>
    </p:spTree>
    <p:extLst>
      <p:ext uri="{BB962C8B-B14F-4D97-AF65-F5344CB8AC3E}">
        <p14:creationId xmlns:p14="http://schemas.microsoft.com/office/powerpoint/2010/main" val="18655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0" y="52500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Tencent</a:t>
            </a:r>
            <a:r>
              <a:rPr lang="fi-FI" sz="4400" b="1" dirty="0">
                <a:solidFill>
                  <a:schemeClr val="bg1"/>
                </a:solidFill>
              </a:rPr>
              <a:t> and Facebook</a:t>
            </a:r>
          </a:p>
        </p:txBody>
      </p:sp>
      <p:pic>
        <p:nvPicPr>
          <p:cNvPr id="8" name="Kuva 7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F46C0153-E835-0B4E-8A71-FDC4008A6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4290"/>
          <a:stretch/>
        </p:blipFill>
        <p:spPr>
          <a:xfrm>
            <a:off x="470906" y="1735209"/>
            <a:ext cx="5397727" cy="4239150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A1B2F2EB-BCFE-CF4C-8738-DEEF6A6D8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10"/>
          <a:stretch/>
        </p:blipFill>
        <p:spPr>
          <a:xfrm>
            <a:off x="6110748" y="1735209"/>
            <a:ext cx="5471982" cy="4239150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9216096E-3CD5-3A4C-9F66-A093E3DFEF83}"/>
              </a:ext>
            </a:extLst>
          </p:cNvPr>
          <p:cNvSpPr txBox="1"/>
          <p:nvPr/>
        </p:nvSpPr>
        <p:spPr>
          <a:xfrm>
            <a:off x="3311458" y="1735209"/>
            <a:ext cx="2557175" cy="369332"/>
          </a:xfrm>
          <a:prstGeom prst="rect">
            <a:avLst/>
          </a:prstGeom>
          <a:solidFill>
            <a:srgbClr val="FF4201"/>
          </a:solidFill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Value </a:t>
            </a:r>
            <a:r>
              <a:rPr lang="fi-FI" dirty="0" err="1">
                <a:solidFill>
                  <a:schemeClr val="bg1"/>
                </a:solidFill>
              </a:rPr>
              <a:t>curves</a:t>
            </a:r>
            <a:r>
              <a:rPr lang="fi-FI" dirty="0">
                <a:solidFill>
                  <a:schemeClr val="bg1"/>
                </a:solidFill>
              </a:rPr>
              <a:t> of Facebook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0C2E7621-1EB7-1E47-8515-B83085FF8A22}"/>
              </a:ext>
            </a:extLst>
          </p:cNvPr>
          <p:cNvSpPr txBox="1"/>
          <p:nvPr/>
        </p:nvSpPr>
        <p:spPr>
          <a:xfrm>
            <a:off x="9179828" y="1726427"/>
            <a:ext cx="2402902" cy="369332"/>
          </a:xfrm>
          <a:prstGeom prst="rect">
            <a:avLst/>
          </a:prstGeom>
          <a:solidFill>
            <a:srgbClr val="FF4201"/>
          </a:solidFill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Value </a:t>
            </a:r>
            <a:r>
              <a:rPr lang="fi-FI" dirty="0" err="1">
                <a:solidFill>
                  <a:schemeClr val="bg1"/>
                </a:solidFill>
              </a:rPr>
              <a:t>curves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Tencent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2DD9D606-60CB-DC4E-BF58-8BF1CA1893D1}"/>
              </a:ext>
            </a:extLst>
          </p:cNvPr>
          <p:cNvSpPr/>
          <p:nvPr/>
        </p:nvSpPr>
        <p:spPr>
          <a:xfrm>
            <a:off x="427693" y="6100023"/>
            <a:ext cx="115360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dirty="0">
                <a:solidFill>
                  <a:schemeClr val="bg1"/>
                </a:solidFill>
              </a:rPr>
              <a:t>Zhang, </a:t>
            </a:r>
            <a:r>
              <a:rPr lang="fi-FI" sz="1100" dirty="0" err="1">
                <a:solidFill>
                  <a:schemeClr val="bg1"/>
                </a:solidFill>
              </a:rPr>
              <a:t>Xingzhou</a:t>
            </a:r>
            <a:r>
              <a:rPr lang="fi-FI" sz="1100" dirty="0">
                <a:solidFill>
                  <a:schemeClr val="bg1"/>
                </a:solidFill>
              </a:rPr>
              <a:t> &amp; Liu, </a:t>
            </a:r>
            <a:r>
              <a:rPr lang="fi-FI" sz="1100" dirty="0" err="1">
                <a:solidFill>
                  <a:schemeClr val="bg1"/>
                </a:solidFill>
              </a:rPr>
              <a:t>Jing-Jie</a:t>
            </a:r>
            <a:r>
              <a:rPr lang="fi-FI" sz="1100" dirty="0">
                <a:solidFill>
                  <a:schemeClr val="bg1"/>
                </a:solidFill>
              </a:rPr>
              <a:t> &amp; </a:t>
            </a:r>
            <a:r>
              <a:rPr lang="fi-FI" sz="1100" dirty="0" err="1">
                <a:solidFill>
                  <a:schemeClr val="bg1"/>
                </a:solidFill>
              </a:rPr>
              <a:t>Xu</a:t>
            </a:r>
            <a:r>
              <a:rPr lang="fi-FI" sz="1100" dirty="0">
                <a:solidFill>
                  <a:schemeClr val="bg1"/>
                </a:solidFill>
              </a:rPr>
              <a:t>, </a:t>
            </a:r>
            <a:r>
              <a:rPr lang="fi-FI" sz="1100" dirty="0" err="1">
                <a:solidFill>
                  <a:schemeClr val="bg1"/>
                </a:solidFill>
              </a:rPr>
              <a:t>Zhi-Wei</a:t>
            </a:r>
            <a:r>
              <a:rPr lang="fi-FI" sz="1100" dirty="0">
                <a:solidFill>
                  <a:schemeClr val="bg1"/>
                </a:solidFill>
              </a:rPr>
              <a:t>. (2015). </a:t>
            </a:r>
            <a:r>
              <a:rPr lang="fi-FI" sz="1100" dirty="0" err="1">
                <a:solidFill>
                  <a:schemeClr val="bg1"/>
                </a:solidFill>
              </a:rPr>
              <a:t>Tencent</a:t>
            </a:r>
            <a:r>
              <a:rPr lang="fi-FI" sz="1100" dirty="0">
                <a:solidFill>
                  <a:schemeClr val="bg1"/>
                </a:solidFill>
              </a:rPr>
              <a:t> and Facebook Data </a:t>
            </a:r>
            <a:r>
              <a:rPr lang="fi-FI" sz="1100" dirty="0" err="1">
                <a:solidFill>
                  <a:schemeClr val="bg1"/>
                </a:solidFill>
              </a:rPr>
              <a:t>Validate</a:t>
            </a:r>
            <a:r>
              <a:rPr lang="fi-FI" sz="1100" dirty="0">
                <a:solidFill>
                  <a:schemeClr val="bg1"/>
                </a:solidFill>
              </a:rPr>
              <a:t> </a:t>
            </a:r>
            <a:r>
              <a:rPr lang="fi-FI" sz="1100" dirty="0" err="1">
                <a:solidFill>
                  <a:schemeClr val="bg1"/>
                </a:solidFill>
              </a:rPr>
              <a:t>Metcalfe’s</a:t>
            </a:r>
            <a:r>
              <a:rPr lang="fi-FI" sz="1100" dirty="0">
                <a:solidFill>
                  <a:schemeClr val="bg1"/>
                </a:solidFill>
              </a:rPr>
              <a:t> </a:t>
            </a:r>
            <a:r>
              <a:rPr lang="fi-FI" sz="1100" dirty="0" err="1">
                <a:solidFill>
                  <a:schemeClr val="bg1"/>
                </a:solidFill>
              </a:rPr>
              <a:t>Law</a:t>
            </a:r>
            <a:r>
              <a:rPr lang="fi-FI" sz="1100" dirty="0">
                <a:solidFill>
                  <a:schemeClr val="bg1"/>
                </a:solidFill>
              </a:rPr>
              <a:t>. Journal of Computer Science and Technology. 30. 246-251. 10.1007/s11390-015-1518-1. </a:t>
            </a:r>
          </a:p>
        </p:txBody>
      </p:sp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5522809" y="1294445"/>
            <a:ext cx="64418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600" b="1" dirty="0" err="1">
                <a:solidFill>
                  <a:schemeClr val="bg1"/>
                </a:solidFill>
              </a:rPr>
              <a:t>Dunbar's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number</a:t>
            </a:r>
            <a:r>
              <a:rPr lang="fi-FI" sz="3600" dirty="0">
                <a:solidFill>
                  <a:schemeClr val="bg1"/>
                </a:solidFill>
              </a:rPr>
              <a:t> is a </a:t>
            </a:r>
            <a:r>
              <a:rPr lang="fi-FI" sz="3600" dirty="0" err="1">
                <a:solidFill>
                  <a:schemeClr val="bg1"/>
                </a:solidFill>
              </a:rPr>
              <a:t>suggested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cognitive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limit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number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people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with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whom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one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maintain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stable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social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relationships</a:t>
            </a:r>
            <a:r>
              <a:rPr lang="fi-FI" sz="3600" dirty="0">
                <a:solidFill>
                  <a:schemeClr val="bg1"/>
                </a:solidFill>
              </a:rPr>
              <a:t>—</a:t>
            </a:r>
            <a:r>
              <a:rPr lang="fi-FI" sz="3600" dirty="0" err="1">
                <a:solidFill>
                  <a:schemeClr val="bg1"/>
                </a:solidFill>
              </a:rPr>
              <a:t>relationships</a:t>
            </a:r>
            <a:r>
              <a:rPr lang="fi-FI" sz="3600" dirty="0">
                <a:solidFill>
                  <a:schemeClr val="bg1"/>
                </a:solidFill>
              </a:rPr>
              <a:t> in </a:t>
            </a:r>
            <a:r>
              <a:rPr lang="fi-FI" sz="3600" dirty="0" err="1">
                <a:solidFill>
                  <a:schemeClr val="bg1"/>
                </a:solidFill>
              </a:rPr>
              <a:t>which</a:t>
            </a:r>
            <a:r>
              <a:rPr lang="fi-FI" sz="3600" dirty="0">
                <a:solidFill>
                  <a:schemeClr val="bg1"/>
                </a:solidFill>
              </a:rPr>
              <a:t> an </a:t>
            </a:r>
            <a:r>
              <a:rPr lang="fi-FI" sz="3600" dirty="0">
                <a:solidFill>
                  <a:schemeClr val="bg1"/>
                </a:solidFill>
                <a:hlinkClick r:id="rId2" tooltip="Individu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individual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knows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who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each</a:t>
            </a:r>
            <a:r>
              <a:rPr lang="fi-FI" sz="3600" dirty="0">
                <a:solidFill>
                  <a:schemeClr val="bg1"/>
                </a:solidFill>
              </a:rPr>
              <a:t> person is and </a:t>
            </a:r>
            <a:r>
              <a:rPr lang="fi-FI" sz="3600" dirty="0" err="1">
                <a:solidFill>
                  <a:schemeClr val="bg1"/>
                </a:solidFill>
              </a:rPr>
              <a:t>how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each</a:t>
            </a:r>
            <a:r>
              <a:rPr lang="fi-FI" sz="3600" dirty="0">
                <a:solidFill>
                  <a:schemeClr val="bg1"/>
                </a:solidFill>
              </a:rPr>
              <a:t> person </a:t>
            </a:r>
            <a:r>
              <a:rPr lang="fi-FI" sz="3600" dirty="0" err="1">
                <a:solidFill>
                  <a:schemeClr val="bg1"/>
                </a:solidFill>
              </a:rPr>
              <a:t>relates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every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other</a:t>
            </a:r>
            <a:r>
              <a:rPr lang="fi-FI" sz="3600" dirty="0">
                <a:solidFill>
                  <a:schemeClr val="bg1"/>
                </a:solidFill>
              </a:rPr>
              <a:t> person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-320941" y="525004"/>
            <a:ext cx="5232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Dunbar’s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Number</a:t>
            </a:r>
            <a:endParaRPr lang="fi-FI" sz="44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Kuvahaun tulos: Dunbar's number">
            <a:extLst>
              <a:ext uri="{FF2B5EF4-FFF2-40B4-BE49-F238E27FC236}">
                <a16:creationId xmlns:a16="http://schemas.microsoft.com/office/drawing/2014/main" id="{CE45DF99-B9EB-9241-BD10-C5DE1A263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7" y="1496693"/>
            <a:ext cx="512138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iruutu 2">
            <a:extLst>
              <a:ext uri="{FF2B5EF4-FFF2-40B4-BE49-F238E27FC236}">
                <a16:creationId xmlns:a16="http://schemas.microsoft.com/office/drawing/2014/main" id="{EBC5D92C-8C20-DC40-BC31-CCAB31C9BF25}"/>
              </a:ext>
            </a:extLst>
          </p:cNvPr>
          <p:cNvSpPr txBox="1"/>
          <p:nvPr/>
        </p:nvSpPr>
        <p:spPr>
          <a:xfrm>
            <a:off x="227367" y="4899341"/>
            <a:ext cx="2309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5  </a:t>
            </a:r>
            <a:r>
              <a:rPr lang="fi-FI" dirty="0" err="1">
                <a:solidFill>
                  <a:schemeClr val="bg1"/>
                </a:solidFill>
              </a:rPr>
              <a:t>always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there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you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15- 25 Soul </a:t>
            </a:r>
            <a:r>
              <a:rPr lang="fi-FI" dirty="0" err="1">
                <a:solidFill>
                  <a:schemeClr val="bg1"/>
                </a:solidFill>
              </a:rPr>
              <a:t>mates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50 for </a:t>
            </a:r>
            <a:r>
              <a:rPr lang="fi-FI" dirty="0" err="1">
                <a:solidFill>
                  <a:schemeClr val="bg1"/>
                </a:solidFill>
              </a:rPr>
              <a:t>partying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150 </a:t>
            </a:r>
            <a:r>
              <a:rPr lang="fi-FI" dirty="0" err="1">
                <a:solidFill>
                  <a:schemeClr val="bg1"/>
                </a:solidFill>
              </a:rPr>
              <a:t>personal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network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2280798" y="2190198"/>
            <a:ext cx="8177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Ok, </a:t>
            </a:r>
            <a:r>
              <a:rPr lang="fi-FI" sz="4400" b="1" dirty="0" err="1">
                <a:solidFill>
                  <a:schemeClr val="bg1"/>
                </a:solidFill>
              </a:rPr>
              <a:t>how</a:t>
            </a:r>
            <a:r>
              <a:rPr lang="fi-FI" sz="4400" b="1" dirty="0">
                <a:solidFill>
                  <a:schemeClr val="bg1"/>
                </a:solidFill>
              </a:rPr>
              <a:t> is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above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related</a:t>
            </a:r>
            <a:r>
              <a:rPr lang="fi-FI" sz="4400" b="1" dirty="0">
                <a:solidFill>
                  <a:schemeClr val="bg1"/>
                </a:solidFill>
              </a:rPr>
              <a:t> to </a:t>
            </a:r>
            <a:r>
              <a:rPr lang="fi-FI" sz="4400" b="1" dirty="0" err="1">
                <a:solidFill>
                  <a:schemeClr val="bg1"/>
                </a:solidFill>
              </a:rPr>
              <a:t>APIs</a:t>
            </a:r>
            <a:r>
              <a:rPr lang="fi-FI" sz="4400" b="1" dirty="0">
                <a:solidFill>
                  <a:schemeClr val="bg1"/>
                </a:solidFill>
              </a:rPr>
              <a:t>?</a:t>
            </a:r>
            <a:endParaRPr lang="fi-FI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76713CD-91CA-1C4E-85B7-119690CF1138}"/>
              </a:ext>
            </a:extLst>
          </p:cNvPr>
          <p:cNvSpPr txBox="1"/>
          <p:nvPr/>
        </p:nvSpPr>
        <p:spPr>
          <a:xfrm>
            <a:off x="362606" y="1764075"/>
            <a:ext cx="6663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b="1" dirty="0" err="1">
                <a:solidFill>
                  <a:schemeClr val="bg1"/>
                </a:solidFill>
              </a:rPr>
              <a:t>Developers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are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the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enablers</a:t>
            </a:r>
            <a:r>
              <a:rPr lang="fi-FI" sz="3600" b="1" dirty="0">
                <a:solidFill>
                  <a:schemeClr val="bg1"/>
                </a:solidFill>
              </a:rPr>
              <a:t> of </a:t>
            </a:r>
            <a:r>
              <a:rPr lang="fi-FI" sz="3600" b="1" dirty="0" err="1">
                <a:solidFill>
                  <a:schemeClr val="bg1"/>
                </a:solidFill>
              </a:rPr>
              <a:t>the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multiplier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effect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where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b="1" dirty="0" err="1">
                <a:solidFill>
                  <a:schemeClr val="bg1"/>
                </a:solidFill>
              </a:rPr>
              <a:t>APIs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are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the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enabling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concept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actually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allow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developers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do</a:t>
            </a:r>
            <a:r>
              <a:rPr lang="fi-FI" sz="3600" dirty="0">
                <a:solidFill>
                  <a:schemeClr val="bg1"/>
                </a:solidFill>
              </a:rPr>
              <a:t> so.</a:t>
            </a:r>
          </a:p>
        </p:txBody>
      </p:sp>
    </p:spTree>
    <p:extLst>
      <p:ext uri="{BB962C8B-B14F-4D97-AF65-F5344CB8AC3E}">
        <p14:creationId xmlns:p14="http://schemas.microsoft.com/office/powerpoint/2010/main" val="293956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6890657" y="1304376"/>
            <a:ext cx="5073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Without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APIs</a:t>
            </a:r>
            <a:r>
              <a:rPr lang="fi-FI" sz="2800" dirty="0">
                <a:solidFill>
                  <a:schemeClr val="bg1"/>
                </a:solidFill>
              </a:rPr>
              <a:t> at </a:t>
            </a:r>
            <a:r>
              <a:rPr lang="fi-FI" sz="2800" dirty="0" err="1">
                <a:solidFill>
                  <a:schemeClr val="bg1"/>
                </a:solidFill>
              </a:rPr>
              <a:t>some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point</a:t>
            </a:r>
            <a:r>
              <a:rPr lang="fi-FI" sz="2800" dirty="0">
                <a:solidFill>
                  <a:schemeClr val="bg1"/>
                </a:solidFill>
              </a:rPr>
              <a:t> it </a:t>
            </a:r>
            <a:r>
              <a:rPr lang="fi-FI" sz="2800" dirty="0" err="1">
                <a:solidFill>
                  <a:schemeClr val="bg1"/>
                </a:solidFill>
              </a:rPr>
              <a:t>will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become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very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difficult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increase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value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network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  <a:r>
              <a:rPr lang="fi-FI" sz="2800" dirty="0" err="1">
                <a:solidFill>
                  <a:schemeClr val="bg1"/>
                </a:solidFill>
              </a:rPr>
              <a:t>That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related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integration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efforts</a:t>
            </a:r>
            <a:r>
              <a:rPr lang="fi-FI" sz="2800" b="1" dirty="0">
                <a:solidFill>
                  <a:srgbClr val="FF4201"/>
                </a:solidFill>
              </a:rPr>
              <a:t>, </a:t>
            </a:r>
            <a:r>
              <a:rPr lang="fi-FI" sz="2800" b="1" dirty="0" err="1">
                <a:solidFill>
                  <a:srgbClr val="FF4201"/>
                </a:solidFill>
              </a:rPr>
              <a:t>which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will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not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scale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APIs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are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enablers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scalability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through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multiplier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effect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Metcalfe’s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law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19740" y="525004"/>
            <a:ext cx="54428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APIs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are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multiplier</a:t>
            </a:r>
            <a:endParaRPr lang="fi-FI" sz="44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5E67A44-4EB0-EA4C-8C7F-876C1078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7" y="1390650"/>
            <a:ext cx="6350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4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675</Words>
  <Application>Microsoft Macintosh PowerPoint</Application>
  <PresentationFormat>Laajakuva</PresentationFormat>
  <Paragraphs>86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Office-teema</vt:lpstr>
      <vt:lpstr>APIs as the Network multiplier explained - Dunbar’s number and Metcalfe’s Law</vt:lpstr>
      <vt:lpstr>100 Days DX 100daysdx.com 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Network multiplier explained - Dunbar’s number and Metcalfe’s Law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133</cp:revision>
  <dcterms:created xsi:type="dcterms:W3CDTF">2019-11-10T06:58:38Z</dcterms:created>
  <dcterms:modified xsi:type="dcterms:W3CDTF">2020-03-27T16:34:41Z</dcterms:modified>
</cp:coreProperties>
</file>