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63" r:id="rId5"/>
    <p:sldId id="268" r:id="rId6"/>
    <p:sldId id="270" r:id="rId7"/>
    <p:sldId id="269" r:id="rId8"/>
    <p:sldId id="271" r:id="rId9"/>
    <p:sldId id="272" r:id="rId10"/>
    <p:sldId id="261" r:id="rId11"/>
    <p:sldId id="259" r:id="rId12"/>
    <p:sldId id="262" r:id="rId1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4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1"/>
    <p:restoredTop sz="94694"/>
  </p:normalViewPr>
  <p:slideViewPr>
    <p:cSldViewPr snapToGrid="0" snapToObjects="1">
      <p:cViewPr varScale="1">
        <p:scale>
          <a:sx n="139" d="100"/>
          <a:sy n="139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CB9458-ABA3-834E-AA23-9976E34FF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7A7BE45-6AF2-0247-A4F7-B1BDEE914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3BE0D48-BE41-684A-AB3F-59A7968E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30.11.2019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C224767-C23A-E14A-A713-6A54DF1E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5079E02-0933-BD45-BACD-7893E849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0791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1ECD48D-D467-E546-A709-89C6FB53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F2DD8494-6D6D-8C48-B292-9BDA88741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37537D6-FA25-5345-9CA0-965DEECB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30.11.2019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B3A7646-772E-8D46-A37C-BB1CCEF4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BC1E637-A282-4047-850C-D980243F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0379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EF929D5F-75C1-6F4F-A0C3-1A4C85E7F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D9A750F9-5C07-D84B-A042-7C439D681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641AFB5-4354-A449-BB41-752DD830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30.11.2019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157834F-1D8F-BB4D-AF91-B99EE8DF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C67AA35-57CC-0B4F-8E12-5B8BA579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4268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C3AF557-F301-B145-AC03-FAA83B79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3828344-CF94-C740-AC57-68BE552BC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06C1A1E-4019-C445-855A-3B143701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30.11.2019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7D06A49-FBDE-224A-8C49-0E628013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A9CDB6F-5C61-1741-9E8A-A2182C7E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7199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301B9D4-9E47-534B-8ABE-6BE2A819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7EDC2EF-BB32-644E-A749-FDDC6E080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9F20A4F-DA66-E544-9A7C-22ADCAE0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30.11.2019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BC2FBAD-939B-1B4F-B9EC-ED154418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22F5683-E360-634B-B568-F173388B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3906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D4F9D50-D6B4-1546-9978-47D630FB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40E5AA3-269D-244D-A985-B6462186A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7BD70272-AB22-6244-A820-E9572258C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B49BB0B-CCCA-2144-8891-F24EC669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30.11.2019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74C9F66-504C-224F-85CB-7C28F3A8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4FC78FD1-6039-9B48-A20F-894A046D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744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FB8FCF1-3DA4-ED42-9205-308626B3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70B4994-905B-0642-BC7A-AA2040D76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6AB7F3C-CF2C-1249-8FF5-643AA9451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6C7A28D7-8632-AA46-93B8-B3C161C38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3C283411-460A-DB4D-8C51-DDFFED78A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70C721F3-2255-F846-AE3C-5C85E189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30.11.2019</a:t>
            </a:fld>
            <a:endParaRPr lang="fi-FI" dirty="0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641066CF-F731-0947-BD80-626CF564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A55A718E-FAFD-ED47-83C8-6848AA88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258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4A59A84-E49A-C648-8416-54989B87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229D6778-C10A-BD43-B690-6CEF23F2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30.11.2019</a:t>
            </a:fld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1476DB82-EDFA-2247-ADD8-927F80F1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61192306-15D0-A34C-859C-3F0508AD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6947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D7CF7431-9A34-D14C-833C-325150A2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30.11.2019</a:t>
            </a:fld>
            <a:endParaRPr lang="fi-FI" dirty="0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55C55248-833E-C449-A4A2-CB596F9C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1F4B93E9-3513-DD4B-ABF9-E6D1115B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5487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6FDE905-0D48-1F4E-929B-E2B63569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FF7F314-B607-A64B-B99D-634583F7C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31A91174-EED6-4E43-977D-301642D2A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C38D50F-15AF-5B46-9647-6DA4CD3D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30.11.2019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6E31189-E5D8-864C-A212-37488202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ADB852D-EB3E-8747-B194-3DF021F5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9394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6E35C60-4975-0B48-8490-B7EF6DF4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3A7A8BC9-1423-6D4A-B874-0E04D17D7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 dirty="0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8219C246-210C-0045-B596-CF23962C3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079DBD5-DF33-A14D-BCC2-F860D133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30.11.2019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6D4FC29-28C9-EA4A-B37B-4FD382C8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518D85A-822B-9644-B4A7-A919CAF4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568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213C2806-7474-594E-A477-755293B1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02F8203-B376-784B-B52C-E4FF85080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AED6D4D-F87D-2E4B-B3E8-CEDA47D83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F114-0AC3-9842-A95C-BF0E4929108C}" type="datetimeFigureOut">
              <a:rPr lang="fi-FI" smtClean="0"/>
              <a:t>30.11.2019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387EA89-EE2A-864E-A925-088F6DD9A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576FE5D-49F9-3845-A80B-50AB4B6A4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4737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2ED45B5-9A47-2043-87BF-799C5201E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8807" y="392548"/>
            <a:ext cx="6908800" cy="2387600"/>
          </a:xfrm>
        </p:spPr>
        <p:txBody>
          <a:bodyPr>
            <a:normAutofit/>
          </a:bodyPr>
          <a:lstStyle/>
          <a:p>
            <a:r>
              <a:rPr lang="fi-FI" b="1" dirty="0" err="1">
                <a:solidFill>
                  <a:schemeClr val="bg1"/>
                </a:solidFill>
              </a:rPr>
              <a:t>Draw</a:t>
            </a:r>
            <a:r>
              <a:rPr lang="fi-FI" b="1" dirty="0">
                <a:solidFill>
                  <a:schemeClr val="bg1"/>
                </a:solidFill>
              </a:rPr>
              <a:t> me a </a:t>
            </a:r>
            <a:r>
              <a:rPr lang="fi-FI" b="1" dirty="0" err="1">
                <a:solidFill>
                  <a:schemeClr val="bg1"/>
                </a:solidFill>
              </a:rPr>
              <a:t>developer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sz="4000" b="1" dirty="0">
                <a:solidFill>
                  <a:schemeClr val="bg1"/>
                </a:solidFill>
              </a:rPr>
              <a:t>As </a:t>
            </a:r>
            <a:r>
              <a:rPr lang="fi-FI" sz="4000" b="1" dirty="0" err="1">
                <a:solidFill>
                  <a:schemeClr val="bg1"/>
                </a:solidFill>
              </a:rPr>
              <a:t>consumers</a:t>
            </a:r>
            <a:r>
              <a:rPr lang="fi-FI" sz="4000" b="1" dirty="0">
                <a:solidFill>
                  <a:schemeClr val="bg1"/>
                </a:solidFill>
              </a:rPr>
              <a:t>, </a:t>
            </a:r>
            <a:r>
              <a:rPr lang="fi-FI" sz="4000" b="1" dirty="0" err="1">
                <a:solidFill>
                  <a:schemeClr val="bg1"/>
                </a:solidFill>
              </a:rPr>
              <a:t>learners</a:t>
            </a:r>
            <a:r>
              <a:rPr lang="fi-FI" sz="4000" b="1" dirty="0">
                <a:solidFill>
                  <a:schemeClr val="bg1"/>
                </a:solidFill>
              </a:rPr>
              <a:t> and </a:t>
            </a:r>
            <a:r>
              <a:rPr lang="fi-FI" sz="4000" b="1" dirty="0" err="1">
                <a:solidFill>
                  <a:schemeClr val="bg1"/>
                </a:solidFill>
              </a:rPr>
              <a:t>decision</a:t>
            </a:r>
            <a:r>
              <a:rPr lang="fi-FI" sz="4000" b="1" dirty="0">
                <a:solidFill>
                  <a:schemeClr val="bg1"/>
                </a:solidFill>
              </a:rPr>
              <a:t> </a:t>
            </a:r>
            <a:r>
              <a:rPr lang="fi-FI" sz="4000" b="1" dirty="0" err="1">
                <a:solidFill>
                  <a:schemeClr val="bg1"/>
                </a:solidFill>
              </a:rPr>
              <a:t>makers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9" name="Alaotsikko 2">
            <a:extLst>
              <a:ext uri="{FF2B5EF4-FFF2-40B4-BE49-F238E27FC236}">
                <a16:creationId xmlns:a16="http://schemas.microsoft.com/office/drawing/2014/main" id="{1C839C78-3B92-F948-8FFA-DCBFDD20D832}"/>
              </a:ext>
            </a:extLst>
          </p:cNvPr>
          <p:cNvSpPr txBox="1">
            <a:spLocks/>
          </p:cNvSpPr>
          <p:nvPr/>
        </p:nvSpPr>
        <p:spPr>
          <a:xfrm>
            <a:off x="0" y="3776473"/>
            <a:ext cx="12192000" cy="3081528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i-FI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00008134-F738-C041-8A70-12830A85D9F7}"/>
              </a:ext>
            </a:extLst>
          </p:cNvPr>
          <p:cNvSpPr/>
          <p:nvPr/>
        </p:nvSpPr>
        <p:spPr>
          <a:xfrm>
            <a:off x="5049967" y="4018498"/>
            <a:ext cx="6927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Jarkko Moilanen (</a:t>
            </a:r>
            <a:r>
              <a:rPr lang="fi-FI" sz="2800" dirty="0" err="1">
                <a:solidFill>
                  <a:schemeClr val="bg1"/>
                </a:solidFill>
              </a:rPr>
              <a:t>PhD</a:t>
            </a:r>
            <a:r>
              <a:rPr lang="fi-FI" sz="2800" dirty="0">
                <a:solidFill>
                  <a:schemeClr val="bg1"/>
                </a:solidFill>
              </a:rPr>
              <a:t>)</a:t>
            </a:r>
          </a:p>
          <a:p>
            <a:r>
              <a:rPr lang="fi-FI" sz="2800" dirty="0" err="1">
                <a:solidFill>
                  <a:schemeClr val="bg1"/>
                </a:solidFill>
              </a:rPr>
              <a:t>Chief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Officer</a:t>
            </a:r>
            <a:r>
              <a:rPr lang="fi-FI" sz="2800" dirty="0">
                <a:solidFill>
                  <a:schemeClr val="bg1"/>
                </a:solidFill>
              </a:rPr>
              <a:t>, </a:t>
            </a:r>
            <a:r>
              <a:rPr lang="fi-FI" sz="2800" dirty="0" err="1">
                <a:solidFill>
                  <a:schemeClr val="bg1"/>
                </a:solidFill>
              </a:rPr>
              <a:t>Platform</a:t>
            </a:r>
            <a:r>
              <a:rPr lang="fi-FI" sz="2800" dirty="0">
                <a:solidFill>
                  <a:schemeClr val="bg1"/>
                </a:solidFill>
              </a:rPr>
              <a:t> of </a:t>
            </a:r>
            <a:r>
              <a:rPr lang="fi-FI" sz="2800" dirty="0" err="1">
                <a:solidFill>
                  <a:schemeClr val="bg1"/>
                </a:solidFill>
              </a:rPr>
              <a:t>Trust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@</a:t>
            </a:r>
            <a:r>
              <a:rPr lang="fi-FI" sz="2800" dirty="0" err="1">
                <a:solidFill>
                  <a:schemeClr val="bg1"/>
                </a:solidFill>
              </a:rPr>
              <a:t>Jarkko_Moilanen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+358 40 535 9066</a:t>
            </a:r>
          </a:p>
        </p:txBody>
      </p:sp>
      <p:pic>
        <p:nvPicPr>
          <p:cNvPr id="7" name="Kuva 6" descr="Kuva, joka sisältää kohteen henkilö, valokuva, mies, oranssi&#10;&#10;Kuvaus luotu automaattisesti">
            <a:extLst>
              <a:ext uri="{FF2B5EF4-FFF2-40B4-BE49-F238E27FC236}">
                <a16:creationId xmlns:a16="http://schemas.microsoft.com/office/drawing/2014/main" id="{C97EDA79-A73A-3746-8454-D16F4B9FB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93" y="210820"/>
            <a:ext cx="4632701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4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tsikko 1">
            <a:extLst>
              <a:ext uri="{FF2B5EF4-FFF2-40B4-BE49-F238E27FC236}">
                <a16:creationId xmlns:a16="http://schemas.microsoft.com/office/drawing/2014/main" id="{67DFB886-BAB4-9B48-AC7B-3A142E4D7BC4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8" name="Otsikko 1">
            <a:extLst>
              <a:ext uri="{FF2B5EF4-FFF2-40B4-BE49-F238E27FC236}">
                <a16:creationId xmlns:a16="http://schemas.microsoft.com/office/drawing/2014/main" id="{D5DDEB00-C1B4-B04D-9CB3-B44D92FB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112" y="-1"/>
            <a:ext cx="5568696" cy="6487297"/>
          </a:xfrm>
          <a:solidFill>
            <a:srgbClr val="FF4201"/>
          </a:solidFill>
        </p:spPr>
        <p:txBody>
          <a:bodyPr>
            <a:noAutofit/>
          </a:bodyPr>
          <a:lstStyle/>
          <a:p>
            <a:r>
              <a:rPr lang="fi-FI" sz="3200" dirty="0" err="1">
                <a:solidFill>
                  <a:schemeClr val="bg1"/>
                </a:solidFill>
              </a:rPr>
              <a:t>bachelor’s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or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master’s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degree</a:t>
            </a:r>
            <a:br>
              <a:rPr lang="fi-FI" sz="3200" dirty="0"/>
            </a:br>
            <a:r>
              <a:rPr lang="fi-FI" sz="3200" dirty="0"/>
              <a:t>(</a:t>
            </a:r>
            <a:r>
              <a:rPr lang="fi-FI" sz="3200" dirty="0" err="1"/>
              <a:t>professional</a:t>
            </a:r>
            <a:r>
              <a:rPr lang="fi-FI" sz="3200" dirty="0"/>
              <a:t> </a:t>
            </a:r>
            <a:r>
              <a:rPr lang="fi-FI" sz="3200" dirty="0" err="1"/>
              <a:t>devs</a:t>
            </a:r>
            <a:r>
              <a:rPr lang="fi-FI" sz="3200" dirty="0"/>
              <a:t> 75%)</a:t>
            </a:r>
            <a:br>
              <a:rPr lang="fi-FI" sz="3200" dirty="0">
                <a:solidFill>
                  <a:schemeClr val="bg1"/>
                </a:solidFill>
              </a:rPr>
            </a:br>
            <a:br>
              <a:rPr lang="fi-FI" sz="3200" dirty="0">
                <a:solidFill>
                  <a:schemeClr val="bg1"/>
                </a:solidFill>
              </a:rPr>
            </a:br>
            <a:r>
              <a:rPr lang="fi-FI" sz="3200" dirty="0" err="1"/>
              <a:t>have</a:t>
            </a:r>
            <a:r>
              <a:rPr lang="fi-FI" sz="3200" dirty="0"/>
              <a:t> </a:t>
            </a:r>
            <a:r>
              <a:rPr lang="fi-FI" sz="3200" dirty="0" err="1">
                <a:solidFill>
                  <a:schemeClr val="bg1"/>
                </a:solidFill>
              </a:rPr>
              <a:t>taught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themselves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/>
              <a:t>a </a:t>
            </a:r>
            <a:r>
              <a:rPr lang="fi-FI" sz="3200" dirty="0" err="1"/>
              <a:t>new</a:t>
            </a:r>
            <a:r>
              <a:rPr lang="fi-FI" sz="3200" dirty="0"/>
              <a:t> </a:t>
            </a:r>
            <a:r>
              <a:rPr lang="fi-FI" sz="3200" dirty="0" err="1"/>
              <a:t>language</a:t>
            </a:r>
            <a:r>
              <a:rPr lang="fi-FI" sz="3200" dirty="0"/>
              <a:t>, </a:t>
            </a:r>
            <a:r>
              <a:rPr lang="fi-FI" sz="3200" dirty="0" err="1"/>
              <a:t>framework</a:t>
            </a:r>
            <a:r>
              <a:rPr lang="fi-FI" sz="3200" dirty="0"/>
              <a:t>, </a:t>
            </a:r>
            <a:r>
              <a:rPr lang="fi-FI" sz="3200" dirty="0" err="1"/>
              <a:t>or</a:t>
            </a:r>
            <a:r>
              <a:rPr lang="fi-FI" sz="3200" dirty="0"/>
              <a:t> </a:t>
            </a:r>
            <a:r>
              <a:rPr lang="fi-FI" sz="3200" dirty="0" err="1"/>
              <a:t>tool</a:t>
            </a:r>
            <a:r>
              <a:rPr lang="fi-FI" sz="3200" dirty="0"/>
              <a:t> outside of </a:t>
            </a:r>
            <a:r>
              <a:rPr lang="fi-FI" sz="3200" dirty="0" err="1"/>
              <a:t>their</a:t>
            </a:r>
            <a:r>
              <a:rPr lang="fi-FI" sz="3200" dirty="0"/>
              <a:t> </a:t>
            </a:r>
            <a:r>
              <a:rPr lang="fi-FI" sz="3200" dirty="0" err="1"/>
              <a:t>formal</a:t>
            </a:r>
            <a:r>
              <a:rPr lang="fi-FI" sz="3200" dirty="0"/>
              <a:t> </a:t>
            </a:r>
            <a:r>
              <a:rPr lang="fi-FI" sz="3200" dirty="0" err="1"/>
              <a:t>education</a:t>
            </a:r>
            <a:br>
              <a:rPr lang="fi-FI" sz="3200" dirty="0">
                <a:solidFill>
                  <a:schemeClr val="bg1"/>
                </a:solidFill>
              </a:rPr>
            </a:br>
            <a:br>
              <a:rPr lang="fi-FI" sz="3200" dirty="0">
                <a:solidFill>
                  <a:schemeClr val="bg1"/>
                </a:solidFill>
              </a:rPr>
            </a:br>
            <a:r>
              <a:rPr lang="fi-FI" sz="3200" dirty="0" err="1"/>
              <a:t>has</a:t>
            </a:r>
            <a:r>
              <a:rPr lang="fi-FI" sz="3200" dirty="0"/>
              <a:t> </a:t>
            </a:r>
            <a:r>
              <a:rPr lang="fi-FI" sz="3200" dirty="0" err="1">
                <a:solidFill>
                  <a:schemeClr val="bg1"/>
                </a:solidFill>
              </a:rPr>
              <a:t>participated</a:t>
            </a:r>
            <a:r>
              <a:rPr lang="fi-FI" sz="3200" dirty="0">
                <a:solidFill>
                  <a:schemeClr val="bg1"/>
                </a:solidFill>
              </a:rPr>
              <a:t> in MOOC </a:t>
            </a:r>
            <a:r>
              <a:rPr lang="fi-FI" sz="3200" dirty="0"/>
              <a:t>/online </a:t>
            </a:r>
            <a:r>
              <a:rPr lang="fi-FI" sz="3200" dirty="0" err="1"/>
              <a:t>course</a:t>
            </a:r>
            <a:r>
              <a:rPr lang="fi-FI" sz="3200" dirty="0"/>
              <a:t> </a:t>
            </a:r>
            <a:r>
              <a:rPr lang="fi-FI" sz="3200" dirty="0" err="1"/>
              <a:t>during</a:t>
            </a:r>
            <a:r>
              <a:rPr lang="fi-FI" sz="3200" dirty="0"/>
              <a:t> </a:t>
            </a:r>
            <a:r>
              <a:rPr lang="fi-FI" sz="3200" dirty="0" err="1"/>
              <a:t>the</a:t>
            </a:r>
            <a:r>
              <a:rPr lang="fi-FI" sz="3200" dirty="0"/>
              <a:t> </a:t>
            </a:r>
            <a:r>
              <a:rPr lang="fi-FI" sz="3200" dirty="0" err="1"/>
              <a:t>past</a:t>
            </a:r>
            <a:r>
              <a:rPr lang="fi-FI" sz="3200" dirty="0"/>
              <a:t> </a:t>
            </a:r>
            <a:r>
              <a:rPr lang="fi-FI" sz="3200" dirty="0" err="1"/>
              <a:t>year</a:t>
            </a:r>
            <a:endParaRPr lang="fi-FI" sz="3200" dirty="0">
              <a:solidFill>
                <a:schemeClr val="bg1"/>
              </a:solidFill>
            </a:endParaRP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0450170F-4AB9-734F-8D84-74287DEF83D9}"/>
              </a:ext>
            </a:extLst>
          </p:cNvPr>
          <p:cNvSpPr/>
          <p:nvPr/>
        </p:nvSpPr>
        <p:spPr>
          <a:xfrm>
            <a:off x="4756173" y="379346"/>
            <a:ext cx="1989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7200" dirty="0">
                <a:solidFill>
                  <a:schemeClr val="bg1"/>
                </a:solidFill>
              </a:rPr>
              <a:t>68%</a:t>
            </a:r>
            <a:r>
              <a:rPr lang="fi-FI" sz="7200" dirty="0"/>
              <a:t> </a:t>
            </a:r>
          </a:p>
        </p:txBody>
      </p:sp>
      <p:sp>
        <p:nvSpPr>
          <p:cNvPr id="11" name="Suorakulmio 10">
            <a:extLst>
              <a:ext uri="{FF2B5EF4-FFF2-40B4-BE49-F238E27FC236}">
                <a16:creationId xmlns:a16="http://schemas.microsoft.com/office/drawing/2014/main" id="{D7CC515E-B400-6342-8EC7-68E1B996EE2B}"/>
              </a:ext>
            </a:extLst>
          </p:cNvPr>
          <p:cNvSpPr/>
          <p:nvPr/>
        </p:nvSpPr>
        <p:spPr>
          <a:xfrm>
            <a:off x="4756172" y="4133974"/>
            <a:ext cx="1989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7200" dirty="0">
                <a:solidFill>
                  <a:schemeClr val="bg1"/>
                </a:solidFill>
              </a:rPr>
              <a:t>60%</a:t>
            </a:r>
            <a:r>
              <a:rPr lang="fi-FI" sz="7200" dirty="0"/>
              <a:t> </a:t>
            </a:r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34E7CD5B-9CC0-0947-AD21-F546267FD656}"/>
              </a:ext>
            </a:extLst>
          </p:cNvPr>
          <p:cNvSpPr txBox="1"/>
          <p:nvPr/>
        </p:nvSpPr>
        <p:spPr>
          <a:xfrm>
            <a:off x="12192" y="2535540"/>
            <a:ext cx="6586728" cy="830997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fi-FI" sz="4800" dirty="0">
                <a:solidFill>
                  <a:schemeClr val="bg1"/>
                </a:solidFill>
                <a:latin typeface="+mj-lt"/>
              </a:rPr>
              <a:t>     </a:t>
            </a:r>
            <a:r>
              <a:rPr lang="fi-FI" sz="4800" dirty="0" err="1">
                <a:solidFill>
                  <a:schemeClr val="bg1"/>
                </a:solidFill>
                <a:latin typeface="+mj-lt"/>
              </a:rPr>
              <a:t>Learners</a:t>
            </a:r>
            <a:endParaRPr lang="fi-FI" sz="4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AB15F3A4-EB68-6F49-AA2C-68FA06BC5198}"/>
              </a:ext>
            </a:extLst>
          </p:cNvPr>
          <p:cNvSpPr/>
          <p:nvPr/>
        </p:nvSpPr>
        <p:spPr>
          <a:xfrm>
            <a:off x="4756172" y="2311042"/>
            <a:ext cx="1989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7200" dirty="0">
                <a:solidFill>
                  <a:schemeClr val="bg1"/>
                </a:solidFill>
              </a:rPr>
              <a:t>86%</a:t>
            </a:r>
            <a:r>
              <a:rPr lang="fi-FI" sz="7200" dirty="0"/>
              <a:t> </a:t>
            </a:r>
          </a:p>
        </p:txBody>
      </p:sp>
      <p:sp>
        <p:nvSpPr>
          <p:cNvPr id="12" name="Tekstiruutu 11">
            <a:extLst>
              <a:ext uri="{FF2B5EF4-FFF2-40B4-BE49-F238E27FC236}">
                <a16:creationId xmlns:a16="http://schemas.microsoft.com/office/drawing/2014/main" id="{0D6D85C1-CCF9-1D46-9644-E775839B73D3}"/>
              </a:ext>
            </a:extLst>
          </p:cNvPr>
          <p:cNvSpPr txBox="1"/>
          <p:nvPr/>
        </p:nvSpPr>
        <p:spPr>
          <a:xfrm>
            <a:off x="6611112" y="6071798"/>
            <a:ext cx="3308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b="1" dirty="0" err="1">
                <a:solidFill>
                  <a:schemeClr val="bg1"/>
                </a:solidFill>
              </a:rPr>
              <a:t>Stack</a:t>
            </a:r>
            <a:r>
              <a:rPr lang="fi-FI" sz="1200" b="1" dirty="0">
                <a:solidFill>
                  <a:schemeClr val="bg1"/>
                </a:solidFill>
              </a:rPr>
              <a:t> </a:t>
            </a:r>
            <a:r>
              <a:rPr lang="fi-FI" sz="1200" b="1" dirty="0" err="1">
                <a:solidFill>
                  <a:schemeClr val="bg1"/>
                </a:solidFill>
              </a:rPr>
              <a:t>Overflow</a:t>
            </a:r>
            <a:r>
              <a:rPr lang="fi-FI" sz="1200" b="1" dirty="0">
                <a:solidFill>
                  <a:schemeClr val="bg1"/>
                </a:solidFill>
              </a:rPr>
              <a:t> - </a:t>
            </a:r>
            <a:r>
              <a:rPr lang="fi-FI" sz="1200" b="1" dirty="0" err="1">
                <a:solidFill>
                  <a:schemeClr val="bg1"/>
                </a:solidFill>
              </a:rPr>
              <a:t>Developer</a:t>
            </a:r>
            <a:r>
              <a:rPr lang="fi-FI" sz="1200" b="1" dirty="0">
                <a:solidFill>
                  <a:schemeClr val="bg1"/>
                </a:solidFill>
              </a:rPr>
              <a:t> </a:t>
            </a:r>
            <a:r>
              <a:rPr lang="fi-FI" sz="1200" b="1" dirty="0" err="1">
                <a:solidFill>
                  <a:schemeClr val="bg1"/>
                </a:solidFill>
              </a:rPr>
              <a:t>Survey</a:t>
            </a:r>
            <a:r>
              <a:rPr lang="fi-FI" sz="1200" b="1" dirty="0">
                <a:solidFill>
                  <a:schemeClr val="bg1"/>
                </a:solidFill>
              </a:rPr>
              <a:t> </a:t>
            </a:r>
            <a:r>
              <a:rPr lang="fi-FI" sz="1200" b="1" dirty="0" err="1">
                <a:solidFill>
                  <a:schemeClr val="bg1"/>
                </a:solidFill>
              </a:rPr>
              <a:t>Results</a:t>
            </a:r>
            <a:r>
              <a:rPr lang="fi-FI" sz="1200" b="1" dirty="0">
                <a:solidFill>
                  <a:schemeClr val="bg1"/>
                </a:solidFill>
              </a:rPr>
              <a:t> 2019 </a:t>
            </a:r>
          </a:p>
        </p:txBody>
      </p:sp>
    </p:spTree>
    <p:extLst>
      <p:ext uri="{BB962C8B-B14F-4D97-AF65-F5344CB8AC3E}">
        <p14:creationId xmlns:p14="http://schemas.microsoft.com/office/powerpoint/2010/main" val="3515611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536" y="-1"/>
            <a:ext cx="5276088" cy="6487297"/>
          </a:xfrm>
          <a:solidFill>
            <a:srgbClr val="FF4201"/>
          </a:solidFill>
        </p:spPr>
        <p:txBody>
          <a:bodyPr>
            <a:normAutofit fontScale="90000"/>
          </a:bodyPr>
          <a:lstStyle/>
          <a:p>
            <a:br>
              <a:rPr lang="fi-FI" dirty="0"/>
            </a:br>
            <a:br>
              <a:rPr lang="fi-FI" dirty="0"/>
            </a:br>
            <a:r>
              <a:rPr lang="fi-FI" sz="4000" dirty="0"/>
              <a:t>of the developers are in </a:t>
            </a:r>
            <a:r>
              <a:rPr lang="fi-FI" sz="4000" dirty="0">
                <a:solidFill>
                  <a:schemeClr val="bg1"/>
                </a:solidFill>
              </a:rPr>
              <a:t>position to </a:t>
            </a:r>
            <a:r>
              <a:rPr lang="fi-FI" sz="4000" dirty="0" err="1">
                <a:solidFill>
                  <a:schemeClr val="bg1"/>
                </a:solidFill>
              </a:rPr>
              <a:t>make</a:t>
            </a:r>
            <a:r>
              <a:rPr lang="fi-FI" sz="4000" dirty="0">
                <a:solidFill>
                  <a:schemeClr val="bg1"/>
                </a:solidFill>
              </a:rPr>
              <a:t> </a:t>
            </a:r>
            <a:r>
              <a:rPr lang="fi-FI" sz="4000" dirty="0" err="1">
                <a:solidFill>
                  <a:schemeClr val="bg1"/>
                </a:solidFill>
              </a:rPr>
              <a:t>purchases</a:t>
            </a:r>
            <a:br>
              <a:rPr lang="fi-FI" sz="4000" dirty="0">
                <a:solidFill>
                  <a:schemeClr val="bg1"/>
                </a:solidFill>
              </a:rPr>
            </a:br>
            <a:br>
              <a:rPr lang="fi-FI" sz="4000" dirty="0">
                <a:solidFill>
                  <a:schemeClr val="bg1"/>
                </a:solidFill>
              </a:rPr>
            </a:br>
            <a:br>
              <a:rPr lang="fi-FI" sz="4000" dirty="0">
                <a:solidFill>
                  <a:schemeClr val="bg1"/>
                </a:solidFill>
              </a:rPr>
            </a:br>
            <a:r>
              <a:rPr lang="fi-FI" sz="4000" dirty="0" err="1"/>
              <a:t>are</a:t>
            </a:r>
            <a:r>
              <a:rPr lang="fi-FI" sz="4000" dirty="0"/>
              <a:t> in a position to </a:t>
            </a:r>
            <a:r>
              <a:rPr lang="fi-FI" sz="4000" dirty="0" err="1">
                <a:solidFill>
                  <a:schemeClr val="bg1"/>
                </a:solidFill>
              </a:rPr>
              <a:t>make</a:t>
            </a:r>
            <a:r>
              <a:rPr lang="fi-FI" sz="4000" dirty="0">
                <a:solidFill>
                  <a:schemeClr val="bg1"/>
                </a:solidFill>
              </a:rPr>
              <a:t> </a:t>
            </a:r>
            <a:r>
              <a:rPr lang="fi-FI" sz="4000" dirty="0" err="1">
                <a:solidFill>
                  <a:schemeClr val="bg1"/>
                </a:solidFill>
              </a:rPr>
              <a:t>recommendations</a:t>
            </a:r>
            <a:br>
              <a:rPr lang="fi-FI" sz="4000" dirty="0">
                <a:solidFill>
                  <a:schemeClr val="bg1"/>
                </a:solidFill>
              </a:rPr>
            </a:br>
            <a:br>
              <a:rPr lang="fi-FI" sz="4000" dirty="0">
                <a:solidFill>
                  <a:schemeClr val="bg1"/>
                </a:solidFill>
              </a:rPr>
            </a:br>
            <a:br>
              <a:rPr lang="fi-FI" sz="4000" dirty="0">
                <a:solidFill>
                  <a:schemeClr val="bg1"/>
                </a:solidFill>
              </a:rPr>
            </a:br>
            <a:r>
              <a:rPr lang="fi-FI" sz="4000" dirty="0"/>
              <a:t>of </a:t>
            </a:r>
            <a:r>
              <a:rPr lang="fi-FI" sz="4000" dirty="0" err="1"/>
              <a:t>the</a:t>
            </a:r>
            <a:r>
              <a:rPr lang="fi-FI" sz="4000" dirty="0"/>
              <a:t> </a:t>
            </a:r>
            <a:r>
              <a:rPr lang="fi-FI" sz="4000" dirty="0" err="1"/>
              <a:t>developers</a:t>
            </a:r>
            <a:r>
              <a:rPr lang="fi-FI" sz="4000" dirty="0"/>
              <a:t> </a:t>
            </a:r>
            <a:r>
              <a:rPr lang="fi-FI" sz="4000" dirty="0" err="1"/>
              <a:t>can</a:t>
            </a:r>
            <a:r>
              <a:rPr lang="fi-FI" sz="4000" dirty="0"/>
              <a:t> </a:t>
            </a:r>
            <a:r>
              <a:rPr lang="fi-FI" sz="4000" dirty="0" err="1"/>
              <a:t>spend</a:t>
            </a:r>
            <a:r>
              <a:rPr lang="fi-FI" sz="4000" dirty="0"/>
              <a:t> </a:t>
            </a:r>
            <a:r>
              <a:rPr lang="fi-FI" sz="4000" dirty="0">
                <a:solidFill>
                  <a:schemeClr val="bg1"/>
                </a:solidFill>
              </a:rPr>
              <a:t>10 000$+ </a:t>
            </a:r>
            <a:r>
              <a:rPr lang="fi-FI" sz="4000" dirty="0" err="1">
                <a:solidFill>
                  <a:schemeClr val="bg1"/>
                </a:solidFill>
              </a:rPr>
              <a:t>without</a:t>
            </a:r>
            <a:r>
              <a:rPr lang="fi-FI" sz="4000" dirty="0">
                <a:solidFill>
                  <a:schemeClr val="bg1"/>
                </a:solidFill>
              </a:rPr>
              <a:t> </a:t>
            </a:r>
            <a:r>
              <a:rPr lang="fi-FI" sz="4000" dirty="0" err="1">
                <a:solidFill>
                  <a:schemeClr val="bg1"/>
                </a:solidFill>
              </a:rPr>
              <a:t>authorization</a:t>
            </a:r>
            <a:br>
              <a:rPr lang="fi-FI" sz="4000" dirty="0">
                <a:solidFill>
                  <a:schemeClr val="bg1"/>
                </a:solidFill>
              </a:rPr>
            </a:br>
            <a:br>
              <a:rPr lang="fi-FI" dirty="0">
                <a:solidFill>
                  <a:schemeClr val="bg1"/>
                </a:solidFill>
              </a:rPr>
            </a:b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F83C9864-A4F4-B44E-8EF8-99163405D889}"/>
              </a:ext>
            </a:extLst>
          </p:cNvPr>
          <p:cNvSpPr/>
          <p:nvPr/>
        </p:nvSpPr>
        <p:spPr>
          <a:xfrm>
            <a:off x="269142" y="6142448"/>
            <a:ext cx="5859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 dirty="0">
                <a:solidFill>
                  <a:schemeClr val="bg1"/>
                </a:solidFill>
              </a:rPr>
              <a:t>Global developer population report 2019 . https://sdata.me/GlobalDevPop19 </a:t>
            </a:r>
            <a:endParaRPr lang="fi-FI" sz="110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2CBF86F8-0AB9-4C47-8863-CA1492678DF1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FF6DF085-89AB-8847-A415-D5C9470C2037}"/>
              </a:ext>
            </a:extLst>
          </p:cNvPr>
          <p:cNvSpPr/>
          <p:nvPr/>
        </p:nvSpPr>
        <p:spPr>
          <a:xfrm>
            <a:off x="65300" y="2311042"/>
            <a:ext cx="1989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7200" dirty="0">
                <a:solidFill>
                  <a:schemeClr val="bg1"/>
                </a:solidFill>
              </a:rPr>
              <a:t>45%</a:t>
            </a:r>
            <a:r>
              <a:rPr lang="fi-FI" sz="7200" dirty="0"/>
              <a:t> </a:t>
            </a:r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111CC0F5-555A-1845-AA44-A16395A855DF}"/>
              </a:ext>
            </a:extLst>
          </p:cNvPr>
          <p:cNvSpPr/>
          <p:nvPr/>
        </p:nvSpPr>
        <p:spPr>
          <a:xfrm>
            <a:off x="65301" y="379346"/>
            <a:ext cx="1989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7200" dirty="0">
                <a:solidFill>
                  <a:schemeClr val="bg1"/>
                </a:solidFill>
              </a:rPr>
              <a:t>38%</a:t>
            </a:r>
            <a:r>
              <a:rPr lang="fi-FI" sz="7200" dirty="0"/>
              <a:t> </a:t>
            </a:r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D838CBDC-AC89-9443-A181-D96E49B8124F}"/>
              </a:ext>
            </a:extLst>
          </p:cNvPr>
          <p:cNvSpPr/>
          <p:nvPr/>
        </p:nvSpPr>
        <p:spPr>
          <a:xfrm>
            <a:off x="65300" y="4524265"/>
            <a:ext cx="1989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7200" dirty="0">
                <a:solidFill>
                  <a:schemeClr val="bg1"/>
                </a:solidFill>
              </a:rPr>
              <a:t>25%</a:t>
            </a:r>
            <a:r>
              <a:rPr lang="fi-FI" sz="7200" dirty="0"/>
              <a:t> </a:t>
            </a:r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7A22946E-6A36-AC4F-9D67-F3B8BF8F7A8E}"/>
              </a:ext>
            </a:extLst>
          </p:cNvPr>
          <p:cNvSpPr txBox="1"/>
          <p:nvPr/>
        </p:nvSpPr>
        <p:spPr>
          <a:xfrm>
            <a:off x="7278624" y="1696765"/>
            <a:ext cx="4913376" cy="1569660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i-FI" sz="4800" dirty="0" err="1">
                <a:solidFill>
                  <a:schemeClr val="bg1"/>
                </a:solidFill>
                <a:latin typeface="+mj-lt"/>
              </a:rPr>
              <a:t>Decision</a:t>
            </a:r>
            <a:r>
              <a:rPr lang="fi-FI" sz="4800" dirty="0">
                <a:solidFill>
                  <a:schemeClr val="bg1"/>
                </a:solidFill>
                <a:latin typeface="+mj-lt"/>
              </a:rPr>
              <a:t> </a:t>
            </a:r>
            <a:r>
              <a:rPr lang="fi-FI" sz="4800" dirty="0" err="1">
                <a:solidFill>
                  <a:schemeClr val="bg1"/>
                </a:solidFill>
                <a:latin typeface="+mj-lt"/>
              </a:rPr>
              <a:t>makers</a:t>
            </a:r>
            <a:r>
              <a:rPr lang="fi-FI" sz="4800" dirty="0">
                <a:solidFill>
                  <a:schemeClr val="bg1"/>
                </a:solidFill>
                <a:latin typeface="+mj-lt"/>
              </a:rPr>
              <a:t> </a:t>
            </a:r>
            <a:r>
              <a:rPr lang="fi-FI" sz="4800" dirty="0" err="1">
                <a:solidFill>
                  <a:schemeClr val="bg1"/>
                </a:solidFill>
                <a:latin typeface="+mj-lt"/>
              </a:rPr>
              <a:t>behind</a:t>
            </a:r>
            <a:r>
              <a:rPr lang="fi-FI" sz="4800" dirty="0">
                <a:solidFill>
                  <a:schemeClr val="bg1"/>
                </a:solidFill>
                <a:latin typeface="+mj-lt"/>
              </a:rPr>
              <a:t> </a:t>
            </a:r>
            <a:r>
              <a:rPr lang="fi-FI" sz="4800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fi-FI" sz="4800" dirty="0">
                <a:solidFill>
                  <a:schemeClr val="bg1"/>
                </a:solidFill>
                <a:latin typeface="+mj-lt"/>
              </a:rPr>
              <a:t> </a:t>
            </a:r>
            <a:r>
              <a:rPr lang="fi-FI" sz="4800" dirty="0" err="1">
                <a:solidFill>
                  <a:schemeClr val="bg1"/>
                </a:solidFill>
                <a:latin typeface="+mj-lt"/>
              </a:rPr>
              <a:t>scenes</a:t>
            </a:r>
            <a:endParaRPr lang="fi-FI" sz="4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97CC1D66-61F5-624C-9442-35CA0D070639}"/>
              </a:ext>
            </a:extLst>
          </p:cNvPr>
          <p:cNvSpPr txBox="1"/>
          <p:nvPr/>
        </p:nvSpPr>
        <p:spPr>
          <a:xfrm>
            <a:off x="7278624" y="4745736"/>
            <a:ext cx="4913376" cy="1077218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i-FI" sz="3200" dirty="0">
                <a:solidFill>
                  <a:schemeClr val="bg1"/>
                </a:solidFill>
              </a:rPr>
              <a:t>2019: 47,5+ </a:t>
            </a:r>
            <a:r>
              <a:rPr lang="fi-FI" sz="3200" dirty="0" err="1">
                <a:solidFill>
                  <a:schemeClr val="bg1"/>
                </a:solidFill>
              </a:rPr>
              <a:t>Billion</a:t>
            </a:r>
            <a:endParaRPr lang="fi-FI" sz="3200" dirty="0">
              <a:solidFill>
                <a:schemeClr val="bg1"/>
              </a:solidFill>
            </a:endParaRPr>
          </a:p>
          <a:p>
            <a:pPr algn="ctr"/>
            <a:r>
              <a:rPr lang="fi-FI" sz="3200" dirty="0">
                <a:solidFill>
                  <a:schemeClr val="bg1"/>
                </a:solidFill>
              </a:rPr>
              <a:t>2030: 112,5+ </a:t>
            </a:r>
            <a:r>
              <a:rPr lang="fi-FI" sz="3200" dirty="0" err="1">
                <a:solidFill>
                  <a:schemeClr val="bg1"/>
                </a:solidFill>
              </a:rPr>
              <a:t>Billion</a:t>
            </a:r>
            <a:endParaRPr lang="fi-FI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924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laotsikko 2">
            <a:extLst>
              <a:ext uri="{FF2B5EF4-FFF2-40B4-BE49-F238E27FC236}">
                <a16:creationId xmlns:a16="http://schemas.microsoft.com/office/drawing/2014/main" id="{7EA3A3C1-302B-004B-B700-75002117ED8C}"/>
              </a:ext>
            </a:extLst>
          </p:cNvPr>
          <p:cNvSpPr txBox="1">
            <a:spLocks/>
          </p:cNvSpPr>
          <p:nvPr/>
        </p:nvSpPr>
        <p:spPr>
          <a:xfrm>
            <a:off x="0" y="3776473"/>
            <a:ext cx="12192000" cy="3081528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i-FI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F2ED45B5-9A47-2043-87BF-799C5201E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0144" y="1145495"/>
            <a:ext cx="6611027" cy="1763091"/>
          </a:xfrm>
        </p:spPr>
        <p:txBody>
          <a:bodyPr>
            <a:normAutofit/>
          </a:bodyPr>
          <a:lstStyle/>
          <a:p>
            <a:r>
              <a:rPr lang="fi-FI" sz="4000" b="1" dirty="0">
                <a:solidFill>
                  <a:schemeClr val="bg1"/>
                </a:solidFill>
              </a:rPr>
              <a:t>dxdoctor.net     #</a:t>
            </a:r>
            <a:r>
              <a:rPr lang="fi-FI" sz="4000" b="1" dirty="0" err="1">
                <a:solidFill>
                  <a:schemeClr val="bg1"/>
                </a:solidFill>
              </a:rPr>
              <a:t>dxdoctor</a:t>
            </a:r>
            <a:br>
              <a:rPr lang="fi-FI" sz="4000" b="1" dirty="0">
                <a:solidFill>
                  <a:schemeClr val="bg1"/>
                </a:solidFill>
              </a:rPr>
            </a:br>
            <a:br>
              <a:rPr lang="fi-FI" sz="4000" b="1" dirty="0">
                <a:solidFill>
                  <a:schemeClr val="bg1"/>
                </a:solidFill>
              </a:rPr>
            </a:br>
            <a:r>
              <a:rPr lang="fi-FI" sz="4000" b="1" dirty="0">
                <a:solidFill>
                  <a:schemeClr val="bg1"/>
                </a:solidFill>
              </a:rPr>
              <a:t>100daysdx.com     #100DaysDX</a:t>
            </a:r>
            <a:endParaRPr lang="fi-FI" sz="4000" dirty="0">
              <a:solidFill>
                <a:schemeClr val="bg1"/>
              </a:solidFill>
            </a:endParaRPr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CF9CA269-88D2-184F-B1F9-86E0127A9D5C}"/>
              </a:ext>
            </a:extLst>
          </p:cNvPr>
          <p:cNvSpPr/>
          <p:nvPr/>
        </p:nvSpPr>
        <p:spPr>
          <a:xfrm>
            <a:off x="5050638" y="3999702"/>
            <a:ext cx="6927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Jarkko Moilanen (</a:t>
            </a:r>
            <a:r>
              <a:rPr lang="fi-FI" sz="2800" dirty="0" err="1">
                <a:solidFill>
                  <a:schemeClr val="bg1"/>
                </a:solidFill>
              </a:rPr>
              <a:t>PhD</a:t>
            </a:r>
            <a:r>
              <a:rPr lang="fi-FI" sz="2800" dirty="0">
                <a:solidFill>
                  <a:schemeClr val="bg1"/>
                </a:solidFill>
              </a:rPr>
              <a:t>)</a:t>
            </a:r>
          </a:p>
          <a:p>
            <a:r>
              <a:rPr lang="fi-FI" sz="2800" dirty="0" err="1">
                <a:solidFill>
                  <a:schemeClr val="bg1"/>
                </a:solidFill>
              </a:rPr>
              <a:t>Chief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Officer</a:t>
            </a:r>
            <a:r>
              <a:rPr lang="fi-FI" sz="2800" dirty="0">
                <a:solidFill>
                  <a:schemeClr val="bg1"/>
                </a:solidFill>
              </a:rPr>
              <a:t>, </a:t>
            </a:r>
            <a:r>
              <a:rPr lang="fi-FI" sz="2800" dirty="0" err="1">
                <a:solidFill>
                  <a:schemeClr val="bg1"/>
                </a:solidFill>
              </a:rPr>
              <a:t>Platform</a:t>
            </a:r>
            <a:r>
              <a:rPr lang="fi-FI" sz="2800" dirty="0">
                <a:solidFill>
                  <a:schemeClr val="bg1"/>
                </a:solidFill>
              </a:rPr>
              <a:t> of </a:t>
            </a:r>
            <a:r>
              <a:rPr lang="fi-FI" sz="2800" dirty="0" err="1">
                <a:solidFill>
                  <a:schemeClr val="bg1"/>
                </a:solidFill>
              </a:rPr>
              <a:t>Trust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@</a:t>
            </a:r>
            <a:r>
              <a:rPr lang="fi-FI" sz="2800" dirty="0" err="1">
                <a:solidFill>
                  <a:schemeClr val="bg1"/>
                </a:solidFill>
              </a:rPr>
              <a:t>Jarkko_Moilanen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+358 40 535 9066</a:t>
            </a:r>
          </a:p>
        </p:txBody>
      </p:sp>
      <p:pic>
        <p:nvPicPr>
          <p:cNvPr id="17" name="Kuva 16" descr="Kuva, joka sisältää kohteen henkilö, valokuva, mies, oranssi&#10;&#10;Kuvaus luotu automaattisesti">
            <a:extLst>
              <a:ext uri="{FF2B5EF4-FFF2-40B4-BE49-F238E27FC236}">
                <a16:creationId xmlns:a16="http://schemas.microsoft.com/office/drawing/2014/main" id="{BFB2B7AB-3FD5-9049-969C-F05161C64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192024"/>
            <a:ext cx="4632701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9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81" y="0"/>
            <a:ext cx="5276336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6000" dirty="0">
                <a:solidFill>
                  <a:schemeClr val="bg1"/>
                </a:solidFill>
              </a:rPr>
              <a:t>100 Days DX</a:t>
            </a:r>
            <a:br>
              <a:rPr lang="fi-FI" sz="6000" dirty="0">
                <a:solidFill>
                  <a:schemeClr val="bg1"/>
                </a:solidFill>
              </a:rPr>
            </a:br>
            <a:r>
              <a:rPr lang="fi-FI" sz="6000" dirty="0"/>
              <a:t>100daysdx.com</a:t>
            </a:r>
            <a:br>
              <a:rPr lang="fi-FI" sz="6000" dirty="0"/>
            </a:br>
            <a:br>
              <a:rPr lang="fi-FI" sz="6000" dirty="0"/>
            </a:br>
            <a:r>
              <a:rPr lang="fi-FI" sz="3600" b="1" dirty="0"/>
              <a:t>113 633 words of wisdom which is equivalent of a 378 page book.</a:t>
            </a:r>
            <a:br>
              <a:rPr lang="fi-FI" sz="3600" b="1" dirty="0"/>
            </a:br>
            <a:endParaRPr lang="fi-FI" sz="6000" dirty="0"/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528C4FC1-5FA6-3B44-A6F2-FBEB0432B3C6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96D7AE5A-129C-B94D-8797-31BBE66E83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4558D718-7F38-4C48-B40C-BDA55C899415}"/>
              </a:ext>
            </a:extLst>
          </p:cNvPr>
          <p:cNvSpPr/>
          <p:nvPr/>
        </p:nvSpPr>
        <p:spPr>
          <a:xfrm>
            <a:off x="605481" y="5023708"/>
            <a:ext cx="32209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bg1"/>
                </a:solidFill>
              </a:rPr>
              <a:t>The biggest open resource on Developer eXperience so far.</a:t>
            </a:r>
          </a:p>
        </p:txBody>
      </p:sp>
      <p:pic>
        <p:nvPicPr>
          <p:cNvPr id="6" name="Kuva 5" descr="Kuva, joka sisältää kohteen teksti, kartta&#10;&#10;Kuvaus luotu automaattisesti">
            <a:extLst>
              <a:ext uri="{FF2B5EF4-FFF2-40B4-BE49-F238E27FC236}">
                <a16:creationId xmlns:a16="http://schemas.microsoft.com/office/drawing/2014/main" id="{45C4C36E-B955-1D41-ABD9-E474F9CEA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592" y="939932"/>
            <a:ext cx="3258312" cy="460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3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480" y="-1"/>
            <a:ext cx="5490519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Developers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are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/>
              <a:t>typically</a:t>
            </a:r>
            <a:r>
              <a:rPr lang="fi-FI" dirty="0"/>
              <a:t> </a:t>
            </a:r>
            <a:r>
              <a:rPr lang="fi-FI" dirty="0" err="1"/>
              <a:t>presented</a:t>
            </a:r>
            <a:r>
              <a:rPr lang="fi-FI" dirty="0"/>
              <a:t> as </a:t>
            </a:r>
            <a:r>
              <a:rPr lang="fi-FI" dirty="0" err="1">
                <a:solidFill>
                  <a:schemeClr val="bg1"/>
                </a:solidFill>
              </a:rPr>
              <a:t>consumers</a:t>
            </a:r>
            <a:br>
              <a:rPr lang="fi-FI" dirty="0">
                <a:solidFill>
                  <a:schemeClr val="bg1"/>
                </a:solidFill>
              </a:rPr>
            </a:br>
            <a:br>
              <a:rPr lang="fi-FI" dirty="0">
                <a:solidFill>
                  <a:schemeClr val="bg1"/>
                </a:solidFill>
              </a:rPr>
            </a:br>
            <a:r>
              <a:rPr lang="fi-FI" dirty="0" err="1">
                <a:solidFill>
                  <a:schemeClr val="bg1"/>
                </a:solidFill>
              </a:rPr>
              <a:t>Developers</a:t>
            </a:r>
            <a:r>
              <a:rPr lang="fi-FI" dirty="0">
                <a:solidFill>
                  <a:schemeClr val="bg1"/>
                </a:solidFill>
              </a:rPr>
              <a:t> as </a:t>
            </a:r>
            <a:r>
              <a:rPr lang="fi-FI" dirty="0" err="1">
                <a:solidFill>
                  <a:schemeClr val="bg1"/>
                </a:solidFill>
              </a:rPr>
              <a:t>learners</a:t>
            </a:r>
            <a:br>
              <a:rPr lang="fi-FI" dirty="0"/>
            </a:br>
            <a:br>
              <a:rPr lang="fi-FI" dirty="0"/>
            </a:br>
            <a:r>
              <a:rPr lang="fi-FI" dirty="0" err="1"/>
              <a:t>They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>
                <a:solidFill>
                  <a:schemeClr val="bg1"/>
                </a:solidFill>
              </a:rPr>
              <a:t>decision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makers</a:t>
            </a:r>
            <a:r>
              <a:rPr lang="fi-FI" dirty="0">
                <a:solidFill>
                  <a:schemeClr val="bg1"/>
                </a:solidFill>
              </a:rPr>
              <a:t> as </a:t>
            </a:r>
            <a:r>
              <a:rPr lang="fi-FI" dirty="0" err="1">
                <a:solidFill>
                  <a:schemeClr val="bg1"/>
                </a:solidFill>
              </a:rPr>
              <a:t>well</a:t>
            </a:r>
            <a:r>
              <a:rPr lang="fi-FI" dirty="0">
                <a:solidFill>
                  <a:schemeClr val="bg1"/>
                </a:solidFill>
              </a:rPr>
              <a:t> </a:t>
            </a:r>
            <a:br>
              <a:rPr lang="fi-FI" dirty="0">
                <a:solidFill>
                  <a:schemeClr val="bg1"/>
                </a:solidFill>
              </a:rPr>
            </a:br>
            <a:r>
              <a:rPr lang="fi-FI" sz="2400" dirty="0"/>
              <a:t>(as it </a:t>
            </a:r>
            <a:r>
              <a:rPr lang="fi-FI" sz="2400" dirty="0" err="1"/>
              <a:t>was</a:t>
            </a:r>
            <a:r>
              <a:rPr lang="fi-FI" sz="2400" dirty="0"/>
              <a:t> </a:t>
            </a:r>
            <a:r>
              <a:rPr lang="fi-FI" sz="2400" dirty="0" err="1"/>
              <a:t>discussed</a:t>
            </a:r>
            <a:r>
              <a:rPr lang="fi-FI" sz="2400" dirty="0"/>
              <a:t> </a:t>
            </a:r>
            <a:r>
              <a:rPr lang="fi-FI" sz="2400" dirty="0" err="1"/>
              <a:t>previously</a:t>
            </a:r>
            <a:r>
              <a:rPr lang="fi-FI" sz="2400" dirty="0"/>
              <a:t>)</a:t>
            </a:r>
            <a:endParaRPr lang="fi-FI" sz="6000" dirty="0">
              <a:effectLst/>
            </a:endParaRPr>
          </a:p>
        </p:txBody>
      </p:sp>
      <p:sp>
        <p:nvSpPr>
          <p:cNvPr id="9" name="Otsikko 1">
            <a:extLst>
              <a:ext uri="{FF2B5EF4-FFF2-40B4-BE49-F238E27FC236}">
                <a16:creationId xmlns:a16="http://schemas.microsoft.com/office/drawing/2014/main" id="{BC4F6A76-754D-A84E-B85A-E143E2945B04}"/>
              </a:ext>
            </a:extLst>
          </p:cNvPr>
          <p:cNvSpPr txBox="1">
            <a:spLocks/>
          </p:cNvSpPr>
          <p:nvPr/>
        </p:nvSpPr>
        <p:spPr>
          <a:xfrm>
            <a:off x="6493089" y="0"/>
            <a:ext cx="208392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17598643-C628-1340-925D-19F8BD9CB2C1}"/>
              </a:ext>
            </a:extLst>
          </p:cNvPr>
          <p:cNvSpPr/>
          <p:nvPr/>
        </p:nvSpPr>
        <p:spPr>
          <a:xfrm>
            <a:off x="5698912" y="985206"/>
            <a:ext cx="6527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7200" dirty="0">
                <a:solidFill>
                  <a:schemeClr val="bg1"/>
                </a:solidFill>
              </a:rPr>
              <a:t>1</a:t>
            </a:r>
            <a:r>
              <a:rPr lang="fi-FI" sz="7200" dirty="0"/>
              <a:t> </a:t>
            </a:r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4767573B-C47A-5A49-A026-3A841B0CE0B5}"/>
              </a:ext>
            </a:extLst>
          </p:cNvPr>
          <p:cNvSpPr/>
          <p:nvPr/>
        </p:nvSpPr>
        <p:spPr>
          <a:xfrm>
            <a:off x="5722367" y="4431563"/>
            <a:ext cx="6527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7200" dirty="0">
                <a:solidFill>
                  <a:schemeClr val="bg1"/>
                </a:solidFill>
              </a:rPr>
              <a:t>3</a:t>
            </a:r>
            <a:endParaRPr lang="fi-FI" sz="7200" dirty="0"/>
          </a:p>
        </p:txBody>
      </p:sp>
      <p:sp>
        <p:nvSpPr>
          <p:cNvPr id="11" name="Tekstiruutu 10">
            <a:extLst>
              <a:ext uri="{FF2B5EF4-FFF2-40B4-BE49-F238E27FC236}">
                <a16:creationId xmlns:a16="http://schemas.microsoft.com/office/drawing/2014/main" id="{5FDBE684-42AB-1F4A-ACDF-6BE6097072C8}"/>
              </a:ext>
            </a:extLst>
          </p:cNvPr>
          <p:cNvSpPr txBox="1"/>
          <p:nvPr/>
        </p:nvSpPr>
        <p:spPr>
          <a:xfrm>
            <a:off x="0" y="2690329"/>
            <a:ext cx="6493088" cy="830997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i-FI" sz="4800" dirty="0">
                <a:solidFill>
                  <a:schemeClr val="bg1"/>
                </a:solidFill>
                <a:latin typeface="+mj-lt"/>
              </a:rPr>
              <a:t>3 </a:t>
            </a:r>
            <a:r>
              <a:rPr lang="fi-FI" sz="4800" dirty="0" err="1">
                <a:solidFill>
                  <a:schemeClr val="bg1"/>
                </a:solidFill>
                <a:latin typeface="+mj-lt"/>
              </a:rPr>
              <a:t>aspects</a:t>
            </a:r>
            <a:endParaRPr lang="fi-FI" sz="4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2EF1BAA7-0B9F-0F41-A86F-C0DA818701D4}"/>
              </a:ext>
            </a:extLst>
          </p:cNvPr>
          <p:cNvSpPr/>
          <p:nvPr/>
        </p:nvSpPr>
        <p:spPr>
          <a:xfrm>
            <a:off x="5698912" y="2817220"/>
            <a:ext cx="6527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7200" dirty="0">
                <a:solidFill>
                  <a:schemeClr val="bg1"/>
                </a:solidFill>
              </a:rPr>
              <a:t>2</a:t>
            </a:r>
            <a:endParaRPr lang="fi-FI" sz="7200" dirty="0"/>
          </a:p>
        </p:txBody>
      </p:sp>
    </p:spTree>
    <p:extLst>
      <p:ext uri="{BB962C8B-B14F-4D97-AF65-F5344CB8AC3E}">
        <p14:creationId xmlns:p14="http://schemas.microsoft.com/office/powerpoint/2010/main" val="324200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tsikko 1">
            <a:extLst>
              <a:ext uri="{FF2B5EF4-FFF2-40B4-BE49-F238E27FC236}">
                <a16:creationId xmlns:a16="http://schemas.microsoft.com/office/drawing/2014/main" id="{C0DD3EE3-DD16-CB4C-8621-19567DE837A5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E2A6401F-52D5-BC45-97D1-D53DFC9AAD64}"/>
              </a:ext>
            </a:extLst>
          </p:cNvPr>
          <p:cNvSpPr txBox="1"/>
          <p:nvPr/>
        </p:nvSpPr>
        <p:spPr>
          <a:xfrm>
            <a:off x="0" y="2059393"/>
            <a:ext cx="898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800" dirty="0" err="1">
                <a:solidFill>
                  <a:schemeClr val="bg1"/>
                </a:solidFill>
                <a:latin typeface="+mj-lt"/>
              </a:rPr>
              <a:t>Consumers</a:t>
            </a:r>
            <a:endParaRPr lang="fi-FI" sz="4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961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2488" y="-1"/>
            <a:ext cx="3159511" cy="6487297"/>
          </a:xfrm>
          <a:solidFill>
            <a:srgbClr val="FF4201"/>
          </a:solidFill>
        </p:spPr>
        <p:txBody>
          <a:bodyPr>
            <a:normAutofit fontScale="90000"/>
          </a:bodyPr>
          <a:lstStyle/>
          <a:p>
            <a:pPr algn="ctr"/>
            <a:r>
              <a:rPr lang="fi-FI" dirty="0"/>
              <a:t>18,9 </a:t>
            </a:r>
            <a:r>
              <a:rPr lang="fi-FI" dirty="0" err="1"/>
              <a:t>Million</a:t>
            </a:r>
            <a:r>
              <a:rPr lang="fi-FI" dirty="0"/>
              <a:t> </a:t>
            </a:r>
            <a:r>
              <a:rPr lang="fi-FI" dirty="0" err="1">
                <a:solidFill>
                  <a:schemeClr val="bg1"/>
                </a:solidFill>
              </a:rPr>
              <a:t>active</a:t>
            </a:r>
            <a:r>
              <a:rPr lang="fi-FI" dirty="0">
                <a:solidFill>
                  <a:schemeClr val="bg1"/>
                </a:solidFill>
              </a:rPr>
              <a:t> software </a:t>
            </a:r>
            <a:r>
              <a:rPr lang="fi-FI" dirty="0" err="1">
                <a:solidFill>
                  <a:schemeClr val="bg1"/>
                </a:solidFill>
              </a:rPr>
              <a:t>developers</a:t>
            </a:r>
            <a:r>
              <a:rPr lang="fi-FI" dirty="0">
                <a:solidFill>
                  <a:schemeClr val="bg1"/>
                </a:solidFill>
              </a:rPr>
              <a:t> </a:t>
            </a:r>
            <a:br>
              <a:rPr lang="fi-FI" dirty="0">
                <a:solidFill>
                  <a:schemeClr val="bg1"/>
                </a:solidFill>
              </a:rPr>
            </a:br>
            <a:r>
              <a:rPr lang="fi-FI" sz="2400" dirty="0">
                <a:solidFill>
                  <a:schemeClr val="bg1"/>
                </a:solidFill>
              </a:rPr>
              <a:t>(21% </a:t>
            </a:r>
            <a:r>
              <a:rPr lang="fi-FI" sz="2400" dirty="0" err="1">
                <a:solidFill>
                  <a:schemeClr val="bg1"/>
                </a:solidFill>
              </a:rPr>
              <a:t>growth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during</a:t>
            </a:r>
            <a:r>
              <a:rPr lang="fi-FI" sz="2400" dirty="0">
                <a:solidFill>
                  <a:schemeClr val="bg1"/>
                </a:solidFill>
              </a:rPr>
              <a:t> 2018)</a:t>
            </a:r>
            <a:br>
              <a:rPr lang="fi-FI" sz="2400" dirty="0">
                <a:solidFill>
                  <a:schemeClr val="bg1"/>
                </a:solidFill>
              </a:rPr>
            </a:br>
            <a:br>
              <a:rPr lang="fi-FI" dirty="0">
                <a:solidFill>
                  <a:schemeClr val="bg1"/>
                </a:solidFill>
              </a:rPr>
            </a:br>
            <a:r>
              <a:rPr lang="fi-FI" dirty="0"/>
              <a:t>45 </a:t>
            </a:r>
            <a:r>
              <a:rPr lang="fi-FI" dirty="0" err="1"/>
              <a:t>Million</a:t>
            </a:r>
            <a:r>
              <a:rPr lang="fi-FI" dirty="0"/>
              <a:t> </a:t>
            </a:r>
            <a:r>
              <a:rPr lang="fi-FI" dirty="0" err="1">
                <a:solidFill>
                  <a:schemeClr val="bg1"/>
                </a:solidFill>
              </a:rPr>
              <a:t>developers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globally</a:t>
            </a:r>
            <a:r>
              <a:rPr lang="fi-FI" dirty="0">
                <a:solidFill>
                  <a:schemeClr val="bg1"/>
                </a:solidFill>
              </a:rPr>
              <a:t> in </a:t>
            </a:r>
            <a:r>
              <a:rPr lang="fi-FI" dirty="0"/>
              <a:t>2030</a:t>
            </a:r>
            <a:br>
              <a:rPr lang="fi-FI" dirty="0">
                <a:solidFill>
                  <a:schemeClr val="bg1"/>
                </a:solidFill>
              </a:rPr>
            </a:b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pic>
        <p:nvPicPr>
          <p:cNvPr id="4" name="Kuva 3" descr="Kuva, joka sisältää kohteen näyttökuva&#10;&#10;Kuvaus luotu automaattisesti">
            <a:extLst>
              <a:ext uri="{FF2B5EF4-FFF2-40B4-BE49-F238E27FC236}">
                <a16:creationId xmlns:a16="http://schemas.microsoft.com/office/drawing/2014/main" id="{6C01AD4A-5B7F-1948-9746-7750A2574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92" y="43247"/>
            <a:ext cx="7679008" cy="6400800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A1DE4D4F-68A3-5D49-8A2A-E286ABA8FCF3}"/>
              </a:ext>
            </a:extLst>
          </p:cNvPr>
          <p:cNvSpPr txBox="1"/>
          <p:nvPr/>
        </p:nvSpPr>
        <p:spPr>
          <a:xfrm>
            <a:off x="9190475" y="6071798"/>
            <a:ext cx="2843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b="1" dirty="0">
                <a:solidFill>
                  <a:schemeClr val="bg1"/>
                </a:solidFill>
              </a:rPr>
              <a:t>Global </a:t>
            </a:r>
            <a:r>
              <a:rPr lang="fi-FI" sz="1200" b="1" dirty="0" err="1">
                <a:solidFill>
                  <a:schemeClr val="bg1"/>
                </a:solidFill>
              </a:rPr>
              <a:t>developer</a:t>
            </a:r>
            <a:r>
              <a:rPr lang="fi-FI" sz="1200" b="1" dirty="0">
                <a:solidFill>
                  <a:schemeClr val="bg1"/>
                </a:solidFill>
              </a:rPr>
              <a:t> </a:t>
            </a:r>
            <a:r>
              <a:rPr lang="fi-FI" sz="1200" b="1" dirty="0" err="1">
                <a:solidFill>
                  <a:schemeClr val="bg1"/>
                </a:solidFill>
              </a:rPr>
              <a:t>population</a:t>
            </a:r>
            <a:r>
              <a:rPr lang="fi-FI" sz="1200" b="1" dirty="0">
                <a:solidFill>
                  <a:schemeClr val="bg1"/>
                </a:solidFill>
              </a:rPr>
              <a:t> </a:t>
            </a:r>
            <a:r>
              <a:rPr lang="fi-FI" sz="1200" b="1" dirty="0" err="1">
                <a:solidFill>
                  <a:schemeClr val="bg1"/>
                </a:solidFill>
              </a:rPr>
              <a:t>report</a:t>
            </a:r>
            <a:r>
              <a:rPr lang="fi-FI" sz="1200" b="1" dirty="0">
                <a:solidFill>
                  <a:schemeClr val="bg1"/>
                </a:solidFill>
              </a:rPr>
              <a:t> 2019 </a:t>
            </a:r>
            <a:endParaRPr lang="fi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2488" y="-1"/>
            <a:ext cx="3159511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pPr algn="ctr"/>
            <a:r>
              <a:rPr lang="fi-FI" dirty="0"/>
              <a:t>Western </a:t>
            </a:r>
            <a:r>
              <a:rPr lang="fi-FI" dirty="0" err="1"/>
              <a:t>male</a:t>
            </a:r>
            <a:r>
              <a:rPr lang="fi-FI" dirty="0"/>
              <a:t> </a:t>
            </a:r>
            <a:r>
              <a:rPr lang="fi-FI" dirty="0" err="1"/>
              <a:t>thing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A1DE4D4F-68A3-5D49-8A2A-E286ABA8FCF3}"/>
              </a:ext>
            </a:extLst>
          </p:cNvPr>
          <p:cNvSpPr txBox="1"/>
          <p:nvPr/>
        </p:nvSpPr>
        <p:spPr>
          <a:xfrm>
            <a:off x="2709077" y="6129570"/>
            <a:ext cx="330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b="1" dirty="0" err="1">
                <a:solidFill>
                  <a:schemeClr val="bg1"/>
                </a:solidFill>
              </a:rPr>
              <a:t>Stack</a:t>
            </a:r>
            <a:r>
              <a:rPr lang="fi-FI" sz="1200" b="1" dirty="0">
                <a:solidFill>
                  <a:schemeClr val="bg1"/>
                </a:solidFill>
              </a:rPr>
              <a:t> </a:t>
            </a:r>
            <a:r>
              <a:rPr lang="fi-FI" sz="1200" b="1" dirty="0" err="1">
                <a:solidFill>
                  <a:schemeClr val="bg1"/>
                </a:solidFill>
              </a:rPr>
              <a:t>Overflow</a:t>
            </a:r>
            <a:r>
              <a:rPr lang="fi-FI" sz="1200" b="1" dirty="0">
                <a:solidFill>
                  <a:schemeClr val="bg1"/>
                </a:solidFill>
              </a:rPr>
              <a:t> - </a:t>
            </a:r>
            <a:r>
              <a:rPr lang="fi-FI" sz="1200" b="1" dirty="0" err="1">
                <a:solidFill>
                  <a:schemeClr val="bg1"/>
                </a:solidFill>
              </a:rPr>
              <a:t>Developer</a:t>
            </a:r>
            <a:r>
              <a:rPr lang="fi-FI" sz="1200" b="1" dirty="0">
                <a:solidFill>
                  <a:schemeClr val="bg1"/>
                </a:solidFill>
              </a:rPr>
              <a:t> </a:t>
            </a:r>
            <a:r>
              <a:rPr lang="fi-FI" sz="1200" b="1" dirty="0" err="1">
                <a:solidFill>
                  <a:schemeClr val="bg1"/>
                </a:solidFill>
              </a:rPr>
              <a:t>Survey</a:t>
            </a:r>
            <a:r>
              <a:rPr lang="fi-FI" sz="1200" b="1" dirty="0">
                <a:solidFill>
                  <a:schemeClr val="bg1"/>
                </a:solidFill>
              </a:rPr>
              <a:t> </a:t>
            </a:r>
            <a:r>
              <a:rPr lang="fi-FI" sz="1200" b="1" dirty="0" err="1">
                <a:solidFill>
                  <a:schemeClr val="bg1"/>
                </a:solidFill>
              </a:rPr>
              <a:t>Results</a:t>
            </a:r>
            <a:r>
              <a:rPr lang="fi-FI" sz="1200" b="1" dirty="0">
                <a:solidFill>
                  <a:schemeClr val="bg1"/>
                </a:solidFill>
              </a:rPr>
              <a:t> 2019 </a:t>
            </a:r>
          </a:p>
          <a:p>
            <a:endParaRPr lang="fi-FI" sz="1200" dirty="0">
              <a:solidFill>
                <a:schemeClr val="bg1"/>
              </a:solidFill>
            </a:endParaRPr>
          </a:p>
        </p:txBody>
      </p:sp>
      <p:pic>
        <p:nvPicPr>
          <p:cNvPr id="5" name="Kuva 4" descr="Kuva, joka sisältää kohteen näyttökuva, piirtäminen&#10;&#10;Kuvaus luotu automaattisesti">
            <a:extLst>
              <a:ext uri="{FF2B5EF4-FFF2-40B4-BE49-F238E27FC236}">
                <a16:creationId xmlns:a16="http://schemas.microsoft.com/office/drawing/2014/main" id="{FF8F8895-98AF-E24D-B2F5-A60233CA5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8" y="0"/>
            <a:ext cx="8915400" cy="3886200"/>
          </a:xfrm>
          <a:prstGeom prst="rect">
            <a:avLst/>
          </a:prstGeom>
        </p:spPr>
      </p:pic>
      <p:pic>
        <p:nvPicPr>
          <p:cNvPr id="4" name="Kuva 3" descr="Kuva, joka sisältää kohteen näyttökuva, valkokangas, puhelin&#10;&#10;Kuvaus luotu automaattisesti">
            <a:extLst>
              <a:ext uri="{FF2B5EF4-FFF2-40B4-BE49-F238E27FC236}">
                <a16:creationId xmlns:a16="http://schemas.microsoft.com/office/drawing/2014/main" id="{77380883-50B3-8345-A3AB-7B0825458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38" y="3975527"/>
            <a:ext cx="8534400" cy="1752600"/>
          </a:xfrm>
          <a:prstGeom prst="rect">
            <a:avLst/>
          </a:prstGeom>
        </p:spPr>
      </p:pic>
      <p:cxnSp>
        <p:nvCxnSpPr>
          <p:cNvPr id="9" name="Suora yhdysviiva 8">
            <a:extLst>
              <a:ext uri="{FF2B5EF4-FFF2-40B4-BE49-F238E27FC236}">
                <a16:creationId xmlns:a16="http://schemas.microsoft.com/office/drawing/2014/main" id="{278CA41C-8403-0C4A-8048-0F09EA60DAE1}"/>
              </a:ext>
            </a:extLst>
          </p:cNvPr>
          <p:cNvCxnSpPr/>
          <p:nvPr/>
        </p:nvCxnSpPr>
        <p:spPr>
          <a:xfrm>
            <a:off x="117088" y="3975527"/>
            <a:ext cx="8857782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iruutu 10">
            <a:extLst>
              <a:ext uri="{FF2B5EF4-FFF2-40B4-BE49-F238E27FC236}">
                <a16:creationId xmlns:a16="http://schemas.microsoft.com/office/drawing/2014/main" id="{A3842EF2-A244-B44C-ADE8-2C0782A6F5FC}"/>
              </a:ext>
            </a:extLst>
          </p:cNvPr>
          <p:cNvSpPr txBox="1"/>
          <p:nvPr/>
        </p:nvSpPr>
        <p:spPr>
          <a:xfrm>
            <a:off x="9528048" y="4864938"/>
            <a:ext cx="2331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What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if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we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compared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this</a:t>
            </a:r>
            <a:r>
              <a:rPr lang="fi-FI" dirty="0">
                <a:solidFill>
                  <a:schemeClr val="bg1"/>
                </a:solidFill>
              </a:rPr>
              <a:t> to team </a:t>
            </a:r>
            <a:r>
              <a:rPr lang="fi-FI" dirty="0" err="1">
                <a:solidFill>
                  <a:schemeClr val="bg1"/>
                </a:solidFill>
              </a:rPr>
              <a:t>level</a:t>
            </a:r>
            <a:r>
              <a:rPr lang="fi-FI" dirty="0">
                <a:solidFill>
                  <a:schemeClr val="bg1"/>
                </a:solidFill>
              </a:rPr>
              <a:t> composition? </a:t>
            </a:r>
          </a:p>
        </p:txBody>
      </p:sp>
      <p:sp>
        <p:nvSpPr>
          <p:cNvPr id="12" name="Tekstiruutu 11">
            <a:extLst>
              <a:ext uri="{FF2B5EF4-FFF2-40B4-BE49-F238E27FC236}">
                <a16:creationId xmlns:a16="http://schemas.microsoft.com/office/drawing/2014/main" id="{3768539B-06B8-B34E-B44F-C171E38950E6}"/>
              </a:ext>
            </a:extLst>
          </p:cNvPr>
          <p:cNvSpPr txBox="1"/>
          <p:nvPr/>
        </p:nvSpPr>
        <p:spPr>
          <a:xfrm>
            <a:off x="6199632" y="468602"/>
            <a:ext cx="2331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A </a:t>
            </a:r>
            <a:r>
              <a:rPr lang="fi-FI" dirty="0" err="1">
                <a:solidFill>
                  <a:schemeClr val="bg1"/>
                </a:solidFill>
              </a:rPr>
              <a:t>year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before</a:t>
            </a:r>
            <a:r>
              <a:rPr lang="fi-FI" dirty="0">
                <a:solidFill>
                  <a:schemeClr val="bg1"/>
                </a:solidFill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chemeClr val="bg1"/>
                </a:solidFill>
              </a:rPr>
              <a:t>White </a:t>
            </a:r>
            <a:r>
              <a:rPr lang="fi-FI" dirty="0" err="1">
                <a:solidFill>
                  <a:schemeClr val="bg1"/>
                </a:solidFill>
              </a:rPr>
              <a:t>or</a:t>
            </a:r>
            <a:r>
              <a:rPr lang="fi-FI" dirty="0">
                <a:solidFill>
                  <a:schemeClr val="bg1"/>
                </a:solidFill>
              </a:rPr>
              <a:t> of European </a:t>
            </a:r>
            <a:r>
              <a:rPr lang="fi-FI" dirty="0" err="1">
                <a:solidFill>
                  <a:schemeClr val="bg1"/>
                </a:solidFill>
              </a:rPr>
              <a:t>descent</a:t>
            </a:r>
            <a:r>
              <a:rPr lang="fi-FI" dirty="0">
                <a:solidFill>
                  <a:schemeClr val="bg1"/>
                </a:solidFill>
              </a:rPr>
              <a:t> 74,2%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chemeClr val="bg1"/>
                </a:solidFill>
              </a:rPr>
              <a:t>South Asian 11,5%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>
                <a:solidFill>
                  <a:schemeClr val="bg1"/>
                </a:solidFill>
              </a:rPr>
              <a:t>Hispanic</a:t>
            </a:r>
            <a:r>
              <a:rPr lang="fi-FI" dirty="0">
                <a:solidFill>
                  <a:schemeClr val="bg1"/>
                </a:solidFill>
              </a:rPr>
              <a:t> 6,7%</a:t>
            </a:r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AE2716EE-EE4E-0D4C-9210-ECDFE47708C7}"/>
              </a:ext>
            </a:extLst>
          </p:cNvPr>
          <p:cNvSpPr txBox="1"/>
          <p:nvPr/>
        </p:nvSpPr>
        <p:spPr>
          <a:xfrm>
            <a:off x="6199632" y="4714191"/>
            <a:ext cx="2331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A </a:t>
            </a:r>
            <a:r>
              <a:rPr lang="fi-FI" dirty="0" err="1">
                <a:solidFill>
                  <a:schemeClr val="bg1"/>
                </a:solidFill>
              </a:rPr>
              <a:t>year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before</a:t>
            </a:r>
            <a:r>
              <a:rPr lang="fi-FI" dirty="0">
                <a:solidFill>
                  <a:schemeClr val="bg1"/>
                </a:solidFill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chemeClr val="bg1"/>
                </a:solidFill>
              </a:rPr>
              <a:t>Male: 92,9%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>
                <a:solidFill>
                  <a:schemeClr val="bg1"/>
                </a:solidFill>
              </a:rPr>
              <a:t>Female</a:t>
            </a:r>
            <a:r>
              <a:rPr lang="fi-FI" dirty="0">
                <a:solidFill>
                  <a:schemeClr val="bg1"/>
                </a:solidFill>
              </a:rPr>
              <a:t>: 6,9%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chemeClr val="bg1"/>
                </a:solidFill>
              </a:rPr>
              <a:t>NB, q...: 0,9%</a:t>
            </a:r>
          </a:p>
        </p:txBody>
      </p:sp>
    </p:spTree>
    <p:extLst>
      <p:ext uri="{BB962C8B-B14F-4D97-AF65-F5344CB8AC3E}">
        <p14:creationId xmlns:p14="http://schemas.microsoft.com/office/powerpoint/2010/main" val="29708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2488" y="-1"/>
            <a:ext cx="3159511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pPr algn="ctr"/>
            <a:r>
              <a:rPr lang="fi-FI" dirty="0" err="1"/>
              <a:t>Early</a:t>
            </a:r>
            <a:r>
              <a:rPr lang="fi-FI" dirty="0"/>
              <a:t> </a:t>
            </a:r>
            <a:r>
              <a:rPr lang="fi-FI" dirty="0" err="1"/>
              <a:t>middle</a:t>
            </a:r>
            <a:r>
              <a:rPr lang="fi-FI" dirty="0"/>
              <a:t> </a:t>
            </a:r>
            <a:r>
              <a:rPr lang="fi-FI" dirty="0" err="1"/>
              <a:t>aged</a:t>
            </a:r>
            <a:r>
              <a:rPr lang="fi-FI" dirty="0"/>
              <a:t> </a:t>
            </a:r>
            <a:r>
              <a:rPr lang="fi-FI" dirty="0" err="1"/>
              <a:t>dominance</a:t>
            </a:r>
            <a:r>
              <a:rPr lang="fi-FI" dirty="0"/>
              <a:t>?</a:t>
            </a:r>
            <a:br>
              <a:rPr lang="fi-FI" dirty="0"/>
            </a:br>
            <a:br>
              <a:rPr lang="fi-FI" dirty="0"/>
            </a:br>
            <a:r>
              <a:rPr lang="fi-FI" dirty="0" err="1"/>
              <a:t>Becoming</a:t>
            </a:r>
            <a:r>
              <a:rPr lang="fi-FI" dirty="0"/>
              <a:t> </a:t>
            </a:r>
            <a:r>
              <a:rPr lang="fi-FI" dirty="0" err="1"/>
              <a:t>slightly</a:t>
            </a:r>
            <a:r>
              <a:rPr lang="fi-FI" dirty="0"/>
              <a:t> </a:t>
            </a:r>
            <a:r>
              <a:rPr lang="fi-FI" dirty="0" err="1"/>
              <a:t>younger</a:t>
            </a:r>
            <a:r>
              <a:rPr lang="fi-FI" dirty="0"/>
              <a:t>?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>
                <a:solidFill>
                  <a:schemeClr val="bg1"/>
                </a:solidFill>
              </a:rPr>
              <a:t>DX Doctor – dxdoctor.net – Jarkko Moilanen @Jarkko_Moilanen</a:t>
            </a:r>
            <a:endParaRPr lang="fi-FI" sz="1800" dirty="0">
              <a:solidFill>
                <a:schemeClr val="bg1"/>
              </a:solidFill>
            </a:endParaRP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A1DE4D4F-68A3-5D49-8A2A-E286ABA8FCF3}"/>
              </a:ext>
            </a:extLst>
          </p:cNvPr>
          <p:cNvSpPr txBox="1"/>
          <p:nvPr/>
        </p:nvSpPr>
        <p:spPr>
          <a:xfrm>
            <a:off x="9032488" y="6010251"/>
            <a:ext cx="3308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b="1" dirty="0" err="1">
                <a:solidFill>
                  <a:schemeClr val="bg1"/>
                </a:solidFill>
              </a:rPr>
              <a:t>Stack</a:t>
            </a:r>
            <a:r>
              <a:rPr lang="fi-FI" sz="1200" b="1" dirty="0">
                <a:solidFill>
                  <a:schemeClr val="bg1"/>
                </a:solidFill>
              </a:rPr>
              <a:t> </a:t>
            </a:r>
            <a:r>
              <a:rPr lang="fi-FI" sz="1200" b="1" dirty="0" err="1">
                <a:solidFill>
                  <a:schemeClr val="bg1"/>
                </a:solidFill>
              </a:rPr>
              <a:t>Overflow</a:t>
            </a:r>
            <a:r>
              <a:rPr lang="fi-FI" sz="1200" b="1" dirty="0">
                <a:solidFill>
                  <a:schemeClr val="bg1"/>
                </a:solidFill>
              </a:rPr>
              <a:t> - </a:t>
            </a:r>
            <a:r>
              <a:rPr lang="fi-FI" sz="1200" b="1" dirty="0" err="1">
                <a:solidFill>
                  <a:schemeClr val="bg1"/>
                </a:solidFill>
              </a:rPr>
              <a:t>Developer</a:t>
            </a:r>
            <a:r>
              <a:rPr lang="fi-FI" sz="1200" b="1" dirty="0">
                <a:solidFill>
                  <a:schemeClr val="bg1"/>
                </a:solidFill>
              </a:rPr>
              <a:t> </a:t>
            </a:r>
            <a:r>
              <a:rPr lang="fi-FI" sz="1200" b="1" dirty="0" err="1">
                <a:solidFill>
                  <a:schemeClr val="bg1"/>
                </a:solidFill>
              </a:rPr>
              <a:t>Survey</a:t>
            </a:r>
            <a:r>
              <a:rPr lang="fi-FI" sz="1200" b="1" dirty="0">
                <a:solidFill>
                  <a:schemeClr val="bg1"/>
                </a:solidFill>
              </a:rPr>
              <a:t> </a:t>
            </a:r>
            <a:r>
              <a:rPr lang="fi-FI" sz="1200" b="1" dirty="0" err="1">
                <a:solidFill>
                  <a:schemeClr val="bg1"/>
                </a:solidFill>
              </a:rPr>
              <a:t>Results</a:t>
            </a:r>
            <a:r>
              <a:rPr lang="fi-FI" sz="1200" b="1" dirty="0">
                <a:solidFill>
                  <a:schemeClr val="bg1"/>
                </a:solidFill>
              </a:rPr>
              <a:t> 2019 </a:t>
            </a:r>
          </a:p>
        </p:txBody>
      </p:sp>
      <p:sp>
        <p:nvSpPr>
          <p:cNvPr id="6" name="Tekstiruutu 5">
            <a:extLst>
              <a:ext uri="{FF2B5EF4-FFF2-40B4-BE49-F238E27FC236}">
                <a16:creationId xmlns:a16="http://schemas.microsoft.com/office/drawing/2014/main" id="{26989B14-BF4A-904F-A467-F81F873808A0}"/>
              </a:ext>
            </a:extLst>
          </p:cNvPr>
          <p:cNvSpPr txBox="1"/>
          <p:nvPr/>
        </p:nvSpPr>
        <p:spPr>
          <a:xfrm>
            <a:off x="9281159" y="370704"/>
            <a:ext cx="23185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3200">
                <a:solidFill>
                  <a:schemeClr val="bg1"/>
                </a:solidFill>
              </a:rPr>
              <a:t>Age</a:t>
            </a:r>
          </a:p>
          <a:p>
            <a:pPr algn="ctr"/>
            <a:endParaRPr lang="fi-FI" dirty="0"/>
          </a:p>
        </p:txBody>
      </p:sp>
      <p:pic>
        <p:nvPicPr>
          <p:cNvPr id="9" name="Kuva 8" descr="Kuva, joka sisältää kohteen näyttökuva, musta, valkokangas, näyttö&#10;&#10;Kuvaus luotu automaattisesti">
            <a:extLst>
              <a:ext uri="{FF2B5EF4-FFF2-40B4-BE49-F238E27FC236}">
                <a16:creationId xmlns:a16="http://schemas.microsoft.com/office/drawing/2014/main" id="{49806237-88A7-6C4C-AAAF-2415BA650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794" y="3379500"/>
            <a:ext cx="7322432" cy="3019935"/>
          </a:xfrm>
          <a:prstGeom prst="rect">
            <a:avLst/>
          </a:prstGeom>
        </p:spPr>
      </p:pic>
      <p:pic>
        <p:nvPicPr>
          <p:cNvPr id="12" name="Kuva 11">
            <a:extLst>
              <a:ext uri="{FF2B5EF4-FFF2-40B4-BE49-F238E27FC236}">
                <a16:creationId xmlns:a16="http://schemas.microsoft.com/office/drawing/2014/main" id="{D3E9C627-E4B9-8747-A60D-71C3B22CD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533" y="266454"/>
            <a:ext cx="7390953" cy="2878873"/>
          </a:xfrm>
          <a:prstGeom prst="rect">
            <a:avLst/>
          </a:prstGeom>
        </p:spPr>
      </p:pic>
      <p:sp>
        <p:nvSpPr>
          <p:cNvPr id="13" name="Tekstiruutu 12">
            <a:extLst>
              <a:ext uri="{FF2B5EF4-FFF2-40B4-BE49-F238E27FC236}">
                <a16:creationId xmlns:a16="http://schemas.microsoft.com/office/drawing/2014/main" id="{3AA35E67-A76A-0E46-9E40-DBAB217ACC17}"/>
              </a:ext>
            </a:extLst>
          </p:cNvPr>
          <p:cNvSpPr txBox="1"/>
          <p:nvPr/>
        </p:nvSpPr>
        <p:spPr>
          <a:xfrm rot="16200000">
            <a:off x="-82247" y="1275923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4000" dirty="0">
                <a:solidFill>
                  <a:schemeClr val="bg1"/>
                </a:solidFill>
              </a:rPr>
              <a:t>2019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18" name="Tekstiruutu 17">
            <a:extLst>
              <a:ext uri="{FF2B5EF4-FFF2-40B4-BE49-F238E27FC236}">
                <a16:creationId xmlns:a16="http://schemas.microsoft.com/office/drawing/2014/main" id="{84DCFDFC-D831-5046-8562-C61FD130AF7A}"/>
              </a:ext>
            </a:extLst>
          </p:cNvPr>
          <p:cNvSpPr txBox="1"/>
          <p:nvPr/>
        </p:nvSpPr>
        <p:spPr>
          <a:xfrm rot="16200000">
            <a:off x="-30856" y="4345259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4000" dirty="0">
                <a:solidFill>
                  <a:schemeClr val="bg1"/>
                </a:solidFill>
              </a:rPr>
              <a:t>2018</a:t>
            </a:r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827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Kuva 18" descr="Kuva, joka sisältää kohteen piiri&#10;&#10;Kuvaus luotu automaattisesti">
            <a:extLst>
              <a:ext uri="{FF2B5EF4-FFF2-40B4-BE49-F238E27FC236}">
                <a16:creationId xmlns:a16="http://schemas.microsoft.com/office/drawing/2014/main" id="{346578FE-B762-674E-B76D-E2DC64C98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098" y="970362"/>
            <a:ext cx="5984007" cy="5472331"/>
          </a:xfrm>
          <a:prstGeom prst="rect">
            <a:avLst/>
          </a:prstGeom>
        </p:spPr>
      </p:pic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>
                <a:solidFill>
                  <a:schemeClr val="bg1"/>
                </a:solidFill>
              </a:rPr>
              <a:t>DX Doctor – dxdoctor.net – Jarkko Moilanen @Jarkko_Moilanen</a:t>
            </a:r>
            <a:endParaRPr lang="fi-FI" sz="1800" dirty="0">
              <a:solidFill>
                <a:schemeClr val="bg1"/>
              </a:solidFill>
            </a:endParaRP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A1DE4D4F-68A3-5D49-8A2A-E286ABA8FCF3}"/>
              </a:ext>
            </a:extLst>
          </p:cNvPr>
          <p:cNvSpPr txBox="1"/>
          <p:nvPr/>
        </p:nvSpPr>
        <p:spPr>
          <a:xfrm>
            <a:off x="952829" y="5936231"/>
            <a:ext cx="3308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b="1" dirty="0" err="1">
                <a:solidFill>
                  <a:schemeClr val="bg1"/>
                </a:solidFill>
              </a:rPr>
              <a:t>Stack</a:t>
            </a:r>
            <a:r>
              <a:rPr lang="fi-FI" sz="1200" b="1" dirty="0">
                <a:solidFill>
                  <a:schemeClr val="bg1"/>
                </a:solidFill>
              </a:rPr>
              <a:t> </a:t>
            </a:r>
            <a:r>
              <a:rPr lang="fi-FI" sz="1200" b="1" dirty="0" err="1">
                <a:solidFill>
                  <a:schemeClr val="bg1"/>
                </a:solidFill>
              </a:rPr>
              <a:t>Overflow</a:t>
            </a:r>
            <a:r>
              <a:rPr lang="fi-FI" sz="1200" b="1" dirty="0">
                <a:solidFill>
                  <a:schemeClr val="bg1"/>
                </a:solidFill>
              </a:rPr>
              <a:t> - </a:t>
            </a:r>
            <a:r>
              <a:rPr lang="fi-FI" sz="1200" b="1" dirty="0" err="1">
                <a:solidFill>
                  <a:schemeClr val="bg1"/>
                </a:solidFill>
              </a:rPr>
              <a:t>Developer</a:t>
            </a:r>
            <a:r>
              <a:rPr lang="fi-FI" sz="1200" b="1" dirty="0">
                <a:solidFill>
                  <a:schemeClr val="bg1"/>
                </a:solidFill>
              </a:rPr>
              <a:t> </a:t>
            </a:r>
            <a:r>
              <a:rPr lang="fi-FI" sz="1200" b="1" dirty="0" err="1">
                <a:solidFill>
                  <a:schemeClr val="bg1"/>
                </a:solidFill>
              </a:rPr>
              <a:t>Survey</a:t>
            </a:r>
            <a:r>
              <a:rPr lang="fi-FI" sz="1200" b="1" dirty="0">
                <a:solidFill>
                  <a:schemeClr val="bg1"/>
                </a:solidFill>
              </a:rPr>
              <a:t> </a:t>
            </a:r>
            <a:r>
              <a:rPr lang="fi-FI" sz="1200" b="1" dirty="0" err="1">
                <a:solidFill>
                  <a:schemeClr val="bg1"/>
                </a:solidFill>
              </a:rPr>
              <a:t>Results</a:t>
            </a:r>
            <a:r>
              <a:rPr lang="fi-FI" sz="1200" b="1" dirty="0">
                <a:solidFill>
                  <a:schemeClr val="bg1"/>
                </a:solidFill>
              </a:rPr>
              <a:t> 2019 </a:t>
            </a:r>
          </a:p>
        </p:txBody>
      </p:sp>
      <p:sp>
        <p:nvSpPr>
          <p:cNvPr id="6" name="Tekstiruutu 5">
            <a:extLst>
              <a:ext uri="{FF2B5EF4-FFF2-40B4-BE49-F238E27FC236}">
                <a16:creationId xmlns:a16="http://schemas.microsoft.com/office/drawing/2014/main" id="{26989B14-BF4A-904F-A467-F81F873808A0}"/>
              </a:ext>
            </a:extLst>
          </p:cNvPr>
          <p:cNvSpPr txBox="1"/>
          <p:nvPr/>
        </p:nvSpPr>
        <p:spPr>
          <a:xfrm>
            <a:off x="2417836" y="745"/>
            <a:ext cx="7151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3200" dirty="0">
                <a:solidFill>
                  <a:schemeClr val="bg1"/>
                </a:solidFill>
              </a:rPr>
              <a:t>How to </a:t>
            </a:r>
            <a:r>
              <a:rPr lang="fi-FI" sz="3200" dirty="0" err="1">
                <a:solidFill>
                  <a:schemeClr val="bg1"/>
                </a:solidFill>
              </a:rPr>
              <a:t>reach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developers</a:t>
            </a:r>
            <a:r>
              <a:rPr lang="fi-FI" sz="3200" dirty="0">
                <a:solidFill>
                  <a:schemeClr val="bg1"/>
                </a:solidFill>
              </a:rPr>
              <a:t> in </a:t>
            </a:r>
            <a:r>
              <a:rPr lang="fi-FI" sz="3200" dirty="0" err="1">
                <a:solidFill>
                  <a:schemeClr val="bg1"/>
                </a:solidFill>
              </a:rPr>
              <a:t>social</a:t>
            </a:r>
            <a:r>
              <a:rPr lang="fi-FI" sz="3200" dirty="0">
                <a:solidFill>
                  <a:schemeClr val="bg1"/>
                </a:solidFill>
              </a:rPr>
              <a:t> media?</a:t>
            </a:r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3AA35E67-A76A-0E46-9E40-DBAB217ACC17}"/>
              </a:ext>
            </a:extLst>
          </p:cNvPr>
          <p:cNvSpPr txBox="1"/>
          <p:nvPr/>
        </p:nvSpPr>
        <p:spPr>
          <a:xfrm>
            <a:off x="7535181" y="611044"/>
            <a:ext cx="276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Average</a:t>
            </a:r>
            <a:r>
              <a:rPr lang="fi-FI" dirty="0">
                <a:solidFill>
                  <a:schemeClr val="bg1"/>
                </a:solidFill>
              </a:rPr>
              <a:t> Joe and Jane </a:t>
            </a:r>
            <a:r>
              <a:rPr lang="fi-FI" dirty="0" err="1">
                <a:solidFill>
                  <a:schemeClr val="bg1"/>
                </a:solidFill>
              </a:rPr>
              <a:t>are</a:t>
            </a:r>
            <a:r>
              <a:rPr lang="fi-FI" dirty="0">
                <a:solidFill>
                  <a:schemeClr val="bg1"/>
                </a:solidFill>
              </a:rPr>
              <a:t> …</a:t>
            </a:r>
            <a:endParaRPr lang="fi-FI" sz="1000" dirty="0">
              <a:solidFill>
                <a:schemeClr val="bg1"/>
              </a:solidFill>
            </a:endParaRPr>
          </a:p>
        </p:txBody>
      </p:sp>
      <p:sp>
        <p:nvSpPr>
          <p:cNvPr id="11" name="Tekstiruutu 10">
            <a:extLst>
              <a:ext uri="{FF2B5EF4-FFF2-40B4-BE49-F238E27FC236}">
                <a16:creationId xmlns:a16="http://schemas.microsoft.com/office/drawing/2014/main" id="{02C9B755-C1D8-6345-A9BF-1BD4A61011EF}"/>
              </a:ext>
            </a:extLst>
          </p:cNvPr>
          <p:cNvSpPr txBox="1"/>
          <p:nvPr/>
        </p:nvSpPr>
        <p:spPr>
          <a:xfrm>
            <a:off x="713647" y="645634"/>
            <a:ext cx="401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Developers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are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packed</a:t>
            </a:r>
            <a:r>
              <a:rPr lang="fi-FI" dirty="0">
                <a:solidFill>
                  <a:schemeClr val="bg1"/>
                </a:solidFill>
              </a:rPr>
              <a:t> in </a:t>
            </a:r>
            <a:r>
              <a:rPr lang="fi-FI" dirty="0" err="1">
                <a:solidFill>
                  <a:schemeClr val="bg1"/>
                </a:solidFill>
              </a:rPr>
              <a:t>fewer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channels</a:t>
            </a:r>
            <a:endParaRPr lang="fi-FI" sz="1000" dirty="0">
              <a:solidFill>
                <a:schemeClr val="bg1"/>
              </a:solidFill>
            </a:endParaRPr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01E78289-28ED-7F41-9C53-846E47B59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0" y="935157"/>
            <a:ext cx="5149304" cy="4194407"/>
          </a:xfrm>
          <a:prstGeom prst="rect">
            <a:avLst/>
          </a:prstGeom>
        </p:spPr>
      </p:pic>
      <p:sp>
        <p:nvSpPr>
          <p:cNvPr id="17" name="Tekstiruutu 16">
            <a:extLst>
              <a:ext uri="{FF2B5EF4-FFF2-40B4-BE49-F238E27FC236}">
                <a16:creationId xmlns:a16="http://schemas.microsoft.com/office/drawing/2014/main" id="{D2005EF3-3F60-DD43-91FA-35092A096AB9}"/>
              </a:ext>
            </a:extLst>
          </p:cNvPr>
          <p:cNvSpPr txBox="1"/>
          <p:nvPr/>
        </p:nvSpPr>
        <p:spPr>
          <a:xfrm>
            <a:off x="8918636" y="5932080"/>
            <a:ext cx="3308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b="1" dirty="0">
                <a:solidFill>
                  <a:schemeClr val="bg1"/>
                </a:solidFill>
              </a:rPr>
              <a:t> </a:t>
            </a:r>
            <a:r>
              <a:rPr lang="fi-FI" sz="1200" b="1" dirty="0" err="1">
                <a:solidFill>
                  <a:schemeClr val="bg1"/>
                </a:solidFill>
              </a:rPr>
              <a:t>https</a:t>
            </a:r>
            <a:r>
              <a:rPr lang="fi-FI" sz="1200" b="1" dirty="0">
                <a:solidFill>
                  <a:schemeClr val="bg1"/>
                </a:solidFill>
              </a:rPr>
              <a:t>://</a:t>
            </a:r>
            <a:r>
              <a:rPr lang="fi-FI" sz="1200" b="1" dirty="0" err="1">
                <a:solidFill>
                  <a:schemeClr val="bg1"/>
                </a:solidFill>
              </a:rPr>
              <a:t>www.statista.com</a:t>
            </a:r>
            <a:endParaRPr lang="fi-FI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735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tsikko 1">
            <a:extLst>
              <a:ext uri="{FF2B5EF4-FFF2-40B4-BE49-F238E27FC236}">
                <a16:creationId xmlns:a16="http://schemas.microsoft.com/office/drawing/2014/main" id="{67DFB886-BAB4-9B48-AC7B-3A142E4D7BC4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34E7CD5B-9CC0-0947-AD21-F546267FD656}"/>
              </a:ext>
            </a:extLst>
          </p:cNvPr>
          <p:cNvSpPr txBox="1"/>
          <p:nvPr/>
        </p:nvSpPr>
        <p:spPr>
          <a:xfrm>
            <a:off x="12192" y="2535540"/>
            <a:ext cx="12179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800" dirty="0" err="1">
                <a:solidFill>
                  <a:schemeClr val="bg1"/>
                </a:solidFill>
                <a:latin typeface="+mj-lt"/>
              </a:rPr>
              <a:t>Curious</a:t>
            </a:r>
            <a:r>
              <a:rPr lang="fi-FI" sz="4800" dirty="0">
                <a:solidFill>
                  <a:schemeClr val="bg1"/>
                </a:solidFill>
                <a:latin typeface="+mj-lt"/>
              </a:rPr>
              <a:t> </a:t>
            </a:r>
            <a:r>
              <a:rPr lang="fi-FI" sz="4800" dirty="0" err="1">
                <a:solidFill>
                  <a:schemeClr val="bg1"/>
                </a:solidFill>
                <a:latin typeface="+mj-lt"/>
              </a:rPr>
              <a:t>continuous</a:t>
            </a:r>
            <a:r>
              <a:rPr lang="fi-FI" sz="4800" dirty="0">
                <a:solidFill>
                  <a:schemeClr val="bg1"/>
                </a:solidFill>
                <a:latin typeface="+mj-lt"/>
              </a:rPr>
              <a:t> online </a:t>
            </a:r>
            <a:r>
              <a:rPr lang="fi-FI" sz="4800" dirty="0" err="1">
                <a:solidFill>
                  <a:schemeClr val="bg1"/>
                </a:solidFill>
                <a:latin typeface="+mj-lt"/>
              </a:rPr>
              <a:t>learners</a:t>
            </a:r>
            <a:endParaRPr lang="fi-FI" sz="4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8073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2463</TotalTime>
  <Words>533</Words>
  <Application>Microsoft Macintosh PowerPoint</Application>
  <PresentationFormat>Laajakuva</PresentationFormat>
  <Paragraphs>68</Paragraphs>
  <Slides>12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Office-teema</vt:lpstr>
      <vt:lpstr>Draw me a developer As consumers, learners and decision makers</vt:lpstr>
      <vt:lpstr>100 Days DX 100daysdx.com  113 633 words of wisdom which is equivalent of a 378 page book. </vt:lpstr>
      <vt:lpstr>Developers are typically presented as consumers  Developers as learners  They are decision makers as well  (as it was discussed previously)</vt:lpstr>
      <vt:lpstr>PowerPoint-esitys</vt:lpstr>
      <vt:lpstr>18,9 Million active software developers  (21% growth during 2018)  45 Million developers globally in 2030 </vt:lpstr>
      <vt:lpstr>Western male thing</vt:lpstr>
      <vt:lpstr>Early middle aged dominance?  Becoming slightly younger?</vt:lpstr>
      <vt:lpstr>PowerPoint-esitys</vt:lpstr>
      <vt:lpstr>PowerPoint-esitys</vt:lpstr>
      <vt:lpstr>bachelor’s or master’s degree (professional devs 75%)  have taught themselves a new language, framework, or tool outside of their formal education  has participated in MOOC /online course during the past year</vt:lpstr>
      <vt:lpstr>  of the developers are in position to make purchases   are in a position to make recommendations   of the developers can spend 10 000$+ without authorization  </vt:lpstr>
      <vt:lpstr>dxdoctor.net     #dxdoctor  100daysdx.com     #100DaysDX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Jarkko Moilanen</dc:creator>
  <cp:lastModifiedBy>Jarkko Moilanen</cp:lastModifiedBy>
  <cp:revision>88</cp:revision>
  <dcterms:created xsi:type="dcterms:W3CDTF">2019-11-10T06:58:38Z</dcterms:created>
  <dcterms:modified xsi:type="dcterms:W3CDTF">2019-11-30T17:53:35Z</dcterms:modified>
</cp:coreProperties>
</file>