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0" r:id="rId4"/>
    <p:sldId id="271" r:id="rId5"/>
    <p:sldId id="272" r:id="rId6"/>
    <p:sldId id="268" r:id="rId7"/>
    <p:sldId id="269" r:id="rId8"/>
    <p:sldId id="265" r:id="rId9"/>
    <p:sldId id="260" r:id="rId10"/>
    <p:sldId id="267" r:id="rId11"/>
    <p:sldId id="262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/>
    <p:restoredTop sz="94694"/>
  </p:normalViewPr>
  <p:slideViewPr>
    <p:cSldViewPr snapToGrid="0" snapToObjects="1">
      <p:cViewPr varScale="1">
        <p:scale>
          <a:sx n="139" d="100"/>
          <a:sy n="139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CB9458-ABA3-834E-AA23-9976E34FF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7A7BE45-6AF2-0247-A4F7-B1BDEE914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3BE0D48-BE41-684A-AB3F-59A7968E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224767-C23A-E14A-A713-6A54DF1E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079E02-0933-BD45-BACD-7893E849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0791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ECD48D-D467-E546-A709-89C6FB53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2DD8494-6D6D-8C48-B292-9BDA8874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37537D6-FA25-5345-9CA0-965DEECB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B3A7646-772E-8D46-A37C-BB1CCEF4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BC1E637-A282-4047-850C-D980243F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0379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F929D5F-75C1-6F4F-A0C3-1A4C85E7F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9A750F9-5C07-D84B-A042-7C439D681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641AFB5-4354-A449-BB41-752DD830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157834F-1D8F-BB4D-AF91-B99EE8D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C67AA35-57CC-0B4F-8E12-5B8BA57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426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C3AF557-F301-B145-AC03-FAA83B79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3828344-CF94-C740-AC57-68BE552B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06C1A1E-4019-C445-855A-3B143701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D06A49-FBDE-224A-8C49-0E628013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9CDB6F-5C61-1741-9E8A-A2182C7E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7199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01B9D4-9E47-534B-8ABE-6BE2A819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EDC2EF-BB32-644E-A749-FDDC6E08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20A4F-DA66-E544-9A7C-22ADCAE0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BC2FBAD-939B-1B4F-B9EC-ED15441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22F5683-E360-634B-B568-F173388B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90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4F9D50-D6B4-1546-9978-47D630FB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40E5AA3-269D-244D-A985-B6462186A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D70272-AB22-6244-A820-E9572258C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B49BB0B-CCCA-2144-8891-F24EC669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74C9F66-504C-224F-85CB-7C28F3A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FC78FD1-6039-9B48-A20F-894A046D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744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B8FCF1-3DA4-ED42-9205-308626B3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70B4994-905B-0642-BC7A-AA2040D7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6AB7F3C-CF2C-1249-8FF5-643AA945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7A28D7-8632-AA46-93B8-B3C161C38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3C283411-460A-DB4D-8C51-DDFFED78A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0C721F3-2255-F846-AE3C-5C85E189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23.11.2019</a:t>
            </a:fld>
            <a:endParaRPr lang="fi-FI" dirty="0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641066CF-F731-0947-BD80-626CF564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55A718E-FAFD-ED47-83C8-6848AA88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258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A59A84-E49A-C648-8416-54989B87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29D6778-C10A-BD43-B690-6CEF23F2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23.11.2019</a:t>
            </a:fld>
            <a:endParaRPr lang="fi-FI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1476DB82-EDFA-2247-ADD8-927F80F1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1192306-15D0-A34C-859C-3F0508AD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6947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D7CF7431-9A34-D14C-833C-325150A2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23.11.2019</a:t>
            </a:fld>
            <a:endParaRPr lang="fi-FI" dirty="0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55C55248-833E-C449-A4A2-CB596F9C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F4B93E9-3513-DD4B-ABF9-E6D1115B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548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E905-0D48-1F4E-929B-E2B63569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FF7F314-B607-A64B-B99D-634583F7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1A91174-EED6-4E43-977D-301642D2A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C38D50F-15AF-5B46-9647-6DA4CD3D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E31189-E5D8-864C-A212-37488202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ADB852D-EB3E-8747-B194-3DF021F5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939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E35C60-4975-0B48-8490-B7EF6DF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A7A8BC9-1423-6D4A-B874-0E04D17D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8219C246-210C-0045-B596-CF23962C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079DBD5-DF33-A14D-BCC2-F860D133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F114-0AC3-9842-A95C-BF0E4929108C}" type="datetimeFigureOut">
              <a:rPr lang="fi-FI" smtClean="0"/>
              <a:t>23.11.2019</a:t>
            </a:fld>
            <a:endParaRPr lang="fi-FI" dirty="0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6D4FC29-28C9-EA4A-B37B-4FD382C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518D85A-822B-9644-B4A7-A919CAF4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7568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213C2806-7474-594E-A477-755293B1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02F8203-B376-784B-B52C-E4FF85080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AED6D4D-F87D-2E4B-B3E8-CEDA47D83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BF114-0AC3-9842-A95C-BF0E4929108C}" type="datetimeFigureOut">
              <a:rPr lang="fi-FI" smtClean="0"/>
              <a:t>23.11.2019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387EA89-EE2A-864E-A925-088F6DD9A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576FE5D-49F9-3845-A80B-50AB4B6A4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C18A-4C07-AD43-97ED-349E21EE7743}" type="slidenum">
              <a:rPr lang="fi-FI" smtClean="0"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4737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807" y="392548"/>
            <a:ext cx="6908800" cy="2387600"/>
          </a:xfrm>
        </p:spPr>
        <p:txBody>
          <a:bodyPr>
            <a:normAutofit fontScale="90000"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</a:t>
            </a:r>
            <a:r>
              <a:rPr lang="fi-FI" b="1" dirty="0" err="1">
                <a:solidFill>
                  <a:schemeClr val="bg1"/>
                </a:solidFill>
              </a:rPr>
              <a:t>hings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nobody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told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you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about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developer</a:t>
            </a:r>
            <a:r>
              <a:rPr lang="fi-FI" b="1" dirty="0">
                <a:solidFill>
                  <a:schemeClr val="bg1"/>
                </a:solidFill>
              </a:rPr>
              <a:t> </a:t>
            </a:r>
            <a:r>
              <a:rPr lang="fi-FI" b="1" dirty="0" err="1">
                <a:solidFill>
                  <a:schemeClr val="bg1"/>
                </a:solidFill>
              </a:rPr>
              <a:t>experience</a:t>
            </a:r>
            <a:r>
              <a:rPr lang="fi-FI" b="1" dirty="0">
                <a:solidFill>
                  <a:schemeClr val="bg1"/>
                </a:solidFill>
              </a:rPr>
              <a:t> (DX) </a:t>
            </a: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1C839C78-3B92-F948-8FFA-DCBFDD20D832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00008134-F738-C041-8A70-12830A85D9F7}"/>
              </a:ext>
            </a:extLst>
          </p:cNvPr>
          <p:cNvSpPr/>
          <p:nvPr/>
        </p:nvSpPr>
        <p:spPr>
          <a:xfrm>
            <a:off x="5049967" y="4018498"/>
            <a:ext cx="6927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7" name="Kuva 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C97EDA79-A73A-3746-8454-D16F4B9F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93" y="210820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4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100 Days DX</a:t>
            </a:r>
            <a:br>
              <a:rPr lang="fi-FI" sz="6000" dirty="0">
                <a:solidFill>
                  <a:schemeClr val="bg1"/>
                </a:solidFill>
              </a:rPr>
            </a:br>
            <a:r>
              <a:rPr lang="fi-FI" sz="6000" dirty="0"/>
              <a:t>100daysdx.com</a:t>
            </a:r>
            <a:br>
              <a:rPr lang="fi-FI" sz="6000" dirty="0"/>
            </a:br>
            <a:br>
              <a:rPr lang="fi-FI" sz="6000" dirty="0"/>
            </a:br>
            <a:r>
              <a:rPr lang="fi-FI" sz="3600" b="1" dirty="0"/>
              <a:t>113 633 words of wisdom which is equivalent of a 378 page book.</a:t>
            </a:r>
            <a:br>
              <a:rPr lang="fi-FI" sz="3600" b="1" dirty="0"/>
            </a:br>
            <a:endParaRPr lang="fi-FI" sz="6000" dirty="0"/>
          </a:p>
        </p:txBody>
      </p:sp>
      <p:sp>
        <p:nvSpPr>
          <p:cNvPr id="4" name="Otsikko 1">
            <a:extLst>
              <a:ext uri="{FF2B5EF4-FFF2-40B4-BE49-F238E27FC236}">
                <a16:creationId xmlns:a16="http://schemas.microsoft.com/office/drawing/2014/main" id="{528C4FC1-5FA6-3B44-A6F2-FBEB0432B3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96D7AE5A-129C-B94D-8797-31BBE66E8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3" name="Suorakulmio 2">
            <a:extLst>
              <a:ext uri="{FF2B5EF4-FFF2-40B4-BE49-F238E27FC236}">
                <a16:creationId xmlns:a16="http://schemas.microsoft.com/office/drawing/2014/main" id="{4558D718-7F38-4C48-B40C-BDA55C899415}"/>
              </a:ext>
            </a:extLst>
          </p:cNvPr>
          <p:cNvSpPr/>
          <p:nvPr/>
        </p:nvSpPr>
        <p:spPr>
          <a:xfrm>
            <a:off x="605481" y="5023708"/>
            <a:ext cx="3220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400" dirty="0">
                <a:solidFill>
                  <a:schemeClr val="bg1"/>
                </a:solidFill>
              </a:rPr>
              <a:t>The biggest open resource on Developer eXperience so far.</a:t>
            </a:r>
          </a:p>
        </p:txBody>
      </p:sp>
      <p:pic>
        <p:nvPicPr>
          <p:cNvPr id="6" name="Kuva 5" descr="Kuva, joka sisältää kohteen teksti, kartta&#10;&#10;Kuvaus luotu automaattisesti">
            <a:extLst>
              <a:ext uri="{FF2B5EF4-FFF2-40B4-BE49-F238E27FC236}">
                <a16:creationId xmlns:a16="http://schemas.microsoft.com/office/drawing/2014/main" id="{45C4C36E-B955-1D41-ABD9-E474F9CE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4484"/>
            <a:ext cx="3065667" cy="4337221"/>
          </a:xfrm>
          <a:prstGeom prst="rect">
            <a:avLst/>
          </a:prstGeom>
        </p:spPr>
      </p:pic>
      <p:pic>
        <p:nvPicPr>
          <p:cNvPr id="9" name="Kuva 8" descr="Kuva, joka sisältää kohteen ruoka&#10;&#10;Kuvaus luotu automaattisesti">
            <a:extLst>
              <a:ext uri="{FF2B5EF4-FFF2-40B4-BE49-F238E27FC236}">
                <a16:creationId xmlns:a16="http://schemas.microsoft.com/office/drawing/2014/main" id="{2E90F8FB-5C9A-5849-99D8-D2F00A73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21" y="1878227"/>
            <a:ext cx="3059420" cy="4337221"/>
          </a:xfrm>
          <a:prstGeom prst="rect">
            <a:avLst/>
          </a:prstGeom>
        </p:spPr>
      </p:pic>
      <p:sp>
        <p:nvSpPr>
          <p:cNvPr id="12" name="Tekstiruutu 11">
            <a:extLst>
              <a:ext uri="{FF2B5EF4-FFF2-40B4-BE49-F238E27FC236}">
                <a16:creationId xmlns:a16="http://schemas.microsoft.com/office/drawing/2014/main" id="{6B115DB0-1F8B-8642-A4AE-6DAD4CF7A319}"/>
              </a:ext>
            </a:extLst>
          </p:cNvPr>
          <p:cNvSpPr txBox="1"/>
          <p:nvPr/>
        </p:nvSpPr>
        <p:spPr>
          <a:xfrm>
            <a:off x="6976090" y="10691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6196685A-E967-974B-A3DF-C2F061A24374}"/>
              </a:ext>
            </a:extLst>
          </p:cNvPr>
          <p:cNvSpPr txBox="1"/>
          <p:nvPr/>
        </p:nvSpPr>
        <p:spPr>
          <a:xfrm>
            <a:off x="10180506" y="15088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7D285DFD-909A-C84A-98C2-584752830682}"/>
              </a:ext>
            </a:extLst>
          </p:cNvPr>
          <p:cNvSpPr txBox="1"/>
          <p:nvPr/>
        </p:nvSpPr>
        <p:spPr>
          <a:xfrm>
            <a:off x="2324857" y="50833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27713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laotsikko 2">
            <a:extLst>
              <a:ext uri="{FF2B5EF4-FFF2-40B4-BE49-F238E27FC236}">
                <a16:creationId xmlns:a16="http://schemas.microsoft.com/office/drawing/2014/main" id="{7EA3A3C1-302B-004B-B700-75002117ED8C}"/>
              </a:ext>
            </a:extLst>
          </p:cNvPr>
          <p:cNvSpPr txBox="1">
            <a:spLocks/>
          </p:cNvSpPr>
          <p:nvPr/>
        </p:nvSpPr>
        <p:spPr>
          <a:xfrm>
            <a:off x="0" y="3776473"/>
            <a:ext cx="12192000" cy="3081528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i-FI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0144" y="1145495"/>
            <a:ext cx="6611027" cy="1763091"/>
          </a:xfrm>
        </p:spPr>
        <p:txBody>
          <a:bodyPr>
            <a:normAutofit/>
          </a:bodyPr>
          <a:lstStyle/>
          <a:p>
            <a:r>
              <a:rPr lang="fi-FI" sz="4000" b="1" dirty="0">
                <a:solidFill>
                  <a:schemeClr val="bg1"/>
                </a:solidFill>
              </a:rPr>
              <a:t>dxdoctor.net     #</a:t>
            </a:r>
            <a:r>
              <a:rPr lang="fi-FI" sz="4000" b="1" dirty="0" err="1">
                <a:solidFill>
                  <a:schemeClr val="bg1"/>
                </a:solidFill>
              </a:rPr>
              <a:t>dxdoctor</a:t>
            </a:r>
            <a:br>
              <a:rPr lang="fi-FI" sz="4000" b="1" dirty="0">
                <a:solidFill>
                  <a:schemeClr val="bg1"/>
                </a:solidFill>
              </a:rPr>
            </a:br>
            <a:br>
              <a:rPr lang="fi-FI" sz="4000" b="1" dirty="0">
                <a:solidFill>
                  <a:schemeClr val="bg1"/>
                </a:solidFill>
              </a:rPr>
            </a:br>
            <a:r>
              <a:rPr lang="fi-FI" sz="4000" b="1" dirty="0">
                <a:solidFill>
                  <a:schemeClr val="bg1"/>
                </a:solidFill>
              </a:rPr>
              <a:t>100daysdx.com     #100DaysDX</a:t>
            </a:r>
            <a:endParaRPr lang="fi-FI" sz="4000" dirty="0">
              <a:solidFill>
                <a:schemeClr val="bg1"/>
              </a:solidFill>
            </a:endParaRPr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CF9CA269-88D2-184F-B1F9-86E0127A9D5C}"/>
              </a:ext>
            </a:extLst>
          </p:cNvPr>
          <p:cNvSpPr/>
          <p:nvPr/>
        </p:nvSpPr>
        <p:spPr>
          <a:xfrm>
            <a:off x="5050638" y="3999702"/>
            <a:ext cx="6927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dirty="0">
                <a:solidFill>
                  <a:schemeClr val="bg1"/>
                </a:solidFill>
              </a:rPr>
              <a:t>Jarkko Moilanen (</a:t>
            </a:r>
            <a:r>
              <a:rPr lang="fi-FI" sz="2800" dirty="0" err="1">
                <a:solidFill>
                  <a:schemeClr val="bg1"/>
                </a:solidFill>
              </a:rPr>
              <a:t>PhD</a:t>
            </a:r>
            <a:r>
              <a:rPr lang="fi-FI" sz="2800" dirty="0">
                <a:solidFill>
                  <a:schemeClr val="bg1"/>
                </a:solidFill>
              </a:rPr>
              <a:t>)</a:t>
            </a:r>
          </a:p>
          <a:p>
            <a:r>
              <a:rPr lang="fi-FI" sz="2800" dirty="0">
                <a:solidFill>
                  <a:schemeClr val="bg1"/>
                </a:solidFill>
              </a:rPr>
              <a:t>@</a:t>
            </a:r>
            <a:r>
              <a:rPr lang="fi-FI" sz="2800" dirty="0" err="1">
                <a:solidFill>
                  <a:schemeClr val="bg1"/>
                </a:solidFill>
              </a:rPr>
              <a:t>Jarkko_Moilanen</a:t>
            </a:r>
            <a:endParaRPr lang="fi-FI" sz="2800" dirty="0">
              <a:solidFill>
                <a:schemeClr val="bg1"/>
              </a:solidFill>
            </a:endParaRPr>
          </a:p>
          <a:p>
            <a:r>
              <a:rPr lang="fi-FI" sz="2800" dirty="0">
                <a:solidFill>
                  <a:schemeClr val="bg1"/>
                </a:solidFill>
              </a:rPr>
              <a:t>+358 40 535 9066</a:t>
            </a:r>
          </a:p>
        </p:txBody>
      </p:sp>
      <p:pic>
        <p:nvPicPr>
          <p:cNvPr id="17" name="Kuva 16" descr="Kuva, joka sisältää kohteen henkilö, valokuva, mies, oranssi&#10;&#10;Kuvaus luotu automaattisesti">
            <a:extLst>
              <a:ext uri="{FF2B5EF4-FFF2-40B4-BE49-F238E27FC236}">
                <a16:creationId xmlns:a16="http://schemas.microsoft.com/office/drawing/2014/main" id="{BFB2B7AB-3FD5-9049-969C-F05161C64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192024"/>
            <a:ext cx="4632701" cy="562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9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81" y="-1"/>
            <a:ext cx="5057704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Aim</a:t>
            </a:r>
            <a:r>
              <a:rPr lang="fi-FI" dirty="0">
                <a:solidFill>
                  <a:schemeClr val="bg1"/>
                </a:solidFill>
              </a:rPr>
              <a:t> of </a:t>
            </a:r>
            <a:r>
              <a:rPr lang="fi-FI" dirty="0" err="1">
                <a:solidFill>
                  <a:schemeClr val="bg1"/>
                </a:solidFill>
              </a:rPr>
              <a:t>the</a:t>
            </a:r>
            <a:r>
              <a:rPr lang="fi-FI" dirty="0">
                <a:solidFill>
                  <a:schemeClr val="bg1"/>
                </a:solidFill>
              </a:rPr>
              <a:t> DX </a:t>
            </a:r>
            <a:r>
              <a:rPr lang="fi-FI" dirty="0"/>
              <a:t>is to help </a:t>
            </a:r>
            <a:r>
              <a:rPr lang="fi-FI" dirty="0" err="1"/>
              <a:t>developers</a:t>
            </a:r>
            <a:r>
              <a:rPr lang="fi-FI" dirty="0"/>
              <a:t> (</a:t>
            </a:r>
            <a:r>
              <a:rPr lang="fi-FI" dirty="0" err="1"/>
              <a:t>customers</a:t>
            </a:r>
            <a:r>
              <a:rPr lang="fi-FI" dirty="0"/>
              <a:t>) to </a:t>
            </a:r>
            <a:r>
              <a:rPr lang="fi-FI" dirty="0" err="1">
                <a:solidFill>
                  <a:schemeClr val="bg1"/>
                </a:solidFill>
              </a:rPr>
              <a:t>be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more</a:t>
            </a:r>
            <a:r>
              <a:rPr lang="fi-FI" dirty="0">
                <a:solidFill>
                  <a:schemeClr val="bg1"/>
                </a:solidFill>
              </a:rPr>
              <a:t> </a:t>
            </a:r>
            <a:r>
              <a:rPr lang="fi-FI" dirty="0" err="1">
                <a:solidFill>
                  <a:schemeClr val="bg1"/>
                </a:solidFill>
              </a:rPr>
              <a:t>productive</a:t>
            </a:r>
            <a:r>
              <a:rPr lang="fi-FI" dirty="0">
                <a:solidFill>
                  <a:schemeClr val="bg1"/>
                </a:solidFill>
              </a:rPr>
              <a:t> </a:t>
            </a:r>
            <a:endParaRPr lang="fi-FI" sz="60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10" name="Otsikko 1">
            <a:extLst>
              <a:ext uri="{FF2B5EF4-FFF2-40B4-BE49-F238E27FC236}">
                <a16:creationId xmlns:a16="http://schemas.microsoft.com/office/drawing/2014/main" id="{2E6D5F2F-5AA7-024C-8BD8-87B73B40DBC9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5" name="Otsikko 1">
            <a:extLst>
              <a:ext uri="{FF2B5EF4-FFF2-40B4-BE49-F238E27FC236}">
                <a16:creationId xmlns:a16="http://schemas.microsoft.com/office/drawing/2014/main" id="{986E98D7-F708-5143-A4FD-319EB8994AC7}"/>
              </a:ext>
            </a:extLst>
          </p:cNvPr>
          <p:cNvSpPr txBox="1">
            <a:spLocks/>
          </p:cNvSpPr>
          <p:nvPr/>
        </p:nvSpPr>
        <p:spPr>
          <a:xfrm>
            <a:off x="11586519" y="-2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00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3676" y="-1"/>
            <a:ext cx="4098323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/>
              <a:t>Services are consumed via APIs</a:t>
            </a:r>
            <a:br>
              <a:rPr lang="fi-FI" sz="3600" dirty="0"/>
            </a:br>
            <a:br>
              <a:rPr lang="fi-FI" sz="3600" dirty="0"/>
            </a:br>
            <a:r>
              <a:rPr lang="fi-FI" sz="3600" dirty="0"/>
              <a:t>Performance and usability are defining successful API program</a:t>
            </a:r>
            <a:br>
              <a:rPr lang="fi-FI" sz="3600" dirty="0"/>
            </a:br>
            <a:br>
              <a:rPr lang="fi-FI" sz="3600" dirty="0"/>
            </a:br>
            <a:r>
              <a:rPr lang="fi-FI" sz="3600" dirty="0">
                <a:solidFill>
                  <a:schemeClr val="bg1"/>
                </a:solidFill>
              </a:rPr>
              <a:t>DX</a:t>
            </a:r>
            <a:r>
              <a:rPr lang="fi-FI" sz="3600" dirty="0"/>
              <a:t> as key aspect in </a:t>
            </a:r>
            <a:r>
              <a:rPr lang="fi-FI" sz="3600" dirty="0">
                <a:solidFill>
                  <a:schemeClr val="bg1"/>
                </a:solidFill>
              </a:rPr>
              <a:t>winning competition</a:t>
            </a:r>
            <a:endParaRPr lang="fi-FI" sz="48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C4F6A76-754D-A84E-B85A-E143E2945B04}"/>
              </a:ext>
            </a:extLst>
          </p:cNvPr>
          <p:cNvSpPr txBox="1">
            <a:spLocks/>
          </p:cNvSpPr>
          <p:nvPr/>
        </p:nvSpPr>
        <p:spPr>
          <a:xfrm>
            <a:off x="7591175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pic>
        <p:nvPicPr>
          <p:cNvPr id="6" name="Kuva 5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3CF2FE00-97F8-9C43-95FE-EB9176537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78" y="135922"/>
            <a:ext cx="7086431" cy="5195330"/>
          </a:xfrm>
          <a:prstGeom prst="rect">
            <a:avLst/>
          </a:prstGeom>
        </p:spPr>
      </p:pic>
      <p:sp>
        <p:nvSpPr>
          <p:cNvPr id="10" name="Suorakulmio 9">
            <a:extLst>
              <a:ext uri="{FF2B5EF4-FFF2-40B4-BE49-F238E27FC236}">
                <a16:creationId xmlns:a16="http://schemas.microsoft.com/office/drawing/2014/main" id="{E053EF53-9C96-8544-98D0-7F67331CB823}"/>
              </a:ext>
            </a:extLst>
          </p:cNvPr>
          <p:cNvSpPr/>
          <p:nvPr/>
        </p:nvSpPr>
        <p:spPr>
          <a:xfrm>
            <a:off x="234778" y="55399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State of API 2019 report. https://smartbear.com/resources/ebooks/the-state-of-api-2019-report/</a:t>
            </a:r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F88699F5-8FC3-F140-AB2D-E5056309A51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54436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Developer eXperience</a:t>
            </a:r>
            <a:br>
              <a:rPr lang="fi-FI" sz="3600" dirty="0">
                <a:solidFill>
                  <a:schemeClr val="bg1"/>
                </a:solidFill>
              </a:rPr>
            </a:b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3600" dirty="0">
                <a:solidFill>
                  <a:schemeClr val="bg1"/>
                </a:solidFill>
              </a:rPr>
              <a:t>End results of a great process</a:t>
            </a:r>
            <a:br>
              <a:rPr lang="fi-FI" dirty="0"/>
            </a:br>
            <a:endParaRPr lang="fi-FI" sz="6000" dirty="0">
              <a:effectLst/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8A7469E2-396E-4A40-9F4D-16582ADE11EB}"/>
              </a:ext>
            </a:extLst>
          </p:cNvPr>
          <p:cNvSpPr txBox="1"/>
          <p:nvPr/>
        </p:nvSpPr>
        <p:spPr>
          <a:xfrm>
            <a:off x="3904730" y="435155"/>
            <a:ext cx="8008165" cy="5638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Product provides instant value</a:t>
            </a:r>
          </a:p>
          <a:p>
            <a:pPr lvl="1">
              <a:lnSpc>
                <a:spcPct val="150000"/>
              </a:lnSpc>
            </a:pPr>
            <a:r>
              <a:rPr lang="fi-FI" sz="2800" dirty="0">
                <a:solidFill>
                  <a:schemeClr val="bg1"/>
                </a:solidFill>
              </a:rPr>
              <a:t>Consider libraries (if platform-ish)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Onboarding is self-service 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Easy to read and informative (API) documentation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Low learning curve – fast 1st positive experience</a:t>
            </a:r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749E1DAF-A74C-0349-A75C-B6E235F47066}"/>
              </a:ext>
            </a:extLst>
          </p:cNvPr>
          <p:cNvSpPr/>
          <p:nvPr/>
        </p:nvSpPr>
        <p:spPr>
          <a:xfrm>
            <a:off x="914400" y="4387404"/>
            <a:ext cx="1507524" cy="151988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800" dirty="0"/>
              <a:t>1/2</a:t>
            </a: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B624B57C-4102-0240-AB40-5EA1C98182FA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119819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3600" dirty="0">
                <a:solidFill>
                  <a:schemeClr val="bg1"/>
                </a:solidFill>
              </a:rPr>
              <a:t>Developer eXperience</a:t>
            </a:r>
            <a:br>
              <a:rPr lang="fi-FI" sz="3600" dirty="0">
                <a:solidFill>
                  <a:schemeClr val="bg1"/>
                </a:solidFill>
              </a:rPr>
            </a:b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3600" dirty="0">
                <a:solidFill>
                  <a:schemeClr val="bg1"/>
                </a:solidFill>
              </a:rPr>
              <a:t>End results of a great process</a:t>
            </a:r>
            <a:br>
              <a:rPr lang="fi-FI" dirty="0"/>
            </a:br>
            <a:endParaRPr lang="fi-FI" sz="6000" dirty="0">
              <a:effectLst/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8A7469E2-396E-4A40-9F4D-16582ADE11EB}"/>
              </a:ext>
            </a:extLst>
          </p:cNvPr>
          <p:cNvSpPr txBox="1"/>
          <p:nvPr/>
        </p:nvSpPr>
        <p:spPr>
          <a:xfrm>
            <a:off x="3902452" y="407776"/>
            <a:ext cx="8182455" cy="5454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Offers space and time for learning </a:t>
            </a:r>
            <a:r>
              <a:rPr lang="fi-FI" sz="2800" dirty="0">
                <a:solidFill>
                  <a:schemeClr val="bg1"/>
                </a:solidFill>
              </a:rPr>
              <a:t>(freemium)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Sample apps </a:t>
            </a:r>
            <a:r>
              <a:rPr lang="fi-FI" sz="2800" dirty="0">
                <a:solidFill>
                  <a:schemeClr val="bg1"/>
                </a:solidFill>
              </a:rPr>
              <a:t>(open source)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Supports </a:t>
            </a:r>
            <a:r>
              <a:rPr lang="fi-FI" sz="3600" dirty="0" err="1">
                <a:solidFill>
                  <a:schemeClr val="bg1"/>
                </a:solidFill>
              </a:rPr>
              <a:t>developer’s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work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>
                <a:solidFill>
                  <a:schemeClr val="bg1"/>
                </a:solidFill>
              </a:rPr>
              <a:t>flow</a:t>
            </a:r>
            <a:r>
              <a:rPr lang="fi-FI" sz="2800" dirty="0">
                <a:solidFill>
                  <a:schemeClr val="bg1"/>
                </a:solidFill>
              </a:rPr>
              <a:t>(Postman -Rethink need for console)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Supports architecture trends </a:t>
            </a:r>
            <a:r>
              <a:rPr lang="fi-FI" sz="2800" dirty="0">
                <a:solidFill>
                  <a:schemeClr val="bg1"/>
                </a:solidFill>
              </a:rPr>
              <a:t>(events driven)</a:t>
            </a:r>
            <a:endParaRPr lang="fi-FI" sz="3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i-FI" sz="3600" dirty="0">
                <a:solidFill>
                  <a:schemeClr val="bg1"/>
                </a:solidFill>
              </a:rPr>
              <a:t>CLI </a:t>
            </a:r>
            <a:r>
              <a:rPr lang="fi-FI" sz="3600" dirty="0" err="1">
                <a:solidFill>
                  <a:schemeClr val="bg1"/>
                </a:solidFill>
              </a:rPr>
              <a:t>tools</a:t>
            </a:r>
            <a:r>
              <a:rPr lang="fi-FI" sz="3600" dirty="0">
                <a:solidFill>
                  <a:schemeClr val="bg1"/>
                </a:solidFill>
              </a:rPr>
              <a:t> for automation and testing</a:t>
            </a:r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B35BA264-64E3-BB48-BE9B-DBF862AA1E73}"/>
              </a:ext>
            </a:extLst>
          </p:cNvPr>
          <p:cNvSpPr/>
          <p:nvPr/>
        </p:nvSpPr>
        <p:spPr>
          <a:xfrm>
            <a:off x="914400" y="4387404"/>
            <a:ext cx="1507524" cy="151988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4800" dirty="0"/>
              <a:t>2/2</a:t>
            </a: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663B8358-BBB3-0746-980B-D4A9B7D8CFBA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68408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ED45B5-9A47-2043-87BF-799C5201E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370"/>
            <a:ext cx="9144000" cy="2387600"/>
          </a:xfrm>
        </p:spPr>
        <p:txBody>
          <a:bodyPr>
            <a:normAutofit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But what is developer experience? 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028FE66-FD48-F740-A7D1-93EC3E541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6"/>
            <a:ext cx="12192000" cy="3255963"/>
          </a:xfrm>
          <a:solidFill>
            <a:srgbClr val="FF4201"/>
          </a:solidFill>
        </p:spPr>
        <p:txBody>
          <a:bodyPr>
            <a:normAutofit/>
          </a:bodyPr>
          <a:lstStyle/>
          <a:p>
            <a:endParaRPr lang="fi-FI" dirty="0">
              <a:solidFill>
                <a:schemeClr val="bg1"/>
              </a:solidFill>
            </a:endParaRPr>
          </a:p>
          <a:p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7" name="Otsikko 1">
            <a:extLst>
              <a:ext uri="{FF2B5EF4-FFF2-40B4-BE49-F238E27FC236}">
                <a16:creationId xmlns:a16="http://schemas.microsoft.com/office/drawing/2014/main" id="{A461E626-5E21-C149-9100-FE1B17026CC6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FA033859-D964-9C49-BB2A-BF723EEFE58D}"/>
              </a:ext>
            </a:extLst>
          </p:cNvPr>
          <p:cNvSpPr txBox="1"/>
          <p:nvPr/>
        </p:nvSpPr>
        <p:spPr>
          <a:xfrm>
            <a:off x="2593848" y="3913774"/>
            <a:ext cx="7004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3200" i="1" dirty="0"/>
              <a:t>”</a:t>
            </a:r>
            <a:r>
              <a:rPr lang="fi-FI" sz="3200" i="1" dirty="0" err="1"/>
              <a:t>you</a:t>
            </a:r>
            <a:r>
              <a:rPr lang="fi-FI" sz="3200" i="1" dirty="0"/>
              <a:t> </a:t>
            </a:r>
            <a:r>
              <a:rPr lang="fi-FI" sz="3200" i="1" dirty="0" err="1"/>
              <a:t>need</a:t>
            </a:r>
            <a:r>
              <a:rPr lang="fi-FI" sz="3200" i="1" dirty="0"/>
              <a:t> to </a:t>
            </a:r>
            <a:r>
              <a:rPr lang="fi-FI" sz="3200" i="1" dirty="0" err="1"/>
              <a:t>have</a:t>
            </a:r>
            <a:r>
              <a:rPr lang="fi-FI" sz="3200" i="1" dirty="0"/>
              <a:t> </a:t>
            </a:r>
            <a:r>
              <a:rPr lang="fi-FI" sz="3200" i="1" dirty="0" err="1"/>
              <a:t>up</a:t>
            </a:r>
            <a:r>
              <a:rPr lang="fi-FI" sz="3200" i="1" dirty="0"/>
              <a:t>-to-</a:t>
            </a:r>
            <a:r>
              <a:rPr lang="fi-FI" sz="3200" i="1" dirty="0" err="1"/>
              <a:t>date</a:t>
            </a:r>
            <a:r>
              <a:rPr lang="fi-FI" sz="3200" i="1" dirty="0"/>
              <a:t> API </a:t>
            </a:r>
            <a:r>
              <a:rPr lang="fi-FI" sz="3200" i="1" dirty="0" err="1"/>
              <a:t>docs</a:t>
            </a:r>
            <a:r>
              <a:rPr lang="fi-FI" sz="3200" i="1" dirty="0"/>
              <a:t>, </a:t>
            </a:r>
            <a:r>
              <a:rPr lang="fi-FI" sz="3200" i="1" dirty="0" err="1"/>
              <a:t>developer</a:t>
            </a:r>
            <a:r>
              <a:rPr lang="fi-FI" sz="3200" i="1" dirty="0"/>
              <a:t> </a:t>
            </a:r>
            <a:r>
              <a:rPr lang="fi-FI" sz="3200" i="1" dirty="0" err="1"/>
              <a:t>portal</a:t>
            </a:r>
            <a:r>
              <a:rPr lang="fi-FI" sz="3200" i="1" dirty="0"/>
              <a:t>, </a:t>
            </a:r>
            <a:r>
              <a:rPr lang="fi-FI" sz="3200" i="1" dirty="0" err="1"/>
              <a:t>some</a:t>
            </a:r>
            <a:r>
              <a:rPr lang="fi-FI" sz="3200" i="1" dirty="0"/>
              <a:t> </a:t>
            </a:r>
            <a:r>
              <a:rPr lang="fi-FI" sz="3200" i="1" dirty="0" err="1"/>
              <a:t>code</a:t>
            </a:r>
            <a:r>
              <a:rPr lang="fi-FI" sz="3200" i="1" dirty="0"/>
              <a:t> </a:t>
            </a:r>
            <a:r>
              <a:rPr lang="fi-FI" sz="3200" i="1" dirty="0" err="1"/>
              <a:t>snippets</a:t>
            </a:r>
            <a:r>
              <a:rPr lang="fi-FI" sz="3200" i="1" dirty="0"/>
              <a:t>, </a:t>
            </a:r>
            <a:r>
              <a:rPr lang="fi-FI" sz="3200" i="1" dirty="0" err="1"/>
              <a:t>code</a:t>
            </a:r>
            <a:r>
              <a:rPr lang="fi-FI" sz="3200" i="1" dirty="0"/>
              <a:t> </a:t>
            </a:r>
            <a:r>
              <a:rPr lang="fi-FI" sz="3200" i="1" dirty="0" err="1"/>
              <a:t>libraries</a:t>
            </a:r>
            <a:r>
              <a:rPr lang="fi-FI" sz="3200" i="1" dirty="0"/>
              <a:t>…”</a:t>
            </a:r>
          </a:p>
        </p:txBody>
      </p:sp>
    </p:spTree>
    <p:extLst>
      <p:ext uri="{BB962C8B-B14F-4D97-AF65-F5344CB8AC3E}">
        <p14:creationId xmlns:p14="http://schemas.microsoft.com/office/powerpoint/2010/main" val="405872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pic>
        <p:nvPicPr>
          <p:cNvPr id="3" name="Kuva 2" descr="Kuva, joka sisältää kohteen näyttökuva&#10;&#10;Kuvaus luotu automaattisesti">
            <a:extLst>
              <a:ext uri="{FF2B5EF4-FFF2-40B4-BE49-F238E27FC236}">
                <a16:creationId xmlns:a16="http://schemas.microsoft.com/office/drawing/2014/main" id="{9D17B334-8658-0E4E-8669-4C37CF14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09" y="206449"/>
            <a:ext cx="8962227" cy="6074399"/>
          </a:xfrm>
          <a:prstGeom prst="rect">
            <a:avLst/>
          </a:prstGeom>
        </p:spPr>
      </p:pic>
      <p:sp>
        <p:nvSpPr>
          <p:cNvPr id="7" name="Otsikko 1">
            <a:extLst>
              <a:ext uri="{FF2B5EF4-FFF2-40B4-BE49-F238E27FC236}">
                <a16:creationId xmlns:a16="http://schemas.microsoft.com/office/drawing/2014/main" id="{D5F79BCD-2DE7-E640-93DB-BB154CB1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9" y="-1"/>
            <a:ext cx="3212758" cy="6487297"/>
          </a:xfrm>
          <a:solidFill>
            <a:srgbClr val="FF4201"/>
          </a:solidFill>
        </p:spPr>
        <p:txBody>
          <a:bodyPr>
            <a:normAutofit fontScale="90000"/>
          </a:bodyPr>
          <a:lstStyle/>
          <a:p>
            <a:br>
              <a:rPr lang="fi-FI" sz="3600" dirty="0">
                <a:solidFill>
                  <a:schemeClr val="bg1"/>
                </a:solidFill>
              </a:rPr>
            </a:br>
            <a:r>
              <a:rPr lang="fi-FI" sz="3600" dirty="0" err="1">
                <a:solidFill>
                  <a:schemeClr val="bg1"/>
                </a:solidFill>
              </a:rPr>
              <a:t>Internal</a:t>
            </a:r>
            <a:r>
              <a:rPr lang="fi-FI" sz="3600" dirty="0">
                <a:solidFill>
                  <a:schemeClr val="bg1"/>
                </a:solidFill>
              </a:rPr>
              <a:t> and </a:t>
            </a:r>
            <a:r>
              <a:rPr lang="fi-FI" sz="3600" dirty="0" err="1">
                <a:solidFill>
                  <a:schemeClr val="bg1"/>
                </a:solidFill>
              </a:rPr>
              <a:t>external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r>
              <a:rPr lang="fi-FI" sz="3600" dirty="0" err="1"/>
              <a:t>developer</a:t>
            </a:r>
            <a:r>
              <a:rPr lang="fi-FI" sz="3600" dirty="0"/>
              <a:t> </a:t>
            </a:r>
            <a:r>
              <a:rPr lang="fi-FI" sz="3600" dirty="0" err="1"/>
              <a:t>experience</a:t>
            </a:r>
            <a:br>
              <a:rPr lang="fi-FI" sz="3600" dirty="0">
                <a:solidFill>
                  <a:schemeClr val="bg1"/>
                </a:solidFill>
              </a:rPr>
            </a:b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3600" dirty="0" err="1">
                <a:solidFill>
                  <a:schemeClr val="bg1"/>
                </a:solidFill>
              </a:rPr>
              <a:t>Crossing</a:t>
            </a:r>
            <a:r>
              <a:rPr lang="fi-FI" sz="3600" dirty="0">
                <a:solidFill>
                  <a:schemeClr val="bg1"/>
                </a:solidFill>
              </a:rPr>
              <a:t> the chasm </a:t>
            </a:r>
            <a:r>
              <a:rPr lang="fi-FI" sz="3600" dirty="0"/>
              <a:t>is easier if you build APIs like they would become public in the future</a:t>
            </a:r>
            <a:r>
              <a:rPr lang="fi-FI" sz="3600" dirty="0">
                <a:solidFill>
                  <a:schemeClr val="bg1"/>
                </a:solidFill>
              </a:rPr>
              <a:t> </a:t>
            </a:r>
            <a:br>
              <a:rPr lang="fi-FI" sz="3600" dirty="0">
                <a:solidFill>
                  <a:schemeClr val="bg1"/>
                </a:solidFill>
              </a:rPr>
            </a:br>
            <a:r>
              <a:rPr lang="fi-FI" sz="1600" dirty="0">
                <a:solidFill>
                  <a:schemeClr val="bg1"/>
                </a:solidFill>
              </a:rPr>
              <a:t>(Bezos Mandate)</a:t>
            </a:r>
            <a:br>
              <a:rPr lang="fi-FI" sz="1600" dirty="0">
                <a:solidFill>
                  <a:schemeClr val="bg1"/>
                </a:solidFill>
              </a:rPr>
            </a:br>
            <a:br>
              <a:rPr lang="fi-FI" dirty="0"/>
            </a:br>
            <a:endParaRPr lang="fi-FI" sz="6000" dirty="0">
              <a:effectLst/>
            </a:endParaRPr>
          </a:p>
        </p:txBody>
      </p:sp>
      <p:sp>
        <p:nvSpPr>
          <p:cNvPr id="9" name="Otsikko 1">
            <a:extLst>
              <a:ext uri="{FF2B5EF4-FFF2-40B4-BE49-F238E27FC236}">
                <a16:creationId xmlns:a16="http://schemas.microsoft.com/office/drawing/2014/main" id="{46F6D36D-923C-CF47-A85F-D40E52F04047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264764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5CC21C-49BE-B34D-8DE1-CC5257BC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81" y="0"/>
            <a:ext cx="5276336" cy="6487297"/>
          </a:xfrm>
          <a:solidFill>
            <a:srgbClr val="FF4201"/>
          </a:solidFill>
        </p:spPr>
        <p:txBody>
          <a:bodyPr>
            <a:normAutofit/>
          </a:bodyPr>
          <a:lstStyle/>
          <a:p>
            <a:r>
              <a:rPr lang="fi-FI" sz="6000" dirty="0">
                <a:solidFill>
                  <a:schemeClr val="bg1"/>
                </a:solidFill>
              </a:rPr>
              <a:t>2/3</a:t>
            </a:r>
            <a:r>
              <a:rPr lang="fi-FI" sz="6000" dirty="0"/>
              <a:t> of the DX is other than tools and services.</a:t>
            </a:r>
            <a:br>
              <a:rPr lang="fi-FI" sz="6000" dirty="0"/>
            </a:br>
            <a:r>
              <a:rPr lang="fi-FI" sz="6000" dirty="0">
                <a:solidFill>
                  <a:schemeClr val="bg1"/>
                </a:solidFill>
              </a:rPr>
              <a:t>You control the remaining 1/3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3D2F73E-5CAE-A849-AA90-FA329A82F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55" y="122537"/>
            <a:ext cx="5596612" cy="5438004"/>
          </a:xfrm>
          <a:prstGeom prst="rect">
            <a:avLst/>
          </a:prstGeom>
        </p:spPr>
      </p:pic>
      <p:sp>
        <p:nvSpPr>
          <p:cNvPr id="9" name="Otsikko 1">
            <a:extLst>
              <a:ext uri="{FF2B5EF4-FFF2-40B4-BE49-F238E27FC236}">
                <a16:creationId xmlns:a16="http://schemas.microsoft.com/office/drawing/2014/main" id="{B68371FE-1703-B441-95F6-7C89CF616F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63FF67BE-394F-C14A-A483-877C9E3FF68E}"/>
              </a:ext>
            </a:extLst>
          </p:cNvPr>
          <p:cNvSpPr/>
          <p:nvPr/>
        </p:nvSpPr>
        <p:spPr>
          <a:xfrm>
            <a:off x="5987728" y="568067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i-FI" sz="1400" dirty="0">
                <a:solidFill>
                  <a:schemeClr val="bg1"/>
                </a:solidFill>
              </a:rPr>
              <a:t>Fagerholm, Fabian, and Jürgen Münch. "Developer experience: Concept and definition." </a:t>
            </a:r>
            <a:r>
              <a:rPr lang="fi-FI" sz="1400" i="1" dirty="0">
                <a:solidFill>
                  <a:schemeClr val="bg1"/>
                </a:solidFill>
              </a:rPr>
              <a:t>Proceedings of the International Conference on Software and System Process</a:t>
            </a:r>
            <a:r>
              <a:rPr lang="fi-FI" sz="1400" dirty="0">
                <a:solidFill>
                  <a:schemeClr val="bg1"/>
                </a:solidFill>
              </a:rPr>
              <a:t>. IEEE Press, 2012.</a:t>
            </a:r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717D3EB-C16A-884F-825A-030A116377DE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63707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1">
            <a:extLst>
              <a:ext uri="{FF2B5EF4-FFF2-40B4-BE49-F238E27FC236}">
                <a16:creationId xmlns:a16="http://schemas.microsoft.com/office/drawing/2014/main" id="{7ACA2EEF-0522-514C-92E9-3362149CF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05481" cy="6487297"/>
          </a:xfrm>
          <a:prstGeom prst="rect">
            <a:avLst/>
          </a:prstGeom>
          <a:solidFill>
            <a:srgbClr val="FF420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i-FI" sz="6000" dirty="0">
              <a:solidFill>
                <a:schemeClr val="bg1"/>
              </a:solidFill>
            </a:endParaRPr>
          </a:p>
        </p:txBody>
      </p:sp>
      <p:pic>
        <p:nvPicPr>
          <p:cNvPr id="10" name="Kuva 9" descr="Kuva, joka sisältää kohteen mittari&#10;&#10;Kuvaus luotu automaattisesti">
            <a:extLst>
              <a:ext uri="{FF2B5EF4-FFF2-40B4-BE49-F238E27FC236}">
                <a16:creationId xmlns:a16="http://schemas.microsoft.com/office/drawing/2014/main" id="{F23EBB2B-9CE8-524F-8DD9-6D9FE2F74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92" y="132260"/>
            <a:ext cx="11059297" cy="6317966"/>
          </a:xfrm>
          <a:prstGeom prst="rect">
            <a:avLst/>
          </a:prstGeom>
        </p:spPr>
      </p:pic>
      <p:sp>
        <p:nvSpPr>
          <p:cNvPr id="11" name="Otsikko 1">
            <a:extLst>
              <a:ext uri="{FF2B5EF4-FFF2-40B4-BE49-F238E27FC236}">
                <a16:creationId xmlns:a16="http://schemas.microsoft.com/office/drawing/2014/main" id="{7C784D06-160A-894F-AA5F-68158E4D6C53}"/>
              </a:ext>
            </a:extLst>
          </p:cNvPr>
          <p:cNvSpPr txBox="1">
            <a:spLocks/>
          </p:cNvSpPr>
          <p:nvPr/>
        </p:nvSpPr>
        <p:spPr>
          <a:xfrm>
            <a:off x="0" y="6487297"/>
            <a:ext cx="12192000" cy="370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i-FI" sz="1800" dirty="0">
                <a:solidFill>
                  <a:schemeClr val="bg1"/>
                </a:solidFill>
              </a:rPr>
              <a:t>DX Doctor – dxdoctor.net – Jarkko Moilanen @Jarkko_Moilanen</a:t>
            </a:r>
          </a:p>
        </p:txBody>
      </p:sp>
    </p:spTree>
    <p:extLst>
      <p:ext uri="{BB962C8B-B14F-4D97-AF65-F5344CB8AC3E}">
        <p14:creationId xmlns:p14="http://schemas.microsoft.com/office/powerpoint/2010/main" val="306460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464</Words>
  <Application>Microsoft Macintosh PowerPoint</Application>
  <PresentationFormat>Laajakuva</PresentationFormat>
  <Paragraphs>46</Paragraphs>
  <Slides>11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Office-teema</vt:lpstr>
      <vt:lpstr>Things nobody told you about developer experience (DX) </vt:lpstr>
      <vt:lpstr>Aim of the DX is to help developers (customers) to be more productive </vt:lpstr>
      <vt:lpstr>Services are consumed via APIs  Performance and usability are defining successful API program  DX as key aspect in winning competition</vt:lpstr>
      <vt:lpstr>Developer eXperience  End results of a great process </vt:lpstr>
      <vt:lpstr>Developer eXperience  End results of a great process </vt:lpstr>
      <vt:lpstr>But what is developer experience? </vt:lpstr>
      <vt:lpstr> Internal and external developer experience  Crossing the chasm is easier if you build APIs like they would become public in the future  (Bezos Mandate)  </vt:lpstr>
      <vt:lpstr>2/3 of the DX is other than tools and services. You control the remaining 1/3</vt:lpstr>
      <vt:lpstr>PowerPoint-esitys</vt:lpstr>
      <vt:lpstr>100 Days DX 100daysdx.com  113 633 words of wisdom which is equivalent of a 378 page book. </vt:lpstr>
      <vt:lpstr>dxdoctor.net     #dxdoctor  100daysdx.com     #100DaysDX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Jarkko Moilanen</dc:creator>
  <cp:lastModifiedBy>Jarkko Moilanen</cp:lastModifiedBy>
  <cp:revision>59</cp:revision>
  <dcterms:created xsi:type="dcterms:W3CDTF">2019-11-10T06:58:38Z</dcterms:created>
  <dcterms:modified xsi:type="dcterms:W3CDTF">2019-11-23T14:06:29Z</dcterms:modified>
</cp:coreProperties>
</file>