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305" r:id="rId4"/>
    <p:sldId id="288" r:id="rId5"/>
    <p:sldId id="299" r:id="rId6"/>
    <p:sldId id="261" r:id="rId7"/>
    <p:sldId id="296" r:id="rId8"/>
    <p:sldId id="300" r:id="rId9"/>
    <p:sldId id="291" r:id="rId10"/>
    <p:sldId id="264" r:id="rId11"/>
    <p:sldId id="275" r:id="rId12"/>
    <p:sldId id="298" r:id="rId13"/>
    <p:sldId id="297" r:id="rId14"/>
    <p:sldId id="304" r:id="rId15"/>
    <p:sldId id="290" r:id="rId16"/>
    <p:sldId id="263" r:id="rId17"/>
    <p:sldId id="295" r:id="rId18"/>
    <p:sldId id="259" r:id="rId19"/>
    <p:sldId id="306" r:id="rId20"/>
    <p:sldId id="307" r:id="rId21"/>
    <p:sldId id="308" r:id="rId22"/>
    <p:sldId id="309" r:id="rId23"/>
    <p:sldId id="284" r:id="rId24"/>
    <p:sldId id="293" r:id="rId25"/>
    <p:sldId id="311" r:id="rId26"/>
    <p:sldId id="283" r:id="rId27"/>
    <p:sldId id="262" r:id="rId2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7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23.3.2020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23.3.2020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23.3.2020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23.3.2020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23.3.2020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23.3.2020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23.3.2020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1060060"/>
            <a:ext cx="6908800" cy="2387600"/>
          </a:xfrm>
        </p:spPr>
        <p:txBody>
          <a:bodyPr>
            <a:noAutofit/>
          </a:bodyPr>
          <a:lstStyle/>
          <a:p>
            <a:r>
              <a:rPr lang="fi-FI" b="1" dirty="0" err="1">
                <a:solidFill>
                  <a:schemeClr val="bg1"/>
                </a:solidFill>
              </a:rPr>
              <a:t>Emerging</a:t>
            </a:r>
            <a:r>
              <a:rPr lang="fi-FI" b="1" dirty="0">
                <a:solidFill>
                  <a:schemeClr val="bg1"/>
                </a:solidFill>
              </a:rPr>
              <a:t> Drag-and-</a:t>
            </a:r>
            <a:r>
              <a:rPr lang="fi-FI" b="1" dirty="0" err="1">
                <a:solidFill>
                  <a:schemeClr val="bg1"/>
                </a:solidFill>
              </a:rPr>
              <a:t>drop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profile</a:t>
            </a:r>
            <a:r>
              <a:rPr lang="fi-FI" b="1" dirty="0">
                <a:solidFill>
                  <a:schemeClr val="bg1"/>
                </a:solidFill>
              </a:rPr>
              <a:t> and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experience</a:t>
            </a:r>
            <a:endParaRPr lang="fi-FI" b="1" dirty="0">
              <a:solidFill>
                <a:schemeClr val="bg1"/>
              </a:solidFill>
            </a:endParaRP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7" name="Kuva 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C97EDA79-A73A-3746-8454-D16F4B9F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3" y="210820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5140411" y="-2"/>
            <a:ext cx="7051589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CA33201-5D7E-7C42-9981-03ECC909DCC7}"/>
              </a:ext>
            </a:extLst>
          </p:cNvPr>
          <p:cNvSpPr/>
          <p:nvPr/>
        </p:nvSpPr>
        <p:spPr>
          <a:xfrm>
            <a:off x="580252" y="6117963"/>
            <a:ext cx="413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 Developer Population 2019 Community Edition</a:t>
            </a: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0BC172EC-DBF9-DA45-84A4-CF6C1E461F69}"/>
              </a:ext>
            </a:extLst>
          </p:cNvPr>
          <p:cNvSpPr txBox="1"/>
          <p:nvPr/>
        </p:nvSpPr>
        <p:spPr>
          <a:xfrm>
            <a:off x="5366609" y="803603"/>
            <a:ext cx="64218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err="1">
                <a:solidFill>
                  <a:schemeClr val="bg1"/>
                </a:solidFill>
              </a:rPr>
              <a:t>Mostly</a:t>
            </a:r>
            <a:r>
              <a:rPr lang="fi-FI" sz="3600" dirty="0">
                <a:solidFill>
                  <a:schemeClr val="bg1"/>
                </a:solidFill>
              </a:rPr>
              <a:t> no-</a:t>
            </a:r>
            <a:r>
              <a:rPr lang="fi-FI" sz="3600" dirty="0" err="1">
                <a:solidFill>
                  <a:schemeClr val="bg1"/>
                </a:solidFill>
              </a:rPr>
              <a:t>code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used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by</a:t>
            </a:r>
            <a:r>
              <a:rPr lang="fi-FI" sz="3600" dirty="0">
                <a:solidFill>
                  <a:schemeClr val="bg1"/>
                </a:solidFill>
              </a:rPr>
              <a:t> ”</a:t>
            </a:r>
            <a:r>
              <a:rPr lang="fi-FI" sz="3600" dirty="0" err="1">
                <a:solidFill>
                  <a:schemeClr val="bg1"/>
                </a:solidFill>
              </a:rPr>
              <a:t>all</a:t>
            </a:r>
            <a:r>
              <a:rPr lang="fi-FI" sz="3600" dirty="0">
                <a:solidFill>
                  <a:schemeClr val="bg1"/>
                </a:solidFill>
              </a:rPr>
              <a:t>”, for </a:t>
            </a:r>
            <a:r>
              <a:rPr lang="fi-FI" sz="3600" dirty="0" err="1">
                <a:solidFill>
                  <a:schemeClr val="bg1"/>
                </a:solidFill>
              </a:rPr>
              <a:t>layman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use</a:t>
            </a:r>
            <a:endParaRPr lang="fi-FI" sz="3600" dirty="0">
              <a:solidFill>
                <a:schemeClr val="bg1"/>
              </a:solidFill>
            </a:endParaRPr>
          </a:p>
          <a:p>
            <a:endParaRPr lang="fi-FI" sz="3600" dirty="0">
              <a:solidFill>
                <a:schemeClr val="bg1"/>
              </a:solidFill>
            </a:endParaRPr>
          </a:p>
          <a:p>
            <a:r>
              <a:rPr lang="fi-FI" sz="3600" dirty="0" err="1">
                <a:solidFill>
                  <a:schemeClr val="bg1"/>
                </a:solidFill>
              </a:rPr>
              <a:t>Offers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low-code</a:t>
            </a:r>
            <a:r>
              <a:rPr lang="fi-FI" sz="3600" dirty="0">
                <a:solidFill>
                  <a:schemeClr val="bg1"/>
                </a:solidFill>
              </a:rPr>
              <a:t> for </a:t>
            </a:r>
            <a:r>
              <a:rPr lang="fi-FI" sz="3600" dirty="0" err="1">
                <a:solidFill>
                  <a:schemeClr val="bg1"/>
                </a:solidFill>
              </a:rPr>
              <a:t>advanced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features</a:t>
            </a:r>
            <a:r>
              <a:rPr lang="fi-FI" sz="3600" dirty="0">
                <a:solidFill>
                  <a:schemeClr val="bg1"/>
                </a:solidFill>
              </a:rPr>
              <a:t>, hobby </a:t>
            </a:r>
            <a:r>
              <a:rPr lang="fi-FI" sz="3600" dirty="0" err="1">
                <a:solidFill>
                  <a:schemeClr val="bg1"/>
                </a:solidFill>
              </a:rPr>
              <a:t>developers</a:t>
            </a:r>
            <a:r>
              <a:rPr lang="fi-FI" sz="3600" dirty="0">
                <a:solidFill>
                  <a:schemeClr val="bg1"/>
                </a:solidFill>
              </a:rPr>
              <a:t>+</a:t>
            </a:r>
          </a:p>
          <a:p>
            <a:endParaRPr lang="fi-FI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Kuvahaun tulos: zapier logo">
            <a:extLst>
              <a:ext uri="{FF2B5EF4-FFF2-40B4-BE49-F238E27FC236}">
                <a16:creationId xmlns:a16="http://schemas.microsoft.com/office/drawing/2014/main" id="{AC115D4E-0F5F-9C4D-ADFF-24F05CA1F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88" y="237969"/>
            <a:ext cx="4556235" cy="208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iruutu 1">
            <a:extLst>
              <a:ext uri="{FF2B5EF4-FFF2-40B4-BE49-F238E27FC236}">
                <a16:creationId xmlns:a16="http://schemas.microsoft.com/office/drawing/2014/main" id="{005F3FFD-3D77-5B4C-8EBA-12144148A8B6}"/>
              </a:ext>
            </a:extLst>
          </p:cNvPr>
          <p:cNvSpPr txBox="1"/>
          <p:nvPr/>
        </p:nvSpPr>
        <p:spPr>
          <a:xfrm>
            <a:off x="403571" y="2645229"/>
            <a:ext cx="4556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err="1">
                <a:solidFill>
                  <a:schemeClr val="bg1"/>
                </a:solidFill>
              </a:rPr>
              <a:t>Simple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everyday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automations</a:t>
            </a:r>
            <a:endParaRPr lang="fi-FI" sz="2800" dirty="0">
              <a:solidFill>
                <a:schemeClr val="bg1"/>
              </a:solidFill>
            </a:endParaRPr>
          </a:p>
          <a:p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 err="1">
                <a:solidFill>
                  <a:schemeClr val="bg1"/>
                </a:solidFill>
              </a:rPr>
              <a:t>Used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developers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kids</a:t>
            </a:r>
            <a:r>
              <a:rPr lang="fi-FI" sz="2800" dirty="0">
                <a:solidFill>
                  <a:schemeClr val="bg1"/>
                </a:solidFill>
              </a:rPr>
              <a:t>,  </a:t>
            </a:r>
            <a:r>
              <a:rPr lang="fi-FI" sz="2800" dirty="0" err="1">
                <a:solidFill>
                  <a:schemeClr val="bg1"/>
                </a:solidFill>
              </a:rPr>
              <a:t>teachers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marketing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people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basicly</a:t>
            </a:r>
            <a:r>
              <a:rPr lang="fi-FI" sz="2800" dirty="0">
                <a:solidFill>
                  <a:schemeClr val="bg1"/>
                </a:solidFill>
              </a:rPr>
              <a:t> ”</a:t>
            </a:r>
            <a:r>
              <a:rPr lang="fi-FI" sz="2800" dirty="0" err="1">
                <a:solidFill>
                  <a:schemeClr val="bg1"/>
                </a:solidFill>
              </a:rPr>
              <a:t>all</a:t>
            </a:r>
            <a:r>
              <a:rPr lang="fi-FI" sz="28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27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uva 18" descr="Kuva, joka sisältää kohteen piirtäminen&#10;&#10;Kuvaus luotu automaattisesti">
            <a:extLst>
              <a:ext uri="{FF2B5EF4-FFF2-40B4-BE49-F238E27FC236}">
                <a16:creationId xmlns:a16="http://schemas.microsoft.com/office/drawing/2014/main" id="{BAC6D4E3-E628-8144-B4A4-5B8AB662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474" y="717978"/>
            <a:ext cx="5624526" cy="5422043"/>
          </a:xfrm>
          <a:prstGeom prst="rect">
            <a:avLst/>
          </a:prstGeom>
        </p:spPr>
      </p:pic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289410" y="1435957"/>
            <a:ext cx="58610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dirty="0">
                <a:solidFill>
                  <a:schemeClr val="bg1"/>
                </a:solidFill>
              </a:rPr>
              <a:t>“</a:t>
            </a:r>
            <a:r>
              <a:rPr lang="fi-FI" sz="2800" dirty="0">
                <a:solidFill>
                  <a:schemeClr val="bg1"/>
                </a:solidFill>
              </a:rPr>
              <a:t>By 2024, </a:t>
            </a:r>
            <a:r>
              <a:rPr lang="fi-FI" sz="4400" b="1" dirty="0" err="1">
                <a:solidFill>
                  <a:schemeClr val="bg1"/>
                </a:solidFill>
              </a:rPr>
              <a:t>low-code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application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will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responsible</a:t>
            </a:r>
            <a:r>
              <a:rPr lang="fi-FI" sz="2800" dirty="0">
                <a:solidFill>
                  <a:schemeClr val="bg1"/>
                </a:solidFill>
              </a:rPr>
              <a:t> for </a:t>
            </a:r>
            <a:r>
              <a:rPr lang="fi-FI" sz="2800" dirty="0" err="1">
                <a:solidFill>
                  <a:schemeClr val="bg1"/>
                </a:solidFill>
              </a:rPr>
              <a:t>more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than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sz="4400" b="1" dirty="0">
                <a:solidFill>
                  <a:schemeClr val="bg1"/>
                </a:solidFill>
              </a:rPr>
              <a:t>65% of </a:t>
            </a:r>
            <a:r>
              <a:rPr lang="fi-FI" sz="4400" b="1" dirty="0" err="1">
                <a:solidFill>
                  <a:schemeClr val="bg1"/>
                </a:solidFill>
              </a:rPr>
              <a:t>application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development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activity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  <a:r>
              <a:rPr lang="fi-FI" sz="44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F79118AB-7D7A-3B46-824A-5BDCC1E9D003}"/>
              </a:ext>
            </a:extLst>
          </p:cNvPr>
          <p:cNvSpPr/>
          <p:nvPr/>
        </p:nvSpPr>
        <p:spPr>
          <a:xfrm>
            <a:off x="411404" y="5563967"/>
            <a:ext cx="54526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400" dirty="0" err="1">
                <a:solidFill>
                  <a:schemeClr val="bg1"/>
                </a:solidFill>
              </a:rPr>
              <a:t>Gartner</a:t>
            </a:r>
            <a:r>
              <a:rPr lang="fi-FI" sz="1400" dirty="0">
                <a:solidFill>
                  <a:schemeClr val="bg1"/>
                </a:solidFill>
              </a:rPr>
              <a:t>, Magic </a:t>
            </a:r>
            <a:r>
              <a:rPr lang="fi-FI" sz="1400" dirty="0" err="1">
                <a:solidFill>
                  <a:schemeClr val="bg1"/>
                </a:solidFill>
              </a:rPr>
              <a:t>Quadrant</a:t>
            </a:r>
            <a:r>
              <a:rPr lang="fi-FI" sz="1400" dirty="0">
                <a:solidFill>
                  <a:schemeClr val="bg1"/>
                </a:solidFill>
              </a:rPr>
              <a:t> for Enterprise </a:t>
            </a:r>
            <a:r>
              <a:rPr lang="fi-FI" sz="1400" dirty="0" err="1">
                <a:solidFill>
                  <a:schemeClr val="bg1"/>
                </a:solidFill>
              </a:rPr>
              <a:t>Low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Code</a:t>
            </a:r>
            <a:r>
              <a:rPr lang="fi-FI" sz="1400" dirty="0">
                <a:solidFill>
                  <a:schemeClr val="bg1"/>
                </a:solidFill>
              </a:rPr>
              <a:t> Application </a:t>
            </a:r>
            <a:r>
              <a:rPr lang="fi-FI" sz="1400" dirty="0" err="1">
                <a:solidFill>
                  <a:schemeClr val="bg1"/>
                </a:solidFill>
              </a:rPr>
              <a:t>Platforms</a:t>
            </a:r>
            <a:r>
              <a:rPr lang="fi-FI" sz="1400" dirty="0">
                <a:solidFill>
                  <a:schemeClr val="bg1"/>
                </a:solidFill>
              </a:rPr>
              <a:t>, 8 August 2019, [Paul Vincent, </a:t>
            </a:r>
            <a:r>
              <a:rPr lang="fi-FI" sz="1400" dirty="0" err="1">
                <a:solidFill>
                  <a:schemeClr val="bg1"/>
                </a:solidFill>
              </a:rPr>
              <a:t>Kimihiko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Iijima</a:t>
            </a:r>
            <a:r>
              <a:rPr lang="fi-FI" sz="1400" dirty="0">
                <a:solidFill>
                  <a:schemeClr val="bg1"/>
                </a:solidFill>
              </a:rPr>
              <a:t>, Jason Wong, Mark </a:t>
            </a:r>
            <a:r>
              <a:rPr lang="fi-FI" sz="1400" dirty="0" err="1">
                <a:solidFill>
                  <a:schemeClr val="bg1"/>
                </a:solidFill>
              </a:rPr>
              <a:t>Driver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Yefim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Natis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Name</a:t>
            </a:r>
            <a:r>
              <a:rPr lang="fi-FI" sz="1400" dirty="0">
                <a:solidFill>
                  <a:schemeClr val="bg1"/>
                </a:solidFill>
              </a:rPr>
              <a:t>(s)],</a:t>
            </a: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14DAB362-6FAA-4E4F-9FB5-B8AB2A1C6E3F}"/>
              </a:ext>
            </a:extLst>
          </p:cNvPr>
          <p:cNvSpPr txBox="1"/>
          <p:nvPr/>
        </p:nvSpPr>
        <p:spPr>
          <a:xfrm>
            <a:off x="9492341" y="3221061"/>
            <a:ext cx="1781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7200" dirty="0">
                <a:solidFill>
                  <a:schemeClr val="bg1"/>
                </a:solidFill>
              </a:rPr>
              <a:t>65%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26621229-07F9-DC4A-8CDB-E66ABD5860FB}"/>
              </a:ext>
            </a:extLst>
          </p:cNvPr>
          <p:cNvSpPr txBox="1"/>
          <p:nvPr/>
        </p:nvSpPr>
        <p:spPr>
          <a:xfrm>
            <a:off x="7554686" y="2343900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173374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uva 8">
            <a:extLst>
              <a:ext uri="{FF2B5EF4-FFF2-40B4-BE49-F238E27FC236}">
                <a16:creationId xmlns:a16="http://schemas.microsoft.com/office/drawing/2014/main" id="{D69FD82D-DED8-FA4D-8448-CE1270103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2" y="400520"/>
            <a:ext cx="5646116" cy="5127171"/>
          </a:xfrm>
          <a:prstGeom prst="rect">
            <a:avLst/>
          </a:prstGeom>
        </p:spPr>
      </p:pic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F79118AB-7D7A-3B46-824A-5BDCC1E9D003}"/>
              </a:ext>
            </a:extLst>
          </p:cNvPr>
          <p:cNvSpPr/>
          <p:nvPr/>
        </p:nvSpPr>
        <p:spPr>
          <a:xfrm>
            <a:off x="6389913" y="5638162"/>
            <a:ext cx="53340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400" dirty="0" err="1">
                <a:solidFill>
                  <a:schemeClr val="bg1"/>
                </a:solidFill>
              </a:rPr>
              <a:t>Gartner</a:t>
            </a:r>
            <a:r>
              <a:rPr lang="fi-FI" sz="1400" dirty="0">
                <a:solidFill>
                  <a:schemeClr val="bg1"/>
                </a:solidFill>
              </a:rPr>
              <a:t>, Magic </a:t>
            </a:r>
            <a:r>
              <a:rPr lang="fi-FI" sz="1400" dirty="0" err="1">
                <a:solidFill>
                  <a:schemeClr val="bg1"/>
                </a:solidFill>
              </a:rPr>
              <a:t>Quadrant</a:t>
            </a:r>
            <a:r>
              <a:rPr lang="fi-FI" sz="1400" dirty="0">
                <a:solidFill>
                  <a:schemeClr val="bg1"/>
                </a:solidFill>
              </a:rPr>
              <a:t> for Enterprise </a:t>
            </a:r>
            <a:r>
              <a:rPr lang="fi-FI" sz="1400" dirty="0" err="1">
                <a:solidFill>
                  <a:schemeClr val="bg1"/>
                </a:solidFill>
              </a:rPr>
              <a:t>Low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Code</a:t>
            </a:r>
            <a:r>
              <a:rPr lang="fi-FI" sz="1400" dirty="0">
                <a:solidFill>
                  <a:schemeClr val="bg1"/>
                </a:solidFill>
              </a:rPr>
              <a:t> Application </a:t>
            </a:r>
            <a:r>
              <a:rPr lang="fi-FI" sz="1400" dirty="0" err="1">
                <a:solidFill>
                  <a:schemeClr val="bg1"/>
                </a:solidFill>
              </a:rPr>
              <a:t>Platforms</a:t>
            </a:r>
            <a:r>
              <a:rPr lang="fi-FI" sz="1400" dirty="0">
                <a:solidFill>
                  <a:schemeClr val="bg1"/>
                </a:solidFill>
              </a:rPr>
              <a:t>, 8 August 2019, [Paul Vincent, </a:t>
            </a:r>
            <a:r>
              <a:rPr lang="fi-FI" sz="1400" dirty="0" err="1">
                <a:solidFill>
                  <a:schemeClr val="bg1"/>
                </a:solidFill>
              </a:rPr>
              <a:t>Kimihiko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Iijima</a:t>
            </a:r>
            <a:r>
              <a:rPr lang="fi-FI" sz="1400" dirty="0">
                <a:solidFill>
                  <a:schemeClr val="bg1"/>
                </a:solidFill>
              </a:rPr>
              <a:t>, Jason Wong, Mark </a:t>
            </a:r>
            <a:r>
              <a:rPr lang="fi-FI" sz="1400" dirty="0" err="1">
                <a:solidFill>
                  <a:schemeClr val="bg1"/>
                </a:solidFill>
              </a:rPr>
              <a:t>Driver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Yefim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Natis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Name</a:t>
            </a:r>
            <a:r>
              <a:rPr lang="fi-FI" sz="1400" dirty="0">
                <a:solidFill>
                  <a:schemeClr val="bg1"/>
                </a:solidFill>
              </a:rPr>
              <a:t>(s)],</a:t>
            </a: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EF8D6CEB-BCFB-AB45-8F7E-DAA409434378}"/>
              </a:ext>
            </a:extLst>
          </p:cNvPr>
          <p:cNvSpPr/>
          <p:nvPr/>
        </p:nvSpPr>
        <p:spPr>
          <a:xfrm>
            <a:off x="6389913" y="768420"/>
            <a:ext cx="533400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000" dirty="0">
                <a:solidFill>
                  <a:schemeClr val="bg1"/>
                </a:solidFill>
              </a:rPr>
              <a:t>”</a:t>
            </a:r>
            <a:r>
              <a:rPr lang="fi-FI" sz="2800" dirty="0">
                <a:solidFill>
                  <a:schemeClr val="bg1"/>
                </a:solidFill>
              </a:rPr>
              <a:t>By 2024, </a:t>
            </a:r>
            <a:r>
              <a:rPr lang="fi-FI" sz="4400" b="1" dirty="0" err="1">
                <a:solidFill>
                  <a:schemeClr val="bg1"/>
                </a:solidFill>
              </a:rPr>
              <a:t>three-quarters</a:t>
            </a:r>
            <a:r>
              <a:rPr lang="fi-FI" sz="4400" b="1" dirty="0">
                <a:solidFill>
                  <a:schemeClr val="bg1"/>
                </a:solidFill>
              </a:rPr>
              <a:t> of </a:t>
            </a:r>
            <a:r>
              <a:rPr lang="fi-FI" sz="4400" b="1" dirty="0" err="1">
                <a:solidFill>
                  <a:schemeClr val="bg1"/>
                </a:solidFill>
              </a:rPr>
              <a:t>large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enterprises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will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be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using</a:t>
            </a:r>
            <a:r>
              <a:rPr lang="fi-FI" sz="4400" b="1" dirty="0">
                <a:solidFill>
                  <a:schemeClr val="bg1"/>
                </a:solidFill>
              </a:rPr>
              <a:t> at </a:t>
            </a:r>
            <a:r>
              <a:rPr lang="fi-FI" sz="4400" b="1" dirty="0" err="1">
                <a:solidFill>
                  <a:schemeClr val="bg1"/>
                </a:solidFill>
              </a:rPr>
              <a:t>least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four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low-code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tools</a:t>
            </a:r>
            <a:r>
              <a:rPr lang="fi-FI" sz="2800" dirty="0">
                <a:solidFill>
                  <a:schemeClr val="bg1"/>
                </a:solidFill>
              </a:rPr>
              <a:t> for </a:t>
            </a:r>
            <a:r>
              <a:rPr lang="fi-FI" sz="2800" dirty="0" err="1">
                <a:solidFill>
                  <a:schemeClr val="bg1"/>
                </a:solidFill>
              </a:rPr>
              <a:t>both</a:t>
            </a:r>
            <a:r>
              <a:rPr lang="fi-FI" sz="2800" dirty="0">
                <a:solidFill>
                  <a:schemeClr val="bg1"/>
                </a:solidFill>
              </a:rPr>
              <a:t> IT </a:t>
            </a:r>
            <a:r>
              <a:rPr lang="fi-FI" sz="2800" dirty="0" err="1">
                <a:solidFill>
                  <a:schemeClr val="bg1"/>
                </a:solidFill>
              </a:rPr>
              <a:t>application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citizen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initiatives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  <a:r>
              <a:rPr lang="fi-FI" sz="40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2996E0AA-EF34-2D4A-8505-329FE1F308D0}"/>
              </a:ext>
            </a:extLst>
          </p:cNvPr>
          <p:cNvSpPr txBox="1"/>
          <p:nvPr/>
        </p:nvSpPr>
        <p:spPr>
          <a:xfrm>
            <a:off x="1619719" y="1981979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25%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9237ECC2-E0AB-9A4D-8C01-95A73CDE3B61}"/>
              </a:ext>
            </a:extLst>
          </p:cNvPr>
          <p:cNvSpPr txBox="1"/>
          <p:nvPr/>
        </p:nvSpPr>
        <p:spPr>
          <a:xfrm>
            <a:off x="2979030" y="3208420"/>
            <a:ext cx="1781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7200" dirty="0">
                <a:solidFill>
                  <a:schemeClr val="bg1"/>
                </a:solidFill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304333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pic>
        <p:nvPicPr>
          <p:cNvPr id="6" name="Kuva 5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728EE9FC-EC92-4C43-9379-8173E725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35" y="5275"/>
            <a:ext cx="6420465" cy="6420465"/>
          </a:xfrm>
          <a:prstGeom prst="rect">
            <a:avLst/>
          </a:prstGeom>
        </p:spPr>
      </p:pic>
      <p:sp>
        <p:nvSpPr>
          <p:cNvPr id="8" name="Suorakulmio 7">
            <a:extLst>
              <a:ext uri="{FF2B5EF4-FFF2-40B4-BE49-F238E27FC236}">
                <a16:creationId xmlns:a16="http://schemas.microsoft.com/office/drawing/2014/main" id="{367C252F-757B-4346-A420-E1743B8EE1FE}"/>
              </a:ext>
            </a:extLst>
          </p:cNvPr>
          <p:cNvSpPr/>
          <p:nvPr/>
        </p:nvSpPr>
        <p:spPr>
          <a:xfrm>
            <a:off x="206831" y="432260"/>
            <a:ext cx="53122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4000" b="1" dirty="0" err="1">
                <a:solidFill>
                  <a:schemeClr val="bg1"/>
                </a:solidFill>
              </a:rPr>
              <a:t>Gartner</a:t>
            </a:r>
            <a:r>
              <a:rPr lang="fi-FI" sz="4000" b="1" dirty="0">
                <a:solidFill>
                  <a:schemeClr val="bg1"/>
                </a:solidFill>
              </a:rPr>
              <a:t> 2019 Magic </a:t>
            </a:r>
            <a:r>
              <a:rPr lang="fi-FI" sz="4000" b="1" dirty="0" err="1">
                <a:solidFill>
                  <a:schemeClr val="bg1"/>
                </a:solidFill>
              </a:rPr>
              <a:t>Quadrant</a:t>
            </a:r>
            <a:r>
              <a:rPr lang="fi-FI" sz="4000" b="1" dirty="0">
                <a:solidFill>
                  <a:schemeClr val="bg1"/>
                </a:solidFill>
              </a:rPr>
              <a:t> for Enterprise </a:t>
            </a:r>
            <a:r>
              <a:rPr lang="fi-FI" sz="4000" b="1" dirty="0" err="1">
                <a:solidFill>
                  <a:schemeClr val="bg1"/>
                </a:solidFill>
              </a:rPr>
              <a:t>Low</a:t>
            </a:r>
            <a:r>
              <a:rPr lang="fi-FI" sz="4000" b="1" dirty="0">
                <a:solidFill>
                  <a:schemeClr val="bg1"/>
                </a:solidFill>
              </a:rPr>
              <a:t> </a:t>
            </a:r>
            <a:r>
              <a:rPr lang="fi-FI" sz="4000" b="1" dirty="0" err="1">
                <a:solidFill>
                  <a:schemeClr val="bg1"/>
                </a:solidFill>
              </a:rPr>
              <a:t>Code</a:t>
            </a:r>
            <a:r>
              <a:rPr lang="fi-FI" sz="4000" b="1" dirty="0">
                <a:solidFill>
                  <a:schemeClr val="bg1"/>
                </a:solidFill>
              </a:rPr>
              <a:t> Application </a:t>
            </a:r>
            <a:r>
              <a:rPr lang="fi-FI" sz="4000" b="1" dirty="0" err="1">
                <a:solidFill>
                  <a:schemeClr val="bg1"/>
                </a:solidFill>
              </a:rPr>
              <a:t>Platforms</a:t>
            </a:r>
            <a:endParaRPr lang="fi-FI" sz="4000" b="1" dirty="0">
              <a:solidFill>
                <a:schemeClr val="bg1"/>
              </a:solidFill>
            </a:endParaRP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C11AC122-F780-2941-96C0-211294916C22}"/>
              </a:ext>
            </a:extLst>
          </p:cNvPr>
          <p:cNvSpPr txBox="1"/>
          <p:nvPr/>
        </p:nvSpPr>
        <p:spPr>
          <a:xfrm>
            <a:off x="206831" y="3429000"/>
            <a:ext cx="55744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200" dirty="0" err="1">
                <a:solidFill>
                  <a:schemeClr val="bg1"/>
                </a:solidFill>
              </a:rPr>
              <a:t>Huge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players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involved</a:t>
            </a:r>
            <a:r>
              <a:rPr lang="fi-FI" sz="2200" dirty="0">
                <a:solidFill>
                  <a:schemeClr val="bg1"/>
                </a:solidFill>
              </a:rPr>
              <a:t> – </a:t>
            </a:r>
            <a:r>
              <a:rPr lang="fi-FI" sz="2200" dirty="0" err="1">
                <a:solidFill>
                  <a:schemeClr val="bg1"/>
                </a:solidFill>
              </a:rPr>
              <a:t>piggyback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their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growth</a:t>
            </a:r>
            <a:endParaRPr lang="fi-FI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7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5140411" y="-2"/>
            <a:ext cx="7051589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CA33201-5D7E-7C42-9981-03ECC909DCC7}"/>
              </a:ext>
            </a:extLst>
          </p:cNvPr>
          <p:cNvSpPr/>
          <p:nvPr/>
        </p:nvSpPr>
        <p:spPr>
          <a:xfrm>
            <a:off x="580252" y="6117963"/>
            <a:ext cx="413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 Developer Population 2019 Community Edition</a:t>
            </a:r>
            <a:endParaRPr kumimoji="0" lang="fi-FI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0BC172EC-DBF9-DA45-84A4-CF6C1E461F69}"/>
              </a:ext>
            </a:extLst>
          </p:cNvPr>
          <p:cNvSpPr txBox="1"/>
          <p:nvPr/>
        </p:nvSpPr>
        <p:spPr>
          <a:xfrm>
            <a:off x="5478091" y="334888"/>
            <a:ext cx="64218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2018 </a:t>
            </a:r>
            <a:r>
              <a:rPr lang="fi-FI" sz="3600" dirty="0" err="1">
                <a:solidFill>
                  <a:schemeClr val="bg1"/>
                </a:solidFill>
              </a:rPr>
              <a:t>Salesforce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acquired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MuleSoft</a:t>
            </a:r>
            <a:r>
              <a:rPr lang="fi-FI" sz="3600" dirty="0">
                <a:solidFill>
                  <a:schemeClr val="bg1"/>
                </a:solidFill>
              </a:rPr>
              <a:t> for 6,5$ </a:t>
            </a:r>
            <a:r>
              <a:rPr lang="fi-FI" sz="3600" dirty="0" err="1">
                <a:solidFill>
                  <a:schemeClr val="bg1"/>
                </a:solidFill>
              </a:rPr>
              <a:t>Billion</a:t>
            </a:r>
            <a:endParaRPr lang="fi-FI" sz="3600" dirty="0">
              <a:solidFill>
                <a:schemeClr val="bg1"/>
              </a:solidFill>
            </a:endParaRPr>
          </a:p>
          <a:p>
            <a:endParaRPr lang="fi-FI" sz="3600" dirty="0">
              <a:solidFill>
                <a:schemeClr val="bg1"/>
              </a:solidFill>
            </a:endParaRPr>
          </a:p>
          <a:p>
            <a:r>
              <a:rPr lang="fi-FI" sz="3600" dirty="0">
                <a:solidFill>
                  <a:schemeClr val="bg1"/>
                </a:solidFill>
              </a:rPr>
              <a:t>2019 </a:t>
            </a:r>
            <a:r>
              <a:rPr lang="fi-FI" sz="3600" dirty="0" err="1">
                <a:solidFill>
                  <a:schemeClr val="bg1"/>
                </a:solidFill>
              </a:rPr>
              <a:t>Salesforce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acquired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Tableau</a:t>
            </a:r>
            <a:r>
              <a:rPr lang="fi-FI" sz="3600" dirty="0">
                <a:solidFill>
                  <a:schemeClr val="bg1"/>
                </a:solidFill>
              </a:rPr>
              <a:t> for 15,3$ </a:t>
            </a:r>
            <a:r>
              <a:rPr lang="fi-FI" sz="3600" dirty="0" err="1">
                <a:solidFill>
                  <a:schemeClr val="bg1"/>
                </a:solidFill>
              </a:rPr>
              <a:t>Billion</a:t>
            </a:r>
            <a:endParaRPr lang="fi-FI" sz="3600" dirty="0">
              <a:solidFill>
                <a:schemeClr val="bg1"/>
              </a:solidFill>
            </a:endParaRPr>
          </a:p>
          <a:p>
            <a:endParaRPr lang="fi-FI" sz="3600" dirty="0">
              <a:solidFill>
                <a:schemeClr val="bg1"/>
              </a:solidFill>
            </a:endParaRPr>
          </a:p>
          <a:p>
            <a:r>
              <a:rPr lang="fi-FI" sz="7200" dirty="0">
                <a:solidFill>
                  <a:schemeClr val="bg1"/>
                </a:solidFill>
              </a:rPr>
              <a:t>79% </a:t>
            </a:r>
            <a:r>
              <a:rPr lang="fi-FI" sz="3600" dirty="0">
                <a:solidFill>
                  <a:schemeClr val="bg1"/>
                </a:solidFill>
              </a:rPr>
              <a:t>of </a:t>
            </a:r>
            <a:r>
              <a:rPr lang="fi-FI" sz="3600" dirty="0" err="1">
                <a:solidFill>
                  <a:schemeClr val="bg1"/>
                </a:solidFill>
              </a:rPr>
              <a:t>Salesforce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customers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use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apps</a:t>
            </a:r>
            <a:r>
              <a:rPr lang="fi-FI" sz="3600" dirty="0">
                <a:solidFill>
                  <a:schemeClr val="bg1"/>
                </a:solidFill>
              </a:rPr>
              <a:t> made </a:t>
            </a:r>
            <a:r>
              <a:rPr lang="fi-FI" sz="3600" dirty="0" err="1">
                <a:solidFill>
                  <a:schemeClr val="bg1"/>
                </a:solidFill>
              </a:rPr>
              <a:t>with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low-code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platform</a:t>
            </a:r>
            <a:r>
              <a:rPr lang="fi-FI" sz="3600" dirty="0">
                <a:solidFill>
                  <a:schemeClr val="bg1"/>
                </a:solidFill>
              </a:rPr>
              <a:t> to </a:t>
            </a:r>
            <a:r>
              <a:rPr lang="fi-FI" sz="3600" dirty="0" err="1">
                <a:solidFill>
                  <a:schemeClr val="bg1"/>
                </a:solidFill>
              </a:rPr>
              <a:t>boost</a:t>
            </a:r>
            <a:r>
              <a:rPr lang="fi-FI" sz="3600" dirty="0">
                <a:solidFill>
                  <a:schemeClr val="bg1"/>
                </a:solidFill>
              </a:rPr>
              <a:t> business</a:t>
            </a: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005F3FFD-3D77-5B4C-8EBA-12144148A8B6}"/>
              </a:ext>
            </a:extLst>
          </p:cNvPr>
          <p:cNvSpPr txBox="1"/>
          <p:nvPr/>
        </p:nvSpPr>
        <p:spPr>
          <a:xfrm>
            <a:off x="403571" y="2645229"/>
            <a:ext cx="4556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074" name="Picture 2" descr="Kuvahaun tulos: salesforce while logo">
            <a:extLst>
              <a:ext uri="{FF2B5EF4-FFF2-40B4-BE49-F238E27FC236}">
                <a16:creationId xmlns:a16="http://schemas.microsoft.com/office/drawing/2014/main" id="{154C9ACF-E606-3748-993D-F1EFB97E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52" y="237969"/>
            <a:ext cx="3450409" cy="2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orakulmio 8">
            <a:extLst>
              <a:ext uri="{FF2B5EF4-FFF2-40B4-BE49-F238E27FC236}">
                <a16:creationId xmlns:a16="http://schemas.microsoft.com/office/drawing/2014/main" id="{A3835971-7C50-894F-B9C0-1CDCA867E309}"/>
              </a:ext>
            </a:extLst>
          </p:cNvPr>
          <p:cNvSpPr/>
          <p:nvPr/>
        </p:nvSpPr>
        <p:spPr>
          <a:xfrm>
            <a:off x="130629" y="3244334"/>
            <a:ext cx="48227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b="1" dirty="0" err="1">
                <a:solidFill>
                  <a:schemeClr val="bg1"/>
                </a:solidFill>
              </a:rPr>
              <a:t>Low-code</a:t>
            </a:r>
            <a:r>
              <a:rPr lang="fi-FI" sz="2000" b="1" dirty="0">
                <a:solidFill>
                  <a:schemeClr val="bg1"/>
                </a:solidFill>
              </a:rPr>
              <a:t> </a:t>
            </a:r>
            <a:r>
              <a:rPr lang="fi-FI" sz="2000" b="1" dirty="0" err="1">
                <a:solidFill>
                  <a:schemeClr val="bg1"/>
                </a:solidFill>
              </a:rPr>
              <a:t>approach</a:t>
            </a:r>
            <a:endParaRPr lang="fi-FI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chemeClr val="bg1"/>
                </a:solidFill>
              </a:rPr>
              <a:t>Data </a:t>
            </a:r>
            <a:r>
              <a:rPr lang="fi-FI" sz="2000" dirty="0" err="1">
                <a:solidFill>
                  <a:schemeClr val="bg1"/>
                </a:solidFill>
              </a:rPr>
              <a:t>centricity</a:t>
            </a:r>
            <a:endParaRPr lang="fi-FI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Cloud-based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architecture</a:t>
            </a:r>
            <a:endParaRPr lang="fi-FI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chemeClr val="bg1"/>
                </a:solidFill>
              </a:rPr>
              <a:t>Cross-</a:t>
            </a:r>
            <a:r>
              <a:rPr lang="fi-FI" sz="2000" dirty="0" err="1">
                <a:solidFill>
                  <a:schemeClr val="bg1"/>
                </a:solidFill>
              </a:rPr>
              <a:t>platform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support</a:t>
            </a:r>
            <a:endParaRPr lang="fi-FI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chemeClr val="bg1"/>
                </a:solidFill>
              </a:rPr>
              <a:t>Drag-and-</a:t>
            </a:r>
            <a:r>
              <a:rPr lang="fi-FI" sz="2000" dirty="0" err="1">
                <a:solidFill>
                  <a:schemeClr val="bg1"/>
                </a:solidFill>
              </a:rPr>
              <a:t>drop</a:t>
            </a:r>
            <a:r>
              <a:rPr lang="fi-FI" sz="2000" dirty="0">
                <a:solidFill>
                  <a:schemeClr val="bg1"/>
                </a:solidFill>
              </a:rPr>
              <a:t> (</a:t>
            </a:r>
            <a:r>
              <a:rPr lang="fi-FI" sz="2000" dirty="0" err="1">
                <a:solidFill>
                  <a:schemeClr val="bg1"/>
                </a:solidFill>
              </a:rPr>
              <a:t>or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point</a:t>
            </a:r>
            <a:r>
              <a:rPr lang="fi-FI" sz="2000" dirty="0">
                <a:solidFill>
                  <a:schemeClr val="bg1"/>
                </a:solidFill>
              </a:rPr>
              <a:t>-and-</a:t>
            </a:r>
            <a:r>
              <a:rPr lang="fi-FI" sz="2000" dirty="0" err="1">
                <a:solidFill>
                  <a:schemeClr val="bg1"/>
                </a:solidFill>
              </a:rPr>
              <a:t>click</a:t>
            </a:r>
            <a:r>
              <a:rPr lang="fi-FI" sz="2000" dirty="0">
                <a:solidFill>
                  <a:schemeClr val="bg1"/>
                </a:solidFill>
              </a:rPr>
              <a:t>) </a:t>
            </a:r>
            <a:r>
              <a:rPr lang="fi-FI" sz="2000" dirty="0" err="1">
                <a:solidFill>
                  <a:schemeClr val="bg1"/>
                </a:solidFill>
              </a:rPr>
              <a:t>tools</a:t>
            </a:r>
            <a:endParaRPr lang="fi-FI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Flexibility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11292724-34F2-D049-BE9B-5B0F6A8947C1}"/>
              </a:ext>
            </a:extLst>
          </p:cNvPr>
          <p:cNvSpPr/>
          <p:nvPr/>
        </p:nvSpPr>
        <p:spPr>
          <a:xfrm>
            <a:off x="5478091" y="5904347"/>
            <a:ext cx="231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lightning</a:t>
            </a:r>
            <a:r>
              <a:rPr lang="fi-FI" b="1" dirty="0"/>
              <a:t> </a:t>
            </a:r>
            <a:r>
              <a:rPr lang="fi-FI" b="1" dirty="0" err="1"/>
              <a:t>platform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346550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936399" y="2028616"/>
            <a:ext cx="1031920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i-FI" sz="4400" dirty="0" err="1">
                <a:solidFill>
                  <a:schemeClr val="bg1"/>
                </a:solidFill>
              </a:rPr>
              <a:t>Huge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amount</a:t>
            </a:r>
            <a:r>
              <a:rPr lang="fi-FI" sz="4400" dirty="0">
                <a:solidFill>
                  <a:schemeClr val="bg1"/>
                </a:solidFill>
              </a:rPr>
              <a:t> of </a:t>
            </a:r>
            <a:r>
              <a:rPr lang="fi-FI" sz="4400" dirty="0" err="1">
                <a:solidFill>
                  <a:schemeClr val="bg1"/>
                </a:solidFill>
              </a:rPr>
              <a:t>more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developers</a:t>
            </a:r>
            <a:r>
              <a:rPr lang="fi-FI" sz="4400" dirty="0">
                <a:solidFill>
                  <a:schemeClr val="bg1"/>
                </a:solidFill>
              </a:rPr>
              <a:t>, </a:t>
            </a:r>
            <a:r>
              <a:rPr lang="fi-FI" sz="4400" dirty="0" err="1">
                <a:solidFill>
                  <a:schemeClr val="bg1"/>
                </a:solidFill>
              </a:rPr>
              <a:t>not</a:t>
            </a:r>
            <a:r>
              <a:rPr lang="fi-FI" sz="4400" dirty="0">
                <a:solidFill>
                  <a:schemeClr val="bg1"/>
                </a:solidFill>
              </a:rPr>
              <a:t> just ”</a:t>
            </a:r>
            <a:r>
              <a:rPr lang="fi-FI" sz="4400" dirty="0" err="1">
                <a:solidFill>
                  <a:schemeClr val="bg1"/>
                </a:solidFill>
              </a:rPr>
              <a:t>hard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core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developers</a:t>
            </a:r>
            <a:r>
              <a:rPr lang="fi-FI" sz="4400" dirty="0">
                <a:solidFill>
                  <a:schemeClr val="bg1"/>
                </a:solidFill>
              </a:rPr>
              <a:t>”. </a:t>
            </a:r>
          </a:p>
          <a:p>
            <a:pPr marL="742950" indent="-742950">
              <a:buFont typeface="+mj-lt"/>
              <a:buAutoNum type="arabicPeriod"/>
            </a:pPr>
            <a:r>
              <a:rPr lang="fi-FI" sz="4400" dirty="0" err="1">
                <a:solidFill>
                  <a:schemeClr val="bg1"/>
                </a:solidFill>
              </a:rPr>
              <a:t>Apps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are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created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faster</a:t>
            </a:r>
            <a:r>
              <a:rPr lang="fi-FI" sz="4400" dirty="0">
                <a:solidFill>
                  <a:schemeClr val="bg1"/>
                </a:solidFill>
              </a:rPr>
              <a:t>. </a:t>
            </a:r>
          </a:p>
          <a:p>
            <a:pPr marL="742950" indent="-742950">
              <a:buFont typeface="+mj-lt"/>
              <a:buAutoNum type="arabicPeriod"/>
            </a:pPr>
            <a:r>
              <a:rPr lang="fi-FI" sz="4400" dirty="0" err="1">
                <a:solidFill>
                  <a:schemeClr val="bg1"/>
                </a:solidFill>
              </a:rPr>
              <a:t>We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might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see</a:t>
            </a:r>
            <a:r>
              <a:rPr lang="fi-FI" sz="4400" dirty="0">
                <a:solidFill>
                  <a:schemeClr val="bg1"/>
                </a:solidFill>
              </a:rPr>
              <a:t> a </a:t>
            </a:r>
            <a:r>
              <a:rPr lang="fi-FI" sz="4400" dirty="0" err="1">
                <a:solidFill>
                  <a:schemeClr val="bg1"/>
                </a:solidFill>
              </a:rPr>
              <a:t>lot</a:t>
            </a:r>
            <a:r>
              <a:rPr lang="fi-FI" sz="4400" dirty="0">
                <a:solidFill>
                  <a:schemeClr val="bg1"/>
                </a:solidFill>
              </a:rPr>
              <a:t> of </a:t>
            </a:r>
            <a:r>
              <a:rPr lang="fi-FI" sz="4400" dirty="0" err="1">
                <a:solidFill>
                  <a:schemeClr val="bg1"/>
                </a:solidFill>
              </a:rPr>
              <a:t>crappy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applications</a:t>
            </a:r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What</a:t>
            </a:r>
            <a:r>
              <a:rPr lang="fi-FI" sz="4400" b="1" dirty="0">
                <a:solidFill>
                  <a:schemeClr val="bg1"/>
                </a:solidFill>
              </a:rPr>
              <a:t> it </a:t>
            </a:r>
            <a:r>
              <a:rPr lang="fi-FI" sz="4400" b="1" dirty="0" err="1">
                <a:solidFill>
                  <a:schemeClr val="bg1"/>
                </a:solidFill>
              </a:rPr>
              <a:t>means</a:t>
            </a:r>
            <a:r>
              <a:rPr lang="fi-FI" sz="44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4599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5B3247D8-F487-9A4F-BBA2-F4889044E8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8877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C0DD3EE3-DD16-CB4C-8621-19567DE837A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cxnSp>
        <p:nvCxnSpPr>
          <p:cNvPr id="3" name="Suora nuoliyhdysviiva 2">
            <a:extLst>
              <a:ext uri="{FF2B5EF4-FFF2-40B4-BE49-F238E27FC236}">
                <a16:creationId xmlns:a16="http://schemas.microsoft.com/office/drawing/2014/main" id="{7CC7C643-5577-2F4F-B12F-C9EAFD51B9AB}"/>
              </a:ext>
            </a:extLst>
          </p:cNvPr>
          <p:cNvCxnSpPr/>
          <p:nvPr/>
        </p:nvCxnSpPr>
        <p:spPr>
          <a:xfrm>
            <a:off x="598714" y="5736771"/>
            <a:ext cx="622662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uora nuoliyhdysviiva 9">
            <a:extLst>
              <a:ext uri="{FF2B5EF4-FFF2-40B4-BE49-F238E27FC236}">
                <a16:creationId xmlns:a16="http://schemas.microsoft.com/office/drawing/2014/main" id="{8E83E369-3710-3B46-8031-93D9E61FCE8A}"/>
              </a:ext>
            </a:extLst>
          </p:cNvPr>
          <p:cNvCxnSpPr>
            <a:cxnSpLocks/>
          </p:cNvCxnSpPr>
          <p:nvPr/>
        </p:nvCxnSpPr>
        <p:spPr>
          <a:xfrm flipV="1">
            <a:off x="751114" y="631371"/>
            <a:ext cx="0" cy="52578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iruutu 11">
            <a:extLst>
              <a:ext uri="{FF2B5EF4-FFF2-40B4-BE49-F238E27FC236}">
                <a16:creationId xmlns:a16="http://schemas.microsoft.com/office/drawing/2014/main" id="{EDF004FD-2261-DE4F-A6FE-7C3EADF7C1D1}"/>
              </a:ext>
            </a:extLst>
          </p:cNvPr>
          <p:cNvSpPr txBox="1"/>
          <p:nvPr/>
        </p:nvSpPr>
        <p:spPr>
          <a:xfrm>
            <a:off x="0" y="186037"/>
            <a:ext cx="221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err="1"/>
              <a:t>Complexity</a:t>
            </a:r>
            <a:r>
              <a:rPr lang="fi-FI" b="1" dirty="0"/>
              <a:t> of an </a:t>
            </a:r>
            <a:r>
              <a:rPr lang="fi-FI" b="1" dirty="0" err="1"/>
              <a:t>app</a:t>
            </a:r>
            <a:endParaRPr lang="fi-FI" b="1" dirty="0"/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B70FF8F2-BABF-6948-BEFE-08D2109F6055}"/>
              </a:ext>
            </a:extLst>
          </p:cNvPr>
          <p:cNvSpPr txBox="1"/>
          <p:nvPr/>
        </p:nvSpPr>
        <p:spPr>
          <a:xfrm>
            <a:off x="3016706" y="5840474"/>
            <a:ext cx="215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err="1"/>
              <a:t>Available</a:t>
            </a:r>
            <a:r>
              <a:rPr lang="fi-FI" b="1" dirty="0"/>
              <a:t> </a:t>
            </a:r>
            <a:r>
              <a:rPr lang="fi-FI" b="1" dirty="0" err="1"/>
              <a:t>population</a:t>
            </a:r>
            <a:endParaRPr lang="fi-FI" b="1" dirty="0"/>
          </a:p>
        </p:txBody>
      </p:sp>
      <p:sp>
        <p:nvSpPr>
          <p:cNvPr id="17" name="Ellipsi 16">
            <a:extLst>
              <a:ext uri="{FF2B5EF4-FFF2-40B4-BE49-F238E27FC236}">
                <a16:creationId xmlns:a16="http://schemas.microsoft.com/office/drawing/2014/main" id="{70A9F025-85C4-4640-88D0-035F719005CB}"/>
              </a:ext>
            </a:extLst>
          </p:cNvPr>
          <p:cNvSpPr/>
          <p:nvPr/>
        </p:nvSpPr>
        <p:spPr>
          <a:xfrm>
            <a:off x="1110341" y="1131723"/>
            <a:ext cx="1164765" cy="9905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Developers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8" name="Ellipsi 17">
            <a:extLst>
              <a:ext uri="{FF2B5EF4-FFF2-40B4-BE49-F238E27FC236}">
                <a16:creationId xmlns:a16="http://schemas.microsoft.com/office/drawing/2014/main" id="{C65C85CA-BD46-A147-BC51-9CF25B5C3D8C}"/>
              </a:ext>
            </a:extLst>
          </p:cNvPr>
          <p:cNvSpPr/>
          <p:nvPr/>
        </p:nvSpPr>
        <p:spPr>
          <a:xfrm>
            <a:off x="3472545" y="2362213"/>
            <a:ext cx="3124714" cy="28447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Citizen</a:t>
            </a:r>
            <a:r>
              <a:rPr lang="fi-FI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i-FI" dirty="0" err="1">
                <a:solidFill>
                  <a:schemeClr val="tx1"/>
                </a:solidFill>
              </a:rPr>
              <a:t>Developers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63154BFF-685E-E544-A9BA-F25D3759DAD1}"/>
              </a:ext>
            </a:extLst>
          </p:cNvPr>
          <p:cNvSpPr txBox="1"/>
          <p:nvPr/>
        </p:nvSpPr>
        <p:spPr>
          <a:xfrm>
            <a:off x="1110341" y="741406"/>
            <a:ext cx="385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About</a:t>
            </a:r>
            <a:r>
              <a:rPr lang="fi-FI" dirty="0">
                <a:solidFill>
                  <a:schemeClr val="bg1"/>
                </a:solidFill>
              </a:rPr>
              <a:t> 19 </a:t>
            </a:r>
            <a:r>
              <a:rPr lang="fi-FI" dirty="0" err="1">
                <a:solidFill>
                  <a:schemeClr val="bg1"/>
                </a:solidFill>
              </a:rPr>
              <a:t>Million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developer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world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wide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A5F125C3-D6D1-B345-8987-7A3EAE1576F8}"/>
              </a:ext>
            </a:extLst>
          </p:cNvPr>
          <p:cNvSpPr txBox="1"/>
          <p:nvPr/>
        </p:nvSpPr>
        <p:spPr>
          <a:xfrm>
            <a:off x="3694386" y="5225924"/>
            <a:ext cx="308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About</a:t>
            </a:r>
            <a:r>
              <a:rPr lang="fi-FI" dirty="0">
                <a:solidFill>
                  <a:schemeClr val="bg1"/>
                </a:solidFill>
              </a:rPr>
              <a:t> 500+ </a:t>
            </a:r>
            <a:r>
              <a:rPr lang="fi-FI" dirty="0" err="1">
                <a:solidFill>
                  <a:schemeClr val="bg1"/>
                </a:solidFill>
              </a:rPr>
              <a:t>Million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world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wide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8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5B3247D8-F487-9A4F-BBA2-F4889044E8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8877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C0DD3EE3-DD16-CB4C-8621-19567DE837A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cxnSp>
        <p:nvCxnSpPr>
          <p:cNvPr id="3" name="Suora nuoliyhdysviiva 2">
            <a:extLst>
              <a:ext uri="{FF2B5EF4-FFF2-40B4-BE49-F238E27FC236}">
                <a16:creationId xmlns:a16="http://schemas.microsoft.com/office/drawing/2014/main" id="{7CC7C643-5577-2F4F-B12F-C9EAFD51B9AB}"/>
              </a:ext>
            </a:extLst>
          </p:cNvPr>
          <p:cNvCxnSpPr/>
          <p:nvPr/>
        </p:nvCxnSpPr>
        <p:spPr>
          <a:xfrm>
            <a:off x="598714" y="5736771"/>
            <a:ext cx="622662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uora nuoliyhdysviiva 9">
            <a:extLst>
              <a:ext uri="{FF2B5EF4-FFF2-40B4-BE49-F238E27FC236}">
                <a16:creationId xmlns:a16="http://schemas.microsoft.com/office/drawing/2014/main" id="{8E83E369-3710-3B46-8031-93D9E61FCE8A}"/>
              </a:ext>
            </a:extLst>
          </p:cNvPr>
          <p:cNvCxnSpPr>
            <a:cxnSpLocks/>
          </p:cNvCxnSpPr>
          <p:nvPr/>
        </p:nvCxnSpPr>
        <p:spPr>
          <a:xfrm flipV="1">
            <a:off x="751114" y="631371"/>
            <a:ext cx="0" cy="52578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iruutu 11">
            <a:extLst>
              <a:ext uri="{FF2B5EF4-FFF2-40B4-BE49-F238E27FC236}">
                <a16:creationId xmlns:a16="http://schemas.microsoft.com/office/drawing/2014/main" id="{EDF004FD-2261-DE4F-A6FE-7C3EADF7C1D1}"/>
              </a:ext>
            </a:extLst>
          </p:cNvPr>
          <p:cNvSpPr txBox="1"/>
          <p:nvPr/>
        </p:nvSpPr>
        <p:spPr>
          <a:xfrm>
            <a:off x="0" y="186037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err="1"/>
              <a:t>Speed</a:t>
            </a:r>
            <a:r>
              <a:rPr lang="fi-FI" b="1" dirty="0"/>
              <a:t> of </a:t>
            </a:r>
            <a:r>
              <a:rPr lang="fi-FI" b="1" dirty="0" err="1"/>
              <a:t>development</a:t>
            </a:r>
            <a:endParaRPr lang="fi-FI" b="1" dirty="0"/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B70FF8F2-BABF-6948-BEFE-08D2109F6055}"/>
              </a:ext>
            </a:extLst>
          </p:cNvPr>
          <p:cNvSpPr txBox="1"/>
          <p:nvPr/>
        </p:nvSpPr>
        <p:spPr>
          <a:xfrm>
            <a:off x="3016706" y="5840474"/>
            <a:ext cx="215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err="1"/>
              <a:t>Available</a:t>
            </a:r>
            <a:r>
              <a:rPr lang="fi-FI" b="1" dirty="0"/>
              <a:t> </a:t>
            </a:r>
            <a:r>
              <a:rPr lang="fi-FI" b="1" dirty="0" err="1"/>
              <a:t>population</a:t>
            </a:r>
            <a:endParaRPr lang="fi-FI" b="1" dirty="0"/>
          </a:p>
        </p:txBody>
      </p:sp>
      <p:sp>
        <p:nvSpPr>
          <p:cNvPr id="17" name="Ellipsi 16">
            <a:extLst>
              <a:ext uri="{FF2B5EF4-FFF2-40B4-BE49-F238E27FC236}">
                <a16:creationId xmlns:a16="http://schemas.microsoft.com/office/drawing/2014/main" id="{70A9F025-85C4-4640-88D0-035F719005CB}"/>
              </a:ext>
            </a:extLst>
          </p:cNvPr>
          <p:cNvSpPr/>
          <p:nvPr/>
        </p:nvSpPr>
        <p:spPr>
          <a:xfrm>
            <a:off x="1057985" y="4419997"/>
            <a:ext cx="1164765" cy="9905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Developers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8" name="Ellipsi 17">
            <a:extLst>
              <a:ext uri="{FF2B5EF4-FFF2-40B4-BE49-F238E27FC236}">
                <a16:creationId xmlns:a16="http://schemas.microsoft.com/office/drawing/2014/main" id="{C65C85CA-BD46-A147-BC51-9CF25B5C3D8C}"/>
              </a:ext>
            </a:extLst>
          </p:cNvPr>
          <p:cNvSpPr/>
          <p:nvPr/>
        </p:nvSpPr>
        <p:spPr>
          <a:xfrm>
            <a:off x="3248473" y="555369"/>
            <a:ext cx="3124714" cy="28447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Citizen</a:t>
            </a:r>
            <a:r>
              <a:rPr lang="fi-FI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i-FI" dirty="0" err="1">
                <a:solidFill>
                  <a:schemeClr val="tx1"/>
                </a:solidFill>
              </a:rPr>
              <a:t>Developers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63154BFF-685E-E544-A9BA-F25D3759DAD1}"/>
              </a:ext>
            </a:extLst>
          </p:cNvPr>
          <p:cNvSpPr txBox="1"/>
          <p:nvPr/>
        </p:nvSpPr>
        <p:spPr>
          <a:xfrm>
            <a:off x="935074" y="3987340"/>
            <a:ext cx="393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About</a:t>
            </a:r>
            <a:r>
              <a:rPr lang="fi-FI" dirty="0">
                <a:solidFill>
                  <a:schemeClr val="bg1"/>
                </a:solidFill>
              </a:rPr>
              <a:t> 19 </a:t>
            </a:r>
            <a:r>
              <a:rPr lang="fi-FI" dirty="0" err="1">
                <a:solidFill>
                  <a:schemeClr val="bg1"/>
                </a:solidFill>
              </a:rPr>
              <a:t>Million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developers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world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wide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A5F125C3-D6D1-B345-8987-7A3EAE1576F8}"/>
              </a:ext>
            </a:extLst>
          </p:cNvPr>
          <p:cNvSpPr txBox="1"/>
          <p:nvPr/>
        </p:nvSpPr>
        <p:spPr>
          <a:xfrm>
            <a:off x="3977415" y="131805"/>
            <a:ext cx="308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About</a:t>
            </a:r>
            <a:r>
              <a:rPr lang="fi-FI" dirty="0">
                <a:solidFill>
                  <a:schemeClr val="bg1"/>
                </a:solidFill>
              </a:rPr>
              <a:t> 500+ </a:t>
            </a:r>
            <a:r>
              <a:rPr lang="fi-FI" dirty="0" err="1">
                <a:solidFill>
                  <a:schemeClr val="bg1"/>
                </a:solidFill>
              </a:rPr>
              <a:t>Million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world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wide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FC46ECB0-85DA-A94F-8EDA-6BD6857CC504}"/>
              </a:ext>
            </a:extLst>
          </p:cNvPr>
          <p:cNvSpPr txBox="1"/>
          <p:nvPr/>
        </p:nvSpPr>
        <p:spPr>
          <a:xfrm>
            <a:off x="8139886" y="131805"/>
            <a:ext cx="218521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600" dirty="0">
                <a:solidFill>
                  <a:schemeClr val="bg1"/>
                </a:solidFill>
              </a:rPr>
              <a:t>8x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FC28F8F3-9E25-894A-A407-AC2139698D53}"/>
              </a:ext>
            </a:extLst>
          </p:cNvPr>
          <p:cNvSpPr txBox="1"/>
          <p:nvPr/>
        </p:nvSpPr>
        <p:spPr>
          <a:xfrm>
            <a:off x="2361651" y="4491255"/>
            <a:ext cx="1635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APIs</a:t>
            </a:r>
            <a:endParaRPr lang="fi-FI" dirty="0"/>
          </a:p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libraries</a:t>
            </a:r>
            <a:endParaRPr lang="fi-FI" dirty="0"/>
          </a:p>
          <a:p>
            <a:r>
              <a:rPr lang="fi-FI" dirty="0" err="1"/>
              <a:t>Traditional</a:t>
            </a:r>
            <a:r>
              <a:rPr lang="fi-FI" dirty="0"/>
              <a:t> </a:t>
            </a:r>
            <a:r>
              <a:rPr lang="fi-FI" dirty="0" err="1"/>
              <a:t>IDEs</a:t>
            </a:r>
            <a:endParaRPr lang="fi-FI" dirty="0"/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F2C1EA1D-D8DE-2E48-A81A-B6AA41887A32}"/>
              </a:ext>
            </a:extLst>
          </p:cNvPr>
          <p:cNvSpPr txBox="1"/>
          <p:nvPr/>
        </p:nvSpPr>
        <p:spPr>
          <a:xfrm>
            <a:off x="1099868" y="1348024"/>
            <a:ext cx="2043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Low-code</a:t>
            </a:r>
            <a:r>
              <a:rPr lang="fi-FI" dirty="0"/>
              <a:t> </a:t>
            </a:r>
            <a:r>
              <a:rPr lang="fi-FI" dirty="0" err="1"/>
              <a:t>platforms</a:t>
            </a:r>
            <a:endParaRPr lang="fi-FI" dirty="0"/>
          </a:p>
          <a:p>
            <a:r>
              <a:rPr lang="fi-FI" dirty="0"/>
              <a:t>No-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platforms</a:t>
            </a:r>
            <a:endParaRPr lang="fi-FI" dirty="0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35B9680B-42BA-264F-8085-40B91B623604}"/>
              </a:ext>
            </a:extLst>
          </p:cNvPr>
          <p:cNvSpPr/>
          <p:nvPr/>
        </p:nvSpPr>
        <p:spPr>
          <a:xfrm>
            <a:off x="8448067" y="2317018"/>
            <a:ext cx="17894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5400" dirty="0" err="1">
                <a:solidFill>
                  <a:schemeClr val="bg1"/>
                </a:solidFill>
              </a:rPr>
              <a:t>faster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6898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04690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2D3AF83-4C95-7040-A6BA-2352367AD392}"/>
              </a:ext>
            </a:extLst>
          </p:cNvPr>
          <p:cNvSpPr txBox="1"/>
          <p:nvPr/>
        </p:nvSpPr>
        <p:spPr>
          <a:xfrm>
            <a:off x="320565" y="3044884"/>
            <a:ext cx="66635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Now</a:t>
            </a:r>
            <a:r>
              <a:rPr lang="fi-FI" sz="5400" b="1" dirty="0">
                <a:solidFill>
                  <a:schemeClr val="bg1"/>
                </a:solidFill>
              </a:rPr>
              <a:t> </a:t>
            </a:r>
            <a:r>
              <a:rPr lang="fi-FI" sz="5400" b="1" dirty="0" err="1">
                <a:solidFill>
                  <a:schemeClr val="bg1"/>
                </a:solidFill>
              </a:rPr>
              <a:t>developers</a:t>
            </a:r>
            <a:r>
              <a:rPr lang="fi-FI" sz="5400" b="1" dirty="0">
                <a:solidFill>
                  <a:schemeClr val="bg1"/>
                </a:solidFill>
              </a:rPr>
              <a:t> </a:t>
            </a:r>
            <a:r>
              <a:rPr lang="fi-FI" sz="5400" b="1" dirty="0" err="1">
                <a:solidFill>
                  <a:schemeClr val="bg1"/>
                </a:solidFill>
              </a:rPr>
              <a:t>build</a:t>
            </a:r>
            <a:r>
              <a:rPr lang="fi-FI" sz="5400" b="1" dirty="0">
                <a:solidFill>
                  <a:schemeClr val="bg1"/>
                </a:solidFill>
              </a:rPr>
              <a:t> </a:t>
            </a:r>
            <a:r>
              <a:rPr lang="fi-FI" sz="5400" b="1" dirty="0" err="1">
                <a:solidFill>
                  <a:schemeClr val="bg1"/>
                </a:solidFill>
              </a:rPr>
              <a:t>app</a:t>
            </a:r>
            <a:r>
              <a:rPr lang="fi-FI" sz="5400" b="1" dirty="0">
                <a:solidFill>
                  <a:schemeClr val="bg1"/>
                </a:solidFill>
              </a:rPr>
              <a:t> </a:t>
            </a:r>
            <a:r>
              <a:rPr lang="fi-FI" sz="5400" b="1" dirty="0" err="1">
                <a:solidFill>
                  <a:schemeClr val="bg1"/>
                </a:solidFill>
              </a:rPr>
              <a:t>tools</a:t>
            </a:r>
            <a:r>
              <a:rPr lang="fi-FI" sz="5400" b="1" dirty="0">
                <a:solidFill>
                  <a:schemeClr val="bg1"/>
                </a:solidFill>
              </a:rPr>
              <a:t> for </a:t>
            </a:r>
            <a:r>
              <a:rPr lang="fi-FI" sz="5400" b="1" dirty="0" err="1">
                <a:solidFill>
                  <a:schemeClr val="bg1"/>
                </a:solidFill>
              </a:rPr>
              <a:t>layman</a:t>
            </a:r>
            <a:r>
              <a:rPr lang="fi-FI" sz="5400" b="1" dirty="0">
                <a:solidFill>
                  <a:schemeClr val="bg1"/>
                </a:solidFill>
              </a:rPr>
              <a:t> </a:t>
            </a:r>
            <a:r>
              <a:rPr lang="fi-FI" sz="5400" b="1" dirty="0" err="1">
                <a:solidFill>
                  <a:schemeClr val="bg1"/>
                </a:solidFill>
              </a:rPr>
              <a:t>use</a:t>
            </a:r>
            <a:endParaRPr lang="fi-FI" sz="5400" dirty="0">
              <a:solidFill>
                <a:schemeClr val="bg1"/>
              </a:solidFill>
            </a:endParaRP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C14376DF-58FC-F54C-9629-270C7CA6B24C}"/>
              </a:ext>
            </a:extLst>
          </p:cNvPr>
          <p:cNvSpPr txBox="1"/>
          <p:nvPr/>
        </p:nvSpPr>
        <p:spPr>
          <a:xfrm>
            <a:off x="320565" y="257943"/>
            <a:ext cx="65006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200" dirty="0" err="1">
                <a:solidFill>
                  <a:schemeClr val="bg1"/>
                </a:solidFill>
              </a:rPr>
              <a:t>So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far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developers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have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been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building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tools</a:t>
            </a:r>
            <a:r>
              <a:rPr lang="fi-FI" sz="2200" dirty="0">
                <a:solidFill>
                  <a:schemeClr val="bg1"/>
                </a:solidFill>
              </a:rPr>
              <a:t> for </a:t>
            </a:r>
            <a:r>
              <a:rPr lang="fi-FI" sz="2200" dirty="0" err="1">
                <a:solidFill>
                  <a:schemeClr val="bg1"/>
                </a:solidFill>
              </a:rPr>
              <a:t>other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developers</a:t>
            </a:r>
            <a:endParaRPr lang="fi-FI" sz="22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i-FI" sz="2200" dirty="0">
                <a:solidFill>
                  <a:schemeClr val="bg1"/>
                </a:solidFill>
              </a:rPr>
              <a:t>Open </a:t>
            </a:r>
            <a:r>
              <a:rPr lang="fi-FI" sz="2200" dirty="0" err="1">
                <a:solidFill>
                  <a:schemeClr val="bg1"/>
                </a:solidFill>
              </a:rPr>
              <a:t>source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code</a:t>
            </a:r>
            <a:endParaRPr lang="fi-FI" sz="22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i-FI" sz="2200" dirty="0" err="1">
                <a:solidFill>
                  <a:schemeClr val="bg1"/>
                </a:solidFill>
              </a:rPr>
              <a:t>Code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libraries</a:t>
            </a:r>
            <a:endParaRPr lang="fi-FI" sz="22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i-FI" sz="2200" dirty="0" err="1">
                <a:solidFill>
                  <a:schemeClr val="bg1"/>
                </a:solidFill>
              </a:rPr>
              <a:t>APIs</a:t>
            </a:r>
            <a:endParaRPr lang="fi-FI" sz="2200" dirty="0">
              <a:solidFill>
                <a:schemeClr val="bg1"/>
              </a:solidFill>
            </a:endParaRPr>
          </a:p>
          <a:p>
            <a:endParaRPr lang="fi-FI" sz="2200" dirty="0">
              <a:solidFill>
                <a:schemeClr val="bg1"/>
              </a:solidFill>
            </a:endParaRPr>
          </a:p>
          <a:p>
            <a:r>
              <a:rPr lang="fi-FI" sz="2200" dirty="0" err="1">
                <a:solidFill>
                  <a:schemeClr val="bg1"/>
                </a:solidFill>
              </a:rPr>
              <a:t>This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will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continue</a:t>
            </a:r>
            <a:r>
              <a:rPr lang="fi-FI" sz="2200" dirty="0">
                <a:solidFill>
                  <a:schemeClr val="bg1"/>
                </a:solidFill>
              </a:rPr>
              <a:t>, </a:t>
            </a:r>
            <a:r>
              <a:rPr lang="fi-FI" sz="2200" dirty="0" err="1">
                <a:solidFill>
                  <a:schemeClr val="bg1"/>
                </a:solidFill>
              </a:rPr>
              <a:t>but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focus</a:t>
            </a:r>
            <a:r>
              <a:rPr lang="fi-FI" sz="2200" dirty="0">
                <a:solidFill>
                  <a:schemeClr val="bg1"/>
                </a:solidFill>
              </a:rPr>
              <a:t> of </a:t>
            </a:r>
            <a:r>
              <a:rPr lang="fi-FI" sz="2200" dirty="0" err="1">
                <a:solidFill>
                  <a:schemeClr val="bg1"/>
                </a:solidFill>
              </a:rPr>
              <a:t>tools</a:t>
            </a:r>
            <a:r>
              <a:rPr lang="fi-FI" sz="2200" dirty="0">
                <a:solidFill>
                  <a:schemeClr val="bg1"/>
                </a:solidFill>
              </a:rPr>
              <a:t> is </a:t>
            </a:r>
            <a:r>
              <a:rPr lang="fi-FI" sz="2200" dirty="0" err="1">
                <a:solidFill>
                  <a:schemeClr val="bg1"/>
                </a:solidFill>
              </a:rPr>
              <a:t>divided</a:t>
            </a:r>
            <a:endParaRPr lang="fi-FI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55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5734FE32-106B-4A47-9727-ACD77CD833C6}"/>
              </a:ext>
            </a:extLst>
          </p:cNvPr>
          <p:cNvSpPr/>
          <p:nvPr/>
        </p:nvSpPr>
        <p:spPr>
          <a:xfrm>
            <a:off x="1905000" y="4122081"/>
            <a:ext cx="3287486" cy="7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Open </a:t>
            </a:r>
            <a:r>
              <a:rPr lang="fi-FI" dirty="0" err="1">
                <a:solidFill>
                  <a:schemeClr val="tx1"/>
                </a:solidFill>
              </a:rPr>
              <a:t>source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13" name="Suora nuoliyhdysviiva 12">
            <a:extLst>
              <a:ext uri="{FF2B5EF4-FFF2-40B4-BE49-F238E27FC236}">
                <a16:creationId xmlns:a16="http://schemas.microsoft.com/office/drawing/2014/main" id="{6C55004B-02FC-3B42-AB5F-892FE5689F45}"/>
              </a:ext>
            </a:extLst>
          </p:cNvPr>
          <p:cNvCxnSpPr>
            <a:cxnSpLocks/>
          </p:cNvCxnSpPr>
          <p:nvPr/>
        </p:nvCxnSpPr>
        <p:spPr>
          <a:xfrm>
            <a:off x="707572" y="5057664"/>
            <a:ext cx="1082039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iruutu 5">
            <a:extLst>
              <a:ext uri="{FF2B5EF4-FFF2-40B4-BE49-F238E27FC236}">
                <a16:creationId xmlns:a16="http://schemas.microsoft.com/office/drawing/2014/main" id="{23D1A421-14E8-F148-BB17-FD94DB58076D}"/>
              </a:ext>
            </a:extLst>
          </p:cNvPr>
          <p:cNvSpPr txBox="1"/>
          <p:nvPr/>
        </p:nvSpPr>
        <p:spPr>
          <a:xfrm>
            <a:off x="1023458" y="53408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1990</a:t>
            </a: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6139A775-7923-A04E-9DB2-EC3016A71E56}"/>
              </a:ext>
            </a:extLst>
          </p:cNvPr>
          <p:cNvSpPr txBox="1"/>
          <p:nvPr/>
        </p:nvSpPr>
        <p:spPr>
          <a:xfrm>
            <a:off x="3532215" y="53063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E9007419-CA45-D844-A73A-41787E427810}"/>
              </a:ext>
            </a:extLst>
          </p:cNvPr>
          <p:cNvSpPr txBox="1"/>
          <p:nvPr/>
        </p:nvSpPr>
        <p:spPr>
          <a:xfrm>
            <a:off x="5562400" y="53063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3CDC0751-76BF-234D-8462-89199F47C529}"/>
              </a:ext>
            </a:extLst>
          </p:cNvPr>
          <p:cNvSpPr txBox="1"/>
          <p:nvPr/>
        </p:nvSpPr>
        <p:spPr>
          <a:xfrm>
            <a:off x="7886701" y="52934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2025</a:t>
            </a:r>
          </a:p>
        </p:txBody>
      </p:sp>
      <p:cxnSp>
        <p:nvCxnSpPr>
          <p:cNvPr id="8" name="Suora nuoliyhdysviiva 7">
            <a:extLst>
              <a:ext uri="{FF2B5EF4-FFF2-40B4-BE49-F238E27FC236}">
                <a16:creationId xmlns:a16="http://schemas.microsoft.com/office/drawing/2014/main" id="{799F09EC-217F-F046-9994-BE6020963AC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92486" y="4475867"/>
            <a:ext cx="6193971" cy="0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iruutu 31">
            <a:extLst>
              <a:ext uri="{FF2B5EF4-FFF2-40B4-BE49-F238E27FC236}">
                <a16:creationId xmlns:a16="http://schemas.microsoft.com/office/drawing/2014/main" id="{471B0010-E711-D148-81EB-491A963C4F4C}"/>
              </a:ext>
            </a:extLst>
          </p:cNvPr>
          <p:cNvSpPr txBox="1"/>
          <p:nvPr/>
        </p:nvSpPr>
        <p:spPr>
          <a:xfrm>
            <a:off x="443013" y="4267377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err="1">
                <a:solidFill>
                  <a:srgbClr val="FF4201"/>
                </a:solidFill>
              </a:rPr>
              <a:t>Glue</a:t>
            </a:r>
            <a:r>
              <a:rPr lang="fi-FI" sz="2000" dirty="0">
                <a:solidFill>
                  <a:srgbClr val="FF4201"/>
                </a:solidFill>
              </a:rPr>
              <a:t> </a:t>
            </a:r>
            <a:r>
              <a:rPr lang="fi-FI" sz="2000" dirty="0" err="1">
                <a:solidFill>
                  <a:srgbClr val="FF4201"/>
                </a:solidFill>
              </a:rPr>
              <a:t>period</a:t>
            </a:r>
            <a:endParaRPr lang="fi-FI" sz="2000" dirty="0">
              <a:solidFill>
                <a:srgbClr val="FF4201"/>
              </a:solidFill>
            </a:endParaRPr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16FC6FE3-39BC-E240-B5F0-A34E17C60F11}"/>
              </a:ext>
            </a:extLst>
          </p:cNvPr>
          <p:cNvSpPr txBox="1"/>
          <p:nvPr/>
        </p:nvSpPr>
        <p:spPr>
          <a:xfrm>
            <a:off x="587293" y="5891308"/>
            <a:ext cx="2034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err="1">
                <a:solidFill>
                  <a:schemeClr val="bg1"/>
                </a:solidFill>
              </a:rPr>
              <a:t>traditional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application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or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sz="1400" dirty="0" err="1">
                <a:solidFill>
                  <a:schemeClr val="bg1"/>
                </a:solidFill>
              </a:rPr>
              <a:t>framework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APIs</a:t>
            </a:r>
            <a:endParaRPr lang="fi-F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2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81817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5" y="758277"/>
            <a:ext cx="5276336" cy="2520176"/>
          </a:xfrm>
          <a:solidFill>
            <a:srgbClr val="FF4201"/>
          </a:solidFill>
        </p:spPr>
        <p:txBody>
          <a:bodyPr>
            <a:normAutofit fontScale="90000"/>
          </a:bodyPr>
          <a:lstStyle/>
          <a:p>
            <a:pPr algn="ctr"/>
            <a:r>
              <a:rPr lang="fi-FI" sz="6000" dirty="0">
                <a:solidFill>
                  <a:schemeClr val="bg1"/>
                </a:solidFill>
              </a:rPr>
              <a:t>100 Days DX</a:t>
            </a: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/>
              <a:t>100daysdx.com</a:t>
            </a:r>
            <a:br>
              <a:rPr lang="fi-FI" sz="6000" dirty="0"/>
            </a:br>
            <a:endParaRPr lang="fi-FI" sz="6000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963E941E-DC3D-C548-AA0B-0759E12B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814" y="346944"/>
            <a:ext cx="5960189" cy="3061939"/>
          </a:xfrm>
          <a:prstGeom prst="rect">
            <a:avLst/>
          </a:prstGeom>
          <a:ln>
            <a:noFill/>
          </a:ln>
        </p:spPr>
      </p:pic>
      <p:sp>
        <p:nvSpPr>
          <p:cNvPr id="10" name="Suorakulmio 9">
            <a:extLst>
              <a:ext uri="{FF2B5EF4-FFF2-40B4-BE49-F238E27FC236}">
                <a16:creationId xmlns:a16="http://schemas.microsoft.com/office/drawing/2014/main" id="{CF9AC44C-EC3C-1047-889E-473C0D7525EE}"/>
              </a:ext>
            </a:extLst>
          </p:cNvPr>
          <p:cNvSpPr/>
          <p:nvPr/>
        </p:nvSpPr>
        <p:spPr>
          <a:xfrm>
            <a:off x="6310183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Economics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Why</a:t>
            </a:r>
            <a:r>
              <a:rPr lang="fi-FI" sz="2800" dirty="0">
                <a:solidFill>
                  <a:schemeClr val="bg1"/>
                </a:solidFill>
              </a:rPr>
              <a:t> DX </a:t>
            </a:r>
            <a:r>
              <a:rPr lang="fi-FI" sz="2800" dirty="0" err="1">
                <a:solidFill>
                  <a:schemeClr val="bg1"/>
                </a:solidFill>
              </a:rPr>
              <a:t>matters</a:t>
            </a:r>
            <a:r>
              <a:rPr lang="fi-FI" sz="2800" dirty="0">
                <a:solidFill>
                  <a:schemeClr val="bg1"/>
                </a:solidFill>
              </a:rPr>
              <a:t> in </a:t>
            </a:r>
            <a:r>
              <a:rPr lang="fi-FI" sz="2800" dirty="0" err="1">
                <a:solidFill>
                  <a:schemeClr val="bg1"/>
                </a:solidFill>
              </a:rPr>
              <a:t>product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sales</a:t>
            </a:r>
            <a:endParaRPr lang="fi-FI" sz="2800" dirty="0">
              <a:solidFill>
                <a:schemeClr val="bg1"/>
              </a:solidFill>
            </a:endParaRP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1B33E3FF-E5B9-C440-B5D9-FFCB6FBC4EAC}"/>
              </a:ext>
            </a:extLst>
          </p:cNvPr>
          <p:cNvSpPr/>
          <p:nvPr/>
        </p:nvSpPr>
        <p:spPr>
          <a:xfrm>
            <a:off x="226844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</a:rPr>
              <a:t>100 </a:t>
            </a:r>
            <a:r>
              <a:rPr lang="fi-FI" sz="2800" dirty="0" err="1">
                <a:solidFill>
                  <a:schemeClr val="bg1"/>
                </a:solidFill>
              </a:rPr>
              <a:t>articles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what</a:t>
            </a:r>
            <a:r>
              <a:rPr lang="fi-FI" sz="2800" dirty="0">
                <a:solidFill>
                  <a:schemeClr val="bg1"/>
                </a:solidFill>
              </a:rPr>
              <a:t> is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biggest</a:t>
            </a:r>
            <a:r>
              <a:rPr lang="fi-FI" sz="2800" dirty="0">
                <a:solidFill>
                  <a:schemeClr val="bg1"/>
                </a:solidFill>
              </a:rPr>
              <a:t> open </a:t>
            </a:r>
            <a:r>
              <a:rPr lang="fi-FI" sz="2800" dirty="0" err="1">
                <a:solidFill>
                  <a:schemeClr val="bg1"/>
                </a:solidFill>
              </a:rPr>
              <a:t>resource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so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far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13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5734FE32-106B-4A47-9727-ACD77CD833C6}"/>
              </a:ext>
            </a:extLst>
          </p:cNvPr>
          <p:cNvSpPr/>
          <p:nvPr/>
        </p:nvSpPr>
        <p:spPr>
          <a:xfrm>
            <a:off x="1905000" y="4122081"/>
            <a:ext cx="3287486" cy="7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Open </a:t>
            </a:r>
            <a:r>
              <a:rPr lang="fi-FI" dirty="0" err="1">
                <a:solidFill>
                  <a:schemeClr val="tx1"/>
                </a:solidFill>
              </a:rPr>
              <a:t>source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226E01BB-5E00-5A4F-B712-82D8F0FE33C8}"/>
              </a:ext>
            </a:extLst>
          </p:cNvPr>
          <p:cNvSpPr/>
          <p:nvPr/>
        </p:nvSpPr>
        <p:spPr>
          <a:xfrm>
            <a:off x="3728356" y="3077637"/>
            <a:ext cx="3287486" cy="7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Web </a:t>
            </a:r>
            <a:r>
              <a:rPr lang="fi-FI" dirty="0" err="1">
                <a:solidFill>
                  <a:schemeClr val="tx1"/>
                </a:solidFill>
              </a:rPr>
              <a:t>APIs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13" name="Suora nuoliyhdysviiva 12">
            <a:extLst>
              <a:ext uri="{FF2B5EF4-FFF2-40B4-BE49-F238E27FC236}">
                <a16:creationId xmlns:a16="http://schemas.microsoft.com/office/drawing/2014/main" id="{6C55004B-02FC-3B42-AB5F-892FE5689F45}"/>
              </a:ext>
            </a:extLst>
          </p:cNvPr>
          <p:cNvCxnSpPr>
            <a:cxnSpLocks/>
          </p:cNvCxnSpPr>
          <p:nvPr/>
        </p:nvCxnSpPr>
        <p:spPr>
          <a:xfrm>
            <a:off x="707572" y="5057664"/>
            <a:ext cx="1082039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iruutu 5">
            <a:extLst>
              <a:ext uri="{FF2B5EF4-FFF2-40B4-BE49-F238E27FC236}">
                <a16:creationId xmlns:a16="http://schemas.microsoft.com/office/drawing/2014/main" id="{23D1A421-14E8-F148-BB17-FD94DB58076D}"/>
              </a:ext>
            </a:extLst>
          </p:cNvPr>
          <p:cNvSpPr txBox="1"/>
          <p:nvPr/>
        </p:nvSpPr>
        <p:spPr>
          <a:xfrm>
            <a:off x="1023458" y="53408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1990</a:t>
            </a: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6139A775-7923-A04E-9DB2-EC3016A71E56}"/>
              </a:ext>
            </a:extLst>
          </p:cNvPr>
          <p:cNvSpPr txBox="1"/>
          <p:nvPr/>
        </p:nvSpPr>
        <p:spPr>
          <a:xfrm>
            <a:off x="3532215" y="53063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E9007419-CA45-D844-A73A-41787E427810}"/>
              </a:ext>
            </a:extLst>
          </p:cNvPr>
          <p:cNvSpPr txBox="1"/>
          <p:nvPr/>
        </p:nvSpPr>
        <p:spPr>
          <a:xfrm>
            <a:off x="5562400" y="53063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3CDC0751-76BF-234D-8462-89199F47C529}"/>
              </a:ext>
            </a:extLst>
          </p:cNvPr>
          <p:cNvSpPr txBox="1"/>
          <p:nvPr/>
        </p:nvSpPr>
        <p:spPr>
          <a:xfrm>
            <a:off x="7886701" y="52934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2025</a:t>
            </a:r>
          </a:p>
        </p:txBody>
      </p:sp>
      <p:cxnSp>
        <p:nvCxnSpPr>
          <p:cNvPr id="8" name="Suora nuoliyhdysviiva 7">
            <a:extLst>
              <a:ext uri="{FF2B5EF4-FFF2-40B4-BE49-F238E27FC236}">
                <a16:creationId xmlns:a16="http://schemas.microsoft.com/office/drawing/2014/main" id="{799F09EC-217F-F046-9994-BE6020963AC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92486" y="4475867"/>
            <a:ext cx="6193971" cy="0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uora nuoliyhdysviiva 19">
            <a:extLst>
              <a:ext uri="{FF2B5EF4-FFF2-40B4-BE49-F238E27FC236}">
                <a16:creationId xmlns:a16="http://schemas.microsoft.com/office/drawing/2014/main" id="{9927FD16-67E2-4145-A800-16DDFCE1B2D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015842" y="3429000"/>
            <a:ext cx="4370615" cy="2423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iruutu 32">
            <a:extLst>
              <a:ext uri="{FF2B5EF4-FFF2-40B4-BE49-F238E27FC236}">
                <a16:creationId xmlns:a16="http://schemas.microsoft.com/office/drawing/2014/main" id="{F82816D4-6453-2C40-9535-F5882D2035BE}"/>
              </a:ext>
            </a:extLst>
          </p:cNvPr>
          <p:cNvSpPr txBox="1"/>
          <p:nvPr/>
        </p:nvSpPr>
        <p:spPr>
          <a:xfrm>
            <a:off x="3058886" y="5891309"/>
            <a:ext cx="1300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err="1">
                <a:solidFill>
                  <a:schemeClr val="bg1"/>
                </a:solidFill>
              </a:rPr>
              <a:t>Fielding’s</a:t>
            </a:r>
            <a:r>
              <a:rPr lang="fi-FI" sz="1400" dirty="0">
                <a:solidFill>
                  <a:schemeClr val="bg1"/>
                </a:solidFill>
              </a:rPr>
              <a:t> REST </a:t>
            </a:r>
          </a:p>
          <a:p>
            <a:pPr algn="ctr"/>
            <a:r>
              <a:rPr lang="fi-FI" sz="1400" dirty="0" err="1">
                <a:solidFill>
                  <a:schemeClr val="bg1"/>
                </a:solidFill>
              </a:rPr>
              <a:t>dissertation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471B0010-E711-D148-81EB-491A963C4F4C}"/>
              </a:ext>
            </a:extLst>
          </p:cNvPr>
          <p:cNvSpPr txBox="1"/>
          <p:nvPr/>
        </p:nvSpPr>
        <p:spPr>
          <a:xfrm>
            <a:off x="443013" y="4267377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err="1">
                <a:solidFill>
                  <a:srgbClr val="FF4201"/>
                </a:solidFill>
              </a:rPr>
              <a:t>Glue</a:t>
            </a:r>
            <a:r>
              <a:rPr lang="fi-FI" sz="2000" dirty="0">
                <a:solidFill>
                  <a:srgbClr val="FF4201"/>
                </a:solidFill>
              </a:rPr>
              <a:t> </a:t>
            </a:r>
            <a:r>
              <a:rPr lang="fi-FI" sz="2000" dirty="0" err="1">
                <a:solidFill>
                  <a:srgbClr val="FF4201"/>
                </a:solidFill>
              </a:rPr>
              <a:t>period</a:t>
            </a:r>
            <a:endParaRPr lang="fi-FI" sz="2000" dirty="0">
              <a:solidFill>
                <a:srgbClr val="FF4201"/>
              </a:solidFill>
            </a:endParaRP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59900B72-5FFF-F64E-A750-9F6B122781CC}"/>
              </a:ext>
            </a:extLst>
          </p:cNvPr>
          <p:cNvSpPr txBox="1"/>
          <p:nvPr/>
        </p:nvSpPr>
        <p:spPr>
          <a:xfrm>
            <a:off x="2162269" y="3266980"/>
            <a:ext cx="1412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rgbClr val="FF4201"/>
                </a:solidFill>
              </a:rPr>
              <a:t>Lego </a:t>
            </a:r>
            <a:r>
              <a:rPr lang="fi-FI" sz="2000" dirty="0" err="1">
                <a:solidFill>
                  <a:srgbClr val="FF4201"/>
                </a:solidFill>
              </a:rPr>
              <a:t>period</a:t>
            </a:r>
            <a:endParaRPr lang="fi-FI" sz="2000" dirty="0">
              <a:solidFill>
                <a:srgbClr val="FF4201"/>
              </a:solidFill>
            </a:endParaRP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723C5749-7115-194B-9029-51D8FFF99FBD}"/>
              </a:ext>
            </a:extLst>
          </p:cNvPr>
          <p:cNvSpPr txBox="1"/>
          <p:nvPr/>
        </p:nvSpPr>
        <p:spPr>
          <a:xfrm>
            <a:off x="587293" y="5891308"/>
            <a:ext cx="2034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err="1">
                <a:solidFill>
                  <a:schemeClr val="bg1"/>
                </a:solidFill>
              </a:rPr>
              <a:t>traditional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application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or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sz="1400" dirty="0" err="1">
                <a:solidFill>
                  <a:schemeClr val="bg1"/>
                </a:solidFill>
              </a:rPr>
              <a:t>framework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APIs</a:t>
            </a:r>
            <a:endParaRPr lang="fi-F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03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5734FE32-106B-4A47-9727-ACD77CD833C6}"/>
              </a:ext>
            </a:extLst>
          </p:cNvPr>
          <p:cNvSpPr/>
          <p:nvPr/>
        </p:nvSpPr>
        <p:spPr>
          <a:xfrm>
            <a:off x="1905000" y="4122081"/>
            <a:ext cx="3287486" cy="7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Open </a:t>
            </a:r>
            <a:r>
              <a:rPr lang="fi-FI" dirty="0" err="1">
                <a:solidFill>
                  <a:schemeClr val="tx1"/>
                </a:solidFill>
              </a:rPr>
              <a:t>source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226E01BB-5E00-5A4F-B712-82D8F0FE33C8}"/>
              </a:ext>
            </a:extLst>
          </p:cNvPr>
          <p:cNvSpPr/>
          <p:nvPr/>
        </p:nvSpPr>
        <p:spPr>
          <a:xfrm>
            <a:off x="3728356" y="3077637"/>
            <a:ext cx="3287486" cy="7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Web </a:t>
            </a:r>
            <a:r>
              <a:rPr lang="fi-FI" dirty="0" err="1">
                <a:solidFill>
                  <a:schemeClr val="tx1"/>
                </a:solidFill>
              </a:rPr>
              <a:t>APIs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7CF82AB0-E732-B246-90E4-7C442C375BA1}"/>
              </a:ext>
            </a:extLst>
          </p:cNvPr>
          <p:cNvSpPr/>
          <p:nvPr/>
        </p:nvSpPr>
        <p:spPr>
          <a:xfrm>
            <a:off x="5344886" y="1970901"/>
            <a:ext cx="2536372" cy="7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Code</a:t>
            </a:r>
            <a:r>
              <a:rPr lang="fi-FI" dirty="0">
                <a:solidFill>
                  <a:schemeClr val="tx1"/>
                </a:solidFill>
              </a:rPr>
              <a:t> Libraries</a:t>
            </a:r>
          </a:p>
        </p:txBody>
      </p:sp>
      <p:cxnSp>
        <p:nvCxnSpPr>
          <p:cNvPr id="13" name="Suora nuoliyhdysviiva 12">
            <a:extLst>
              <a:ext uri="{FF2B5EF4-FFF2-40B4-BE49-F238E27FC236}">
                <a16:creationId xmlns:a16="http://schemas.microsoft.com/office/drawing/2014/main" id="{6C55004B-02FC-3B42-AB5F-892FE5689F45}"/>
              </a:ext>
            </a:extLst>
          </p:cNvPr>
          <p:cNvCxnSpPr>
            <a:cxnSpLocks/>
          </p:cNvCxnSpPr>
          <p:nvPr/>
        </p:nvCxnSpPr>
        <p:spPr>
          <a:xfrm>
            <a:off x="707572" y="5057664"/>
            <a:ext cx="1082039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iruutu 5">
            <a:extLst>
              <a:ext uri="{FF2B5EF4-FFF2-40B4-BE49-F238E27FC236}">
                <a16:creationId xmlns:a16="http://schemas.microsoft.com/office/drawing/2014/main" id="{23D1A421-14E8-F148-BB17-FD94DB58076D}"/>
              </a:ext>
            </a:extLst>
          </p:cNvPr>
          <p:cNvSpPr txBox="1"/>
          <p:nvPr/>
        </p:nvSpPr>
        <p:spPr>
          <a:xfrm>
            <a:off x="1023458" y="53408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1990</a:t>
            </a: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6139A775-7923-A04E-9DB2-EC3016A71E56}"/>
              </a:ext>
            </a:extLst>
          </p:cNvPr>
          <p:cNvSpPr txBox="1"/>
          <p:nvPr/>
        </p:nvSpPr>
        <p:spPr>
          <a:xfrm>
            <a:off x="3532215" y="53063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E9007419-CA45-D844-A73A-41787E427810}"/>
              </a:ext>
            </a:extLst>
          </p:cNvPr>
          <p:cNvSpPr txBox="1"/>
          <p:nvPr/>
        </p:nvSpPr>
        <p:spPr>
          <a:xfrm>
            <a:off x="5562400" y="53063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3CDC0751-76BF-234D-8462-89199F47C529}"/>
              </a:ext>
            </a:extLst>
          </p:cNvPr>
          <p:cNvSpPr txBox="1"/>
          <p:nvPr/>
        </p:nvSpPr>
        <p:spPr>
          <a:xfrm>
            <a:off x="7886701" y="52934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2025</a:t>
            </a:r>
          </a:p>
        </p:txBody>
      </p:sp>
      <p:cxnSp>
        <p:nvCxnSpPr>
          <p:cNvPr id="8" name="Suora nuoliyhdysviiva 7">
            <a:extLst>
              <a:ext uri="{FF2B5EF4-FFF2-40B4-BE49-F238E27FC236}">
                <a16:creationId xmlns:a16="http://schemas.microsoft.com/office/drawing/2014/main" id="{799F09EC-217F-F046-9994-BE6020963AC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92486" y="4475867"/>
            <a:ext cx="6193971" cy="0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uora nuoliyhdysviiva 19">
            <a:extLst>
              <a:ext uri="{FF2B5EF4-FFF2-40B4-BE49-F238E27FC236}">
                <a16:creationId xmlns:a16="http://schemas.microsoft.com/office/drawing/2014/main" id="{9927FD16-67E2-4145-A800-16DDFCE1B2D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015842" y="3429000"/>
            <a:ext cx="4370615" cy="2423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F83DEA76-E1BA-634D-8DFD-95C36E854A8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881258" y="2324687"/>
            <a:ext cx="3505199" cy="0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iruutu 30">
            <a:extLst>
              <a:ext uri="{FF2B5EF4-FFF2-40B4-BE49-F238E27FC236}">
                <a16:creationId xmlns:a16="http://schemas.microsoft.com/office/drawing/2014/main" id="{F68F2963-D7CB-3547-84DF-79092DDB43F6}"/>
              </a:ext>
            </a:extLst>
          </p:cNvPr>
          <p:cNvSpPr txBox="1"/>
          <p:nvPr/>
        </p:nvSpPr>
        <p:spPr>
          <a:xfrm>
            <a:off x="4842304" y="5892907"/>
            <a:ext cx="1418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NPM </a:t>
            </a:r>
            <a:r>
              <a:rPr lang="fi-FI" sz="1400" dirty="0" err="1">
                <a:solidFill>
                  <a:schemeClr val="bg1"/>
                </a:solidFill>
              </a:rPr>
              <a:t>established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F82816D4-6453-2C40-9535-F5882D2035BE}"/>
              </a:ext>
            </a:extLst>
          </p:cNvPr>
          <p:cNvSpPr txBox="1"/>
          <p:nvPr/>
        </p:nvSpPr>
        <p:spPr>
          <a:xfrm>
            <a:off x="3058886" y="5891309"/>
            <a:ext cx="1300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err="1">
                <a:solidFill>
                  <a:schemeClr val="bg1"/>
                </a:solidFill>
              </a:rPr>
              <a:t>Fielding’s</a:t>
            </a:r>
            <a:r>
              <a:rPr lang="fi-FI" sz="1400" dirty="0">
                <a:solidFill>
                  <a:schemeClr val="bg1"/>
                </a:solidFill>
              </a:rPr>
              <a:t> REST </a:t>
            </a:r>
          </a:p>
          <a:p>
            <a:pPr algn="ctr"/>
            <a:r>
              <a:rPr lang="fi-FI" sz="1400" dirty="0" err="1">
                <a:solidFill>
                  <a:schemeClr val="bg1"/>
                </a:solidFill>
              </a:rPr>
              <a:t>dissertation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471B0010-E711-D148-81EB-491A963C4F4C}"/>
              </a:ext>
            </a:extLst>
          </p:cNvPr>
          <p:cNvSpPr txBox="1"/>
          <p:nvPr/>
        </p:nvSpPr>
        <p:spPr>
          <a:xfrm>
            <a:off x="443013" y="4267377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err="1">
                <a:solidFill>
                  <a:srgbClr val="FF4201"/>
                </a:solidFill>
              </a:rPr>
              <a:t>Glue</a:t>
            </a:r>
            <a:r>
              <a:rPr lang="fi-FI" sz="2000" dirty="0">
                <a:solidFill>
                  <a:srgbClr val="FF4201"/>
                </a:solidFill>
              </a:rPr>
              <a:t> </a:t>
            </a:r>
            <a:r>
              <a:rPr lang="fi-FI" sz="2000" dirty="0" err="1">
                <a:solidFill>
                  <a:srgbClr val="FF4201"/>
                </a:solidFill>
              </a:rPr>
              <a:t>period</a:t>
            </a:r>
            <a:endParaRPr lang="fi-FI" sz="2000" dirty="0">
              <a:solidFill>
                <a:srgbClr val="FF4201"/>
              </a:solidFill>
            </a:endParaRP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59900B72-5FFF-F64E-A750-9F6B122781CC}"/>
              </a:ext>
            </a:extLst>
          </p:cNvPr>
          <p:cNvSpPr txBox="1"/>
          <p:nvPr/>
        </p:nvSpPr>
        <p:spPr>
          <a:xfrm>
            <a:off x="2162269" y="3266980"/>
            <a:ext cx="1412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rgbClr val="FF4201"/>
                </a:solidFill>
              </a:rPr>
              <a:t>Lego </a:t>
            </a:r>
            <a:r>
              <a:rPr lang="fi-FI" sz="2000" dirty="0" err="1">
                <a:solidFill>
                  <a:srgbClr val="FF4201"/>
                </a:solidFill>
              </a:rPr>
              <a:t>period</a:t>
            </a:r>
            <a:endParaRPr lang="fi-FI" sz="2000" dirty="0">
              <a:solidFill>
                <a:srgbClr val="FF4201"/>
              </a:solidFill>
            </a:endParaRP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1831DDA3-A4C6-6543-B7D1-DE5C8EF30F60}"/>
              </a:ext>
            </a:extLst>
          </p:cNvPr>
          <p:cNvSpPr txBox="1"/>
          <p:nvPr/>
        </p:nvSpPr>
        <p:spPr>
          <a:xfrm>
            <a:off x="3142878" y="2196011"/>
            <a:ext cx="215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rgbClr val="FF4201"/>
                </a:solidFill>
              </a:rPr>
              <a:t>Component </a:t>
            </a:r>
            <a:r>
              <a:rPr lang="fi-FI" sz="2000" dirty="0" err="1">
                <a:solidFill>
                  <a:srgbClr val="FF4201"/>
                </a:solidFill>
              </a:rPr>
              <a:t>period</a:t>
            </a:r>
            <a:endParaRPr lang="fi-FI" sz="2000" dirty="0">
              <a:solidFill>
                <a:srgbClr val="FF4201"/>
              </a:solidFill>
            </a:endParaRP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6246E80B-EAE0-F348-A9E0-34AFA9187B79}"/>
              </a:ext>
            </a:extLst>
          </p:cNvPr>
          <p:cNvSpPr txBox="1"/>
          <p:nvPr/>
        </p:nvSpPr>
        <p:spPr>
          <a:xfrm>
            <a:off x="587293" y="5891308"/>
            <a:ext cx="2034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err="1">
                <a:solidFill>
                  <a:schemeClr val="bg1"/>
                </a:solidFill>
              </a:rPr>
              <a:t>traditional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application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or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sz="1400" dirty="0" err="1">
                <a:solidFill>
                  <a:schemeClr val="bg1"/>
                </a:solidFill>
              </a:rPr>
              <a:t>framework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APIs</a:t>
            </a:r>
            <a:endParaRPr lang="fi-F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47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5734FE32-106B-4A47-9727-ACD77CD833C6}"/>
              </a:ext>
            </a:extLst>
          </p:cNvPr>
          <p:cNvSpPr/>
          <p:nvPr/>
        </p:nvSpPr>
        <p:spPr>
          <a:xfrm>
            <a:off x="1905000" y="4122081"/>
            <a:ext cx="3287486" cy="7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Open </a:t>
            </a:r>
            <a:r>
              <a:rPr lang="fi-FI" dirty="0" err="1">
                <a:solidFill>
                  <a:schemeClr val="tx1"/>
                </a:solidFill>
              </a:rPr>
              <a:t>source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226E01BB-5E00-5A4F-B712-82D8F0FE33C8}"/>
              </a:ext>
            </a:extLst>
          </p:cNvPr>
          <p:cNvSpPr/>
          <p:nvPr/>
        </p:nvSpPr>
        <p:spPr>
          <a:xfrm>
            <a:off x="3728356" y="3077637"/>
            <a:ext cx="3287486" cy="7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Web </a:t>
            </a:r>
            <a:r>
              <a:rPr lang="fi-FI" dirty="0" err="1">
                <a:solidFill>
                  <a:schemeClr val="tx1"/>
                </a:solidFill>
              </a:rPr>
              <a:t>APIs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7CF82AB0-E732-B246-90E4-7C442C375BA1}"/>
              </a:ext>
            </a:extLst>
          </p:cNvPr>
          <p:cNvSpPr/>
          <p:nvPr/>
        </p:nvSpPr>
        <p:spPr>
          <a:xfrm>
            <a:off x="5344886" y="1970901"/>
            <a:ext cx="2536372" cy="7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Code</a:t>
            </a:r>
            <a:r>
              <a:rPr lang="fi-FI" dirty="0">
                <a:solidFill>
                  <a:schemeClr val="tx1"/>
                </a:solidFill>
              </a:rPr>
              <a:t> Libraries</a:t>
            </a: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27790398-7446-AF41-989E-DAD63B840491}"/>
              </a:ext>
            </a:extLst>
          </p:cNvPr>
          <p:cNvSpPr/>
          <p:nvPr/>
        </p:nvSpPr>
        <p:spPr>
          <a:xfrm>
            <a:off x="7467598" y="858756"/>
            <a:ext cx="2536372" cy="7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No-</a:t>
            </a:r>
            <a:r>
              <a:rPr lang="fi-FI" dirty="0" err="1">
                <a:solidFill>
                  <a:schemeClr val="tx1"/>
                </a:solidFill>
              </a:rPr>
              <a:t>Code</a:t>
            </a:r>
            <a:r>
              <a:rPr lang="fi-FI" dirty="0">
                <a:solidFill>
                  <a:schemeClr val="tx1"/>
                </a:solidFill>
              </a:rPr>
              <a:t> / </a:t>
            </a:r>
            <a:r>
              <a:rPr lang="fi-FI" dirty="0" err="1">
                <a:solidFill>
                  <a:schemeClr val="tx1"/>
                </a:solidFill>
              </a:rPr>
              <a:t>Low-Code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13" name="Suora nuoliyhdysviiva 12">
            <a:extLst>
              <a:ext uri="{FF2B5EF4-FFF2-40B4-BE49-F238E27FC236}">
                <a16:creationId xmlns:a16="http://schemas.microsoft.com/office/drawing/2014/main" id="{6C55004B-02FC-3B42-AB5F-892FE5689F45}"/>
              </a:ext>
            </a:extLst>
          </p:cNvPr>
          <p:cNvCxnSpPr>
            <a:cxnSpLocks/>
          </p:cNvCxnSpPr>
          <p:nvPr/>
        </p:nvCxnSpPr>
        <p:spPr>
          <a:xfrm>
            <a:off x="707572" y="5057664"/>
            <a:ext cx="1082039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iruutu 5">
            <a:extLst>
              <a:ext uri="{FF2B5EF4-FFF2-40B4-BE49-F238E27FC236}">
                <a16:creationId xmlns:a16="http://schemas.microsoft.com/office/drawing/2014/main" id="{23D1A421-14E8-F148-BB17-FD94DB58076D}"/>
              </a:ext>
            </a:extLst>
          </p:cNvPr>
          <p:cNvSpPr txBox="1"/>
          <p:nvPr/>
        </p:nvSpPr>
        <p:spPr>
          <a:xfrm>
            <a:off x="1023458" y="53408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1990</a:t>
            </a: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6139A775-7923-A04E-9DB2-EC3016A71E56}"/>
              </a:ext>
            </a:extLst>
          </p:cNvPr>
          <p:cNvSpPr txBox="1"/>
          <p:nvPr/>
        </p:nvSpPr>
        <p:spPr>
          <a:xfrm>
            <a:off x="3532215" y="53063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E9007419-CA45-D844-A73A-41787E427810}"/>
              </a:ext>
            </a:extLst>
          </p:cNvPr>
          <p:cNvSpPr txBox="1"/>
          <p:nvPr/>
        </p:nvSpPr>
        <p:spPr>
          <a:xfrm>
            <a:off x="5562400" y="53063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3CDC0751-76BF-234D-8462-89199F47C529}"/>
              </a:ext>
            </a:extLst>
          </p:cNvPr>
          <p:cNvSpPr txBox="1"/>
          <p:nvPr/>
        </p:nvSpPr>
        <p:spPr>
          <a:xfrm>
            <a:off x="7886701" y="52934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2025</a:t>
            </a:r>
          </a:p>
        </p:txBody>
      </p:sp>
      <p:cxnSp>
        <p:nvCxnSpPr>
          <p:cNvPr id="8" name="Suora nuoliyhdysviiva 7">
            <a:extLst>
              <a:ext uri="{FF2B5EF4-FFF2-40B4-BE49-F238E27FC236}">
                <a16:creationId xmlns:a16="http://schemas.microsoft.com/office/drawing/2014/main" id="{799F09EC-217F-F046-9994-BE6020963AC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92486" y="4475867"/>
            <a:ext cx="6193971" cy="0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uora nuoliyhdysviiva 19">
            <a:extLst>
              <a:ext uri="{FF2B5EF4-FFF2-40B4-BE49-F238E27FC236}">
                <a16:creationId xmlns:a16="http://schemas.microsoft.com/office/drawing/2014/main" id="{9927FD16-67E2-4145-A800-16DDFCE1B2D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015842" y="3429000"/>
            <a:ext cx="4370615" cy="2423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F83DEA76-E1BA-634D-8DFD-95C36E854A8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881258" y="2324687"/>
            <a:ext cx="3505199" cy="0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0B58909D-2756-4F4F-ADCE-812901675A7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0003970" y="1212542"/>
            <a:ext cx="1382487" cy="0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iruutu 30">
            <a:extLst>
              <a:ext uri="{FF2B5EF4-FFF2-40B4-BE49-F238E27FC236}">
                <a16:creationId xmlns:a16="http://schemas.microsoft.com/office/drawing/2014/main" id="{F68F2963-D7CB-3547-84DF-79092DDB43F6}"/>
              </a:ext>
            </a:extLst>
          </p:cNvPr>
          <p:cNvSpPr txBox="1"/>
          <p:nvPr/>
        </p:nvSpPr>
        <p:spPr>
          <a:xfrm>
            <a:off x="4842304" y="5892907"/>
            <a:ext cx="1418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NPM </a:t>
            </a:r>
            <a:r>
              <a:rPr lang="fi-FI" sz="1400" dirty="0" err="1">
                <a:solidFill>
                  <a:schemeClr val="bg1"/>
                </a:solidFill>
              </a:rPr>
              <a:t>established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F82816D4-6453-2C40-9535-F5882D2035BE}"/>
              </a:ext>
            </a:extLst>
          </p:cNvPr>
          <p:cNvSpPr txBox="1"/>
          <p:nvPr/>
        </p:nvSpPr>
        <p:spPr>
          <a:xfrm>
            <a:off x="3058886" y="5891309"/>
            <a:ext cx="1300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err="1">
                <a:solidFill>
                  <a:schemeClr val="bg1"/>
                </a:solidFill>
              </a:rPr>
              <a:t>Fielding’s</a:t>
            </a:r>
            <a:r>
              <a:rPr lang="fi-FI" sz="1400" dirty="0">
                <a:solidFill>
                  <a:schemeClr val="bg1"/>
                </a:solidFill>
              </a:rPr>
              <a:t> REST </a:t>
            </a:r>
          </a:p>
          <a:p>
            <a:pPr algn="ctr"/>
            <a:r>
              <a:rPr lang="fi-FI" sz="1400" dirty="0" err="1">
                <a:solidFill>
                  <a:schemeClr val="bg1"/>
                </a:solidFill>
              </a:rPr>
              <a:t>dissertation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471B0010-E711-D148-81EB-491A963C4F4C}"/>
              </a:ext>
            </a:extLst>
          </p:cNvPr>
          <p:cNvSpPr txBox="1"/>
          <p:nvPr/>
        </p:nvSpPr>
        <p:spPr>
          <a:xfrm>
            <a:off x="443013" y="4267377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err="1">
                <a:solidFill>
                  <a:srgbClr val="FF4201"/>
                </a:solidFill>
              </a:rPr>
              <a:t>Glue</a:t>
            </a:r>
            <a:r>
              <a:rPr lang="fi-FI" sz="2000" dirty="0">
                <a:solidFill>
                  <a:srgbClr val="FF4201"/>
                </a:solidFill>
              </a:rPr>
              <a:t> </a:t>
            </a:r>
            <a:r>
              <a:rPr lang="fi-FI" sz="2000" dirty="0" err="1">
                <a:solidFill>
                  <a:srgbClr val="FF4201"/>
                </a:solidFill>
              </a:rPr>
              <a:t>period</a:t>
            </a:r>
            <a:endParaRPr lang="fi-FI" sz="2000" dirty="0">
              <a:solidFill>
                <a:srgbClr val="FF4201"/>
              </a:solidFill>
            </a:endParaRP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59900B72-5FFF-F64E-A750-9F6B122781CC}"/>
              </a:ext>
            </a:extLst>
          </p:cNvPr>
          <p:cNvSpPr txBox="1"/>
          <p:nvPr/>
        </p:nvSpPr>
        <p:spPr>
          <a:xfrm>
            <a:off x="2162269" y="3266980"/>
            <a:ext cx="1412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rgbClr val="FF4201"/>
                </a:solidFill>
              </a:rPr>
              <a:t>Lego </a:t>
            </a:r>
            <a:r>
              <a:rPr lang="fi-FI" sz="2000" dirty="0" err="1">
                <a:solidFill>
                  <a:srgbClr val="FF4201"/>
                </a:solidFill>
              </a:rPr>
              <a:t>period</a:t>
            </a:r>
            <a:endParaRPr lang="fi-FI" sz="2000" dirty="0">
              <a:solidFill>
                <a:srgbClr val="FF4201"/>
              </a:solidFill>
            </a:endParaRP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1831DDA3-A4C6-6543-B7D1-DE5C8EF30F60}"/>
              </a:ext>
            </a:extLst>
          </p:cNvPr>
          <p:cNvSpPr txBox="1"/>
          <p:nvPr/>
        </p:nvSpPr>
        <p:spPr>
          <a:xfrm>
            <a:off x="3142878" y="2196011"/>
            <a:ext cx="215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rgbClr val="FF4201"/>
                </a:solidFill>
              </a:rPr>
              <a:t>Component </a:t>
            </a:r>
            <a:r>
              <a:rPr lang="fi-FI" sz="2000" dirty="0" err="1">
                <a:solidFill>
                  <a:srgbClr val="FF4201"/>
                </a:solidFill>
              </a:rPr>
              <a:t>period</a:t>
            </a:r>
            <a:endParaRPr lang="fi-FI" sz="2000" dirty="0">
              <a:solidFill>
                <a:srgbClr val="FF4201"/>
              </a:solidFill>
            </a:endParaRP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5866A9C4-87AB-C84E-AD83-2C7F906CF38C}"/>
              </a:ext>
            </a:extLst>
          </p:cNvPr>
          <p:cNvSpPr txBox="1"/>
          <p:nvPr/>
        </p:nvSpPr>
        <p:spPr>
          <a:xfrm>
            <a:off x="5136132" y="994419"/>
            <a:ext cx="2188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rgbClr val="FF4201"/>
                </a:solidFill>
              </a:rPr>
              <a:t>Drag &amp; </a:t>
            </a:r>
            <a:r>
              <a:rPr lang="fi-FI" sz="2000" dirty="0" err="1">
                <a:solidFill>
                  <a:srgbClr val="FF4201"/>
                </a:solidFill>
              </a:rPr>
              <a:t>drop</a:t>
            </a:r>
            <a:r>
              <a:rPr lang="fi-FI" sz="2000" dirty="0">
                <a:solidFill>
                  <a:srgbClr val="FF4201"/>
                </a:solidFill>
              </a:rPr>
              <a:t> </a:t>
            </a:r>
            <a:r>
              <a:rPr lang="fi-FI" sz="2000" dirty="0" err="1">
                <a:solidFill>
                  <a:srgbClr val="FF4201"/>
                </a:solidFill>
              </a:rPr>
              <a:t>period</a:t>
            </a:r>
            <a:endParaRPr lang="fi-FI" sz="2000" dirty="0">
              <a:solidFill>
                <a:srgbClr val="FF4201"/>
              </a:solidFill>
            </a:endParaRPr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857B78A0-9B6E-534E-B098-F57A367A8C23}"/>
              </a:ext>
            </a:extLst>
          </p:cNvPr>
          <p:cNvSpPr/>
          <p:nvPr/>
        </p:nvSpPr>
        <p:spPr>
          <a:xfrm>
            <a:off x="7869261" y="5891308"/>
            <a:ext cx="3618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65% of </a:t>
            </a:r>
            <a:r>
              <a:rPr lang="fi-FI" sz="1400" dirty="0" err="1">
                <a:solidFill>
                  <a:schemeClr val="bg1"/>
                </a:solidFill>
              </a:rPr>
              <a:t>application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development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activity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driven</a:t>
            </a:r>
            <a:endParaRPr lang="fi-FI" sz="1400" dirty="0">
              <a:solidFill>
                <a:schemeClr val="bg1"/>
              </a:solidFill>
            </a:endParaRPr>
          </a:p>
          <a:p>
            <a:r>
              <a:rPr lang="fi-FI" sz="1400" dirty="0" err="1">
                <a:solidFill>
                  <a:schemeClr val="bg1"/>
                </a:solidFill>
              </a:rPr>
              <a:t>by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low-code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platforms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EF73B659-B7D6-1F40-821E-1BEE25DF3B4A}"/>
              </a:ext>
            </a:extLst>
          </p:cNvPr>
          <p:cNvSpPr txBox="1"/>
          <p:nvPr/>
        </p:nvSpPr>
        <p:spPr>
          <a:xfrm>
            <a:off x="587293" y="5891308"/>
            <a:ext cx="2034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err="1">
                <a:solidFill>
                  <a:schemeClr val="bg1"/>
                </a:solidFill>
              </a:rPr>
              <a:t>traditional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application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or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sz="1400" dirty="0" err="1">
                <a:solidFill>
                  <a:schemeClr val="bg1"/>
                </a:solidFill>
              </a:rPr>
              <a:t>framework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APIs</a:t>
            </a:r>
            <a:endParaRPr lang="fi-F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2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906939D-6BAF-9743-9883-07C79DDF5F88}"/>
              </a:ext>
            </a:extLst>
          </p:cNvPr>
          <p:cNvCxnSpPr>
            <a:cxnSpLocks/>
          </p:cNvCxnSpPr>
          <p:nvPr/>
        </p:nvCxnSpPr>
        <p:spPr>
          <a:xfrm flipH="1">
            <a:off x="1273630" y="1965166"/>
            <a:ext cx="8752112" cy="246532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D9769A2F-F466-104F-814F-C1362EC929F0}"/>
              </a:ext>
            </a:extLst>
          </p:cNvPr>
          <p:cNvCxnSpPr>
            <a:cxnSpLocks/>
          </p:cNvCxnSpPr>
          <p:nvPr/>
        </p:nvCxnSpPr>
        <p:spPr>
          <a:xfrm flipH="1" flipV="1">
            <a:off x="1273630" y="979715"/>
            <a:ext cx="8850084" cy="2623456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uora nuoliyhdysviiva 8">
            <a:extLst>
              <a:ext uri="{FF2B5EF4-FFF2-40B4-BE49-F238E27FC236}">
                <a16:creationId xmlns:a16="http://schemas.microsoft.com/office/drawing/2014/main" id="{3A1DF994-3BD5-1B4B-95F3-99F0BF158AC4}"/>
              </a:ext>
            </a:extLst>
          </p:cNvPr>
          <p:cNvCxnSpPr/>
          <p:nvPr/>
        </p:nvCxnSpPr>
        <p:spPr>
          <a:xfrm flipV="1">
            <a:off x="1088571" y="4892834"/>
            <a:ext cx="10014858" cy="1415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4976B44B-EF56-C74C-A9B6-F597B9A1753A}"/>
              </a:ext>
            </a:extLst>
          </p:cNvPr>
          <p:cNvCxnSpPr>
            <a:cxnSpLocks/>
          </p:cNvCxnSpPr>
          <p:nvPr/>
        </p:nvCxnSpPr>
        <p:spPr>
          <a:xfrm flipV="1">
            <a:off x="1121225" y="228600"/>
            <a:ext cx="32658" cy="481663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iruutu 20">
            <a:extLst>
              <a:ext uri="{FF2B5EF4-FFF2-40B4-BE49-F238E27FC236}">
                <a16:creationId xmlns:a16="http://schemas.microsoft.com/office/drawing/2014/main" id="{34CB264A-10BA-E747-A78C-7BECB956B4B5}"/>
              </a:ext>
            </a:extLst>
          </p:cNvPr>
          <p:cNvSpPr txBox="1"/>
          <p:nvPr/>
        </p:nvSpPr>
        <p:spPr>
          <a:xfrm>
            <a:off x="2166258" y="4296465"/>
            <a:ext cx="256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”No-</a:t>
            </a:r>
            <a:r>
              <a:rPr lang="fi-FI" dirty="0" err="1">
                <a:solidFill>
                  <a:schemeClr val="bg1"/>
                </a:solidFill>
              </a:rPr>
              <a:t>Code</a:t>
            </a:r>
            <a:r>
              <a:rPr lang="fi-FI" dirty="0">
                <a:solidFill>
                  <a:schemeClr val="bg1"/>
                </a:solidFill>
              </a:rPr>
              <a:t> / </a:t>
            </a:r>
            <a:r>
              <a:rPr lang="fi-FI" dirty="0" err="1">
                <a:solidFill>
                  <a:schemeClr val="bg1"/>
                </a:solidFill>
              </a:rPr>
              <a:t>low-code</a:t>
            </a:r>
            <a:r>
              <a:rPr lang="fi-FI" dirty="0">
                <a:solidFill>
                  <a:schemeClr val="bg1"/>
                </a:solidFill>
              </a:rPr>
              <a:t> DX”</a:t>
            </a: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4D034011-B90E-834B-AF98-B30F87421DFE}"/>
              </a:ext>
            </a:extLst>
          </p:cNvPr>
          <p:cNvSpPr txBox="1"/>
          <p:nvPr/>
        </p:nvSpPr>
        <p:spPr>
          <a:xfrm>
            <a:off x="2166258" y="716370"/>
            <a:ext cx="16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”Old-</a:t>
            </a:r>
            <a:r>
              <a:rPr lang="fi-FI" dirty="0" err="1">
                <a:solidFill>
                  <a:schemeClr val="bg1"/>
                </a:solidFill>
              </a:rPr>
              <a:t>school</a:t>
            </a:r>
            <a:r>
              <a:rPr lang="fi-FI" dirty="0">
                <a:solidFill>
                  <a:schemeClr val="bg1"/>
                </a:solidFill>
              </a:rPr>
              <a:t> DX”</a:t>
            </a: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074410E3-CE72-1349-AD38-0E92EAEF0FC3}"/>
              </a:ext>
            </a:extLst>
          </p:cNvPr>
          <p:cNvSpPr txBox="1"/>
          <p:nvPr/>
        </p:nvSpPr>
        <p:spPr>
          <a:xfrm>
            <a:off x="10187944" y="5068325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bg1"/>
                </a:solidFill>
              </a:rPr>
              <a:t>2024</a:t>
            </a:r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38605113-B409-2148-954E-E424F6016C15}"/>
              </a:ext>
            </a:extLst>
          </p:cNvPr>
          <p:cNvSpPr txBox="1"/>
          <p:nvPr/>
        </p:nvSpPr>
        <p:spPr>
          <a:xfrm>
            <a:off x="10232571" y="17634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65%</a:t>
            </a:r>
          </a:p>
        </p:txBody>
      </p:sp>
      <p:sp>
        <p:nvSpPr>
          <p:cNvPr id="30" name="Tekstiruutu 29">
            <a:extLst>
              <a:ext uri="{FF2B5EF4-FFF2-40B4-BE49-F238E27FC236}">
                <a16:creationId xmlns:a16="http://schemas.microsoft.com/office/drawing/2014/main" id="{4F78BC31-E2EC-2F4D-82B4-57A691CD1907}"/>
              </a:ext>
            </a:extLst>
          </p:cNvPr>
          <p:cNvSpPr txBox="1"/>
          <p:nvPr/>
        </p:nvSpPr>
        <p:spPr>
          <a:xfrm>
            <a:off x="10232571" y="34608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35%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573BCA7E-D6FC-0046-BB08-2E937F103A91}"/>
              </a:ext>
            </a:extLst>
          </p:cNvPr>
          <p:cNvSpPr txBox="1"/>
          <p:nvPr/>
        </p:nvSpPr>
        <p:spPr>
          <a:xfrm>
            <a:off x="1762942" y="515696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C553CF5C-8BF6-3341-8DCD-A800017ECB61}"/>
              </a:ext>
            </a:extLst>
          </p:cNvPr>
          <p:cNvSpPr/>
          <p:nvPr/>
        </p:nvSpPr>
        <p:spPr>
          <a:xfrm>
            <a:off x="3966978" y="469457"/>
            <a:ext cx="60073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You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have</a:t>
            </a:r>
            <a:r>
              <a:rPr lang="fi-FI" sz="4400" b="1" dirty="0">
                <a:solidFill>
                  <a:schemeClr val="bg1"/>
                </a:solidFill>
              </a:rPr>
              <a:t> 4 </a:t>
            </a:r>
            <a:r>
              <a:rPr lang="fi-FI" sz="4400" b="1" dirty="0" err="1">
                <a:solidFill>
                  <a:schemeClr val="bg1"/>
                </a:solidFill>
              </a:rPr>
              <a:t>years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time</a:t>
            </a:r>
            <a:endParaRPr lang="fi-FI" sz="4400" b="1" dirty="0">
              <a:solidFill>
                <a:schemeClr val="bg1"/>
              </a:solidFill>
            </a:endParaRPr>
          </a:p>
        </p:txBody>
      </p:sp>
      <p:sp>
        <p:nvSpPr>
          <p:cNvPr id="34" name="Tekstiruutu 33">
            <a:extLst>
              <a:ext uri="{FF2B5EF4-FFF2-40B4-BE49-F238E27FC236}">
                <a16:creationId xmlns:a16="http://schemas.microsoft.com/office/drawing/2014/main" id="{E10AFC7F-66BB-FC44-B268-547D14B3873E}"/>
              </a:ext>
            </a:extLst>
          </p:cNvPr>
          <p:cNvSpPr txBox="1"/>
          <p:nvPr/>
        </p:nvSpPr>
        <p:spPr>
          <a:xfrm>
            <a:off x="4386943" y="1216213"/>
            <a:ext cx="642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Old-</a:t>
            </a:r>
            <a:r>
              <a:rPr lang="fi-FI" dirty="0" err="1">
                <a:solidFill>
                  <a:schemeClr val="bg1"/>
                </a:solidFill>
              </a:rPr>
              <a:t>school</a:t>
            </a:r>
            <a:r>
              <a:rPr lang="fi-FI" dirty="0">
                <a:solidFill>
                  <a:schemeClr val="bg1"/>
                </a:solidFill>
              </a:rPr>
              <a:t> DX is </a:t>
            </a:r>
            <a:r>
              <a:rPr lang="fi-FI" dirty="0" err="1">
                <a:solidFill>
                  <a:schemeClr val="bg1"/>
                </a:solidFill>
              </a:rPr>
              <a:t>how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now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understand</a:t>
            </a:r>
            <a:r>
              <a:rPr lang="fi-FI" dirty="0">
                <a:solidFill>
                  <a:schemeClr val="bg1"/>
                </a:solidFill>
              </a:rPr>
              <a:t> DX. It </a:t>
            </a:r>
            <a:r>
              <a:rPr lang="fi-FI" dirty="0" err="1">
                <a:solidFill>
                  <a:schemeClr val="bg1"/>
                </a:solidFill>
              </a:rPr>
              <a:t>will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not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vanish</a:t>
            </a:r>
            <a:r>
              <a:rPr lang="fi-FI" dirty="0">
                <a:solidFill>
                  <a:schemeClr val="bg1"/>
                </a:solidFill>
              </a:rPr>
              <a:t>, </a:t>
            </a:r>
            <a:r>
              <a:rPr lang="fi-FI" dirty="0" err="1">
                <a:solidFill>
                  <a:schemeClr val="bg1"/>
                </a:solidFill>
              </a:rPr>
              <a:t>but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position </a:t>
            </a:r>
            <a:r>
              <a:rPr lang="fi-FI" dirty="0" err="1">
                <a:solidFill>
                  <a:schemeClr val="bg1"/>
                </a:solidFill>
              </a:rPr>
              <a:t>will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change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5A91E250-3B98-1642-AFBB-28F3824B52AF}"/>
              </a:ext>
            </a:extLst>
          </p:cNvPr>
          <p:cNvSpPr txBox="1"/>
          <p:nvPr/>
        </p:nvSpPr>
        <p:spPr>
          <a:xfrm>
            <a:off x="5420542" y="5166368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EDE6636E-CB27-7E44-A25E-AA5F483ED05E}"/>
              </a:ext>
            </a:extLst>
          </p:cNvPr>
          <p:cNvSpPr txBox="1"/>
          <p:nvPr/>
        </p:nvSpPr>
        <p:spPr>
          <a:xfrm>
            <a:off x="227668" y="240608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err="1">
                <a:solidFill>
                  <a:schemeClr val="bg1"/>
                </a:solidFill>
              </a:rPr>
              <a:t>Skills</a:t>
            </a:r>
            <a:endParaRPr lang="fi-FI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5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783772" y="1440785"/>
            <a:ext cx="1099434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i-FI" sz="4000" dirty="0" err="1">
                <a:solidFill>
                  <a:schemeClr val="bg1"/>
                </a:solidFill>
              </a:rPr>
              <a:t>Ease</a:t>
            </a:r>
            <a:r>
              <a:rPr lang="fi-FI" sz="4000" dirty="0">
                <a:solidFill>
                  <a:schemeClr val="bg1"/>
                </a:solidFill>
              </a:rPr>
              <a:t> of </a:t>
            </a:r>
            <a:r>
              <a:rPr lang="fi-FI" sz="4000" dirty="0" err="1">
                <a:solidFill>
                  <a:schemeClr val="bg1"/>
                </a:solidFill>
              </a:rPr>
              <a:t>use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becomes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more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important</a:t>
            </a:r>
            <a:endParaRPr lang="fi-FI" sz="4000" dirty="0">
              <a:solidFill>
                <a:schemeClr val="bg1"/>
              </a:solidFill>
            </a:endParaRPr>
          </a:p>
          <a:p>
            <a:pPr lvl="2"/>
            <a:r>
              <a:rPr lang="fi-FI" sz="2800" dirty="0">
                <a:solidFill>
                  <a:schemeClr val="bg1"/>
                </a:solidFill>
              </a:rPr>
              <a:t>GUI </a:t>
            </a:r>
            <a:r>
              <a:rPr lang="fi-FI" sz="2800" dirty="0" err="1">
                <a:solidFill>
                  <a:schemeClr val="bg1"/>
                </a:solidFill>
              </a:rPr>
              <a:t>signifigance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rise</a:t>
            </a:r>
            <a:r>
              <a:rPr lang="fi-FI" sz="2800" dirty="0">
                <a:solidFill>
                  <a:schemeClr val="bg1"/>
                </a:solidFill>
              </a:rPr>
              <a:t> – CLI </a:t>
            </a:r>
            <a:r>
              <a:rPr lang="fi-FI" sz="2800" dirty="0" err="1">
                <a:solidFill>
                  <a:schemeClr val="bg1"/>
                </a:solidFill>
              </a:rPr>
              <a:t>drops</a:t>
            </a:r>
            <a:endParaRPr lang="fi-FI" sz="2800" dirty="0">
              <a:solidFill>
                <a:schemeClr val="bg1"/>
              </a:solidFill>
            </a:endParaRPr>
          </a:p>
          <a:p>
            <a:pPr lvl="2"/>
            <a:r>
              <a:rPr lang="fi-FI" sz="2800" dirty="0">
                <a:solidFill>
                  <a:schemeClr val="bg1"/>
                </a:solidFill>
              </a:rPr>
              <a:t>Drag-and-</a:t>
            </a:r>
            <a:r>
              <a:rPr lang="fi-FI" sz="2800" dirty="0" err="1">
                <a:solidFill>
                  <a:schemeClr val="bg1"/>
                </a:solidFill>
              </a:rPr>
              <a:t>drop</a:t>
            </a:r>
            <a:endParaRPr lang="fi-FI" sz="2800" dirty="0">
              <a:solidFill>
                <a:schemeClr val="bg1"/>
              </a:solidFill>
            </a:endParaRPr>
          </a:p>
          <a:p>
            <a:pPr lvl="2"/>
            <a:endParaRPr lang="fi-FI" sz="28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i-FI" sz="4000" dirty="0">
                <a:solidFill>
                  <a:schemeClr val="bg1"/>
                </a:solidFill>
              </a:rPr>
              <a:t>Basic </a:t>
            </a:r>
            <a:r>
              <a:rPr lang="fi-FI" sz="4000" dirty="0" err="1">
                <a:solidFill>
                  <a:schemeClr val="bg1"/>
                </a:solidFill>
              </a:rPr>
              <a:t>level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programming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skills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courses</a:t>
            </a:r>
            <a:r>
              <a:rPr lang="fi-FI" sz="4000" dirty="0">
                <a:solidFill>
                  <a:schemeClr val="bg1"/>
                </a:solidFill>
              </a:rPr>
              <a:t> for </a:t>
            </a:r>
            <a:r>
              <a:rPr lang="fi-FI" sz="4000" dirty="0" err="1">
                <a:solidFill>
                  <a:schemeClr val="bg1"/>
                </a:solidFill>
              </a:rPr>
              <a:t>staff</a:t>
            </a:r>
            <a:endParaRPr lang="fi-FI" sz="4000" dirty="0">
              <a:solidFill>
                <a:schemeClr val="bg1"/>
              </a:solidFill>
            </a:endParaRPr>
          </a:p>
          <a:p>
            <a:pPr lvl="1"/>
            <a:r>
              <a:rPr lang="fi-FI" sz="2800" dirty="0">
                <a:solidFill>
                  <a:schemeClr val="bg1"/>
                </a:solidFill>
              </a:rPr>
              <a:t>	</a:t>
            </a:r>
            <a:r>
              <a:rPr lang="fi-FI" sz="2800" dirty="0" err="1">
                <a:solidFill>
                  <a:schemeClr val="bg1"/>
                </a:solidFill>
              </a:rPr>
              <a:t>Users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are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not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traditional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developers</a:t>
            </a:r>
            <a:endParaRPr lang="fi-FI" sz="2800" dirty="0">
              <a:solidFill>
                <a:schemeClr val="bg1"/>
              </a:solidFill>
            </a:endParaRPr>
          </a:p>
          <a:p>
            <a:pPr lvl="1"/>
            <a:endParaRPr lang="fi-FI" sz="28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i-FI" sz="4000" dirty="0" err="1">
                <a:solidFill>
                  <a:schemeClr val="bg1"/>
                </a:solidFill>
              </a:rPr>
              <a:t>Not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fiddling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with</a:t>
            </a:r>
            <a:r>
              <a:rPr lang="fi-FI" sz="4000" dirty="0">
                <a:solidFill>
                  <a:schemeClr val="bg1"/>
                </a:solidFill>
              </a:rPr>
              <a:t> ”</a:t>
            </a:r>
            <a:r>
              <a:rPr lang="fi-FI" sz="4000" dirty="0" err="1">
                <a:solidFill>
                  <a:schemeClr val="bg1"/>
                </a:solidFill>
              </a:rPr>
              <a:t>invented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here</a:t>
            </a:r>
            <a:r>
              <a:rPr lang="fi-FI" sz="4000" dirty="0">
                <a:solidFill>
                  <a:schemeClr val="bg1"/>
                </a:solidFill>
              </a:rPr>
              <a:t>” </a:t>
            </a:r>
            <a:r>
              <a:rPr lang="fi-FI" sz="4000" dirty="0" err="1">
                <a:solidFill>
                  <a:schemeClr val="bg1"/>
                </a:solidFill>
              </a:rPr>
              <a:t>code</a:t>
            </a:r>
            <a:endParaRPr lang="fi-FI" sz="4000" dirty="0">
              <a:solidFill>
                <a:schemeClr val="bg1"/>
              </a:solidFill>
            </a:endParaRPr>
          </a:p>
          <a:p>
            <a:pPr lvl="2"/>
            <a:r>
              <a:rPr lang="fi-FI" sz="2800" dirty="0" err="1">
                <a:solidFill>
                  <a:schemeClr val="bg1"/>
                </a:solidFill>
              </a:rPr>
              <a:t>Reuse</a:t>
            </a:r>
            <a:r>
              <a:rPr lang="fi-FI" sz="2800" dirty="0">
                <a:solidFill>
                  <a:schemeClr val="bg1"/>
                </a:solidFill>
              </a:rPr>
              <a:t> - </a:t>
            </a:r>
            <a:r>
              <a:rPr lang="fi-FI" sz="2800" dirty="0" err="1">
                <a:solidFill>
                  <a:schemeClr val="bg1"/>
                </a:solidFill>
              </a:rPr>
              <a:t>ready</a:t>
            </a:r>
            <a:r>
              <a:rPr lang="fi-FI" sz="2800" dirty="0">
                <a:solidFill>
                  <a:schemeClr val="bg1"/>
                </a:solidFill>
              </a:rPr>
              <a:t>-made </a:t>
            </a:r>
            <a:r>
              <a:rPr lang="fi-FI" sz="2800" dirty="0" err="1">
                <a:solidFill>
                  <a:schemeClr val="bg1"/>
                </a:solidFill>
              </a:rPr>
              <a:t>functions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components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recipes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become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more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important</a:t>
            </a:r>
            <a:endParaRPr lang="fi-FI" sz="28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What</a:t>
            </a:r>
            <a:r>
              <a:rPr lang="fi-FI" sz="4400" b="1" dirty="0">
                <a:solidFill>
                  <a:schemeClr val="bg1"/>
                </a:solidFill>
              </a:rPr>
              <a:t> it </a:t>
            </a:r>
            <a:r>
              <a:rPr lang="fi-FI" sz="4400" b="1" dirty="0" err="1">
                <a:solidFill>
                  <a:schemeClr val="bg1"/>
                </a:solidFill>
              </a:rPr>
              <a:t>means</a:t>
            </a:r>
            <a:r>
              <a:rPr lang="fi-FI" sz="4400" b="1" dirty="0">
                <a:solidFill>
                  <a:schemeClr val="bg1"/>
                </a:solidFill>
              </a:rPr>
              <a:t> DX </a:t>
            </a:r>
            <a:r>
              <a:rPr lang="fi-FI" sz="4400" b="1" dirty="0" err="1">
                <a:solidFill>
                  <a:schemeClr val="bg1"/>
                </a:solidFill>
              </a:rPr>
              <a:t>wise</a:t>
            </a:r>
            <a:r>
              <a:rPr lang="fi-FI" sz="4400" b="1" dirty="0">
                <a:solidFill>
                  <a:schemeClr val="bg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525809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7CE7D3AA-0B78-EF47-ABA9-F006153067FA}"/>
              </a:ext>
            </a:extLst>
          </p:cNvPr>
          <p:cNvSpPr/>
          <p:nvPr/>
        </p:nvSpPr>
        <p:spPr>
          <a:xfrm>
            <a:off x="5214256" y="1527872"/>
            <a:ext cx="685777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i-FI" sz="3200" dirty="0" err="1">
                <a:solidFill>
                  <a:schemeClr val="bg1"/>
                </a:solidFill>
              </a:rPr>
              <a:t>Traditional</a:t>
            </a:r>
            <a:r>
              <a:rPr lang="fi-FI" sz="3200" dirty="0">
                <a:solidFill>
                  <a:schemeClr val="bg1"/>
                </a:solidFill>
              </a:rPr>
              <a:t> DX is </a:t>
            </a:r>
            <a:r>
              <a:rPr lang="fi-FI" sz="3200" dirty="0" err="1">
                <a:solidFill>
                  <a:schemeClr val="bg1"/>
                </a:solidFill>
              </a:rPr>
              <a:t>important</a:t>
            </a:r>
            <a:endParaRPr lang="fi-FI" sz="3200" dirty="0">
              <a:solidFill>
                <a:schemeClr val="bg1"/>
              </a:solidFill>
            </a:endParaRPr>
          </a:p>
          <a:p>
            <a:pPr lvl="1"/>
            <a:r>
              <a:rPr lang="fi-FI" sz="2000" dirty="0">
                <a:solidFill>
                  <a:schemeClr val="bg1"/>
                </a:solidFill>
              </a:rPr>
              <a:t>	</a:t>
            </a:r>
            <a:r>
              <a:rPr lang="fi-FI" sz="2000" dirty="0" err="1">
                <a:solidFill>
                  <a:schemeClr val="bg1"/>
                </a:solidFill>
              </a:rPr>
              <a:t>Enables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tools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development</a:t>
            </a:r>
            <a:r>
              <a:rPr lang="fi-FI" sz="2000" dirty="0">
                <a:solidFill>
                  <a:schemeClr val="bg1"/>
                </a:solidFill>
              </a:rPr>
              <a:t> in no/</a:t>
            </a:r>
            <a:r>
              <a:rPr lang="fi-FI" sz="2000" dirty="0" err="1">
                <a:solidFill>
                  <a:schemeClr val="bg1"/>
                </a:solidFill>
              </a:rPr>
              <a:t>low-code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platforms</a:t>
            </a:r>
            <a:endParaRPr lang="fi-FI" sz="2000" dirty="0">
              <a:solidFill>
                <a:schemeClr val="bg1"/>
              </a:solidFill>
            </a:endParaRPr>
          </a:p>
          <a:p>
            <a:pPr lvl="1"/>
            <a:endParaRPr lang="fi-FI" sz="20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i-FI" sz="3200" dirty="0" err="1">
                <a:solidFill>
                  <a:schemeClr val="bg1"/>
                </a:solidFill>
              </a:rPr>
              <a:t>Build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feed</a:t>
            </a:r>
            <a:r>
              <a:rPr lang="fi-FI" sz="3200" dirty="0">
                <a:solidFill>
                  <a:schemeClr val="bg1"/>
                </a:solidFill>
              </a:rPr>
              <a:t> for </a:t>
            </a:r>
            <a:r>
              <a:rPr lang="fi-FI" sz="3200" dirty="0" err="1">
                <a:solidFill>
                  <a:schemeClr val="bg1"/>
                </a:solidFill>
              </a:rPr>
              <a:t>low-code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platforms</a:t>
            </a:r>
            <a:endParaRPr lang="fi-FI" sz="3200" dirty="0">
              <a:solidFill>
                <a:schemeClr val="bg1"/>
              </a:solidFill>
            </a:endParaRPr>
          </a:p>
          <a:p>
            <a:pPr lvl="2"/>
            <a:r>
              <a:rPr lang="fi-FI" sz="2000" dirty="0" err="1">
                <a:solidFill>
                  <a:schemeClr val="bg1"/>
                </a:solidFill>
              </a:rPr>
              <a:t>Piggyback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the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giants</a:t>
            </a:r>
            <a:endParaRPr lang="fi-FI" sz="2000" dirty="0">
              <a:solidFill>
                <a:schemeClr val="bg1"/>
              </a:solidFill>
            </a:endParaRPr>
          </a:p>
          <a:p>
            <a:pPr lvl="2"/>
            <a:r>
              <a:rPr lang="fi-FI" sz="2000" dirty="0" err="1">
                <a:solidFill>
                  <a:schemeClr val="bg1"/>
                </a:solidFill>
              </a:rPr>
              <a:t>Become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trusted</a:t>
            </a:r>
            <a:r>
              <a:rPr lang="fi-FI" sz="2000" dirty="0">
                <a:solidFill>
                  <a:schemeClr val="bg1"/>
                </a:solidFill>
              </a:rPr>
              <a:t> data </a:t>
            </a:r>
            <a:r>
              <a:rPr lang="fi-FI" sz="2000" dirty="0" err="1">
                <a:solidFill>
                  <a:schemeClr val="bg1"/>
                </a:solidFill>
              </a:rPr>
              <a:t>provider</a:t>
            </a:r>
            <a:r>
              <a:rPr lang="fi-FI" sz="2000" dirty="0">
                <a:solidFill>
                  <a:schemeClr val="bg1"/>
                </a:solidFill>
              </a:rPr>
              <a:t> (</a:t>
            </a:r>
            <a:r>
              <a:rPr lang="fi-FI" sz="2000" dirty="0" err="1">
                <a:solidFill>
                  <a:schemeClr val="bg1"/>
                </a:solidFill>
              </a:rPr>
              <a:t>remember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that</a:t>
            </a:r>
            <a:r>
              <a:rPr lang="fi-FI" sz="2000" dirty="0">
                <a:solidFill>
                  <a:schemeClr val="bg1"/>
                </a:solidFill>
              </a:rPr>
              <a:t> data is </a:t>
            </a:r>
            <a:r>
              <a:rPr lang="fi-FI" sz="2000" dirty="0" err="1">
                <a:solidFill>
                  <a:schemeClr val="bg1"/>
                </a:solidFill>
              </a:rPr>
              <a:t>corner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stone</a:t>
            </a:r>
            <a:r>
              <a:rPr lang="fi-FI" sz="2000" dirty="0">
                <a:solidFill>
                  <a:schemeClr val="bg1"/>
                </a:solidFill>
              </a:rPr>
              <a:t> of for </a:t>
            </a:r>
            <a:r>
              <a:rPr lang="fi-FI" sz="2000" dirty="0" err="1">
                <a:solidFill>
                  <a:schemeClr val="bg1"/>
                </a:solidFill>
              </a:rPr>
              <a:t>example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Salesforce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approach</a:t>
            </a:r>
            <a:r>
              <a:rPr lang="fi-FI" sz="2000" dirty="0">
                <a:solidFill>
                  <a:schemeClr val="bg1"/>
                </a:solidFill>
              </a:rPr>
              <a:t>)</a:t>
            </a:r>
          </a:p>
          <a:p>
            <a:pPr lvl="2"/>
            <a:endParaRPr lang="fi-FI" sz="20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i-FI" sz="3200" dirty="0" err="1">
                <a:solidFill>
                  <a:schemeClr val="bg1"/>
                </a:solidFill>
              </a:rPr>
              <a:t>Start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building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own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low-code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solution</a:t>
            </a:r>
            <a:r>
              <a:rPr lang="fi-FI" sz="3200" dirty="0">
                <a:solidFill>
                  <a:schemeClr val="bg1"/>
                </a:solidFill>
              </a:rPr>
              <a:t> on top of </a:t>
            </a:r>
            <a:r>
              <a:rPr lang="fi-FI" sz="3200" dirty="0" err="1">
                <a:solidFill>
                  <a:schemeClr val="bg1"/>
                </a:solidFill>
              </a:rPr>
              <a:t>your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platform</a:t>
            </a:r>
            <a:endParaRPr lang="fi-FI" sz="3200" dirty="0">
              <a:solidFill>
                <a:schemeClr val="bg1"/>
              </a:solidFill>
            </a:endParaRPr>
          </a:p>
          <a:p>
            <a:pPr lvl="1"/>
            <a:r>
              <a:rPr lang="fi-FI" sz="2000" dirty="0">
                <a:solidFill>
                  <a:schemeClr val="bg1"/>
                </a:solidFill>
              </a:rPr>
              <a:t>	</a:t>
            </a:r>
            <a:r>
              <a:rPr lang="fi-FI" sz="2000" dirty="0" err="1">
                <a:solidFill>
                  <a:schemeClr val="bg1"/>
                </a:solidFill>
              </a:rPr>
              <a:t>Different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kind</a:t>
            </a:r>
            <a:r>
              <a:rPr lang="fi-FI" sz="2000" dirty="0">
                <a:solidFill>
                  <a:schemeClr val="bg1"/>
                </a:solidFill>
              </a:rPr>
              <a:t> of DX and </a:t>
            </a:r>
            <a:r>
              <a:rPr lang="fi-FI" sz="2000" dirty="0" err="1">
                <a:solidFill>
                  <a:schemeClr val="bg1"/>
                </a:solidFill>
              </a:rPr>
              <a:t>marketing</a:t>
            </a:r>
            <a:r>
              <a:rPr lang="fi-FI" sz="2000" dirty="0">
                <a:solidFill>
                  <a:schemeClr val="bg1"/>
                </a:solidFill>
              </a:rPr>
              <a:t>, </a:t>
            </a:r>
            <a:r>
              <a:rPr lang="fi-FI" sz="2000" dirty="0" err="1">
                <a:solidFill>
                  <a:schemeClr val="bg1"/>
                </a:solidFill>
              </a:rPr>
              <a:t>different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audience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095EFEA1-E711-8C40-B25F-A0805F875760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What</a:t>
            </a:r>
            <a:r>
              <a:rPr lang="fi-FI" sz="4400" b="1" dirty="0">
                <a:solidFill>
                  <a:schemeClr val="bg1"/>
                </a:solidFill>
              </a:rPr>
              <a:t> it </a:t>
            </a:r>
            <a:r>
              <a:rPr lang="fi-FI" sz="4400" b="1" dirty="0" err="1">
                <a:solidFill>
                  <a:schemeClr val="bg1"/>
                </a:solidFill>
              </a:rPr>
              <a:t>means</a:t>
            </a:r>
            <a:r>
              <a:rPr lang="fi-FI" sz="4400" b="1" dirty="0">
                <a:solidFill>
                  <a:schemeClr val="bg1"/>
                </a:solidFill>
              </a:rPr>
              <a:t> for </a:t>
            </a:r>
            <a:r>
              <a:rPr lang="fi-FI" sz="4400" b="1" dirty="0" err="1">
                <a:solidFill>
                  <a:schemeClr val="bg1"/>
                </a:solidFill>
              </a:rPr>
              <a:t>company</a:t>
            </a:r>
            <a:r>
              <a:rPr lang="fi-FI" sz="4400" b="1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2" name="Lieriö 1">
            <a:extLst>
              <a:ext uri="{FF2B5EF4-FFF2-40B4-BE49-F238E27FC236}">
                <a16:creationId xmlns:a16="http://schemas.microsoft.com/office/drawing/2014/main" id="{0EE6FD70-BAE4-5049-BECD-AE2C0C24C276}"/>
              </a:ext>
            </a:extLst>
          </p:cNvPr>
          <p:cNvSpPr/>
          <p:nvPr/>
        </p:nvSpPr>
        <p:spPr>
          <a:xfrm>
            <a:off x="468087" y="5387251"/>
            <a:ext cx="1121228" cy="8599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78C6AE85-BC24-FC4E-A78F-4B2F403D6635}"/>
              </a:ext>
            </a:extLst>
          </p:cNvPr>
          <p:cNvSpPr/>
          <p:nvPr/>
        </p:nvSpPr>
        <p:spPr>
          <a:xfrm>
            <a:off x="816429" y="4148633"/>
            <a:ext cx="3080657" cy="619309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Platform</a:t>
            </a:r>
            <a:r>
              <a:rPr lang="fi-FI" dirty="0"/>
              <a:t> of </a:t>
            </a:r>
            <a:r>
              <a:rPr lang="fi-FI" dirty="0" err="1"/>
              <a:t>Trust</a:t>
            </a:r>
            <a:endParaRPr lang="fi-FI" dirty="0"/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90582EEC-7A90-A740-B3B7-1CC997609338}"/>
              </a:ext>
            </a:extLst>
          </p:cNvPr>
          <p:cNvSpPr/>
          <p:nvPr/>
        </p:nvSpPr>
        <p:spPr>
          <a:xfrm>
            <a:off x="903687" y="3021196"/>
            <a:ext cx="1098094" cy="6109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Low-code</a:t>
            </a:r>
            <a:r>
              <a:rPr lang="fi-FI" dirty="0"/>
              <a:t> </a:t>
            </a:r>
            <a:r>
              <a:rPr lang="fi-FI" dirty="0" err="1"/>
              <a:t>platforms</a:t>
            </a:r>
            <a:endParaRPr lang="fi-FI" dirty="0"/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778ADD33-83EA-5747-A29F-F1DEDF097DDE}"/>
              </a:ext>
            </a:extLst>
          </p:cNvPr>
          <p:cNvSpPr/>
          <p:nvPr/>
        </p:nvSpPr>
        <p:spPr>
          <a:xfrm>
            <a:off x="988724" y="1981600"/>
            <a:ext cx="892631" cy="652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App</a:t>
            </a:r>
            <a:endParaRPr lang="fi-FI" dirty="0"/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63AE27D4-E88D-224A-BC41-79BDA466FD88}"/>
              </a:ext>
            </a:extLst>
          </p:cNvPr>
          <p:cNvSpPr/>
          <p:nvPr/>
        </p:nvSpPr>
        <p:spPr>
          <a:xfrm>
            <a:off x="2843550" y="1969060"/>
            <a:ext cx="892631" cy="652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App</a:t>
            </a:r>
            <a:endParaRPr lang="fi-FI" dirty="0"/>
          </a:p>
        </p:txBody>
      </p:sp>
      <p:sp>
        <p:nvSpPr>
          <p:cNvPr id="28" name="Lieriö 27">
            <a:extLst>
              <a:ext uri="{FF2B5EF4-FFF2-40B4-BE49-F238E27FC236}">
                <a16:creationId xmlns:a16="http://schemas.microsoft.com/office/drawing/2014/main" id="{EE9B195E-5E1A-1D4C-8460-384A6D448086}"/>
              </a:ext>
            </a:extLst>
          </p:cNvPr>
          <p:cNvSpPr/>
          <p:nvPr/>
        </p:nvSpPr>
        <p:spPr>
          <a:xfrm>
            <a:off x="1768928" y="5387251"/>
            <a:ext cx="1121228" cy="8599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Lieriö 30">
            <a:extLst>
              <a:ext uri="{FF2B5EF4-FFF2-40B4-BE49-F238E27FC236}">
                <a16:creationId xmlns:a16="http://schemas.microsoft.com/office/drawing/2014/main" id="{CD199ABF-0F97-9F49-AD04-DF0FA83AFEA9}"/>
              </a:ext>
            </a:extLst>
          </p:cNvPr>
          <p:cNvSpPr/>
          <p:nvPr/>
        </p:nvSpPr>
        <p:spPr>
          <a:xfrm>
            <a:off x="3045273" y="5380925"/>
            <a:ext cx="1121228" cy="8599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" name="Suora nuoliyhdysviiva 4">
            <a:extLst>
              <a:ext uri="{FF2B5EF4-FFF2-40B4-BE49-F238E27FC236}">
                <a16:creationId xmlns:a16="http://schemas.microsoft.com/office/drawing/2014/main" id="{5C6B97A4-D5A6-CD48-8FA7-0CB61041D05C}"/>
              </a:ext>
            </a:extLst>
          </p:cNvPr>
          <p:cNvCxnSpPr>
            <a:endCxn id="2" idx="1"/>
          </p:cNvCxnSpPr>
          <p:nvPr/>
        </p:nvCxnSpPr>
        <p:spPr>
          <a:xfrm flipH="1">
            <a:off x="1028701" y="4767943"/>
            <a:ext cx="234041" cy="619308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uora nuoliyhdysviiva 34">
            <a:extLst>
              <a:ext uri="{FF2B5EF4-FFF2-40B4-BE49-F238E27FC236}">
                <a16:creationId xmlns:a16="http://schemas.microsoft.com/office/drawing/2014/main" id="{2387851A-5DF3-4C4C-A1BB-EB7124E4E15C}"/>
              </a:ext>
            </a:extLst>
          </p:cNvPr>
          <p:cNvCxnSpPr>
            <a:cxnSpLocks/>
            <a:stCxn id="3" idx="2"/>
            <a:endCxn id="28" idx="1"/>
          </p:cNvCxnSpPr>
          <p:nvPr/>
        </p:nvCxnSpPr>
        <p:spPr>
          <a:xfrm flipH="1">
            <a:off x="2329542" y="4767942"/>
            <a:ext cx="27216" cy="61930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uora nuoliyhdysviiva 37">
            <a:extLst>
              <a:ext uri="{FF2B5EF4-FFF2-40B4-BE49-F238E27FC236}">
                <a16:creationId xmlns:a16="http://schemas.microsoft.com/office/drawing/2014/main" id="{FB4DEA1E-81D9-B74F-A104-05EBD811DEE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404513" y="4767943"/>
            <a:ext cx="201374" cy="612982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uora nuoliyhdysviiva 40">
            <a:extLst>
              <a:ext uri="{FF2B5EF4-FFF2-40B4-BE49-F238E27FC236}">
                <a16:creationId xmlns:a16="http://schemas.microsoft.com/office/drawing/2014/main" id="{39965836-080C-B54F-834D-B022EF60BBF7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452734" y="3632144"/>
            <a:ext cx="10889" cy="529825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885667AB-09B3-6344-97A3-77962719AB2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1435040" y="2634154"/>
            <a:ext cx="17694" cy="387042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023E8795-062D-2348-B542-3D17928100E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289865" y="2621614"/>
            <a:ext cx="1" cy="152165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iruutu 63">
            <a:extLst>
              <a:ext uri="{FF2B5EF4-FFF2-40B4-BE49-F238E27FC236}">
                <a16:creationId xmlns:a16="http://schemas.microsoft.com/office/drawing/2014/main" id="{0A8D5099-3847-9840-9C7E-46601F3DE0CB}"/>
              </a:ext>
            </a:extLst>
          </p:cNvPr>
          <p:cNvSpPr txBox="1"/>
          <p:nvPr/>
        </p:nvSpPr>
        <p:spPr>
          <a:xfrm>
            <a:off x="2634399" y="1527872"/>
            <a:ext cx="1204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>
                <a:solidFill>
                  <a:schemeClr val="bg1"/>
                </a:solidFill>
              </a:rPr>
              <a:t>Traditional</a:t>
            </a:r>
            <a:r>
              <a:rPr lang="fi-FI" sz="1400" dirty="0">
                <a:solidFill>
                  <a:schemeClr val="bg1"/>
                </a:solidFill>
              </a:rPr>
              <a:t> DX</a:t>
            </a:r>
          </a:p>
        </p:txBody>
      </p:sp>
      <p:sp>
        <p:nvSpPr>
          <p:cNvPr id="65" name="Tekstiruutu 64">
            <a:extLst>
              <a:ext uri="{FF2B5EF4-FFF2-40B4-BE49-F238E27FC236}">
                <a16:creationId xmlns:a16="http://schemas.microsoft.com/office/drawing/2014/main" id="{1F2A154A-CAA2-ED43-87BA-60E6C783AD31}"/>
              </a:ext>
            </a:extLst>
          </p:cNvPr>
          <p:cNvSpPr txBox="1"/>
          <p:nvPr/>
        </p:nvSpPr>
        <p:spPr>
          <a:xfrm>
            <a:off x="655279" y="1533232"/>
            <a:ext cx="1494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Drag-and-</a:t>
            </a:r>
            <a:r>
              <a:rPr lang="fi-FI" sz="1400" dirty="0" err="1">
                <a:solidFill>
                  <a:schemeClr val="bg1"/>
                </a:solidFill>
              </a:rPr>
              <a:t>drop</a:t>
            </a:r>
            <a:r>
              <a:rPr lang="fi-FI" sz="1400" dirty="0">
                <a:solidFill>
                  <a:schemeClr val="bg1"/>
                </a:solidFill>
              </a:rPr>
              <a:t> DX</a:t>
            </a:r>
          </a:p>
        </p:txBody>
      </p:sp>
      <p:sp>
        <p:nvSpPr>
          <p:cNvPr id="67" name="Tekstiruutu 66">
            <a:extLst>
              <a:ext uri="{FF2B5EF4-FFF2-40B4-BE49-F238E27FC236}">
                <a16:creationId xmlns:a16="http://schemas.microsoft.com/office/drawing/2014/main" id="{25450FD5-D4CA-7043-B8C5-6F7249A78925}"/>
              </a:ext>
            </a:extLst>
          </p:cNvPr>
          <p:cNvSpPr txBox="1"/>
          <p:nvPr/>
        </p:nvSpPr>
        <p:spPr>
          <a:xfrm>
            <a:off x="1497776" y="3736500"/>
            <a:ext cx="1204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>
                <a:solidFill>
                  <a:schemeClr val="bg1"/>
                </a:solidFill>
              </a:rPr>
              <a:t>Traditional</a:t>
            </a:r>
            <a:r>
              <a:rPr lang="fi-FI" sz="1400" dirty="0">
                <a:solidFill>
                  <a:schemeClr val="bg1"/>
                </a:solidFill>
              </a:rPr>
              <a:t> DX</a:t>
            </a:r>
          </a:p>
        </p:txBody>
      </p:sp>
    </p:spTree>
    <p:extLst>
      <p:ext uri="{BB962C8B-B14F-4D97-AF65-F5344CB8AC3E}">
        <p14:creationId xmlns:p14="http://schemas.microsoft.com/office/powerpoint/2010/main" val="2529231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1060060"/>
            <a:ext cx="6908800" cy="2387600"/>
          </a:xfrm>
        </p:spPr>
        <p:txBody>
          <a:bodyPr>
            <a:noAutofit/>
          </a:bodyPr>
          <a:lstStyle/>
          <a:p>
            <a:r>
              <a:rPr lang="fi-FI" b="1" dirty="0" err="1">
                <a:solidFill>
                  <a:schemeClr val="bg1"/>
                </a:solidFill>
              </a:rPr>
              <a:t>Emerging</a:t>
            </a:r>
            <a:r>
              <a:rPr lang="fi-FI" b="1" dirty="0">
                <a:solidFill>
                  <a:schemeClr val="bg1"/>
                </a:solidFill>
              </a:rPr>
              <a:t> Drag-and-</a:t>
            </a:r>
            <a:r>
              <a:rPr lang="fi-FI" b="1" dirty="0" err="1">
                <a:solidFill>
                  <a:schemeClr val="bg1"/>
                </a:solidFill>
              </a:rPr>
              <a:t>drop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profile</a:t>
            </a:r>
            <a:r>
              <a:rPr lang="fi-FI" b="1" dirty="0">
                <a:solidFill>
                  <a:schemeClr val="bg1"/>
                </a:solidFill>
              </a:rPr>
              <a:t> and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experience</a:t>
            </a:r>
            <a:endParaRPr lang="fi-FI" b="1" dirty="0">
              <a:solidFill>
                <a:schemeClr val="bg1"/>
              </a:solidFill>
            </a:endParaRP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6" name="Kuva 5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F055E4A5-070C-F54F-9136-EBDA992D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2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7EA3A3C1-302B-004B-B700-75002117ED8C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CF9CA269-88D2-184F-B1F9-86E0127A9D5C}"/>
              </a:ext>
            </a:extLst>
          </p:cNvPr>
          <p:cNvSpPr/>
          <p:nvPr/>
        </p:nvSpPr>
        <p:spPr>
          <a:xfrm>
            <a:off x="5050638" y="3999702"/>
            <a:ext cx="69276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Available</a:t>
            </a:r>
            <a:r>
              <a:rPr lang="fi-FI" sz="2800" dirty="0">
                <a:solidFill>
                  <a:schemeClr val="bg1"/>
                </a:solidFill>
              </a:rPr>
              <a:t> for API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strategy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consulting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4800" dirty="0">
                <a:solidFill>
                  <a:schemeClr val="bg1"/>
                </a:solidFill>
              </a:rPr>
              <a:t>+358 40 535 9066</a:t>
            </a:r>
          </a:p>
          <a:p>
            <a:pPr algn="ctr"/>
            <a:r>
              <a:rPr lang="fi-FI" sz="4800" dirty="0" err="1">
                <a:solidFill>
                  <a:schemeClr val="bg1"/>
                </a:solidFill>
              </a:rPr>
              <a:t>dxdoctor.net</a:t>
            </a:r>
            <a:r>
              <a:rPr lang="fi-FI" sz="4800" dirty="0">
                <a:solidFill>
                  <a:schemeClr val="bg1"/>
                </a:solidFill>
              </a:rPr>
              <a:t>/</a:t>
            </a:r>
            <a:r>
              <a:rPr lang="fi-FI" sz="4800" dirty="0" err="1">
                <a:solidFill>
                  <a:schemeClr val="bg1"/>
                </a:solidFill>
              </a:rPr>
              <a:t>services</a:t>
            </a:r>
            <a:endParaRPr lang="fi-FI" sz="4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</p:txBody>
      </p:sp>
      <p:pic>
        <p:nvPicPr>
          <p:cNvPr id="17" name="Kuva 1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BFB2B7AB-3FD5-9049-969C-F05161C6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48245A04-DB8E-2749-B514-F8CBB4CC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64" y="367061"/>
            <a:ext cx="5960189" cy="30619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89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02F3E6B6-921C-2A48-A4B7-383ECF451DE1}"/>
              </a:ext>
            </a:extLst>
          </p:cNvPr>
          <p:cNvSpPr/>
          <p:nvPr/>
        </p:nvSpPr>
        <p:spPr>
          <a:xfrm>
            <a:off x="5769428" y="545850"/>
            <a:ext cx="61395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5400" b="1" dirty="0" err="1">
                <a:solidFill>
                  <a:srgbClr val="FF4201"/>
                </a:solidFill>
              </a:rPr>
              <a:t>We</a:t>
            </a:r>
            <a:r>
              <a:rPr lang="fi-FI" sz="5400" b="1" dirty="0">
                <a:solidFill>
                  <a:srgbClr val="FF4201"/>
                </a:solidFill>
              </a:rPr>
              <a:t> </a:t>
            </a:r>
            <a:r>
              <a:rPr lang="fi-FI" sz="5400" b="1" dirty="0" err="1">
                <a:solidFill>
                  <a:srgbClr val="FF4201"/>
                </a:solidFill>
              </a:rPr>
              <a:t>are</a:t>
            </a:r>
            <a:r>
              <a:rPr lang="fi-FI" sz="5400" b="1" dirty="0">
                <a:solidFill>
                  <a:srgbClr val="FF4201"/>
                </a:solidFill>
              </a:rPr>
              <a:t> 5x </a:t>
            </a:r>
            <a:r>
              <a:rPr lang="fi-FI" sz="5400" b="1" dirty="0" err="1">
                <a:solidFill>
                  <a:srgbClr val="FF4201"/>
                </a:solidFill>
              </a:rPr>
              <a:t>too</a:t>
            </a:r>
            <a:r>
              <a:rPr lang="fi-FI" sz="5400" b="1" dirty="0">
                <a:solidFill>
                  <a:srgbClr val="FF4201"/>
                </a:solidFill>
              </a:rPr>
              <a:t> </a:t>
            </a:r>
            <a:r>
              <a:rPr lang="fi-FI" sz="5400" b="1" dirty="0" err="1">
                <a:solidFill>
                  <a:srgbClr val="FF4201"/>
                </a:solidFill>
              </a:rPr>
              <a:t>slow</a:t>
            </a:r>
            <a:endParaRPr lang="fi-FI" sz="5400" b="1" dirty="0">
              <a:solidFill>
                <a:srgbClr val="FF4201"/>
              </a:solidFill>
            </a:endParaRPr>
          </a:p>
          <a:p>
            <a:endParaRPr lang="fi-FI" sz="3600" dirty="0">
              <a:solidFill>
                <a:schemeClr val="bg1"/>
              </a:solidFill>
            </a:endParaRPr>
          </a:p>
          <a:p>
            <a:r>
              <a:rPr lang="fi-FI" sz="3600" dirty="0">
                <a:solidFill>
                  <a:schemeClr val="bg1"/>
                </a:solidFill>
              </a:rPr>
              <a:t>Market </a:t>
            </a:r>
            <a:r>
              <a:rPr lang="fi-FI" sz="3600" b="1" u="sng" dirty="0">
                <a:solidFill>
                  <a:schemeClr val="bg1"/>
                </a:solidFill>
              </a:rPr>
              <a:t>demand</a:t>
            </a:r>
            <a:r>
              <a:rPr lang="fi-FI" sz="3600" dirty="0">
                <a:solidFill>
                  <a:schemeClr val="bg1"/>
                </a:solidFill>
              </a:rPr>
              <a:t> for mobile app development services </a:t>
            </a:r>
            <a:r>
              <a:rPr lang="fi-FI" sz="3600" b="1" u="sng" dirty="0">
                <a:solidFill>
                  <a:schemeClr val="bg1"/>
                </a:solidFill>
              </a:rPr>
              <a:t>will grow at least five times faster than the professional capacity to deliver them</a:t>
            </a:r>
            <a:r>
              <a:rPr lang="fi-FI" sz="36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4BF5749F-B731-AE40-9053-AD76229AF442}"/>
              </a:ext>
            </a:extLst>
          </p:cNvPr>
          <p:cNvSpPr txBox="1"/>
          <p:nvPr/>
        </p:nvSpPr>
        <p:spPr>
          <a:xfrm>
            <a:off x="5856514" y="521425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Gartner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3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pic>
        <p:nvPicPr>
          <p:cNvPr id="6" name="Kuva 5" descr="Kuva, joka sisältää kohteen musta&#10;&#10;Kuvaus luotu automaattisesti">
            <a:extLst>
              <a:ext uri="{FF2B5EF4-FFF2-40B4-BE49-F238E27FC236}">
                <a16:creationId xmlns:a16="http://schemas.microsoft.com/office/drawing/2014/main" id="{751CDB49-0548-1545-A961-51340E1E0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671" y="137075"/>
            <a:ext cx="6897329" cy="6055744"/>
          </a:xfrm>
          <a:prstGeom prst="rect">
            <a:avLst/>
          </a:prstGeom>
        </p:spPr>
      </p:pic>
      <p:pic>
        <p:nvPicPr>
          <p:cNvPr id="9" name="Kuva 8" descr="Kuva, joka sisältää kohteen piirtäminen&#10;&#10;Kuvaus luotu automaattisesti">
            <a:extLst>
              <a:ext uri="{FF2B5EF4-FFF2-40B4-BE49-F238E27FC236}">
                <a16:creationId xmlns:a16="http://schemas.microsoft.com/office/drawing/2014/main" id="{9CF60BC3-8577-6D41-AA5F-FB94C67C6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270386" y="137075"/>
            <a:ext cx="5016500" cy="1612900"/>
          </a:xfrm>
          <a:prstGeom prst="rect">
            <a:avLst/>
          </a:prstGeom>
        </p:spPr>
      </p:pic>
      <p:pic>
        <p:nvPicPr>
          <p:cNvPr id="12" name="Kuva 11" descr="Kuva, joka sisältää kohteen piirtäminen&#10;&#10;Kuvaus luotu automaattisesti">
            <a:extLst>
              <a:ext uri="{FF2B5EF4-FFF2-40B4-BE49-F238E27FC236}">
                <a16:creationId xmlns:a16="http://schemas.microsoft.com/office/drawing/2014/main" id="{F1B9BD2D-3794-AA45-9FA8-2A0C8DE524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599"/>
          <a:stretch/>
        </p:blipFill>
        <p:spPr>
          <a:xfrm>
            <a:off x="0" y="1749975"/>
            <a:ext cx="525739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8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pic>
        <p:nvPicPr>
          <p:cNvPr id="3" name="Kuva 2" descr="Kuva, joka sisältää kohteen näyttökuva, näyttö, valkokangas, musta&#10;&#10;Kuvaus luotu automaattisesti">
            <a:extLst>
              <a:ext uri="{FF2B5EF4-FFF2-40B4-BE49-F238E27FC236}">
                <a16:creationId xmlns:a16="http://schemas.microsoft.com/office/drawing/2014/main" id="{18579D1F-1AF1-9C45-AAED-3B280F031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597" y="724664"/>
            <a:ext cx="6768608" cy="47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9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3C21D57E-7FA7-D54E-8D1C-874750320226}"/>
              </a:ext>
            </a:extLst>
          </p:cNvPr>
          <p:cNvSpPr txBox="1">
            <a:spLocks/>
          </p:cNvSpPr>
          <p:nvPr/>
        </p:nvSpPr>
        <p:spPr>
          <a:xfrm>
            <a:off x="3271839" y="-2"/>
            <a:ext cx="892016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67DFB886-BAB4-9B48-AC7B-3A142E4D7BC4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2D5040EE-22F2-6844-AF53-D17846299DE9}"/>
              </a:ext>
            </a:extLst>
          </p:cNvPr>
          <p:cNvSpPr txBox="1"/>
          <p:nvPr/>
        </p:nvSpPr>
        <p:spPr>
          <a:xfrm>
            <a:off x="3600451" y="394569"/>
            <a:ext cx="8591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800" b="1" dirty="0" err="1">
                <a:solidFill>
                  <a:schemeClr val="bg1"/>
                </a:solidFill>
              </a:rPr>
              <a:t>Needs</a:t>
            </a:r>
            <a:r>
              <a:rPr lang="fi-FI" sz="4800" b="1" dirty="0">
                <a:solidFill>
                  <a:schemeClr val="bg1"/>
                </a:solidFill>
              </a:rPr>
              <a:t> </a:t>
            </a:r>
            <a:endParaRPr lang="fi-FI" sz="4800" dirty="0">
              <a:solidFill>
                <a:schemeClr val="bg1"/>
              </a:solidFill>
            </a:endParaRP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BE4E91BC-E30C-7E4D-BC9C-259B80F0FC8F}"/>
              </a:ext>
            </a:extLst>
          </p:cNvPr>
          <p:cNvSpPr txBox="1"/>
          <p:nvPr/>
        </p:nvSpPr>
        <p:spPr>
          <a:xfrm>
            <a:off x="3600451" y="1620137"/>
            <a:ext cx="84500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sz="3200" dirty="0">
                <a:solidFill>
                  <a:schemeClr val="bg1"/>
                </a:solidFill>
              </a:rPr>
              <a:t>More </a:t>
            </a:r>
            <a:r>
              <a:rPr lang="fi-FI" sz="3200" dirty="0" err="1">
                <a:solidFill>
                  <a:schemeClr val="bg1"/>
                </a:solidFill>
              </a:rPr>
              <a:t>developers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creating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apps</a:t>
            </a:r>
            <a:endParaRPr lang="fi-FI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i-FI" sz="3200" dirty="0" err="1">
                <a:solidFill>
                  <a:schemeClr val="bg1"/>
                </a:solidFill>
              </a:rPr>
              <a:t>Constant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lack</a:t>
            </a:r>
            <a:r>
              <a:rPr lang="fi-FI" sz="3200" dirty="0">
                <a:solidFill>
                  <a:schemeClr val="bg1"/>
                </a:solidFill>
              </a:rPr>
              <a:t> of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i-FI" sz="3200" dirty="0" err="1">
                <a:solidFill>
                  <a:schemeClr val="bg1"/>
                </a:solidFill>
              </a:rPr>
              <a:t>Hard</a:t>
            </a:r>
            <a:r>
              <a:rPr lang="fi-FI" sz="3200" dirty="0">
                <a:solidFill>
                  <a:schemeClr val="bg1"/>
                </a:solidFill>
              </a:rPr>
              <a:t> and long </a:t>
            </a:r>
            <a:r>
              <a:rPr lang="fi-FI" sz="3200" dirty="0" err="1">
                <a:solidFill>
                  <a:schemeClr val="bg1"/>
                </a:solidFill>
              </a:rPr>
              <a:t>training</a:t>
            </a:r>
            <a:endParaRPr lang="fi-FI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i-FI" sz="3200" dirty="0" err="1">
                <a:solidFill>
                  <a:schemeClr val="bg1"/>
                </a:solidFill>
              </a:rPr>
              <a:t>Not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all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are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capable</a:t>
            </a:r>
            <a:endParaRPr lang="fi-FI" sz="3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3200" dirty="0" err="1">
                <a:solidFill>
                  <a:schemeClr val="bg1"/>
                </a:solidFill>
              </a:rPr>
              <a:t>Faster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time</a:t>
            </a:r>
            <a:r>
              <a:rPr lang="fi-FI" sz="3200" dirty="0">
                <a:solidFill>
                  <a:schemeClr val="bg1"/>
                </a:solidFill>
              </a:rPr>
              <a:t> to market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i-FI" sz="3200" dirty="0" err="1">
                <a:solidFill>
                  <a:schemeClr val="bg1"/>
                </a:solidFill>
              </a:rPr>
              <a:t>Fierce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competition</a:t>
            </a:r>
            <a:endParaRPr lang="fi-FI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i-FI" sz="3200" dirty="0" err="1">
                <a:solidFill>
                  <a:schemeClr val="bg1"/>
                </a:solidFill>
              </a:rPr>
              <a:t>First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one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grabs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most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revenue</a:t>
            </a:r>
            <a:endParaRPr lang="fi-FI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i-FI" sz="3200" dirty="0" err="1">
                <a:solidFill>
                  <a:schemeClr val="bg1"/>
                </a:solidFill>
              </a:rPr>
              <a:t>Not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all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apps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needs</a:t>
            </a:r>
            <a:r>
              <a:rPr lang="fi-FI" sz="3200" dirty="0">
                <a:solidFill>
                  <a:schemeClr val="bg1"/>
                </a:solidFill>
              </a:rPr>
              <a:t> to </a:t>
            </a:r>
            <a:r>
              <a:rPr lang="fi-FI" sz="3200" dirty="0" err="1">
                <a:solidFill>
                  <a:schemeClr val="bg1"/>
                </a:solidFill>
              </a:rPr>
              <a:t>be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complex</a:t>
            </a:r>
            <a:endParaRPr lang="fi-FI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1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289410" y="169339"/>
            <a:ext cx="114562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dirty="0">
                <a:solidFill>
                  <a:srgbClr val="FF4201"/>
                </a:solidFill>
              </a:rPr>
              <a:t>2025</a:t>
            </a:r>
          </a:p>
          <a:p>
            <a:pPr algn="ctr"/>
            <a:r>
              <a:rPr lang="fi-FI" sz="4400" dirty="0">
                <a:solidFill>
                  <a:schemeClr val="bg1"/>
                </a:solidFill>
              </a:rPr>
              <a:t>I </a:t>
            </a:r>
            <a:r>
              <a:rPr lang="fi-FI" sz="4400" dirty="0" err="1">
                <a:solidFill>
                  <a:schemeClr val="bg1"/>
                </a:solidFill>
              </a:rPr>
              <a:t>need</a:t>
            </a:r>
            <a:r>
              <a:rPr lang="fi-FI" sz="4400" dirty="0">
                <a:solidFill>
                  <a:schemeClr val="bg1"/>
                </a:solidFill>
              </a:rPr>
              <a:t> a </a:t>
            </a:r>
            <a:r>
              <a:rPr lang="fi-FI" sz="4400" dirty="0" err="1">
                <a:solidFill>
                  <a:schemeClr val="bg1"/>
                </a:solidFill>
              </a:rPr>
              <a:t>simple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app</a:t>
            </a:r>
            <a:r>
              <a:rPr lang="fi-FI" sz="4400" dirty="0">
                <a:solidFill>
                  <a:schemeClr val="bg1"/>
                </a:solidFill>
              </a:rPr>
              <a:t> to </a:t>
            </a:r>
            <a:r>
              <a:rPr lang="fi-FI" sz="4400" dirty="0" err="1">
                <a:solidFill>
                  <a:schemeClr val="bg1"/>
                </a:solidFill>
              </a:rPr>
              <a:t>do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one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thing</a:t>
            </a:r>
            <a:endParaRPr lang="fi-FI" sz="4400" dirty="0">
              <a:solidFill>
                <a:schemeClr val="bg1"/>
              </a:solidFill>
            </a:endParaRPr>
          </a:p>
          <a:p>
            <a:pPr algn="ctr"/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444B09C6-5D61-D044-AF23-F46E8D26B72C}"/>
              </a:ext>
            </a:extLst>
          </p:cNvPr>
          <p:cNvSpPr/>
          <p:nvPr/>
        </p:nvSpPr>
        <p:spPr>
          <a:xfrm>
            <a:off x="2044938" y="5313476"/>
            <a:ext cx="7993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…and </a:t>
            </a:r>
            <a:r>
              <a:rPr lang="fi-FI" sz="3200" dirty="0" err="1">
                <a:solidFill>
                  <a:schemeClr val="bg1"/>
                </a:solidFill>
              </a:rPr>
              <a:t>eventually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give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up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because</a:t>
            </a:r>
            <a:r>
              <a:rPr lang="fi-FI" sz="3200" dirty="0">
                <a:solidFill>
                  <a:schemeClr val="bg1"/>
                </a:solidFill>
              </a:rPr>
              <a:t> of </a:t>
            </a:r>
            <a:r>
              <a:rPr lang="fi-FI" sz="3200" dirty="0" err="1">
                <a:solidFill>
                  <a:schemeClr val="bg1"/>
                </a:solidFill>
              </a:rPr>
              <a:t>lacking</a:t>
            </a:r>
            <a:r>
              <a:rPr lang="fi-FI" sz="3200" dirty="0">
                <a:solidFill>
                  <a:schemeClr val="bg1"/>
                </a:solidFill>
              </a:rPr>
              <a:t> ”;” </a:t>
            </a:r>
          </a:p>
        </p:txBody>
      </p:sp>
    </p:spTree>
    <p:extLst>
      <p:ext uri="{BB962C8B-B14F-4D97-AF65-F5344CB8AC3E}">
        <p14:creationId xmlns:p14="http://schemas.microsoft.com/office/powerpoint/2010/main" val="17228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289410" y="169339"/>
            <a:ext cx="114562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dirty="0">
                <a:solidFill>
                  <a:srgbClr val="FF4201"/>
                </a:solidFill>
              </a:rPr>
              <a:t>2025</a:t>
            </a:r>
          </a:p>
          <a:p>
            <a:pPr algn="ctr"/>
            <a:r>
              <a:rPr lang="fi-FI" sz="4400" dirty="0">
                <a:solidFill>
                  <a:srgbClr val="FF4201"/>
                </a:solidFill>
              </a:rPr>
              <a:t>I </a:t>
            </a:r>
            <a:r>
              <a:rPr lang="fi-FI" sz="4400" dirty="0" err="1">
                <a:solidFill>
                  <a:srgbClr val="FF4201"/>
                </a:solidFill>
              </a:rPr>
              <a:t>need</a:t>
            </a:r>
            <a:r>
              <a:rPr lang="fi-FI" sz="4400" dirty="0">
                <a:solidFill>
                  <a:srgbClr val="FF4201"/>
                </a:solidFill>
              </a:rPr>
              <a:t> a </a:t>
            </a:r>
            <a:r>
              <a:rPr lang="fi-FI" sz="4400" dirty="0" err="1">
                <a:solidFill>
                  <a:srgbClr val="FF4201"/>
                </a:solidFill>
              </a:rPr>
              <a:t>simple</a:t>
            </a:r>
            <a:r>
              <a:rPr lang="fi-FI" sz="4400" dirty="0">
                <a:solidFill>
                  <a:srgbClr val="FF4201"/>
                </a:solidFill>
              </a:rPr>
              <a:t> </a:t>
            </a:r>
            <a:r>
              <a:rPr lang="fi-FI" sz="4400" dirty="0" err="1">
                <a:solidFill>
                  <a:srgbClr val="FF4201"/>
                </a:solidFill>
              </a:rPr>
              <a:t>app</a:t>
            </a:r>
            <a:r>
              <a:rPr lang="fi-FI" sz="4400" dirty="0">
                <a:solidFill>
                  <a:srgbClr val="FF4201"/>
                </a:solidFill>
              </a:rPr>
              <a:t> to </a:t>
            </a:r>
            <a:r>
              <a:rPr lang="fi-FI" sz="4400" dirty="0" err="1">
                <a:solidFill>
                  <a:srgbClr val="FF4201"/>
                </a:solidFill>
              </a:rPr>
              <a:t>do</a:t>
            </a:r>
            <a:r>
              <a:rPr lang="fi-FI" sz="4400" dirty="0">
                <a:solidFill>
                  <a:srgbClr val="FF4201"/>
                </a:solidFill>
              </a:rPr>
              <a:t> </a:t>
            </a:r>
            <a:r>
              <a:rPr lang="fi-FI" sz="4400" dirty="0" err="1">
                <a:solidFill>
                  <a:srgbClr val="FF4201"/>
                </a:solidFill>
              </a:rPr>
              <a:t>one</a:t>
            </a:r>
            <a:r>
              <a:rPr lang="fi-FI" sz="4400" dirty="0">
                <a:solidFill>
                  <a:srgbClr val="FF4201"/>
                </a:solidFill>
              </a:rPr>
              <a:t> </a:t>
            </a:r>
            <a:r>
              <a:rPr lang="fi-FI" sz="4400" dirty="0" err="1">
                <a:solidFill>
                  <a:srgbClr val="FF4201"/>
                </a:solidFill>
              </a:rPr>
              <a:t>thing</a:t>
            </a:r>
            <a:endParaRPr lang="fi-FI" sz="4400" dirty="0">
              <a:solidFill>
                <a:srgbClr val="FF4201"/>
              </a:solidFill>
            </a:endParaRPr>
          </a:p>
          <a:p>
            <a:pPr algn="ctr"/>
            <a:endParaRPr lang="fi-FI" sz="44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Learn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how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APIs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work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>
                <a:solidFill>
                  <a:schemeClr val="bg1"/>
                </a:solidFill>
              </a:rPr>
              <a:t>Setup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stack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Have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security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problems</a:t>
            </a:r>
            <a:r>
              <a:rPr lang="fi-FI" sz="2800" dirty="0">
                <a:solidFill>
                  <a:schemeClr val="bg1"/>
                </a:solidFill>
              </a:rPr>
              <a:t> (</a:t>
            </a:r>
            <a:r>
              <a:rPr lang="fi-FI" sz="2800" dirty="0" err="1">
                <a:solidFill>
                  <a:schemeClr val="bg1"/>
                </a:solidFill>
              </a:rPr>
              <a:t>avoid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stack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overflow</a:t>
            </a:r>
            <a:r>
              <a:rPr lang="fi-FI" sz="2800" dirty="0">
                <a:solidFill>
                  <a:schemeClr val="bg1"/>
                </a:solidFill>
              </a:rPr>
              <a:t> copy-</a:t>
            </a:r>
            <a:r>
              <a:rPr lang="fi-FI" sz="2800" dirty="0" err="1">
                <a:solidFill>
                  <a:schemeClr val="bg1"/>
                </a:solidFill>
              </a:rPr>
              <a:t>paste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effect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Learn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programming</a:t>
            </a:r>
            <a:r>
              <a:rPr lang="fi-FI" sz="2800" dirty="0">
                <a:solidFill>
                  <a:schemeClr val="bg1"/>
                </a:solidFill>
              </a:rPr>
              <a:t> in </a:t>
            </a:r>
            <a:r>
              <a:rPr lang="fi-FI" sz="2800" dirty="0" err="1">
                <a:solidFill>
                  <a:schemeClr val="bg1"/>
                </a:solidFill>
              </a:rPr>
              <a:t>depth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Learn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how</a:t>
            </a:r>
            <a:r>
              <a:rPr lang="fi-FI" sz="2800" dirty="0">
                <a:solidFill>
                  <a:schemeClr val="bg1"/>
                </a:solidFill>
              </a:rPr>
              <a:t> to </a:t>
            </a:r>
            <a:r>
              <a:rPr lang="fi-FI" sz="2800" dirty="0" err="1">
                <a:solidFill>
                  <a:schemeClr val="bg1"/>
                </a:solidFill>
              </a:rPr>
              <a:t>deploy</a:t>
            </a:r>
            <a:r>
              <a:rPr lang="fi-FI" sz="2800" dirty="0">
                <a:solidFill>
                  <a:schemeClr val="bg1"/>
                </a:solidFill>
              </a:rPr>
              <a:t> to </a:t>
            </a:r>
            <a:r>
              <a:rPr lang="fi-FI" sz="2800" dirty="0" err="1">
                <a:solidFill>
                  <a:schemeClr val="bg1"/>
                </a:solidFill>
              </a:rPr>
              <a:t>Azure</a:t>
            </a:r>
            <a:r>
              <a:rPr lang="fi-FI" sz="2800" dirty="0">
                <a:solidFill>
                  <a:schemeClr val="bg1"/>
                </a:solidFill>
              </a:rPr>
              <a:t>, AWS, </a:t>
            </a:r>
            <a:r>
              <a:rPr lang="fi-FI" sz="2800" dirty="0" err="1">
                <a:solidFill>
                  <a:schemeClr val="bg1"/>
                </a:solidFill>
              </a:rPr>
              <a:t>Heroku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etc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Debug</a:t>
            </a:r>
            <a:r>
              <a:rPr lang="fi-FI" sz="2800" dirty="0">
                <a:solidFill>
                  <a:schemeClr val="bg1"/>
                </a:solidFill>
              </a:rPr>
              <a:t> my </a:t>
            </a:r>
            <a:r>
              <a:rPr lang="fi-FI" sz="2800" dirty="0" err="1">
                <a:solidFill>
                  <a:schemeClr val="bg1"/>
                </a:solidFill>
              </a:rPr>
              <a:t>crappy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code</a:t>
            </a:r>
            <a:r>
              <a:rPr lang="fi-FI" sz="2800" dirty="0">
                <a:solidFill>
                  <a:schemeClr val="bg1"/>
                </a:solidFill>
              </a:rPr>
              <a:t> 80% of my </a:t>
            </a:r>
            <a:r>
              <a:rPr lang="fi-FI" sz="2800" dirty="0" err="1">
                <a:solidFill>
                  <a:schemeClr val="bg1"/>
                </a:solidFill>
              </a:rPr>
              <a:t>time</a:t>
            </a:r>
            <a:endParaRPr lang="fi-FI" sz="28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444B09C6-5D61-D044-AF23-F46E8D26B72C}"/>
              </a:ext>
            </a:extLst>
          </p:cNvPr>
          <p:cNvSpPr/>
          <p:nvPr/>
        </p:nvSpPr>
        <p:spPr>
          <a:xfrm>
            <a:off x="2044938" y="5313476"/>
            <a:ext cx="7993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3200" dirty="0">
                <a:solidFill>
                  <a:srgbClr val="FF4201"/>
                </a:solidFill>
              </a:rPr>
              <a:t>…and </a:t>
            </a:r>
            <a:r>
              <a:rPr lang="fi-FI" sz="3200" dirty="0" err="1">
                <a:solidFill>
                  <a:srgbClr val="FF4201"/>
                </a:solidFill>
              </a:rPr>
              <a:t>eventually</a:t>
            </a:r>
            <a:r>
              <a:rPr lang="fi-FI" sz="3200" dirty="0">
                <a:solidFill>
                  <a:srgbClr val="FF4201"/>
                </a:solidFill>
              </a:rPr>
              <a:t> </a:t>
            </a:r>
            <a:r>
              <a:rPr lang="fi-FI" sz="3200" dirty="0" err="1">
                <a:solidFill>
                  <a:srgbClr val="FF4201"/>
                </a:solidFill>
              </a:rPr>
              <a:t>give</a:t>
            </a:r>
            <a:r>
              <a:rPr lang="fi-FI" sz="3200" dirty="0">
                <a:solidFill>
                  <a:srgbClr val="FF4201"/>
                </a:solidFill>
              </a:rPr>
              <a:t> </a:t>
            </a:r>
            <a:r>
              <a:rPr lang="fi-FI" sz="3200" dirty="0" err="1">
                <a:solidFill>
                  <a:srgbClr val="FF4201"/>
                </a:solidFill>
              </a:rPr>
              <a:t>up</a:t>
            </a:r>
            <a:r>
              <a:rPr lang="fi-FI" sz="3200" dirty="0">
                <a:solidFill>
                  <a:srgbClr val="FF4201"/>
                </a:solidFill>
              </a:rPr>
              <a:t> </a:t>
            </a:r>
            <a:r>
              <a:rPr lang="fi-FI" sz="3200" dirty="0" err="1">
                <a:solidFill>
                  <a:srgbClr val="FF4201"/>
                </a:solidFill>
              </a:rPr>
              <a:t>because</a:t>
            </a:r>
            <a:r>
              <a:rPr lang="fi-FI" sz="3200" dirty="0">
                <a:solidFill>
                  <a:srgbClr val="FF4201"/>
                </a:solidFill>
              </a:rPr>
              <a:t> of </a:t>
            </a:r>
            <a:r>
              <a:rPr lang="fi-FI" sz="3200" dirty="0" err="1">
                <a:solidFill>
                  <a:srgbClr val="FF4201"/>
                </a:solidFill>
              </a:rPr>
              <a:t>lacking</a:t>
            </a:r>
            <a:r>
              <a:rPr lang="fi-FI" sz="3200" dirty="0">
                <a:solidFill>
                  <a:srgbClr val="FF4201"/>
                </a:solidFill>
              </a:rPr>
              <a:t> ”;” </a:t>
            </a:r>
          </a:p>
        </p:txBody>
      </p:sp>
    </p:spTree>
    <p:extLst>
      <p:ext uri="{BB962C8B-B14F-4D97-AF65-F5344CB8AC3E}">
        <p14:creationId xmlns:p14="http://schemas.microsoft.com/office/powerpoint/2010/main" val="180633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5140411" y="-2"/>
            <a:ext cx="7051589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0A419010-C1DD-B547-B5ED-C8E798BBDBBA}"/>
              </a:ext>
            </a:extLst>
          </p:cNvPr>
          <p:cNvSpPr txBox="1"/>
          <p:nvPr/>
        </p:nvSpPr>
        <p:spPr>
          <a:xfrm>
            <a:off x="5415880" y="175055"/>
            <a:ext cx="6663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800" b="1" dirty="0">
                <a:solidFill>
                  <a:schemeClr val="bg1"/>
                </a:solidFill>
              </a:rPr>
              <a:t>No-</a:t>
            </a:r>
            <a:r>
              <a:rPr lang="fi-FI" sz="4800" b="1" dirty="0" err="1">
                <a:solidFill>
                  <a:schemeClr val="bg1"/>
                </a:solidFill>
              </a:rPr>
              <a:t>code</a:t>
            </a:r>
            <a:r>
              <a:rPr lang="fi-FI" sz="4800" b="1" dirty="0">
                <a:solidFill>
                  <a:schemeClr val="bg1"/>
                </a:solidFill>
              </a:rPr>
              <a:t>/</a:t>
            </a:r>
            <a:r>
              <a:rPr lang="fi-FI" sz="4800" b="1" dirty="0" err="1">
                <a:solidFill>
                  <a:schemeClr val="bg1"/>
                </a:solidFill>
              </a:rPr>
              <a:t>low-code</a:t>
            </a:r>
            <a:r>
              <a:rPr lang="fi-FI" sz="4800" b="1" dirty="0">
                <a:solidFill>
                  <a:schemeClr val="bg1"/>
                </a:solidFill>
              </a:rPr>
              <a:t> </a:t>
            </a:r>
            <a:r>
              <a:rPr lang="fi-FI" sz="4800" b="1" dirty="0" err="1">
                <a:solidFill>
                  <a:schemeClr val="bg1"/>
                </a:solidFill>
              </a:rPr>
              <a:t>platforms</a:t>
            </a:r>
            <a:endParaRPr lang="fi-FI" sz="4800" dirty="0">
              <a:solidFill>
                <a:schemeClr val="bg1"/>
              </a:solidFill>
            </a:endParaRP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464EA5AB-8958-F844-8897-6753B6C42DB2}"/>
              </a:ext>
            </a:extLst>
          </p:cNvPr>
          <p:cNvSpPr txBox="1"/>
          <p:nvPr/>
        </p:nvSpPr>
        <p:spPr>
          <a:xfrm>
            <a:off x="5415880" y="1827563"/>
            <a:ext cx="65006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err="1"/>
              <a:t>allows</a:t>
            </a:r>
            <a:r>
              <a:rPr lang="fi-FI" sz="2400" dirty="0"/>
              <a:t> programmers and </a:t>
            </a:r>
            <a:r>
              <a:rPr lang="fi-FI" sz="2400" dirty="0" err="1"/>
              <a:t>non-programmers</a:t>
            </a:r>
            <a:r>
              <a:rPr lang="fi-FI" sz="2400" dirty="0"/>
              <a:t> to </a:t>
            </a:r>
            <a:r>
              <a:rPr lang="fi-FI" sz="2400" dirty="0" err="1"/>
              <a:t>create</a:t>
            </a:r>
            <a:r>
              <a:rPr lang="fi-FI" sz="2400" dirty="0"/>
              <a:t> </a:t>
            </a:r>
            <a:r>
              <a:rPr lang="fi-FI" sz="2400" dirty="0" err="1"/>
              <a:t>application</a:t>
            </a:r>
            <a:r>
              <a:rPr lang="fi-FI" sz="2400" dirty="0"/>
              <a:t> software </a:t>
            </a:r>
            <a:r>
              <a:rPr lang="fi-FI" sz="2400" dirty="0" err="1"/>
              <a:t>through</a:t>
            </a:r>
            <a:r>
              <a:rPr lang="fi-FI" sz="2400" dirty="0"/>
              <a:t> </a:t>
            </a:r>
            <a:r>
              <a:rPr lang="fi-FI" sz="2400" dirty="0" err="1"/>
              <a:t>graphical</a:t>
            </a:r>
            <a:r>
              <a:rPr lang="fi-FI" sz="2400" dirty="0"/>
              <a:t> </a:t>
            </a:r>
            <a:r>
              <a:rPr lang="fi-FI" sz="2400" dirty="0" err="1"/>
              <a:t>user</a:t>
            </a:r>
            <a:r>
              <a:rPr lang="fi-FI" sz="2400" dirty="0"/>
              <a:t> </a:t>
            </a:r>
            <a:r>
              <a:rPr lang="fi-FI" sz="2400" dirty="0" err="1"/>
              <a:t>interfaces</a:t>
            </a:r>
            <a:r>
              <a:rPr lang="fi-FI" sz="2400" dirty="0"/>
              <a:t> and </a:t>
            </a:r>
            <a:r>
              <a:rPr lang="fi-FI" sz="2400" dirty="0" err="1"/>
              <a:t>configuration</a:t>
            </a:r>
            <a:r>
              <a:rPr lang="fi-FI" sz="2400" dirty="0"/>
              <a:t> </a:t>
            </a:r>
            <a:r>
              <a:rPr lang="fi-FI" sz="2400" dirty="0" err="1"/>
              <a:t>instead</a:t>
            </a:r>
            <a:r>
              <a:rPr lang="fi-FI" sz="2400" dirty="0"/>
              <a:t> of </a:t>
            </a:r>
            <a:r>
              <a:rPr lang="fi-FI" sz="2400" dirty="0" err="1"/>
              <a:t>traditional</a:t>
            </a:r>
            <a:r>
              <a:rPr lang="fi-FI" sz="2400" dirty="0"/>
              <a:t> computer </a:t>
            </a:r>
            <a:r>
              <a:rPr lang="fi-FI" sz="2400" dirty="0" err="1"/>
              <a:t>programming</a:t>
            </a:r>
            <a:r>
              <a:rPr lang="fi-FI" sz="2400" dirty="0"/>
              <a:t>.</a:t>
            </a:r>
            <a:endParaRPr lang="fi-FI" sz="2200" dirty="0">
              <a:solidFill>
                <a:schemeClr val="bg1"/>
              </a:solidFill>
            </a:endParaRP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9D827A9C-B167-F94D-AF4E-BCC23D497742}"/>
              </a:ext>
            </a:extLst>
          </p:cNvPr>
          <p:cNvSpPr/>
          <p:nvPr/>
        </p:nvSpPr>
        <p:spPr>
          <a:xfrm>
            <a:off x="5415880" y="374208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2400" b="1" dirty="0"/>
              <a:t>No </a:t>
            </a:r>
            <a:r>
              <a:rPr lang="fi-FI" sz="2400" b="1" dirty="0" err="1"/>
              <a:t>code</a:t>
            </a:r>
            <a:r>
              <a:rPr lang="fi-FI" sz="2400" b="1" dirty="0"/>
              <a:t> </a:t>
            </a:r>
            <a:r>
              <a:rPr lang="fi-FI" sz="2400" b="1" dirty="0" err="1"/>
              <a:t>platforms</a:t>
            </a:r>
            <a:r>
              <a:rPr lang="fi-FI" sz="2400" b="1" dirty="0"/>
              <a:t> </a:t>
            </a:r>
            <a:r>
              <a:rPr lang="fi-FI" sz="2400" b="1" dirty="0" err="1"/>
              <a:t>are</a:t>
            </a:r>
            <a:r>
              <a:rPr lang="fi-FI" sz="2400" b="1" dirty="0"/>
              <a:t> </a:t>
            </a:r>
            <a:r>
              <a:rPr lang="fi-FI" sz="2400" b="1" dirty="0" err="1"/>
              <a:t>accessible</a:t>
            </a:r>
            <a:r>
              <a:rPr lang="fi-FI" sz="2400" b="1" dirty="0"/>
              <a:t> to </a:t>
            </a:r>
            <a:r>
              <a:rPr lang="fi-FI" sz="2400" b="1" dirty="0" err="1"/>
              <a:t>any</a:t>
            </a:r>
            <a:r>
              <a:rPr lang="fi-FI" sz="2400" b="1" dirty="0"/>
              <a:t> </a:t>
            </a:r>
            <a:r>
              <a:rPr lang="fi-FI" sz="2400" b="1" dirty="0" err="1"/>
              <a:t>end</a:t>
            </a:r>
            <a:r>
              <a:rPr lang="fi-FI" sz="2400" b="1" dirty="0"/>
              <a:t>-business </a:t>
            </a:r>
            <a:r>
              <a:rPr lang="fi-FI" sz="2400" b="1" dirty="0" err="1"/>
              <a:t>user</a:t>
            </a:r>
            <a:r>
              <a:rPr lang="fi-FI" sz="2400" b="1" dirty="0"/>
              <a:t> </a:t>
            </a:r>
            <a:r>
              <a:rPr lang="fi-FI" sz="2400" dirty="0" err="1"/>
              <a:t>while</a:t>
            </a:r>
            <a:r>
              <a:rPr lang="fi-FI" sz="2400" dirty="0"/>
              <a:t> </a:t>
            </a:r>
            <a:r>
              <a:rPr lang="fi-FI" sz="2400" dirty="0" err="1"/>
              <a:t>low-code</a:t>
            </a:r>
            <a:r>
              <a:rPr lang="fi-FI" sz="2400" dirty="0"/>
              <a:t> </a:t>
            </a:r>
            <a:r>
              <a:rPr lang="fi-FI" sz="2400" dirty="0" err="1"/>
              <a:t>platforms</a:t>
            </a:r>
            <a:r>
              <a:rPr lang="fi-FI" sz="2400" dirty="0"/>
              <a:t> </a:t>
            </a:r>
            <a:r>
              <a:rPr lang="fi-FI" sz="2400" dirty="0" err="1"/>
              <a:t>require</a:t>
            </a:r>
            <a:r>
              <a:rPr lang="fi-FI" sz="2400" dirty="0"/>
              <a:t> </a:t>
            </a:r>
            <a:r>
              <a:rPr lang="fi-FI" sz="2400" dirty="0" err="1"/>
              <a:t>developers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knowledge</a:t>
            </a:r>
            <a:r>
              <a:rPr lang="fi-FI" sz="2400" dirty="0"/>
              <a:t> of </a:t>
            </a:r>
            <a:r>
              <a:rPr lang="fi-FI" sz="2400" dirty="0" err="1"/>
              <a:t>coding</a:t>
            </a:r>
            <a:r>
              <a:rPr lang="fi-FI" sz="2400" dirty="0"/>
              <a:t> </a:t>
            </a:r>
            <a:r>
              <a:rPr lang="fi-FI" sz="2400" dirty="0" err="1"/>
              <a:t>languages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can</a:t>
            </a:r>
            <a:r>
              <a:rPr lang="fi-FI" sz="2400" dirty="0"/>
              <a:t> </a:t>
            </a:r>
            <a:r>
              <a:rPr lang="fi-FI" sz="2400" dirty="0" err="1"/>
              <a:t>work</a:t>
            </a:r>
            <a:r>
              <a:rPr lang="fi-FI" sz="2400" dirty="0"/>
              <a:t> </a:t>
            </a:r>
            <a:r>
              <a:rPr lang="fi-FI" sz="2400" dirty="0" err="1"/>
              <a:t>within</a:t>
            </a:r>
            <a:r>
              <a:rPr lang="fi-FI" sz="2400" dirty="0"/>
              <a:t> a </a:t>
            </a:r>
            <a:r>
              <a:rPr lang="fi-FI" sz="2400" dirty="0" err="1"/>
              <a:t>platform's</a:t>
            </a:r>
            <a:r>
              <a:rPr lang="fi-FI" sz="2400" dirty="0"/>
              <a:t> </a:t>
            </a:r>
            <a:r>
              <a:rPr lang="fi-FI" sz="2400" dirty="0" err="1"/>
              <a:t>constraints</a:t>
            </a:r>
            <a:r>
              <a:rPr lang="fi-FI" sz="2400" dirty="0"/>
              <a:t> to </a:t>
            </a:r>
            <a:r>
              <a:rPr lang="fi-FI" sz="2400" dirty="0" err="1"/>
              <a:t>streamline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development</a:t>
            </a:r>
            <a:r>
              <a:rPr lang="fi-FI" sz="2400" dirty="0"/>
              <a:t> </a:t>
            </a:r>
            <a:r>
              <a:rPr lang="fi-FI" sz="2400" dirty="0" err="1"/>
              <a:t>process</a:t>
            </a:r>
            <a:r>
              <a:rPr lang="fi-FI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805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5397</TotalTime>
  <Words>1251</Words>
  <Application>Microsoft Macintosh PowerPoint</Application>
  <PresentationFormat>Laajakuva</PresentationFormat>
  <Paragraphs>232</Paragraphs>
  <Slides>27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Office-teema</vt:lpstr>
      <vt:lpstr>Emerging Drag-and-drop Developer profile and developer experience</vt:lpstr>
      <vt:lpstr>100 Days DX 100daysdx.com 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Emerging Drag-and-drop Developer profile and developer experience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170</cp:revision>
  <dcterms:created xsi:type="dcterms:W3CDTF">2019-11-10T06:58:38Z</dcterms:created>
  <dcterms:modified xsi:type="dcterms:W3CDTF">2020-03-24T20:02:09Z</dcterms:modified>
</cp:coreProperties>
</file>