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1" r:id="rId6"/>
    <p:sldId id="264" r:id="rId7"/>
    <p:sldId id="263" r:id="rId8"/>
    <p:sldId id="257" r:id="rId9"/>
    <p:sldId id="266" r:id="rId10"/>
    <p:sldId id="270" r:id="rId11"/>
    <p:sldId id="268" r:id="rId12"/>
    <p:sldId id="269" r:id="rId13"/>
    <p:sldId id="265" r:id="rId14"/>
    <p:sldId id="260" r:id="rId15"/>
    <p:sldId id="271" r:id="rId16"/>
    <p:sldId id="272" r:id="rId17"/>
    <p:sldId id="262" r:id="rId1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95070F-6E96-C84A-8E00-5F9D9962C70C}" v="5" dt="2019-11-13T18:39:50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5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CB9458-ABA3-834E-AA23-9976E34F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7A7BE45-6AF2-0247-A4F7-B1BDEE91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BE0D48-BE41-684A-AB3F-59A7968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224767-C23A-E14A-A713-6A54DF1E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79E02-0933-BD45-BACD-7893E849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79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ECD48D-D467-E546-A709-89C6FB53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2DD8494-6D6D-8C48-B292-9BDA88741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7537D6-FA25-5345-9CA0-965DEECB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3A7646-772E-8D46-A37C-BB1CCEF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BC1E637-A282-4047-850C-D980243F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379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F929D5F-75C1-6F4F-A0C3-1A4C85E7F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9A750F9-5C07-D84B-A042-7C439D68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641AFB5-4354-A449-BB41-752DD830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57834F-1D8F-BB4D-AF91-B99EE8D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C67AA35-57CC-0B4F-8E12-5B8BA57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26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AF557-F301-B145-AC03-FAA83B7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828344-CF94-C740-AC57-68BE552B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6C1A1E-4019-C445-855A-3B143701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D06A49-FBDE-224A-8C49-0E62801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9CDB6F-5C61-1741-9E8A-A2182C7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199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01B9D4-9E47-534B-8ABE-6BE2A819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EDC2EF-BB32-644E-A749-FDDC6E08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9F20A4F-DA66-E544-9A7C-22ADCAE0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C2FBAD-939B-1B4F-B9EC-ED15441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2F5683-E360-634B-B568-F173388B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90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4F9D50-D6B4-1546-9978-47D630FB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40E5AA3-269D-244D-A985-B6462186A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D70272-AB22-6244-A820-E9572258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49BB0B-CCCA-2144-8891-F24EC669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4C9F66-504C-224F-85CB-7C28F3A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FC78FD1-6039-9B48-A20F-894A046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4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B8FCF1-3DA4-ED42-9205-308626B3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70B4994-905B-0642-BC7A-AA2040D7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6AB7F3C-CF2C-1249-8FF5-643AA945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C7A28D7-8632-AA46-93B8-B3C161C3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283411-460A-DB4D-8C51-DDFFED78A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0C721F3-2255-F846-AE3C-5C85E18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41066CF-F731-0947-BD80-626CF564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55A718E-FAFD-ED47-83C8-6848AA8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A59A84-E49A-C648-8416-54989B8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29D6778-C10A-BD43-B690-6CEF23F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476DB82-EDFA-2247-ADD8-927F80F1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1192306-15D0-A34C-859C-3F0508AD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94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7CF7431-9A34-D14C-833C-325150A2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5C55248-833E-C449-A4A2-CB596F9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4B93E9-3513-DD4B-ABF9-E6D1115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48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FDE905-0D48-1F4E-929B-E2B63569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FF7F314-B607-A64B-B99D-634583F7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A91174-EED6-4E43-977D-301642D2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C38D50F-15AF-5B46-9647-6DA4CD3D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6E31189-E5D8-864C-A212-3748820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ADB852D-EB3E-8747-B194-3DF021F5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93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E35C60-4975-0B48-8490-B7EF6DF4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A7A8BC9-1423-6D4A-B874-0E04D17D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219C246-210C-0045-B596-CF23962C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079DBD5-DF33-A14D-BCC2-F860D13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6D4FC29-28C9-EA4A-B37B-4FD382C8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18D85A-822B-9644-B4A7-A919CAF4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13C2806-7474-594E-A477-755293B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02F8203-B376-784B-B52C-E4FF850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D6D4D-F87D-2E4B-B3E8-CEDA47D8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387EA89-EE2A-864E-A925-088F6DD9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76FE5D-49F9-3845-A80B-50AB4B6A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73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637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i-FI" b="1" dirty="0">
                <a:solidFill>
                  <a:schemeClr val="bg1"/>
                </a:solidFill>
              </a:rPr>
              <a:t>Developers are decision makers and paying customers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028FE66-FD48-F740-A7D1-93EC3E541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6"/>
            <a:ext cx="12192000" cy="3255963"/>
          </a:xfrm>
          <a:solidFill>
            <a:srgbClr val="FF4201"/>
          </a:solidFill>
        </p:spPr>
        <p:txBody>
          <a:bodyPr>
            <a:normAutofit/>
          </a:bodyPr>
          <a:lstStyle/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Why DX matters in product development and sales</a:t>
            </a:r>
          </a:p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Jarkko Moilanen (PhD, pursuing 2nd PhD) </a:t>
            </a:r>
          </a:p>
          <a:p>
            <a:r>
              <a:rPr lang="fi-FI" dirty="0">
                <a:solidFill>
                  <a:schemeClr val="bg1"/>
                </a:solidFill>
              </a:rPr>
              <a:t>Chief Development Officer, Platform of Trust</a:t>
            </a:r>
          </a:p>
          <a:p>
            <a:r>
              <a:rPr lang="fi-FI" dirty="0">
                <a:solidFill>
                  <a:schemeClr val="bg1"/>
                </a:solidFill>
              </a:rPr>
              <a:t>@Jarkko_Moilanen</a:t>
            </a:r>
          </a:p>
          <a:p>
            <a:r>
              <a:rPr lang="fi-FI" dirty="0">
                <a:solidFill>
                  <a:schemeClr val="bg1"/>
                </a:solidFill>
              </a:rPr>
              <a:t>+358 40 535 9066</a:t>
            </a:r>
          </a:p>
        </p:txBody>
      </p:sp>
      <p:sp>
        <p:nvSpPr>
          <p:cNvPr id="4" name="Alaotsikko 2">
            <a:extLst>
              <a:ext uri="{FF2B5EF4-FFF2-40B4-BE49-F238E27FC236}">
                <a16:creationId xmlns:a16="http://schemas.microsoft.com/office/drawing/2014/main" id="{FB9B79BF-6A7B-0644-806B-62AAEF06C43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11063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i-FI" dirty="0">
              <a:solidFill>
                <a:schemeClr val="bg1"/>
              </a:solidFill>
            </a:endParaRP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90596068-3978-074A-92FC-F63519B8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29211" cy="5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676" y="-1"/>
            <a:ext cx="4098323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3600" dirty="0"/>
              <a:t>Services are consumed via APIs</a:t>
            </a:r>
            <a:br>
              <a:rPr lang="fi-FI" sz="3600" dirty="0"/>
            </a:br>
            <a:br>
              <a:rPr lang="fi-FI" sz="3600" dirty="0"/>
            </a:br>
            <a:r>
              <a:rPr lang="fi-FI" sz="3600" dirty="0"/>
              <a:t>Performance and usability are defining successful API program</a:t>
            </a:r>
            <a:br>
              <a:rPr lang="fi-FI" sz="3600" dirty="0"/>
            </a:br>
            <a:br>
              <a:rPr lang="fi-FI" sz="3600" dirty="0"/>
            </a:br>
            <a:r>
              <a:rPr lang="fi-FI" sz="3600" dirty="0">
                <a:solidFill>
                  <a:schemeClr val="bg1"/>
                </a:solidFill>
              </a:rPr>
              <a:t>DX</a:t>
            </a:r>
            <a:r>
              <a:rPr lang="fi-FI" sz="3600" dirty="0"/>
              <a:t> as key aspect in </a:t>
            </a:r>
            <a:r>
              <a:rPr lang="fi-FI" sz="3600" dirty="0">
                <a:solidFill>
                  <a:schemeClr val="bg1"/>
                </a:solidFill>
              </a:rPr>
              <a:t>winning competition</a:t>
            </a:r>
            <a:endParaRPr lang="fi-FI" sz="480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C4F6A76-754D-A84E-B85A-E143E2945B04}"/>
              </a:ext>
            </a:extLst>
          </p:cNvPr>
          <p:cNvSpPr txBox="1">
            <a:spLocks/>
          </p:cNvSpPr>
          <p:nvPr/>
        </p:nvSpPr>
        <p:spPr>
          <a:xfrm>
            <a:off x="7591175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pic>
        <p:nvPicPr>
          <p:cNvPr id="6" name="Kuva 5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3CF2FE00-97F8-9C43-95FE-EB9176537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" y="135922"/>
            <a:ext cx="7086431" cy="5195330"/>
          </a:xfrm>
          <a:prstGeom prst="rect">
            <a:avLst/>
          </a:prstGeom>
        </p:spPr>
      </p:pic>
      <p:sp>
        <p:nvSpPr>
          <p:cNvPr id="10" name="Suorakulmio 9">
            <a:extLst>
              <a:ext uri="{FF2B5EF4-FFF2-40B4-BE49-F238E27FC236}">
                <a16:creationId xmlns:a16="http://schemas.microsoft.com/office/drawing/2014/main" id="{E053EF53-9C96-8544-98D0-7F67331CB823}"/>
              </a:ext>
            </a:extLst>
          </p:cNvPr>
          <p:cNvSpPr/>
          <p:nvPr/>
        </p:nvSpPr>
        <p:spPr>
          <a:xfrm>
            <a:off x="234778" y="553994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State of API 2019 report. https://smartbear.com/resources/ebooks/the-state-of-api-2019-report/</a:t>
            </a:r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F88699F5-8FC3-F140-AB2D-E5056309A51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154436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6370"/>
            <a:ext cx="9144000" cy="2387600"/>
          </a:xfrm>
        </p:spPr>
        <p:txBody>
          <a:bodyPr>
            <a:normAutofit/>
          </a:bodyPr>
          <a:lstStyle/>
          <a:p>
            <a:r>
              <a:rPr lang="fi-FI" b="1" dirty="0">
                <a:solidFill>
                  <a:schemeClr val="bg1"/>
                </a:solidFill>
              </a:rPr>
              <a:t>But what is developer experience? 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028FE66-FD48-F740-A7D1-93EC3E541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6"/>
            <a:ext cx="12192000" cy="3255963"/>
          </a:xfrm>
          <a:solidFill>
            <a:srgbClr val="FF4201"/>
          </a:solidFill>
        </p:spPr>
        <p:txBody>
          <a:bodyPr>
            <a:normAutofit/>
          </a:bodyPr>
          <a:lstStyle/>
          <a:p>
            <a:endParaRPr lang="fi-FI" dirty="0">
              <a:solidFill>
                <a:schemeClr val="bg1"/>
              </a:solidFill>
            </a:endParaRPr>
          </a:p>
          <a:p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A461E626-5E21-C149-9100-FE1B17026C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405872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7ACA2EEF-0522-514C-92E9-3362149CF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pic>
        <p:nvPicPr>
          <p:cNvPr id="3" name="Kuva 2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9D17B334-8658-0E4E-8669-4C37CF14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09" y="206449"/>
            <a:ext cx="8962227" cy="6074399"/>
          </a:xfrm>
          <a:prstGeom prst="rect">
            <a:avLst/>
          </a:prstGeom>
        </p:spPr>
      </p:pic>
      <p:sp>
        <p:nvSpPr>
          <p:cNvPr id="7" name="Otsikko 1">
            <a:extLst>
              <a:ext uri="{FF2B5EF4-FFF2-40B4-BE49-F238E27FC236}">
                <a16:creationId xmlns:a16="http://schemas.microsoft.com/office/drawing/2014/main" id="{D5F79BCD-2DE7-E640-93DB-BB154CB1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9" y="-1"/>
            <a:ext cx="3212758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Crossing the chasm </a:t>
            </a:r>
            <a:r>
              <a:rPr lang="fi-FI" sz="3600" dirty="0"/>
              <a:t>is easier if you build APIs like they would become public in the future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br>
              <a:rPr lang="fi-FI" sz="3600" dirty="0">
                <a:solidFill>
                  <a:schemeClr val="bg1"/>
                </a:solidFill>
              </a:rPr>
            </a:br>
            <a:r>
              <a:rPr lang="fi-FI" sz="1600" dirty="0">
                <a:solidFill>
                  <a:schemeClr val="bg1"/>
                </a:solidFill>
              </a:rPr>
              <a:t>(Bezos Mandate)</a:t>
            </a:r>
            <a:br>
              <a:rPr lang="fi-FI" sz="1600" dirty="0">
                <a:solidFill>
                  <a:schemeClr val="bg1"/>
                </a:solidFill>
              </a:rPr>
            </a:br>
            <a:br>
              <a:rPr lang="fi-FI" dirty="0"/>
            </a:br>
            <a:endParaRPr lang="fi-FI" sz="6000" dirty="0">
              <a:effectLst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46F6D36D-923C-CF47-A85F-D40E52F04047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264764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27633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2/3</a:t>
            </a:r>
            <a:r>
              <a:rPr lang="fi-FI" sz="6000" dirty="0"/>
              <a:t> of the DX is other than tools and services.</a:t>
            </a:r>
            <a:br>
              <a:rPr lang="fi-FI" sz="6000" dirty="0"/>
            </a:br>
            <a:r>
              <a:rPr lang="fi-FI" sz="6000" dirty="0">
                <a:solidFill>
                  <a:schemeClr val="bg1"/>
                </a:solidFill>
              </a:rPr>
              <a:t>You control the remaining 1/3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73D2F73E-5CAE-A849-AA90-FA329A82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155" y="122537"/>
            <a:ext cx="5596612" cy="5438004"/>
          </a:xfrm>
          <a:prstGeom prst="rect">
            <a:avLst/>
          </a:prstGeom>
        </p:spPr>
      </p:pic>
      <p:sp>
        <p:nvSpPr>
          <p:cNvPr id="9" name="Otsikko 1">
            <a:extLst>
              <a:ext uri="{FF2B5EF4-FFF2-40B4-BE49-F238E27FC236}">
                <a16:creationId xmlns:a16="http://schemas.microsoft.com/office/drawing/2014/main" id="{B68371FE-1703-B441-95F6-7C89CF616F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63FF67BE-394F-C14A-A483-877C9E3FF68E}"/>
              </a:ext>
            </a:extLst>
          </p:cNvPr>
          <p:cNvSpPr/>
          <p:nvPr/>
        </p:nvSpPr>
        <p:spPr>
          <a:xfrm>
            <a:off x="5987728" y="5680671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Fagerholm, Fabian, and Jürgen Münch. "Developer experience: Concept and definition." </a:t>
            </a:r>
            <a:r>
              <a:rPr lang="fi-FI" sz="1400" i="1" dirty="0">
                <a:solidFill>
                  <a:schemeClr val="bg1"/>
                </a:solidFill>
              </a:rPr>
              <a:t>Proceedings of the International Conference on Software and System Process</a:t>
            </a:r>
            <a:r>
              <a:rPr lang="fi-FI" sz="1400" dirty="0">
                <a:solidFill>
                  <a:schemeClr val="bg1"/>
                </a:solidFill>
              </a:rPr>
              <a:t>. IEEE Press, 2012.</a:t>
            </a:r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C717D3EB-C16A-884F-825A-030A116377DE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63707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7ACA2EEF-0522-514C-92E9-3362149CF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pic>
        <p:nvPicPr>
          <p:cNvPr id="10" name="Kuva 9" descr="Kuva, joka sisältää kohteen mittari&#10;&#10;Kuvaus luotu automaattisesti">
            <a:extLst>
              <a:ext uri="{FF2B5EF4-FFF2-40B4-BE49-F238E27FC236}">
                <a16:creationId xmlns:a16="http://schemas.microsoft.com/office/drawing/2014/main" id="{F23EBB2B-9CE8-524F-8DD9-6D9FE2F7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92" y="132260"/>
            <a:ext cx="11059297" cy="6317966"/>
          </a:xfrm>
          <a:prstGeom prst="rect">
            <a:avLst/>
          </a:prstGeom>
        </p:spPr>
      </p:pic>
      <p:sp>
        <p:nvSpPr>
          <p:cNvPr id="11" name="Otsikko 1">
            <a:extLst>
              <a:ext uri="{FF2B5EF4-FFF2-40B4-BE49-F238E27FC236}">
                <a16:creationId xmlns:a16="http://schemas.microsoft.com/office/drawing/2014/main" id="{7C784D06-160A-894F-AA5F-68158E4D6C53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306460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7ACA2EEF-0522-514C-92E9-3362149CF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D5F79BCD-2DE7-E640-93DB-BB154CB1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9" y="-1"/>
            <a:ext cx="3212758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Developer eXperience</a:t>
            </a:r>
            <a:br>
              <a:rPr lang="fi-FI" sz="3600" dirty="0">
                <a:solidFill>
                  <a:schemeClr val="bg1"/>
                </a:solidFill>
              </a:rPr>
            </a:br>
            <a:br>
              <a:rPr lang="fi-FI" sz="3600" dirty="0">
                <a:solidFill>
                  <a:schemeClr val="bg1"/>
                </a:solidFill>
              </a:rPr>
            </a:br>
            <a:r>
              <a:rPr lang="fi-FI" sz="3600" dirty="0">
                <a:solidFill>
                  <a:schemeClr val="bg1"/>
                </a:solidFill>
              </a:rPr>
              <a:t>End results of a great process</a:t>
            </a:r>
            <a:br>
              <a:rPr lang="fi-FI" dirty="0"/>
            </a:br>
            <a:endParaRPr lang="fi-FI" sz="6000" dirty="0">
              <a:effectLst/>
            </a:endParaRP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8A7469E2-396E-4A40-9F4D-16582ADE11EB}"/>
              </a:ext>
            </a:extLst>
          </p:cNvPr>
          <p:cNvSpPr txBox="1"/>
          <p:nvPr/>
        </p:nvSpPr>
        <p:spPr>
          <a:xfrm>
            <a:off x="3904730" y="435155"/>
            <a:ext cx="8008165" cy="5638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Product provides instant value</a:t>
            </a:r>
          </a:p>
          <a:p>
            <a:pPr lvl="1">
              <a:lnSpc>
                <a:spcPct val="150000"/>
              </a:lnSpc>
            </a:pPr>
            <a:r>
              <a:rPr lang="fi-FI" sz="2800" dirty="0">
                <a:solidFill>
                  <a:schemeClr val="bg1"/>
                </a:solidFill>
              </a:rPr>
              <a:t>Consider libraries (if platform-ish)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Onboarding is self-service based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Easy to read and informative (API) documentation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Low learning curve – fast 1st positive experience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749E1DAF-A74C-0349-A75C-B6E235F47066}"/>
              </a:ext>
            </a:extLst>
          </p:cNvPr>
          <p:cNvSpPr/>
          <p:nvPr/>
        </p:nvSpPr>
        <p:spPr>
          <a:xfrm>
            <a:off x="914400" y="4387404"/>
            <a:ext cx="1507524" cy="151988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4800" dirty="0"/>
              <a:t>1/2</a:t>
            </a: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624B57C-4102-0240-AB40-5EA1C98182FA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119819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7ACA2EEF-0522-514C-92E9-3362149CF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D5F79BCD-2DE7-E640-93DB-BB154CB1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9" y="-1"/>
            <a:ext cx="3212758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Developer eXperience</a:t>
            </a:r>
            <a:br>
              <a:rPr lang="fi-FI" sz="3600" dirty="0">
                <a:solidFill>
                  <a:schemeClr val="bg1"/>
                </a:solidFill>
              </a:rPr>
            </a:br>
            <a:br>
              <a:rPr lang="fi-FI" sz="3600" dirty="0">
                <a:solidFill>
                  <a:schemeClr val="bg1"/>
                </a:solidFill>
              </a:rPr>
            </a:br>
            <a:r>
              <a:rPr lang="fi-FI" sz="3600" dirty="0">
                <a:solidFill>
                  <a:schemeClr val="bg1"/>
                </a:solidFill>
              </a:rPr>
              <a:t>End results of a great process</a:t>
            </a:r>
            <a:br>
              <a:rPr lang="fi-FI" dirty="0"/>
            </a:br>
            <a:endParaRPr lang="fi-FI" sz="6000" dirty="0">
              <a:effectLst/>
            </a:endParaRP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8A7469E2-396E-4A40-9F4D-16582ADE11EB}"/>
              </a:ext>
            </a:extLst>
          </p:cNvPr>
          <p:cNvSpPr txBox="1"/>
          <p:nvPr/>
        </p:nvSpPr>
        <p:spPr>
          <a:xfrm>
            <a:off x="3902452" y="407776"/>
            <a:ext cx="8182455" cy="5454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Offers space and time for learning </a:t>
            </a:r>
            <a:r>
              <a:rPr lang="fi-FI" sz="2800" dirty="0">
                <a:solidFill>
                  <a:schemeClr val="bg1"/>
                </a:solidFill>
              </a:rPr>
              <a:t>(freemium)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Sample apps </a:t>
            </a:r>
            <a:r>
              <a:rPr lang="fi-FI" sz="2800" dirty="0">
                <a:solidFill>
                  <a:schemeClr val="bg1"/>
                </a:solidFill>
              </a:rPr>
              <a:t>(open source)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Supports developer’s tool stack </a:t>
            </a:r>
            <a:r>
              <a:rPr lang="fi-FI" sz="2800" dirty="0">
                <a:solidFill>
                  <a:schemeClr val="bg1"/>
                </a:solidFill>
              </a:rPr>
              <a:t>(Postman -Rethink need for console)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Supports architecture trends </a:t>
            </a:r>
            <a:r>
              <a:rPr lang="fi-FI" sz="2800" dirty="0">
                <a:solidFill>
                  <a:schemeClr val="bg1"/>
                </a:solidFill>
              </a:rPr>
              <a:t>(events driven)</a:t>
            </a:r>
            <a:endParaRPr lang="fi-FI" sz="3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CLI tool for automation and testing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B35BA264-64E3-BB48-BE9B-DBF862AA1E73}"/>
              </a:ext>
            </a:extLst>
          </p:cNvPr>
          <p:cNvSpPr/>
          <p:nvPr/>
        </p:nvSpPr>
        <p:spPr>
          <a:xfrm>
            <a:off x="914400" y="4387404"/>
            <a:ext cx="1507524" cy="151988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4800" dirty="0"/>
              <a:t>2/2</a:t>
            </a: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663B8358-BBB3-0746-980B-D4A9B7D8CFBA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68408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aotsikko 2">
            <a:extLst>
              <a:ext uri="{FF2B5EF4-FFF2-40B4-BE49-F238E27FC236}">
                <a16:creationId xmlns:a16="http://schemas.microsoft.com/office/drawing/2014/main" id="{7EA3A3C1-302B-004B-B700-75002117ED8C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3569" y="1045703"/>
            <a:ext cx="6611027" cy="1763091"/>
          </a:xfrm>
        </p:spPr>
        <p:txBody>
          <a:bodyPr>
            <a:normAutofit/>
          </a:bodyPr>
          <a:lstStyle/>
          <a:p>
            <a:r>
              <a:rPr lang="fi-FI" sz="4000" b="1" dirty="0">
                <a:solidFill>
                  <a:schemeClr val="bg1"/>
                </a:solidFill>
              </a:rPr>
              <a:t>dxdoctor.net     #</a:t>
            </a:r>
            <a:r>
              <a:rPr lang="fi-FI" sz="4000" b="1" dirty="0" err="1">
                <a:solidFill>
                  <a:schemeClr val="bg1"/>
                </a:solidFill>
              </a:rPr>
              <a:t>dxdoctor</a:t>
            </a:r>
            <a:br>
              <a:rPr lang="fi-FI" sz="4000" b="1" dirty="0">
                <a:solidFill>
                  <a:schemeClr val="bg1"/>
                </a:solidFill>
              </a:rPr>
            </a:br>
            <a:br>
              <a:rPr lang="fi-FI" sz="4000" b="1" dirty="0">
                <a:solidFill>
                  <a:schemeClr val="bg1"/>
                </a:solidFill>
              </a:rPr>
            </a:br>
            <a:r>
              <a:rPr lang="fi-FI" sz="4000" b="1" dirty="0">
                <a:solidFill>
                  <a:schemeClr val="bg1"/>
                </a:solidFill>
              </a:rPr>
              <a:t>100daysdx.com     #100DaysDX</a:t>
            </a:r>
            <a:endParaRPr lang="fi-FI" sz="4000" dirty="0">
              <a:solidFill>
                <a:schemeClr val="bg1"/>
              </a:solidFill>
            </a:endParaRPr>
          </a:p>
        </p:txBody>
      </p:sp>
      <p:sp>
        <p:nvSpPr>
          <p:cNvPr id="4" name="Alaotsikko 2">
            <a:extLst>
              <a:ext uri="{FF2B5EF4-FFF2-40B4-BE49-F238E27FC236}">
                <a16:creationId xmlns:a16="http://schemas.microsoft.com/office/drawing/2014/main" id="{FB9B79BF-6A7B-0644-806B-62AAEF06C43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11063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90596068-3978-074A-92FC-F63519B8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29211" cy="511063"/>
          </a:xfrm>
          <a:prstGeom prst="rect">
            <a:avLst/>
          </a:prstGeom>
        </p:spPr>
      </p:pic>
      <p:pic>
        <p:nvPicPr>
          <p:cNvPr id="7" name="Kuva 6" descr="Kuva, joka sisältää kohteen näyttökuva, valkokangas, näyttö, pitäminen&#10;&#10;Kuvaus luotu automaattisesti">
            <a:extLst>
              <a:ext uri="{FF2B5EF4-FFF2-40B4-BE49-F238E27FC236}">
                <a16:creationId xmlns:a16="http://schemas.microsoft.com/office/drawing/2014/main" id="{60655ADF-2987-C44A-91F7-9A6F52449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7" y="1045703"/>
            <a:ext cx="4276002" cy="5190569"/>
          </a:xfrm>
          <a:prstGeom prst="rect">
            <a:avLst/>
          </a:prstGeom>
        </p:spPr>
      </p:pic>
      <p:sp>
        <p:nvSpPr>
          <p:cNvPr id="8" name="Suorakulmio 7">
            <a:extLst>
              <a:ext uri="{FF2B5EF4-FFF2-40B4-BE49-F238E27FC236}">
                <a16:creationId xmlns:a16="http://schemas.microsoft.com/office/drawing/2014/main" id="{CF9CA269-88D2-184F-B1F9-86E0127A9D5C}"/>
              </a:ext>
            </a:extLst>
          </p:cNvPr>
          <p:cNvSpPr/>
          <p:nvPr/>
        </p:nvSpPr>
        <p:spPr>
          <a:xfrm>
            <a:off x="5060144" y="4311113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</p:spTree>
    <p:extLst>
      <p:ext uri="{BB962C8B-B14F-4D97-AF65-F5344CB8AC3E}">
        <p14:creationId xmlns:p14="http://schemas.microsoft.com/office/powerpoint/2010/main" val="402989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27633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100 Days DX</a:t>
            </a: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/>
              <a:t>100daysdx.com</a:t>
            </a:r>
            <a:br>
              <a:rPr lang="fi-FI" sz="6000" dirty="0"/>
            </a:br>
            <a:br>
              <a:rPr lang="fi-FI" sz="6000" dirty="0"/>
            </a:br>
            <a:r>
              <a:rPr lang="fi-FI" sz="3600" b="1" dirty="0"/>
              <a:t>113 633 words of wisdom which is equivalent of a 378 page book.</a:t>
            </a:r>
            <a:br>
              <a:rPr lang="fi-FI" sz="3600" b="1" dirty="0"/>
            </a:br>
            <a:endParaRPr lang="fi-FI" sz="6000" dirty="0"/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28C4FC1-5FA6-3B44-A6F2-FBEB0432B3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4558D718-7F38-4C48-B40C-BDA55C899415}"/>
              </a:ext>
            </a:extLst>
          </p:cNvPr>
          <p:cNvSpPr/>
          <p:nvPr/>
        </p:nvSpPr>
        <p:spPr>
          <a:xfrm>
            <a:off x="605481" y="5023708"/>
            <a:ext cx="32209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bg1"/>
                </a:solidFill>
              </a:rPr>
              <a:t>The biggest open resource on Developer eXperience so far.</a:t>
            </a:r>
          </a:p>
        </p:txBody>
      </p:sp>
      <p:pic>
        <p:nvPicPr>
          <p:cNvPr id="6" name="Kuva 5" descr="Kuva, joka sisältää kohteen teksti, kartta&#10;&#10;Kuvaus luotu automaattisesti">
            <a:extLst>
              <a:ext uri="{FF2B5EF4-FFF2-40B4-BE49-F238E27FC236}">
                <a16:creationId xmlns:a16="http://schemas.microsoft.com/office/drawing/2014/main" id="{45C4C36E-B955-1D41-ABD9-E474F9CE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4484"/>
            <a:ext cx="3065667" cy="4337221"/>
          </a:xfrm>
          <a:prstGeom prst="rect">
            <a:avLst/>
          </a:prstGeom>
        </p:spPr>
      </p:pic>
      <p:pic>
        <p:nvPicPr>
          <p:cNvPr id="9" name="Kuva 8" descr="Kuva, joka sisältää kohteen ruoka&#10;&#10;Kuvaus luotu automaattisesti">
            <a:extLst>
              <a:ext uri="{FF2B5EF4-FFF2-40B4-BE49-F238E27FC236}">
                <a16:creationId xmlns:a16="http://schemas.microsoft.com/office/drawing/2014/main" id="{2E90F8FB-5C9A-5849-99D8-D2F00A73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421" y="1878227"/>
            <a:ext cx="3059420" cy="4337221"/>
          </a:xfrm>
          <a:prstGeom prst="rect">
            <a:avLst/>
          </a:prstGeom>
        </p:spPr>
      </p:pic>
      <p:sp>
        <p:nvSpPr>
          <p:cNvPr id="12" name="Tekstiruutu 11">
            <a:extLst>
              <a:ext uri="{FF2B5EF4-FFF2-40B4-BE49-F238E27FC236}">
                <a16:creationId xmlns:a16="http://schemas.microsoft.com/office/drawing/2014/main" id="{6B115DB0-1F8B-8642-A4AE-6DAD4CF7A319}"/>
              </a:ext>
            </a:extLst>
          </p:cNvPr>
          <p:cNvSpPr txBox="1"/>
          <p:nvPr/>
        </p:nvSpPr>
        <p:spPr>
          <a:xfrm>
            <a:off x="6976090" y="10691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6196685A-E967-974B-A3DF-C2F061A24374}"/>
              </a:ext>
            </a:extLst>
          </p:cNvPr>
          <p:cNvSpPr txBox="1"/>
          <p:nvPr/>
        </p:nvSpPr>
        <p:spPr>
          <a:xfrm>
            <a:off x="10180506" y="15088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7D285DFD-909A-C84A-98C2-584752830682}"/>
              </a:ext>
            </a:extLst>
          </p:cNvPr>
          <p:cNvSpPr txBox="1"/>
          <p:nvPr/>
        </p:nvSpPr>
        <p:spPr>
          <a:xfrm>
            <a:off x="2324857" y="5083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27713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480" y="-1"/>
            <a:ext cx="5490519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dirty="0"/>
              <a:t>Developers have a lot of </a:t>
            </a:r>
            <a:r>
              <a:rPr lang="fi-FI" dirty="0">
                <a:solidFill>
                  <a:schemeClr val="bg1"/>
                </a:solidFill>
              </a:rPr>
              <a:t>influence in technology purchases </a:t>
            </a:r>
            <a:br>
              <a:rPr lang="fi-FI" dirty="0"/>
            </a:br>
            <a:br>
              <a:rPr lang="fi-FI" dirty="0"/>
            </a:br>
            <a:r>
              <a:rPr lang="fi-FI" dirty="0">
                <a:solidFill>
                  <a:schemeClr val="bg1"/>
                </a:solidFill>
              </a:rPr>
              <a:t>They have buying potential </a:t>
            </a:r>
            <a:r>
              <a:rPr lang="fi-FI" dirty="0"/>
              <a:t>and can act as a wedge point to start selling into an organisation. </a:t>
            </a:r>
            <a:endParaRPr lang="fi-FI" sz="6000" dirty="0">
              <a:effectLst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C4F6A76-754D-A84E-B85A-E143E2945B04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32420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-1"/>
            <a:ext cx="5647037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38%</a:t>
            </a:r>
            <a:r>
              <a:rPr lang="fi-FI" sz="6000" dirty="0"/>
              <a:t> of the developers are in </a:t>
            </a:r>
            <a:r>
              <a:rPr lang="fi-FI" sz="6000" dirty="0">
                <a:solidFill>
                  <a:schemeClr val="bg1"/>
                </a:solidFill>
              </a:rPr>
              <a:t>position to make purchases</a:t>
            </a: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1D7530A2-D88D-0548-B969-F47886CECA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F83C9864-A4F4-B44E-8EF8-99163405D889}"/>
              </a:ext>
            </a:extLst>
          </p:cNvPr>
          <p:cNvSpPr/>
          <p:nvPr/>
        </p:nvSpPr>
        <p:spPr>
          <a:xfrm>
            <a:off x="269142" y="6142448"/>
            <a:ext cx="5859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report 2019 . https://sdata.me/GlobalDevPop19 </a:t>
            </a:r>
            <a:endParaRPr lang="fi-FI" sz="11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2CBF86F8-0AB9-4C47-8863-CA1492678DF1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143692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5070" y="-1"/>
            <a:ext cx="5296930" cy="6487297"/>
          </a:xfrm>
          <a:solidFill>
            <a:srgbClr val="FF4201"/>
          </a:solidFill>
        </p:spPr>
        <p:txBody>
          <a:bodyPr>
            <a:noAutofit/>
          </a:bodyPr>
          <a:lstStyle/>
          <a:p>
            <a:r>
              <a:rPr lang="fi-FI" sz="4800" b="1" dirty="0">
                <a:solidFill>
                  <a:schemeClr val="bg1"/>
                </a:solidFill>
              </a:rPr>
              <a:t>18,9 Million</a:t>
            </a:r>
            <a:r>
              <a:rPr lang="fi-FI" sz="4800" b="1" dirty="0"/>
              <a:t> </a:t>
            </a:r>
            <a:br>
              <a:rPr lang="fi-FI" sz="4800" dirty="0">
                <a:effectLst/>
              </a:rPr>
            </a:br>
            <a:r>
              <a:rPr lang="fi-FI" sz="4800" dirty="0">
                <a:effectLst/>
              </a:rPr>
              <a:t>active sw developers globally (45 Million by 2030)</a:t>
            </a:r>
            <a:br>
              <a:rPr lang="fi-FI" sz="4800" b="1" dirty="0"/>
            </a:br>
            <a:br>
              <a:rPr lang="fi-FI" sz="4800" b="1" dirty="0"/>
            </a:br>
            <a:r>
              <a:rPr lang="fi-FI" sz="4800" b="1" dirty="0">
                <a:solidFill>
                  <a:schemeClr val="bg1"/>
                </a:solidFill>
              </a:rPr>
              <a:t>12,9 Million</a:t>
            </a:r>
            <a:r>
              <a:rPr lang="fi-FI" sz="4800" b="1" dirty="0"/>
              <a:t> </a:t>
            </a:r>
            <a:br>
              <a:rPr lang="fi-FI" sz="4800" dirty="0">
                <a:effectLst/>
              </a:rPr>
            </a:br>
            <a:r>
              <a:rPr lang="fi-FI" sz="4800" dirty="0">
                <a:effectLst/>
              </a:rPr>
              <a:t>professional sw developers</a:t>
            </a: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3C21D57E-7FA7-D54E-8D1C-874750320226}"/>
              </a:ext>
            </a:extLst>
          </p:cNvPr>
          <p:cNvSpPr txBox="1">
            <a:spLocks/>
          </p:cNvSpPr>
          <p:nvPr/>
        </p:nvSpPr>
        <p:spPr>
          <a:xfrm>
            <a:off x="6289589" y="-2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077624D2-20A2-1543-BF3E-F9C870D1390A}"/>
              </a:ext>
            </a:extLst>
          </p:cNvPr>
          <p:cNvSpPr/>
          <p:nvPr/>
        </p:nvSpPr>
        <p:spPr>
          <a:xfrm>
            <a:off x="197191" y="6117963"/>
            <a:ext cx="5859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report 2019 . https://sdata.me/GlobalDevPop19 </a:t>
            </a:r>
            <a:endParaRPr lang="fi-FI" sz="11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67DFB886-BAB4-9B48-AC7B-3A142E4D7BC4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351561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892" y="-1"/>
            <a:ext cx="6446108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/>
              <a:t>38% of professional developers is </a:t>
            </a:r>
            <a:br>
              <a:rPr lang="fi-FI" sz="6000" dirty="0"/>
            </a:br>
            <a:r>
              <a:rPr lang="fi-FI" sz="6000" dirty="0"/>
              <a:t>around </a:t>
            </a:r>
            <a:br>
              <a:rPr lang="fi-FI" sz="6000" dirty="0"/>
            </a:br>
            <a:r>
              <a:rPr lang="fi-FI" sz="6000" dirty="0">
                <a:solidFill>
                  <a:schemeClr val="bg1"/>
                </a:solidFill>
              </a:rPr>
              <a:t>4 900 000 customers</a:t>
            </a: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46B9A587-DD85-884B-A39B-478282F1369C}"/>
              </a:ext>
            </a:extLst>
          </p:cNvPr>
          <p:cNvSpPr txBox="1">
            <a:spLocks/>
          </p:cNvSpPr>
          <p:nvPr/>
        </p:nvSpPr>
        <p:spPr>
          <a:xfrm>
            <a:off x="5140411" y="-2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7CA33201-5D7E-7C42-9981-03ECC909DCC7}"/>
              </a:ext>
            </a:extLst>
          </p:cNvPr>
          <p:cNvSpPr/>
          <p:nvPr/>
        </p:nvSpPr>
        <p:spPr>
          <a:xfrm>
            <a:off x="580252" y="6117963"/>
            <a:ext cx="4130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2019 Community Edition</a:t>
            </a: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163540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84474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45%</a:t>
            </a:r>
            <a:r>
              <a:rPr lang="fi-FI" sz="6000" dirty="0"/>
              <a:t> are in a position to </a:t>
            </a:r>
            <a:r>
              <a:rPr lang="fi-FI" sz="6000" dirty="0">
                <a:solidFill>
                  <a:schemeClr val="bg1"/>
                </a:solidFill>
              </a:rPr>
              <a:t>make recommendations</a:t>
            </a:r>
            <a:br>
              <a:rPr lang="fi-FI" sz="6000" dirty="0">
                <a:solidFill>
                  <a:schemeClr val="bg1"/>
                </a:solidFill>
              </a:rPr>
            </a:b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>
                <a:solidFill>
                  <a:schemeClr val="bg1"/>
                </a:solidFill>
              </a:rPr>
              <a:t>5 800 000 </a:t>
            </a:r>
            <a:r>
              <a:rPr lang="fi-FI" sz="6000" dirty="0"/>
              <a:t>developers</a:t>
            </a:r>
            <a:br>
              <a:rPr lang="fi-FI" sz="6000" dirty="0">
                <a:solidFill>
                  <a:schemeClr val="bg1"/>
                </a:solidFill>
              </a:rPr>
            </a:br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B3247D8-F487-9A4F-BBA2-F4889044E8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74A37B0A-3288-D144-9811-08D35B4C0159}"/>
              </a:ext>
            </a:extLst>
          </p:cNvPr>
          <p:cNvSpPr/>
          <p:nvPr/>
        </p:nvSpPr>
        <p:spPr>
          <a:xfrm>
            <a:off x="7166403" y="6056179"/>
            <a:ext cx="4130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2019 Community Edition</a:t>
            </a: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C0DD3EE3-DD16-CB4C-8621-19567DE837A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271961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27633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25%</a:t>
            </a:r>
            <a:r>
              <a:rPr lang="fi-FI" sz="6000" dirty="0"/>
              <a:t> of developers can spend </a:t>
            </a:r>
            <a:r>
              <a:rPr lang="fi-FI" sz="6000" dirty="0">
                <a:solidFill>
                  <a:schemeClr val="bg1"/>
                </a:solidFill>
              </a:rPr>
              <a:t>10 000€+ without authorization</a:t>
            </a:r>
            <a:endParaRPr lang="fi-FI" sz="6000" dirty="0"/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8" name="Otsikko 1">
            <a:extLst>
              <a:ext uri="{FF2B5EF4-FFF2-40B4-BE49-F238E27FC236}">
                <a16:creationId xmlns:a16="http://schemas.microsoft.com/office/drawing/2014/main" id="{27423D49-9FC9-0740-B88F-6BFF3930E87B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237135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480" y="-1"/>
            <a:ext cx="5490519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B2D product strategy</a:t>
            </a:r>
            <a:br>
              <a:rPr lang="fi-FI" dirty="0"/>
            </a:br>
            <a:br>
              <a:rPr lang="fi-FI" dirty="0"/>
            </a:br>
            <a:r>
              <a:rPr lang="fi-FI" dirty="0"/>
              <a:t>Make multiple compact services (with instant value + freemium) with relatively small annual costs (1k-2k€)</a:t>
            </a:r>
            <a:endParaRPr lang="fi-FI" sz="6000" dirty="0">
              <a:effectLst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C4F6A76-754D-A84E-B85A-E143E2945B04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Otsikko 1">
            <a:extLst>
              <a:ext uri="{FF2B5EF4-FFF2-40B4-BE49-F238E27FC236}">
                <a16:creationId xmlns:a16="http://schemas.microsoft.com/office/drawing/2014/main" id="{C03252CB-A5E0-F142-B527-1C68B20E550E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416207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688</Words>
  <Application>Microsoft Macintosh PowerPoint</Application>
  <PresentationFormat>Laajakuva</PresentationFormat>
  <Paragraphs>66</Paragraphs>
  <Slides>17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Office-teema</vt:lpstr>
      <vt:lpstr>Developers are decision makers and paying customers</vt:lpstr>
      <vt:lpstr>100 Days DX 100daysdx.com  113 633 words of wisdom which is equivalent of a 378 page book. </vt:lpstr>
      <vt:lpstr>Developers have a lot of influence in technology purchases   They have buying potential and can act as a wedge point to start selling into an organisation. </vt:lpstr>
      <vt:lpstr>38% of the developers are in position to make purchases</vt:lpstr>
      <vt:lpstr>18,9 Million  active sw developers globally (45 Million by 2030)  12,9 Million  professional sw developers</vt:lpstr>
      <vt:lpstr>38% of professional developers is  around  4 900 000 customers</vt:lpstr>
      <vt:lpstr>45% are in a position to make recommendations  5 800 000 developers </vt:lpstr>
      <vt:lpstr>25% of developers can spend 10 000€+ without authorization</vt:lpstr>
      <vt:lpstr>B2D product strategy  Make multiple compact services (with instant value + freemium) with relatively small annual costs (1k-2k€)</vt:lpstr>
      <vt:lpstr>Services are consumed via APIs  Performance and usability are defining successful API program  DX as key aspect in winning competition</vt:lpstr>
      <vt:lpstr>But what is developer experience? </vt:lpstr>
      <vt:lpstr>Crossing the chasm is easier if you build APIs like they would become public in the future  (Bezos Mandate)  </vt:lpstr>
      <vt:lpstr>2/3 of the DX is other than tools and services. You control the remaining 1/3</vt:lpstr>
      <vt:lpstr>PowerPoint-esitys</vt:lpstr>
      <vt:lpstr>Developer eXperience  End results of a great process </vt:lpstr>
      <vt:lpstr>Developer eXperience  End results of a great process </vt:lpstr>
      <vt:lpstr>dxdoctor.net     #dxdoctor  100daysdx.com     #100DaysDX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Jarkko Moilanen</dc:creator>
  <cp:lastModifiedBy>Jarkko Moilanen</cp:lastModifiedBy>
  <cp:revision>48</cp:revision>
  <dcterms:created xsi:type="dcterms:W3CDTF">2019-11-10T06:58:38Z</dcterms:created>
  <dcterms:modified xsi:type="dcterms:W3CDTF">2019-11-13T18:41:05Z</dcterms:modified>
</cp:coreProperties>
</file>