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6" r:id="rId7"/>
    <p:sldId id="278" r:id="rId8"/>
    <p:sldId id="263" r:id="rId9"/>
    <p:sldId id="258" r:id="rId10"/>
    <p:sldId id="259" r:id="rId11"/>
    <p:sldId id="260" r:id="rId12"/>
    <p:sldId id="261" r:id="rId13"/>
    <p:sldId id="262" r:id="rId14"/>
    <p:sldId id="264" r:id="rId15"/>
    <p:sldId id="273" r:id="rId16"/>
    <p:sldId id="265" r:id="rId17"/>
    <p:sldId id="266" r:id="rId18"/>
    <p:sldId id="267" r:id="rId19"/>
    <p:sldId id="268" r:id="rId20"/>
    <p:sldId id="275" r:id="rId21"/>
    <p:sldId id="269" r:id="rId22"/>
    <p:sldId id="270" r:id="rId23"/>
    <p:sldId id="271" r:id="rId24"/>
    <p:sldId id="279" r:id="rId25"/>
    <p:sldId id="280" r:id="rId26"/>
    <p:sldId id="281" r:id="rId27"/>
    <p:sldId id="274" r:id="rId28"/>
    <p:sldId id="277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漢軒 黃" initials="漢軒" lastIdx="1" clrIdx="0">
    <p:extLst>
      <p:ext uri="{19B8F6BF-5375-455C-9EA6-DF929625EA0E}">
        <p15:presenceInfo xmlns:p15="http://schemas.microsoft.com/office/powerpoint/2012/main" userId="81ab954cd2ea02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CAAF18-6002-4194-AD19-E8228459BFFA}" v="1" dt="2022-10-13T14:46:29.578"/>
    <p1510:client id="{51424674-CAC4-46E0-931C-6E0000DD0211}" v="3" dt="2022-09-29T10:31:38.715"/>
    <p1510:client id="{827A3247-544B-4786-B4CF-422F4B25B9C0}" v="2" dt="2022-09-29T15:13:24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蔡佳�H" userId="S::110590451@cc.ntut.edu.tw::d8d463f5-3d6a-4345-91dd-ce49b7784358" providerId="AD" clId="Web-{51424674-CAC4-46E0-931C-6E0000DD0211}"/>
    <pc:docChg chg="modSld">
      <pc:chgData name="蔡佳�H" userId="S::110590451@cc.ntut.edu.tw::d8d463f5-3d6a-4345-91dd-ce49b7784358" providerId="AD" clId="Web-{51424674-CAC4-46E0-931C-6E0000DD0211}" dt="2022-09-29T10:31:38.715" v="2" actId="1076"/>
      <pc:docMkLst>
        <pc:docMk/>
      </pc:docMkLst>
      <pc:sldChg chg="modSp">
        <pc:chgData name="蔡佳�H" userId="S::110590451@cc.ntut.edu.tw::d8d463f5-3d6a-4345-91dd-ce49b7784358" providerId="AD" clId="Web-{51424674-CAC4-46E0-931C-6E0000DD0211}" dt="2022-09-29T10:31:38.715" v="2" actId="1076"/>
        <pc:sldMkLst>
          <pc:docMk/>
          <pc:sldMk cId="2833164950" sldId="273"/>
        </pc:sldMkLst>
        <pc:picChg chg="mod">
          <ac:chgData name="蔡佳�H" userId="S::110590451@cc.ntut.edu.tw::d8d463f5-3d6a-4345-91dd-ce49b7784358" providerId="AD" clId="Web-{51424674-CAC4-46E0-931C-6E0000DD0211}" dt="2022-09-29T10:31:38.715" v="2" actId="1076"/>
          <ac:picMkLst>
            <pc:docMk/>
            <pc:sldMk cId="2833164950" sldId="273"/>
            <ac:picMk id="7" creationId="{220526A6-55B2-4D93-A375-F961215F6C84}"/>
          </ac:picMkLst>
        </pc:picChg>
      </pc:sldChg>
    </pc:docChg>
  </pc:docChgLst>
  <pc:docChgLst>
    <pc:chgData name="劉承翰" userId="S::110590018@cc.ntut.edu.tw::030092ac-7490-425d-a767-4b70080a3bf1" providerId="AD" clId="Web-{26CAAF18-6002-4194-AD19-E8228459BFFA}"/>
    <pc:docChg chg="modSld">
      <pc:chgData name="劉承翰" userId="S::110590018@cc.ntut.edu.tw::030092ac-7490-425d-a767-4b70080a3bf1" providerId="AD" clId="Web-{26CAAF18-6002-4194-AD19-E8228459BFFA}" dt="2022-10-13T14:46:29.578" v="0"/>
      <pc:docMkLst>
        <pc:docMk/>
      </pc:docMkLst>
      <pc:sldChg chg="addSp modSp mod modClrScheme chgLayout">
        <pc:chgData name="劉承翰" userId="S::110590018@cc.ntut.edu.tw::030092ac-7490-425d-a767-4b70080a3bf1" providerId="AD" clId="Web-{26CAAF18-6002-4194-AD19-E8228459BFFA}" dt="2022-10-13T14:46:29.578" v="0"/>
        <pc:sldMkLst>
          <pc:docMk/>
          <pc:sldMk cId="760023828" sldId="264"/>
        </pc:sldMkLst>
        <pc:spChg chg="mod ord">
          <ac:chgData name="劉承翰" userId="S::110590018@cc.ntut.edu.tw::030092ac-7490-425d-a767-4b70080a3bf1" providerId="AD" clId="Web-{26CAAF18-6002-4194-AD19-E8228459BFFA}" dt="2022-10-13T14:46:29.578" v="0"/>
          <ac:spMkLst>
            <pc:docMk/>
            <pc:sldMk cId="760023828" sldId="264"/>
            <ac:spMk id="2" creationId="{BE85CF09-59B8-4F4A-A1B4-56A216EFB9FD}"/>
          </ac:spMkLst>
        </pc:spChg>
        <pc:spChg chg="add mod ord">
          <ac:chgData name="劉承翰" userId="S::110590018@cc.ntut.edu.tw::030092ac-7490-425d-a767-4b70080a3bf1" providerId="AD" clId="Web-{26CAAF18-6002-4194-AD19-E8228459BFFA}" dt="2022-10-13T14:46:29.578" v="0"/>
          <ac:spMkLst>
            <pc:docMk/>
            <pc:sldMk cId="760023828" sldId="264"/>
            <ac:spMk id="3" creationId="{691FB280-3838-0691-4CDD-BFF5F79993B9}"/>
          </ac:spMkLst>
        </pc:spChg>
        <pc:spChg chg="mod ord">
          <ac:chgData name="劉承翰" userId="S::110590018@cc.ntut.edu.tw::030092ac-7490-425d-a767-4b70080a3bf1" providerId="AD" clId="Web-{26CAAF18-6002-4194-AD19-E8228459BFFA}" dt="2022-10-13T14:46:29.578" v="0"/>
          <ac:spMkLst>
            <pc:docMk/>
            <pc:sldMk cId="760023828" sldId="264"/>
            <ac:spMk id="4" creationId="{7865553D-476C-4366-B67B-25AEC8CA99AD}"/>
          </ac:spMkLst>
        </pc:spChg>
        <pc:spChg chg="add mod ord">
          <ac:chgData name="劉承翰" userId="S::110590018@cc.ntut.edu.tw::030092ac-7490-425d-a767-4b70080a3bf1" providerId="AD" clId="Web-{26CAAF18-6002-4194-AD19-E8228459BFFA}" dt="2022-10-13T14:46:29.578" v="0"/>
          <ac:spMkLst>
            <pc:docMk/>
            <pc:sldMk cId="760023828" sldId="264"/>
            <ac:spMk id="5" creationId="{8366DDB6-54D2-C32F-12EF-E6765C63F54B}"/>
          </ac:spMkLst>
        </pc:spChg>
        <pc:spChg chg="add mod ord">
          <ac:chgData name="劉承翰" userId="S::110590018@cc.ntut.edu.tw::030092ac-7490-425d-a767-4b70080a3bf1" providerId="AD" clId="Web-{26CAAF18-6002-4194-AD19-E8228459BFFA}" dt="2022-10-13T14:46:29.578" v="0"/>
          <ac:spMkLst>
            <pc:docMk/>
            <pc:sldMk cId="760023828" sldId="264"/>
            <ac:spMk id="6" creationId="{E28EDF3B-C827-3DCC-BE3B-4AA44185F894}"/>
          </ac:spMkLst>
        </pc:spChg>
      </pc:sldChg>
    </pc:docChg>
  </pc:docChgLst>
  <pc:docChgLst>
    <pc:chgData name="陳文晟" userId="S::110ac1005@cc.ntut.edu.tw::70686fed-e204-40cd-a241-ff91ff8295c2" providerId="AD" clId="Web-{827A3247-544B-4786-B4CF-422F4B25B9C0}"/>
    <pc:docChg chg="sldOrd">
      <pc:chgData name="陳文晟" userId="S::110ac1005@cc.ntut.edu.tw::70686fed-e204-40cd-a241-ff91ff8295c2" providerId="AD" clId="Web-{827A3247-544B-4786-B4CF-422F4B25B9C0}" dt="2022-09-29T15:13:24.765" v="1"/>
      <pc:docMkLst>
        <pc:docMk/>
      </pc:docMkLst>
      <pc:sldChg chg="ord">
        <pc:chgData name="陳文晟" userId="S::110ac1005@cc.ntut.edu.tw::70686fed-e204-40cd-a241-ff91ff8295c2" providerId="AD" clId="Web-{827A3247-544B-4786-B4CF-422F4B25B9C0}" dt="2022-09-29T15:13:24.765" v="1"/>
        <pc:sldMkLst>
          <pc:docMk/>
          <pc:sldMk cId="1537206774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65F9F4-11EF-489D-88FB-A944F6B4F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FB60B3-9E6B-4873-A622-1812A4CDD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B57347-B8D0-4895-9B23-7E6FA127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FAAE-9D90-4F9D-BC0D-4764295F97B3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1FBB1B-E3CF-4663-A495-B4E12790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D4F435-7BE1-4C98-8D55-019DE992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7728-E692-49AE-8824-BD2F42E10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12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DD952-D32F-464D-B473-3C753FC2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98ABDF-F637-47BD-98AB-7AB803FEE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561049-B40B-4AF1-A158-CBDD0A92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FAAE-9D90-4F9D-BC0D-4764295F97B3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BFD58F-89B7-4FB5-9816-B2F41F84D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0CB2A8-9DE3-4959-A80C-7A9AF73C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7728-E692-49AE-8824-BD2F42E10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11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B779909-B3F0-4110-A539-CE047ACDA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4561391-3125-479F-B094-437039B8F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B283E4-FF3B-4540-9EE3-D5ABFB61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FAAE-9D90-4F9D-BC0D-4764295F97B3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778BF1-64DC-401F-B32D-71C641AF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22E4C0-CFC2-499C-8CC4-A8B4DDC7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7728-E692-49AE-8824-BD2F42E10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36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2C5A09-274B-49B8-9009-40E86269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BE26AA-34F2-46E8-AEBB-401687445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181942-3BAE-41B1-A1A6-D1B9540A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FAAE-9D90-4F9D-BC0D-4764295F97B3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A7E999-2B2D-4D2C-8B08-FB28B4CE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DDC590-C3BC-4D08-B954-07A838CF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7728-E692-49AE-8824-BD2F42E10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29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84A351-EEC6-4B75-9B8A-71E28230E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89D448-3B44-4DBE-8E24-643FF744A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4E58EA-D393-4CB5-9447-71B4B20E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FAAE-9D90-4F9D-BC0D-4764295F97B3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973E72-E876-4A09-BD6D-B5E9F45B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EAB96-BCFD-4613-92FF-778E3643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7728-E692-49AE-8824-BD2F42E10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35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3173F-56A5-46BE-9788-831351EF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8C6700-D27E-4F4B-964C-591E81D64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36741E-04B9-4B4E-BDA0-08E8BC506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EB5542-2BBE-41A3-A502-42BC544BD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FAAE-9D90-4F9D-BC0D-4764295F97B3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DBDFBA-FCF0-4222-BF8C-BBF1FC87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200427-BE8C-4F11-8DE9-D74E8E1F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7728-E692-49AE-8824-BD2F42E10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31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082A92-C084-4E00-8A12-C7762284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CCFF37-1B1B-4FC5-8EA5-3A14B92C6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1B4F69-2C90-4334-8FBF-C25CD0079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733DBF9-85AB-4D19-B226-F27999A0F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5E27A99-2BAC-4D94-826F-6D513CD5F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339F574-9772-44B4-A0E7-50E7BB83C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FAAE-9D90-4F9D-BC0D-4764295F97B3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EE4E7D7-0571-4A0C-8E67-40D571D5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8D4F97C-AD24-4C1D-9B45-BD2CFDC2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7728-E692-49AE-8824-BD2F42E10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62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998089-8780-4332-9179-E8BF0C8C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41D39F4-5C70-4AAB-99A4-5CC7FD1ED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FAAE-9D90-4F9D-BC0D-4764295F97B3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78E79C1-6245-4031-BA1E-F3565AD2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6D7AA1E-C85C-4690-874C-694DCC3B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7728-E692-49AE-8824-BD2F42E10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85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DB107DA-90F7-4309-A10E-6B98FF9D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FAAE-9D90-4F9D-BC0D-4764295F97B3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BA1792F-114C-43B4-9F55-33849101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40C5BA-78C1-47FB-8578-A1D86C7C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7728-E692-49AE-8824-BD2F42E10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21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1D7421-09EB-4B07-9FA1-CEE4EB45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67E8BD-BB55-4AF5-9FA6-9B5BCD526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BDC829-D674-402B-90A2-927C4B556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1C2684-3F4E-4585-B37D-1CFD032C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FAAE-9D90-4F9D-BC0D-4764295F97B3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42ABE3-1AB2-4D97-8806-18BA4E26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031F3D-2FC6-4A03-A3AF-D8EC03E4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7728-E692-49AE-8824-BD2F42E10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01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E114AA-1701-41B0-AB73-FF76E4175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3FE415B-B55C-4933-9827-6A4603E55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9E52217-DB76-45A3-8455-307EA07F5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ED5F3A-3D85-4EF8-80A4-007D160F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FAAE-9D90-4F9D-BC0D-4764295F97B3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BEBB40-8314-41D5-8F9B-DD6159C4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BF91D3-B538-4B48-A6D2-F0C000FE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7728-E692-49AE-8824-BD2F42E10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23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A08393D-DD51-441A-81F4-21FC04799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457583-6028-4382-83BE-60D8A35BE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27BD40-8295-42BC-AE3D-77EA0EBC0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7FAAE-9D90-4F9D-BC0D-4764295F97B3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8948AB-BA5B-4010-858E-D1145916B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533AAA-03C6-4BEF-B5E1-864F6EBEC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07728-E692-49AE-8824-BD2F42E10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33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lido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B4DC19-82F9-480A-BED8-44C236DA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Git Review</a:t>
            </a:r>
            <a:endParaRPr lang="zh-TW" altLang="en-US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8F70D6-3FE7-4EC8-BE42-7DC990A1E4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2022 Uriah Xuan</a:t>
            </a:r>
            <a:endParaRPr lang="zh-TW" altLang="en-US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9063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363A540-8E7B-44C7-B22B-62F18B74F73E}"/>
              </a:ext>
            </a:extLst>
          </p:cNvPr>
          <p:cNvSpPr txBox="1">
            <a:spLocks/>
          </p:cNvSpPr>
          <p:nvPr/>
        </p:nvSpPr>
        <p:spPr>
          <a:xfrm>
            <a:off x="1524000" y="3067315"/>
            <a:ext cx="9144000" cy="7233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Git </a:t>
            </a:r>
            <a:r>
              <a:rPr lang="zh-TW" altLang="en-US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部分操作</a:t>
            </a:r>
          </a:p>
        </p:txBody>
      </p:sp>
    </p:spTree>
    <p:extLst>
      <p:ext uri="{BB962C8B-B14F-4D97-AF65-F5344CB8AC3E}">
        <p14:creationId xmlns:p14="http://schemas.microsoft.com/office/powerpoint/2010/main" val="1537206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85CF09-59B8-4F4A-A1B4-56A216EF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Commit a version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1FB280-3838-0691-4CDD-BFF5F7999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865553D-476C-4366-B67B-25AEC8CA99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利用 </a:t>
            </a:r>
            <a:r>
              <a:rPr lang="en-US" altLang="zh-TW" sz="1600">
                <a:latin typeface="Consolas" panose="020B0609020204030204" pitchFamily="49" charset="0"/>
                <a:ea typeface="芫荽 0.94" pitchFamily="2" charset="-120"/>
                <a:cs typeface="芫荽 0.94" pitchFamily="2" charset="-120"/>
              </a:rPr>
              <a:t>git add</a:t>
            </a:r>
            <a:r>
              <a:rPr lang="en-US" altLang="zh-TW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來新增必要的檔案。</a:t>
            </a:r>
            <a:endParaRPr lang="en-US" altLang="zh-TW" sz="160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利用 </a:t>
            </a:r>
            <a:r>
              <a:rPr lang="en-US" altLang="zh-TW" sz="1600">
                <a:latin typeface="Consolas" panose="020B0609020204030204" pitchFamily="49" charset="0"/>
                <a:ea typeface="芫荽 0.94" pitchFamily="2" charset="-120"/>
                <a:cs typeface="芫荽 0.94" pitchFamily="2" charset="-120"/>
              </a:rPr>
              <a:t>git commit</a:t>
            </a:r>
            <a:r>
              <a:rPr lang="en-US" altLang="zh-TW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來創立版本。</a:t>
            </a:r>
            <a:endParaRPr lang="en-US" altLang="zh-TW" sz="160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利用 </a:t>
            </a:r>
            <a:r>
              <a:rPr lang="en-US" altLang="zh-TW" sz="1600">
                <a:latin typeface="Consolas" panose="020B0609020204030204" pitchFamily="49" charset="0"/>
                <a:ea typeface="芫荽 0.94" pitchFamily="2" charset="-120"/>
                <a:cs typeface="芫荽 0.94" pitchFamily="2" charset="-120"/>
              </a:rPr>
              <a:t>git push</a:t>
            </a:r>
            <a:r>
              <a:rPr lang="en-US" altLang="zh-TW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來將分支（</a:t>
            </a:r>
            <a:r>
              <a:rPr lang="en-US" altLang="zh-TW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branch</a:t>
            </a: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）推上遠端版本庫。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366DDB6-54D2-C32F-12EF-E6765C63F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28EDF3B-C827-3DCC-BE3B-4AA44185F89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023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04A62A-9899-4E9D-9930-32237F29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Know your version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F3519-9F43-45DE-A722-5F8CA26A9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使用 </a:t>
            </a:r>
            <a:r>
              <a:rPr lang="en-US" altLang="zh-TW" sz="1600">
                <a:latin typeface="Consolas" panose="020B0609020204030204" pitchFamily="49" charset="0"/>
                <a:ea typeface="芫荽 0.94" pitchFamily="2" charset="-120"/>
                <a:cs typeface="芫荽 0.94" pitchFamily="2" charset="-120"/>
              </a:rPr>
              <a:t>git log</a:t>
            </a:r>
            <a:r>
              <a:rPr lang="zh-TW" altLang="en-US" sz="1600">
                <a:latin typeface="Consolas" panose="020B0609020204030204" pitchFamily="49" charset="0"/>
                <a:ea typeface="芫荽 0.94" pitchFamily="2" charset="-120"/>
                <a:cs typeface="芫荽 0.94" pitchFamily="2" charset="-120"/>
              </a:rPr>
              <a:t> </a:t>
            </a: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來知道。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20526A6-55B2-4D93-A375-F961215F6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7" y="2191422"/>
            <a:ext cx="8286917" cy="46655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3C4FFF1-0472-40DD-B669-F53134D3F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531" y="2837134"/>
            <a:ext cx="4231958" cy="31905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16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4CD65-4E72-4865-9218-9A809193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Push</a:t>
            </a:r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AA05C51-2F95-4C35-8FE9-8DE1F2A87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分支推上遠端版本庫（</a:t>
            </a:r>
            <a:r>
              <a:rPr lang="en-US" altLang="zh-TW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Remote-side</a:t>
            </a: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）時，遠端版本庫與本地版本庫（</a:t>
            </a:r>
            <a:r>
              <a:rPr lang="en-US" altLang="zh-TW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local-side</a:t>
            </a: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）就會統一。</a:t>
            </a:r>
            <a:endParaRPr lang="en-US" altLang="zh-TW" sz="160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Push</a:t>
            </a: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的目標是為了統一兩端的版本庫，有不統一的情況嗎？</a:t>
            </a:r>
            <a:endParaRPr lang="en-US" altLang="zh-TW" sz="160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pPr lvl="1">
              <a:lnSpc>
                <a:spcPct val="200000"/>
              </a:lnSpc>
            </a:pPr>
            <a:r>
              <a:rPr lang="zh-TW" altLang="en-US" sz="12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如果有多個 </a:t>
            </a:r>
            <a:r>
              <a:rPr lang="en-US" altLang="zh-TW" sz="12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local-side </a:t>
            </a:r>
            <a:r>
              <a:rPr lang="zh-TW" altLang="en-US" sz="12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呢？</a:t>
            </a:r>
            <a:endParaRPr lang="en-US" altLang="zh-TW" sz="120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7488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0FA1622-BA07-430A-9637-C21F4E52E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Push</a:t>
            </a:r>
            <a:r>
              <a:rPr lang="zh-TW" altLang="en-US"/>
              <a:t> </a:t>
            </a:r>
            <a:r>
              <a:rPr lang="en-US" altLang="zh-TW"/>
              <a:t>rejected</a:t>
            </a:r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46B1FCF-4BBF-4B81-874B-90F8405B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34" y="2456137"/>
            <a:ext cx="5113906" cy="22848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1230F26-E1BE-4518-B9A3-F22666E03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230" y="2456137"/>
            <a:ext cx="5705815" cy="22848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1DA3447-B453-47F0-B9B2-07EBFC96D144}"/>
              </a:ext>
            </a:extLst>
          </p:cNvPr>
          <p:cNvSpPr txBox="1"/>
          <p:nvPr/>
        </p:nvSpPr>
        <p:spPr>
          <a:xfrm>
            <a:off x="2308087" y="4925568"/>
            <a:ext cx="1750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▲原本的 </a:t>
            </a:r>
            <a:r>
              <a:rPr lang="en-US" altLang="zh-TW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branch</a:t>
            </a:r>
            <a:endParaRPr lang="zh-TW" altLang="en-US" sz="160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3180ACC-0320-4CA8-9FA0-0F94DC4AD77B}"/>
              </a:ext>
            </a:extLst>
          </p:cNvPr>
          <p:cNvSpPr txBox="1"/>
          <p:nvPr/>
        </p:nvSpPr>
        <p:spPr>
          <a:xfrm>
            <a:off x="7297209" y="4925568"/>
            <a:ext cx="3167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▲ 在 </a:t>
            </a:r>
            <a:r>
              <a:rPr lang="en-US" altLang="zh-TW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Gitlab</a:t>
            </a: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上做了一次 </a:t>
            </a:r>
            <a:r>
              <a:rPr lang="en-US" altLang="zh-TW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commit</a:t>
            </a:r>
            <a:endParaRPr lang="zh-TW" altLang="en-US" sz="160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8521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12FFB0C-6549-4162-98E8-9ED315647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Push</a:t>
            </a:r>
            <a:r>
              <a:rPr lang="zh-TW" altLang="en-US"/>
              <a:t> </a:t>
            </a:r>
            <a:r>
              <a:rPr lang="en-US" altLang="zh-TW"/>
              <a:t>rejected</a:t>
            </a:r>
            <a:r>
              <a:rPr lang="zh-TW" altLang="en-US"/>
              <a:t> </a:t>
            </a:r>
            <a:r>
              <a:rPr lang="en-US" altLang="zh-TW"/>
              <a:t>(Cont.)</a:t>
            </a:r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E801835-10A3-4169-92C2-38FD6F684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000" y="2022769"/>
            <a:ext cx="6534000" cy="28124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B73A38E-69D0-4780-9008-75329A315FE3}"/>
              </a:ext>
            </a:extLst>
          </p:cNvPr>
          <p:cNvSpPr txBox="1"/>
          <p:nvPr/>
        </p:nvSpPr>
        <p:spPr>
          <a:xfrm>
            <a:off x="2961167" y="5167311"/>
            <a:ext cx="6269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▲ 在 </a:t>
            </a:r>
            <a:r>
              <a:rPr lang="en-US" altLang="zh-TW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local</a:t>
            </a: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端做一次 </a:t>
            </a:r>
            <a:r>
              <a:rPr lang="en-US" altLang="zh-TW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commit</a:t>
            </a: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，造成兩端不同步，</a:t>
            </a:r>
            <a:r>
              <a:rPr lang="en-US" altLang="zh-TW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Push</a:t>
            </a: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en-US" altLang="zh-TW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Rejected</a:t>
            </a: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04123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B4726B-A533-4652-8193-5EEA65FB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</a:t>
            </a:r>
            <a:r>
              <a:rPr lang="zh-TW" altLang="en-US"/>
              <a:t> </a:t>
            </a:r>
            <a:r>
              <a:rPr lang="en-US" altLang="zh-TW"/>
              <a:t>to</a:t>
            </a:r>
            <a:r>
              <a:rPr lang="zh-TW" altLang="en-US"/>
              <a:t> </a:t>
            </a:r>
            <a:r>
              <a:rPr lang="en-US" altLang="zh-TW"/>
              <a:t>solve</a:t>
            </a:r>
            <a:r>
              <a:rPr lang="zh-TW" altLang="en-US"/>
              <a:t> </a:t>
            </a:r>
            <a:r>
              <a:rPr lang="en-US" altLang="zh-TW"/>
              <a:t>the Push rejected?</a:t>
            </a:r>
            <a:r>
              <a:rPr lang="zh-TW" altLang="en-US"/>
              <a:t> </a:t>
            </a:r>
            <a:r>
              <a:rPr lang="en-US" altLang="zh-TW"/>
              <a:t>(Reset)</a:t>
            </a:r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82C7BB7-889B-42F2-9ABF-B112FE278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先使用 </a:t>
            </a:r>
            <a:r>
              <a:rPr lang="en-US" altLang="zh-TW" sz="1600">
                <a:latin typeface="Consolas" panose="020B0609020204030204" pitchFamily="49" charset="0"/>
                <a:ea typeface="芫荽 0.94" pitchFamily="2" charset="-120"/>
                <a:cs typeface="芫荽 0.94" pitchFamily="2" charset="-120"/>
              </a:rPr>
              <a:t>git</a:t>
            </a:r>
            <a:r>
              <a:rPr lang="zh-TW" altLang="en-US" sz="1600">
                <a:latin typeface="Consolas" panose="020B0609020204030204" pitchFamily="49" charset="0"/>
                <a:ea typeface="芫荽 0.94" pitchFamily="2" charset="-120"/>
                <a:cs typeface="芫荽 0.94" pitchFamily="2" charset="-120"/>
              </a:rPr>
              <a:t> </a:t>
            </a:r>
            <a:r>
              <a:rPr lang="en-US" altLang="zh-TW" sz="1600">
                <a:latin typeface="Consolas" panose="020B0609020204030204" pitchFamily="49" charset="0"/>
                <a:ea typeface="芫荽 0.94" pitchFamily="2" charset="-120"/>
                <a:cs typeface="芫荽 0.94" pitchFamily="2" charset="-120"/>
              </a:rPr>
              <a:t>pull</a:t>
            </a:r>
            <a:r>
              <a:rPr lang="zh-TW" altLang="en-US" sz="1600">
                <a:latin typeface="Consolas" panose="020B0609020204030204" pitchFamily="49" charset="0"/>
                <a:ea typeface="芫荽 0.94" pitchFamily="2" charset="-120"/>
                <a:cs typeface="芫荽 0.94" pitchFamily="2" charset="-120"/>
              </a:rPr>
              <a:t> </a:t>
            </a: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來同步兩端的版本資料庫，然後再進行修改與 </a:t>
            </a:r>
            <a:r>
              <a:rPr lang="en-US" altLang="zh-TW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commit</a:t>
            </a: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。</a:t>
            </a:r>
            <a:endParaRPr lang="en-US" altLang="zh-TW" sz="160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1600">
                <a:latin typeface="Consolas" panose="020B0609020204030204" pitchFamily="49" charset="0"/>
                <a:ea typeface="芫荽 0.94" pitchFamily="2" charset="-120"/>
                <a:cs typeface="芫荽 0.94" pitchFamily="2" charset="-120"/>
              </a:rPr>
              <a:t>寫專案前先 </a:t>
            </a:r>
            <a:r>
              <a:rPr lang="en-US" altLang="zh-TW" sz="1600">
                <a:latin typeface="Consolas" panose="020B0609020204030204" pitchFamily="49" charset="0"/>
                <a:ea typeface="芫荽 0.94" pitchFamily="2" charset="-120"/>
                <a:cs typeface="芫荽 0.94" pitchFamily="2" charset="-120"/>
              </a:rPr>
              <a:t>git pull </a:t>
            </a:r>
            <a:r>
              <a:rPr lang="zh-TW" altLang="en-US" sz="1600">
                <a:latin typeface="Consolas" panose="020B0609020204030204" pitchFamily="49" charset="0"/>
                <a:ea typeface="芫荽 0.94" pitchFamily="2" charset="-120"/>
                <a:cs typeface="芫荽 0.94" pitchFamily="2" charset="-120"/>
              </a:rPr>
              <a:t>來養成好習慣！</a:t>
            </a:r>
            <a:endParaRPr lang="en-US" altLang="zh-TW" sz="1600">
              <a:latin typeface="Consolas" panose="020B0609020204030204" pitchFamily="49" charset="0"/>
              <a:ea typeface="芫荽 0.94" pitchFamily="2" charset="-120"/>
              <a:cs typeface="芫荽 0.94" pitchFamily="2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E6BD217-2BF8-4EA8-8B73-F11EFB4E7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042" y="3429000"/>
            <a:ext cx="7401915" cy="29979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4381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43DDB5A-CC83-4386-9AEB-6853BC574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How</a:t>
            </a:r>
            <a:r>
              <a:rPr lang="zh-TW" altLang="en-US"/>
              <a:t> </a:t>
            </a:r>
            <a:r>
              <a:rPr lang="en-US" altLang="zh-TW"/>
              <a:t>to</a:t>
            </a:r>
            <a:r>
              <a:rPr lang="zh-TW" altLang="en-US"/>
              <a:t> </a:t>
            </a:r>
            <a:r>
              <a:rPr lang="en-US" altLang="zh-TW"/>
              <a:t>solve the</a:t>
            </a:r>
            <a:r>
              <a:rPr lang="zh-TW" altLang="en-US"/>
              <a:t> </a:t>
            </a:r>
            <a:r>
              <a:rPr lang="en-US" altLang="zh-TW"/>
              <a:t>Push rejected?</a:t>
            </a:r>
            <a:r>
              <a:rPr lang="zh-TW" altLang="en-US"/>
              <a:t> </a:t>
            </a:r>
            <a:r>
              <a:rPr lang="en-US" altLang="zh-TW"/>
              <a:t>(Reality)</a:t>
            </a:r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BC6BF67-0FB9-4344-BA3C-543E803C38A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TW" altLang="en-US" sz="160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芫荽 0.94" pitchFamily="2" charset="-120"/>
                <a:cs typeface="芫荽 0.94" pitchFamily="2" charset="-120"/>
              </a:rPr>
              <a:t>遠端版本庫被別人修改。</a:t>
            </a:r>
            <a:endParaRPr lang="en-US" altLang="zh-TW" sz="160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ea typeface="芫荽 0.94" pitchFamily="2" charset="-120"/>
              <a:cs typeface="芫荽 0.94" pitchFamily="2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160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芫荽 0.94" pitchFamily="2" charset="-120"/>
                <a:cs typeface="芫荽 0.94" pitchFamily="2" charset="-120"/>
              </a:rPr>
              <a:t>本地版本庫也被自己修改。</a:t>
            </a:r>
            <a:endParaRPr lang="en-US" altLang="zh-TW" sz="160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ea typeface="芫荽 0.94" pitchFamily="2" charset="-120"/>
              <a:cs typeface="芫荽 0.94" pitchFamily="2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160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芫荽 0.94" pitchFamily="2" charset="-120"/>
                <a:cs typeface="芫荽 0.94" pitchFamily="2" charset="-120"/>
              </a:rPr>
              <a:t>push rejected</a:t>
            </a:r>
          </a:p>
          <a:p>
            <a:pPr>
              <a:lnSpc>
                <a:spcPct val="200000"/>
              </a:lnSpc>
            </a:pPr>
            <a:r>
              <a:rPr lang="en-US" altLang="zh-TW" sz="1600">
                <a:latin typeface="Consolas" panose="020B0609020204030204" pitchFamily="49" charset="0"/>
                <a:ea typeface="芫荽 0.94" pitchFamily="2" charset="-120"/>
                <a:cs typeface="芫荽 0.94" pitchFamily="2" charset="-120"/>
              </a:rPr>
              <a:t>git pull</a:t>
            </a:r>
          </a:p>
          <a:p>
            <a:pPr>
              <a:lnSpc>
                <a:spcPct val="200000"/>
              </a:lnSpc>
            </a:pPr>
            <a:r>
              <a:rPr lang="en-US" altLang="zh-TW" sz="1600">
                <a:latin typeface="Consolas" panose="020B0609020204030204" pitchFamily="49" charset="0"/>
                <a:ea typeface="芫荽 0.94" pitchFamily="2" charset="-120"/>
                <a:cs typeface="芫荽 0.94" pitchFamily="2" charset="-120"/>
              </a:rPr>
              <a:t>git commit </a:t>
            </a:r>
          </a:p>
          <a:p>
            <a:pPr>
              <a:lnSpc>
                <a:spcPct val="200000"/>
              </a:lnSpc>
            </a:pPr>
            <a:r>
              <a:rPr lang="en-US" altLang="zh-TW" sz="1600">
                <a:solidFill>
                  <a:srgbClr val="FF0000"/>
                </a:solidFill>
                <a:latin typeface="Consolas" panose="020B0609020204030204" pitchFamily="49" charset="0"/>
                <a:ea typeface="芫荽 0.94" pitchFamily="2" charset="-120"/>
                <a:cs typeface="芫荽 0.94" pitchFamily="2" charset="-120"/>
              </a:rPr>
              <a:t>push and merge!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3417EC0-4D9F-4CAE-8D43-2E40C283A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580" y="2809788"/>
            <a:ext cx="6411220" cy="12384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8959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7369A1A-3DDA-4612-AAC0-73C6142A7D83}"/>
              </a:ext>
            </a:extLst>
          </p:cNvPr>
          <p:cNvSpPr txBox="1">
            <a:spLocks/>
          </p:cNvSpPr>
          <p:nvPr/>
        </p:nvSpPr>
        <p:spPr>
          <a:xfrm>
            <a:off x="1524000" y="3067315"/>
            <a:ext cx="9144000" cy="7233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一些實用的 </a:t>
            </a:r>
            <a:r>
              <a:rPr lang="en-US" altLang="zh-TW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Git </a:t>
            </a:r>
            <a:r>
              <a:rPr lang="zh-TW" altLang="en-US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676568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EA63E5-3DED-4ADF-AF2D-90B11760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Consolas" panose="020B0609020204030204" pitchFamily="49" charset="0"/>
              </a:rPr>
              <a:t>git clone &lt;</a:t>
            </a:r>
            <a:r>
              <a:rPr lang="en-US" altLang="zh-TW" err="1">
                <a:latin typeface="Consolas" panose="020B0609020204030204" pitchFamily="49" charset="0"/>
              </a:rPr>
              <a:t>url</a:t>
            </a:r>
            <a:r>
              <a:rPr lang="en-US" altLang="zh-TW">
                <a:latin typeface="Consolas" panose="020B0609020204030204" pitchFamily="49" charset="0"/>
              </a:rPr>
              <a:t>&gt;</a:t>
            </a:r>
            <a:endParaRPr lang="zh-TW" altLang="en-US">
              <a:latin typeface="Consolas" panose="020B0609020204030204" pitchFamily="49" charset="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A6EDD45-A97C-4875-9C39-128320FEB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將專案從遠端版本庫複製到本地版本庫。</a:t>
            </a:r>
            <a:endParaRPr lang="en-US" altLang="zh-TW" sz="160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746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E18D3C-49F4-46D3-9FAD-CFC2CF57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Who am I?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9FA78A-3B73-498D-9C8F-73BB6BD9C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國立臺北科技大學　</a:t>
            </a:r>
            <a:r>
              <a:rPr lang="en-US" altLang="zh-TW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109</a:t>
            </a: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　資訊工程系　黃漢軒。</a:t>
            </a:r>
            <a:endParaRPr lang="en-US" altLang="zh-TW" sz="160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前北科程式設計社講者與幹部。</a:t>
            </a:r>
            <a:endParaRPr lang="en-US" altLang="zh-TW" sz="160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興趣是全端設計、軟體工程、軟體設計、地理資訊系統。</a:t>
            </a:r>
            <a:endParaRPr lang="en-US" altLang="zh-TW" sz="160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3A4F319-C997-488D-B0C9-0946C258A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855" y="3231473"/>
            <a:ext cx="2795058" cy="279505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B41C628-EE4F-4496-B017-CA341DA0DB53}"/>
              </a:ext>
            </a:extLst>
          </p:cNvPr>
          <p:cNvSpPr txBox="1"/>
          <p:nvPr/>
        </p:nvSpPr>
        <p:spPr>
          <a:xfrm>
            <a:off x="8331708" y="5838409"/>
            <a:ext cx="3959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>
                <a:solidFill>
                  <a:schemeClr val="bg1">
                    <a:lumMod val="65000"/>
                  </a:schemeClr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這是我的個人網頁，不是點名表單</a:t>
            </a:r>
          </a:p>
        </p:txBody>
      </p:sp>
    </p:spTree>
    <p:extLst>
      <p:ext uri="{BB962C8B-B14F-4D97-AF65-F5344CB8AC3E}">
        <p14:creationId xmlns:p14="http://schemas.microsoft.com/office/powerpoint/2010/main" val="3366686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4176ED-F48A-4723-8090-597879BF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Consolas" panose="020B0609020204030204" pitchFamily="49" charset="0"/>
              </a:rPr>
              <a:t>git reset &lt;version&gt;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064DB1-BC45-4547-91B5-4FE4E4FF8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將專案版本回朔到目標版本。</a:t>
            </a:r>
            <a:endParaRPr lang="en-US" altLang="zh-TW" sz="160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endParaRPr lang="en-US" altLang="zh-TW" sz="160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加個 </a:t>
            </a:r>
            <a:r>
              <a:rPr lang="en-US" altLang="zh-TW" sz="1600">
                <a:latin typeface="Consolas" panose="020B0609020204030204" pitchFamily="49" charset="0"/>
                <a:ea typeface="芫荽 0.94" pitchFamily="2" charset="-120"/>
                <a:cs typeface="芫荽 0.94" pitchFamily="2" charset="-120"/>
              </a:rPr>
              <a:t>--hard</a:t>
            </a:r>
            <a:r>
              <a:rPr lang="en-US" altLang="zh-TW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來讓檔案直接被修改。</a:t>
            </a:r>
            <a:r>
              <a:rPr lang="zh-TW" altLang="en-US" sz="1600">
                <a:solidFill>
                  <a:srgbClr val="FF0000"/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（非常危險！）</a:t>
            </a:r>
            <a:endParaRPr lang="en-US" altLang="zh-TW" sz="1600">
              <a:solidFill>
                <a:srgbClr val="FF0000"/>
              </a:solidFill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4018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C3F5DC9-FCBC-4115-8593-1D9CF0EA2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>
                <a:latin typeface="Consolas" panose="020B0609020204030204" pitchFamily="49" charset="0"/>
              </a:rPr>
              <a:t>git remote</a:t>
            </a:r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802B814-D50C-4EC1-9897-941DB7CEB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用來設定 </a:t>
            </a:r>
            <a:r>
              <a:rPr lang="en-US" altLang="zh-TW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remote </a:t>
            </a: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的目標連結，以下列舉一些常用的：</a:t>
            </a:r>
            <a:endParaRPr lang="en-US" altLang="zh-TW" sz="160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pPr lvl="1">
              <a:lnSpc>
                <a:spcPct val="200000"/>
              </a:lnSpc>
            </a:pPr>
            <a:r>
              <a:rPr lang="en-US" altLang="zh-TW" sz="1200">
                <a:latin typeface="Consolas" panose="020B0609020204030204" pitchFamily="49" charset="0"/>
                <a:ea typeface="芫荽 0.94" pitchFamily="2" charset="-120"/>
                <a:cs typeface="芫荽 0.94" pitchFamily="2" charset="-120"/>
              </a:rPr>
              <a:t>git remote add &lt;name&gt; &lt;</a:t>
            </a:r>
            <a:r>
              <a:rPr lang="en-US" altLang="zh-TW" sz="1200" err="1">
                <a:latin typeface="Consolas" panose="020B0609020204030204" pitchFamily="49" charset="0"/>
                <a:ea typeface="芫荽 0.94" pitchFamily="2" charset="-120"/>
                <a:cs typeface="芫荽 0.94" pitchFamily="2" charset="-120"/>
              </a:rPr>
              <a:t>url</a:t>
            </a:r>
            <a:r>
              <a:rPr lang="en-US" altLang="zh-TW" sz="1200">
                <a:latin typeface="Consolas" panose="020B0609020204030204" pitchFamily="49" charset="0"/>
                <a:ea typeface="芫荽 0.94" pitchFamily="2" charset="-120"/>
                <a:cs typeface="芫荽 0.94" pitchFamily="2" charset="-120"/>
              </a:rPr>
              <a:t>&gt;</a:t>
            </a:r>
            <a:r>
              <a:rPr lang="zh-TW" altLang="en-US" sz="1200">
                <a:latin typeface="Consolas" panose="020B0609020204030204" pitchFamily="49" charset="0"/>
                <a:ea typeface="芫荽 0.94" pitchFamily="2" charset="-120"/>
                <a:cs typeface="芫荽 0.94" pitchFamily="2" charset="-120"/>
              </a:rPr>
              <a:t>　　　　　新增名為 </a:t>
            </a:r>
            <a:r>
              <a:rPr lang="en-US" altLang="zh-TW" sz="1200">
                <a:latin typeface="Consolas" panose="020B0609020204030204" pitchFamily="49" charset="0"/>
                <a:ea typeface="芫荽 0.94" pitchFamily="2" charset="-120"/>
                <a:cs typeface="芫荽 0.94" pitchFamily="2" charset="-120"/>
              </a:rPr>
              <a:t>&lt;name&gt; </a:t>
            </a:r>
            <a:r>
              <a:rPr lang="zh-TW" altLang="en-US" sz="1200">
                <a:latin typeface="Consolas" panose="020B0609020204030204" pitchFamily="49" charset="0"/>
                <a:ea typeface="芫荽 0.94" pitchFamily="2" charset="-120"/>
                <a:cs typeface="芫荽 0.94" pitchFamily="2" charset="-120"/>
              </a:rPr>
              <a:t>的 </a:t>
            </a:r>
            <a:r>
              <a:rPr lang="en-US" altLang="zh-TW" sz="1200">
                <a:latin typeface="Consolas" panose="020B0609020204030204" pitchFamily="49" charset="0"/>
                <a:ea typeface="芫荽 0.94" pitchFamily="2" charset="-120"/>
                <a:cs typeface="芫荽 0.94" pitchFamily="2" charset="-120"/>
              </a:rPr>
              <a:t>remote </a:t>
            </a:r>
            <a:r>
              <a:rPr lang="zh-TW" altLang="en-US" sz="1200">
                <a:latin typeface="Consolas" panose="020B0609020204030204" pitchFamily="49" charset="0"/>
                <a:ea typeface="芫荽 0.94" pitchFamily="2" charset="-120"/>
                <a:cs typeface="芫荽 0.94" pitchFamily="2" charset="-120"/>
              </a:rPr>
              <a:t>目標連結。</a:t>
            </a:r>
            <a:endParaRPr lang="en-US" altLang="zh-TW" sz="1200">
              <a:latin typeface="Consolas" panose="020B0609020204030204" pitchFamily="49" charset="0"/>
              <a:ea typeface="芫荽 0.94" pitchFamily="2" charset="-120"/>
              <a:cs typeface="芫荽 0.94" pitchFamily="2" charset="-120"/>
            </a:endParaRPr>
          </a:p>
          <a:p>
            <a:pPr lvl="1">
              <a:lnSpc>
                <a:spcPct val="200000"/>
              </a:lnSpc>
            </a:pPr>
            <a:r>
              <a:rPr lang="en-US" altLang="zh-TW" sz="1200">
                <a:latin typeface="Consolas" panose="020B0609020204030204" pitchFamily="49" charset="0"/>
                <a:ea typeface="芫荽 0.94" pitchFamily="2" charset="-120"/>
                <a:cs typeface="芫荽 0.94" pitchFamily="2" charset="-120"/>
              </a:rPr>
              <a:t>git remote set-</a:t>
            </a:r>
            <a:r>
              <a:rPr lang="en-US" altLang="zh-TW" sz="1200" err="1">
                <a:latin typeface="Consolas" panose="020B0609020204030204" pitchFamily="49" charset="0"/>
                <a:ea typeface="芫荽 0.94" pitchFamily="2" charset="-120"/>
                <a:cs typeface="芫荽 0.94" pitchFamily="2" charset="-120"/>
              </a:rPr>
              <a:t>url</a:t>
            </a:r>
            <a:r>
              <a:rPr lang="en-US" altLang="zh-TW" sz="1200">
                <a:latin typeface="Consolas" panose="020B0609020204030204" pitchFamily="49" charset="0"/>
                <a:ea typeface="芫荽 0.94" pitchFamily="2" charset="-120"/>
                <a:cs typeface="芫荽 0.94" pitchFamily="2" charset="-120"/>
              </a:rPr>
              <a:t> &lt;name&gt; &lt;</a:t>
            </a:r>
            <a:r>
              <a:rPr lang="en-US" altLang="zh-TW" sz="1200" err="1">
                <a:latin typeface="Consolas" panose="020B0609020204030204" pitchFamily="49" charset="0"/>
                <a:ea typeface="芫荽 0.94" pitchFamily="2" charset="-120"/>
                <a:cs typeface="芫荽 0.94" pitchFamily="2" charset="-120"/>
              </a:rPr>
              <a:t>url</a:t>
            </a:r>
            <a:r>
              <a:rPr lang="en-US" altLang="zh-TW" sz="1200">
                <a:latin typeface="Consolas" panose="020B0609020204030204" pitchFamily="49" charset="0"/>
                <a:ea typeface="芫荽 0.94" pitchFamily="2" charset="-120"/>
                <a:cs typeface="芫荽 0.94" pitchFamily="2" charset="-120"/>
              </a:rPr>
              <a:t>&gt;</a:t>
            </a:r>
            <a:r>
              <a:rPr lang="zh-TW" altLang="en-US" sz="1200">
                <a:latin typeface="Consolas" panose="020B0609020204030204" pitchFamily="49" charset="0"/>
                <a:ea typeface="芫荽 0.94" pitchFamily="2" charset="-120"/>
                <a:cs typeface="芫荽 0.94" pitchFamily="2" charset="-120"/>
              </a:rPr>
              <a:t>     設定名為 </a:t>
            </a:r>
            <a:r>
              <a:rPr lang="en-US" altLang="zh-TW" sz="1200">
                <a:latin typeface="Consolas" panose="020B0609020204030204" pitchFamily="49" charset="0"/>
                <a:ea typeface="芫荽 0.94" pitchFamily="2" charset="-120"/>
                <a:cs typeface="芫荽 0.94" pitchFamily="2" charset="-120"/>
              </a:rPr>
              <a:t>&lt;name&gt; </a:t>
            </a:r>
            <a:r>
              <a:rPr lang="zh-TW" altLang="en-US" sz="1200">
                <a:latin typeface="Consolas" panose="020B0609020204030204" pitchFamily="49" charset="0"/>
                <a:ea typeface="芫荽 0.94" pitchFamily="2" charset="-120"/>
                <a:cs typeface="芫荽 0.94" pitchFamily="2" charset="-120"/>
              </a:rPr>
              <a:t>的 </a:t>
            </a:r>
            <a:r>
              <a:rPr lang="en-US" altLang="zh-TW" sz="1200">
                <a:latin typeface="Consolas" panose="020B0609020204030204" pitchFamily="49" charset="0"/>
                <a:ea typeface="芫荽 0.94" pitchFamily="2" charset="-120"/>
                <a:cs typeface="芫荽 0.94" pitchFamily="2" charset="-120"/>
              </a:rPr>
              <a:t>remote </a:t>
            </a:r>
            <a:r>
              <a:rPr lang="zh-TW" altLang="en-US" sz="1200">
                <a:latin typeface="Consolas" panose="020B0609020204030204" pitchFamily="49" charset="0"/>
                <a:ea typeface="芫荽 0.94" pitchFamily="2" charset="-120"/>
                <a:cs typeface="芫荽 0.94" pitchFamily="2" charset="-120"/>
              </a:rPr>
              <a:t>目標連結。</a:t>
            </a:r>
            <a:endParaRPr lang="en-US" altLang="zh-TW" sz="1200">
              <a:latin typeface="Consolas" panose="020B0609020204030204" pitchFamily="49" charset="0"/>
              <a:ea typeface="芫荽 0.94" pitchFamily="2" charset="-120"/>
              <a:cs typeface="芫荽 0.94" pitchFamily="2" charset="-120"/>
            </a:endParaRPr>
          </a:p>
          <a:p>
            <a:pPr lvl="1">
              <a:lnSpc>
                <a:spcPct val="200000"/>
              </a:lnSpc>
            </a:pPr>
            <a:r>
              <a:rPr lang="en-US" altLang="zh-TW" sz="1200">
                <a:latin typeface="Consolas" panose="020B0609020204030204" pitchFamily="49" charset="0"/>
                <a:ea typeface="芫荽 0.94" pitchFamily="2" charset="-120"/>
                <a:cs typeface="芫荽 0.94" pitchFamily="2" charset="-120"/>
              </a:rPr>
              <a:t>git remote get-</a:t>
            </a:r>
            <a:r>
              <a:rPr lang="en-US" altLang="zh-TW" sz="1200" err="1">
                <a:latin typeface="Consolas" panose="020B0609020204030204" pitchFamily="49" charset="0"/>
                <a:ea typeface="芫荽 0.94" pitchFamily="2" charset="-120"/>
                <a:cs typeface="芫荽 0.94" pitchFamily="2" charset="-120"/>
              </a:rPr>
              <a:t>url</a:t>
            </a:r>
            <a:r>
              <a:rPr lang="en-US" altLang="zh-TW" sz="1200">
                <a:latin typeface="Consolas" panose="020B0609020204030204" pitchFamily="49" charset="0"/>
                <a:ea typeface="芫荽 0.94" pitchFamily="2" charset="-120"/>
                <a:cs typeface="芫荽 0.94" pitchFamily="2" charset="-120"/>
              </a:rPr>
              <a:t> &lt;name&gt;</a:t>
            </a:r>
            <a:r>
              <a:rPr lang="zh-TW" altLang="en-US" sz="1200">
                <a:latin typeface="Consolas" panose="020B0609020204030204" pitchFamily="49" charset="0"/>
                <a:ea typeface="芫荽 0.94" pitchFamily="2" charset="-120"/>
                <a:cs typeface="芫荽 0.94" pitchFamily="2" charset="-120"/>
              </a:rPr>
              <a:t>　　　　　　取得名為 </a:t>
            </a:r>
            <a:r>
              <a:rPr lang="en-US" altLang="zh-TW" sz="1200">
                <a:latin typeface="Consolas" panose="020B0609020204030204" pitchFamily="49" charset="0"/>
                <a:ea typeface="芫荽 0.94" pitchFamily="2" charset="-120"/>
                <a:cs typeface="芫荽 0.94" pitchFamily="2" charset="-120"/>
              </a:rPr>
              <a:t>&lt;name&gt; </a:t>
            </a:r>
            <a:r>
              <a:rPr lang="zh-TW" altLang="en-US" sz="1200">
                <a:latin typeface="Consolas" panose="020B0609020204030204" pitchFamily="49" charset="0"/>
                <a:ea typeface="芫荽 0.94" pitchFamily="2" charset="-120"/>
                <a:cs typeface="芫荽 0.94" pitchFamily="2" charset="-120"/>
              </a:rPr>
              <a:t>的 </a:t>
            </a:r>
            <a:r>
              <a:rPr lang="en-US" altLang="zh-TW" sz="1200">
                <a:latin typeface="Consolas" panose="020B0609020204030204" pitchFamily="49" charset="0"/>
                <a:ea typeface="芫荽 0.94" pitchFamily="2" charset="-120"/>
                <a:cs typeface="芫荽 0.94" pitchFamily="2" charset="-120"/>
              </a:rPr>
              <a:t>remote </a:t>
            </a:r>
            <a:r>
              <a:rPr lang="zh-TW" altLang="en-US" sz="1200">
                <a:latin typeface="Consolas" panose="020B0609020204030204" pitchFamily="49" charset="0"/>
                <a:ea typeface="芫荽 0.94" pitchFamily="2" charset="-120"/>
                <a:cs typeface="芫荽 0.94" pitchFamily="2" charset="-120"/>
              </a:rPr>
              <a:t>目標連結。</a:t>
            </a:r>
            <a:endParaRPr lang="en-US" altLang="zh-TW" sz="1200">
              <a:latin typeface="Consolas" panose="020B0609020204030204" pitchFamily="49" charset="0"/>
              <a:ea typeface="芫荽 0.94" pitchFamily="2" charset="-120"/>
              <a:cs typeface="芫荽 0.94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0472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5C13485-7165-4A6F-B89F-BC60BA7100F8}"/>
              </a:ext>
            </a:extLst>
          </p:cNvPr>
          <p:cNvSpPr txBox="1">
            <a:spLocks/>
          </p:cNvSpPr>
          <p:nvPr/>
        </p:nvSpPr>
        <p:spPr>
          <a:xfrm>
            <a:off x="1524000" y="3067315"/>
            <a:ext cx="9144000" cy="7233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SSH Key on Gitlab</a:t>
            </a:r>
            <a:endParaRPr lang="zh-TW" altLang="en-US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5962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838B0E-6146-4BF5-B6A9-9FAA80D8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SSH Key on Gitlab</a:t>
            </a:r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3351229B-F83B-45E5-B63E-EB54DA3E9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Gitlab/</a:t>
            </a:r>
            <a:r>
              <a:rPr lang="en-US" altLang="zh-TW" sz="1600" err="1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Github</a:t>
            </a:r>
            <a:r>
              <a:rPr lang="en-US" altLang="zh-TW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支援讓你使用 </a:t>
            </a:r>
            <a:r>
              <a:rPr lang="en-US" altLang="zh-TW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Public Key Authentication </a:t>
            </a: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來驗證身分。</a:t>
            </a:r>
            <a:endParaRPr lang="en-US" altLang="zh-TW" sz="160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Public Key Authentication </a:t>
            </a: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會生成私鑰與公鑰（非對稱加密）。</a:t>
            </a:r>
            <a:endParaRPr lang="en-US" altLang="zh-TW" sz="160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上傳時，將資料透過私鑰進行加密，在 </a:t>
            </a:r>
            <a:r>
              <a:rPr lang="en-US" altLang="zh-TW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Gitlab/</a:t>
            </a:r>
            <a:r>
              <a:rPr lang="en-US" altLang="zh-TW" sz="1600" err="1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Github</a:t>
            </a:r>
            <a:r>
              <a:rPr lang="en-US" altLang="zh-TW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 </a:t>
            </a: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時使用公鑰進行解密，確認資訊無虞則代表身分驗證成功。</a:t>
            </a:r>
            <a:endParaRPr lang="en-US" altLang="zh-TW" sz="160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每個系統所生成的公鑰與私鑰都會不同，所以進行身分驗證時，必須要使用已經設置公鑰至 </a:t>
            </a:r>
            <a:r>
              <a:rPr lang="en-US" altLang="zh-TW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Gitlab </a:t>
            </a: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的系統。</a:t>
            </a:r>
            <a:endParaRPr lang="en-US" altLang="zh-TW" sz="160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3524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43DA4D1-2917-4E61-9C44-BEF81A268BAE}"/>
              </a:ext>
            </a:extLst>
          </p:cNvPr>
          <p:cNvSpPr txBox="1">
            <a:spLocks/>
          </p:cNvSpPr>
          <p:nvPr/>
        </p:nvSpPr>
        <p:spPr>
          <a:xfrm>
            <a:off x="732366" y="2881048"/>
            <a:ext cx="10727267" cy="5479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Q&amp;A</a:t>
            </a:r>
          </a:p>
          <a:p>
            <a:pPr algn="ctr"/>
            <a:r>
              <a:rPr lang="en-US" altLang="zh-TW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(also answer the problem on </a:t>
            </a:r>
            <a:r>
              <a:rPr lang="en-US" altLang="zh-TW" err="1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Slido</a:t>
            </a:r>
            <a:r>
              <a:rPr lang="en-US" altLang="zh-TW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9591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2BC83B5-81C5-4E13-AE75-AE951F1E8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680508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zh-TW" altLang="en-US" sz="32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第一次助教課課程結束，感謝大家的聆聽</a:t>
            </a:r>
            <a:endParaRPr lang="en-US" altLang="zh-TW" sz="320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4B4E0D4-C451-4219-B131-762E0230D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204" y="3134783"/>
            <a:ext cx="2405592" cy="24055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D620520-BBB0-4A6A-8B74-8AE57A98633E}"/>
              </a:ext>
            </a:extLst>
          </p:cNvPr>
          <p:cNvSpPr txBox="1"/>
          <p:nvPr/>
        </p:nvSpPr>
        <p:spPr>
          <a:xfrm>
            <a:off x="4116324" y="5682834"/>
            <a:ext cx="3959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回饋表單</a:t>
            </a:r>
          </a:p>
        </p:txBody>
      </p:sp>
    </p:spTree>
    <p:extLst>
      <p:ext uri="{BB962C8B-B14F-4D97-AF65-F5344CB8AC3E}">
        <p14:creationId xmlns:p14="http://schemas.microsoft.com/office/powerpoint/2010/main" val="35887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2E189-30BC-4681-844C-8F6050083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err="1"/>
              <a:t>Slido</a:t>
            </a:r>
            <a:r>
              <a:rPr lang="en-US" altLang="zh-TW"/>
              <a:t> (2194293)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814E89-0629-4EF2-BF02-7439A9488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1600">
                <a:latin typeface="芫荽 0.94" pitchFamily="2" charset="-120"/>
                <a:ea typeface="芫荽 0.94" pitchFamily="2" charset="-120"/>
                <a:cs typeface="芫荽 0.94" pitchFamily="2" charset="-120"/>
                <a:hlinkClick r:id="rId2"/>
              </a:rPr>
              <a:t>https://www.slido.com/</a:t>
            </a:r>
            <a:endParaRPr lang="en-US" altLang="zh-TW" sz="160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你可以在這裡匿名詢問問題。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0411A5-3FA9-4F9B-AAC0-C6C61BDCF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867" y="1670113"/>
            <a:ext cx="3517773" cy="35177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743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3E027D-7CCB-4A27-B811-FCABFCCB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Goal</a:t>
            </a:r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DC86FD20-D3BF-4784-ADA3-FAB1996E4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複習 </a:t>
            </a:r>
            <a:r>
              <a:rPr lang="en-US" altLang="zh-TW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Git </a:t>
            </a: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基礎操作</a:t>
            </a:r>
            <a:endParaRPr lang="en-US" altLang="zh-TW" sz="160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複習 </a:t>
            </a:r>
            <a:r>
              <a:rPr lang="en-US" altLang="zh-TW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Git </a:t>
            </a: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基礎概念</a:t>
            </a:r>
            <a:endParaRPr lang="en-US" altLang="zh-TW" sz="160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認識其他進階操作（</a:t>
            </a:r>
            <a:r>
              <a:rPr lang="en-US" altLang="zh-TW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merge</a:t>
            </a: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、</a:t>
            </a:r>
            <a:r>
              <a:rPr lang="en-US" altLang="zh-TW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reset</a:t>
            </a: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、</a:t>
            </a:r>
            <a:r>
              <a:rPr lang="en-US" altLang="zh-TW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clone</a:t>
            </a: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）</a:t>
            </a:r>
            <a:endParaRPr lang="en-US" altLang="zh-TW" sz="160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SSH Public-Key </a:t>
            </a: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的介紹</a:t>
            </a:r>
          </a:p>
        </p:txBody>
      </p:sp>
    </p:spTree>
    <p:extLst>
      <p:ext uri="{BB962C8B-B14F-4D97-AF65-F5344CB8AC3E}">
        <p14:creationId xmlns:p14="http://schemas.microsoft.com/office/powerpoint/2010/main" val="391907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51A2FE-D619-402A-B9D4-1CF81ACC9444}"/>
              </a:ext>
            </a:extLst>
          </p:cNvPr>
          <p:cNvSpPr txBox="1">
            <a:spLocks/>
          </p:cNvSpPr>
          <p:nvPr/>
        </p:nvSpPr>
        <p:spPr>
          <a:xfrm>
            <a:off x="1524000" y="3067315"/>
            <a:ext cx="9144000" cy="7233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Git </a:t>
            </a:r>
            <a:r>
              <a:rPr lang="zh-TW" altLang="en-US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簡介</a:t>
            </a:r>
          </a:p>
        </p:txBody>
      </p:sp>
    </p:spTree>
    <p:extLst>
      <p:ext uri="{BB962C8B-B14F-4D97-AF65-F5344CB8AC3E}">
        <p14:creationId xmlns:p14="http://schemas.microsoft.com/office/powerpoint/2010/main" val="282987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EA6203-E7CB-4951-8226-3D677771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 is Git?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20D443-A3F8-4FA9-BF9A-644B344F1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版本控制工具。</a:t>
            </a:r>
            <a:endParaRPr lang="en-US" altLang="zh-TW" sz="160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可以讓你新增版本、回朔版本、合併兩個不同的版本</a:t>
            </a:r>
            <a:r>
              <a:rPr lang="en-US" altLang="zh-TW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…</a:t>
            </a: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等操作。</a:t>
            </a:r>
            <a:endParaRPr lang="en-US" altLang="zh-TW" sz="160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是個與人協作專案非常有用的工具。</a:t>
            </a:r>
          </a:p>
        </p:txBody>
      </p:sp>
    </p:spTree>
    <p:extLst>
      <p:ext uri="{BB962C8B-B14F-4D97-AF65-F5344CB8AC3E}">
        <p14:creationId xmlns:p14="http://schemas.microsoft.com/office/powerpoint/2010/main" val="2292441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CE15C7-4AF6-4275-9236-497F7E9C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am I need Git?</a:t>
            </a:r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7C222DC5-DB5D-4C23-ADE1-09C13495E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可以不用用 </a:t>
            </a:r>
            <a:r>
              <a:rPr lang="en-US" altLang="zh-TW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Line </a:t>
            </a: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傳 </a:t>
            </a:r>
            <a:r>
              <a:rPr lang="en-US" altLang="zh-TW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Code</a:t>
            </a: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。</a:t>
            </a:r>
            <a:endParaRPr lang="en-US" altLang="zh-TW" sz="160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可以與人在使用 </a:t>
            </a:r>
            <a:r>
              <a:rPr lang="en-US" altLang="zh-TW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Git </a:t>
            </a: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的應用程式溝通，例如 </a:t>
            </a:r>
            <a:r>
              <a:rPr lang="en-US" altLang="zh-TW" sz="1600" err="1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Github</a:t>
            </a: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。</a:t>
            </a:r>
            <a:endParaRPr lang="en-US" altLang="zh-TW" sz="160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可以更方便的回朔版本。</a:t>
            </a:r>
          </a:p>
        </p:txBody>
      </p:sp>
    </p:spTree>
    <p:extLst>
      <p:ext uri="{BB962C8B-B14F-4D97-AF65-F5344CB8AC3E}">
        <p14:creationId xmlns:p14="http://schemas.microsoft.com/office/powerpoint/2010/main" val="1133866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F4A033-D92C-42F7-A5F7-774E2A30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Conception of Version</a:t>
            </a:r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750BCF13-E358-4849-8C6E-DAF3B8724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當你的專案變更時，你就會有新的版本。</a:t>
            </a:r>
            <a:endParaRPr lang="en-US" altLang="zh-TW" sz="160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這個新的版本是繼承舊的版本做一些修改，然後變成了新的版本。</a:t>
            </a:r>
            <a:endParaRPr lang="en-US" altLang="zh-TW" sz="160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所以概念上來說，</a:t>
            </a:r>
            <a:r>
              <a:rPr lang="zh-TW" altLang="en-US" sz="1600">
                <a:solidFill>
                  <a:schemeClr val="bg1">
                    <a:lumMod val="75000"/>
                  </a:schemeClr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如果你只有一個 </a:t>
            </a:r>
            <a:r>
              <a:rPr lang="en-US" altLang="zh-TW" sz="1600">
                <a:solidFill>
                  <a:schemeClr val="bg1">
                    <a:lumMod val="75000"/>
                  </a:schemeClr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branch </a:t>
            </a:r>
            <a:r>
              <a:rPr lang="zh-TW" altLang="en-US" sz="1600">
                <a:solidFill>
                  <a:schemeClr val="bg1">
                    <a:lumMod val="75000"/>
                  </a:schemeClr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的情況下</a:t>
            </a: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，他是一個鏈結。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3BF4C0F-571F-461F-B210-FC24D415D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19" y="4581452"/>
            <a:ext cx="10116962" cy="1047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192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96B0A5D-D7E5-4B65-A5B5-AAD3B5B56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Terminologies</a:t>
            </a:r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25DD738-6AB8-40D6-B78E-7C2DF8EE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HEAD</a:t>
            </a: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：當前版本控制時最新的節點。</a:t>
            </a:r>
            <a:endParaRPr lang="en-US" altLang="zh-TW" sz="160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Remote-side</a:t>
            </a: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：通常泛指 </a:t>
            </a:r>
            <a:r>
              <a:rPr lang="en-US" altLang="zh-TW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git </a:t>
            </a: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在雲端上的版本庫。</a:t>
            </a:r>
            <a:endParaRPr lang="en-US" altLang="zh-TW" sz="1600">
              <a:latin typeface="芫荽 0.94" pitchFamily="2" charset="-120"/>
              <a:ea typeface="芫荽 0.94" pitchFamily="2" charset="-120"/>
              <a:cs typeface="芫荽 0.94" pitchFamily="2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Local-side</a:t>
            </a: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：通常泛指 </a:t>
            </a:r>
            <a:r>
              <a:rPr lang="en-US" altLang="zh-TW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git </a:t>
            </a:r>
            <a:r>
              <a:rPr lang="zh-TW" altLang="en-US" sz="1600"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在本地端上的版本庫。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9D255DB-6FD7-4309-B306-0CCE1A687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49" y="3854293"/>
            <a:ext cx="5372101" cy="24576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851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77dca30-cab3-4d8e-9b0c-7afa8564a9f4">
      <Terms xmlns="http://schemas.microsoft.com/office/infopath/2007/PartnerControls"/>
    </lcf76f155ced4ddcb4097134ff3c332f>
    <TaxCatchAll xmlns="6bf35be3-b033-4b83-b40c-29a626ce70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82E819C87A89BE49BCAA6C8FCE56A377" ma:contentTypeVersion="12" ma:contentTypeDescription="建立新的文件。" ma:contentTypeScope="" ma:versionID="9c21804288d564c3e19a3ce282d59a02">
  <xsd:schema xmlns:xsd="http://www.w3.org/2001/XMLSchema" xmlns:xs="http://www.w3.org/2001/XMLSchema" xmlns:p="http://schemas.microsoft.com/office/2006/metadata/properties" xmlns:ns2="d77dca30-cab3-4d8e-9b0c-7afa8564a9f4" xmlns:ns3="6bf35be3-b033-4b83-b40c-29a626ce707e" targetNamespace="http://schemas.microsoft.com/office/2006/metadata/properties" ma:root="true" ma:fieldsID="9c81923541a0c03f21c2673a62240d67" ns2:_="" ns3:_="">
    <xsd:import namespace="d77dca30-cab3-4d8e-9b0c-7afa8564a9f4"/>
    <xsd:import namespace="6bf35be3-b033-4b83-b40c-29a626ce70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7dca30-cab3-4d8e-9b0c-7afa8564a9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影像標籤" ma:readOnly="false" ma:fieldId="{5cf76f15-5ced-4ddc-b409-7134ff3c332f}" ma:taxonomyMulti="true" ma:sspId="71e21026-b3a1-4af9-ade8-293966d218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f35be3-b033-4b83-b40c-29a626ce707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d90b3309-ce74-40ea-a174-a8d1d59dea5e}" ma:internalName="TaxCatchAll" ma:showField="CatchAllData" ma:web="6bf35be3-b033-4b83-b40c-29a626ce70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8C868C-698F-43EF-BE60-2C5ADB612A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156805-841A-4223-82EB-6E499DB6049F}">
  <ds:schemaRefs>
    <ds:schemaRef ds:uri="6bf35be3-b033-4b83-b40c-29a626ce707e"/>
    <ds:schemaRef ds:uri="d77dca30-cab3-4d8e-9b0c-7afa8564a9f4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255419E-9C37-49F2-BF00-B95DD7626ABA}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佈景主題</vt:lpstr>
      <vt:lpstr>Git Review</vt:lpstr>
      <vt:lpstr>Who am I?</vt:lpstr>
      <vt:lpstr>Slido (2194293)</vt:lpstr>
      <vt:lpstr>Goal</vt:lpstr>
      <vt:lpstr>PowerPoint Presentation</vt:lpstr>
      <vt:lpstr>What is Git?</vt:lpstr>
      <vt:lpstr>Why am I need Git?</vt:lpstr>
      <vt:lpstr>Conception of Version</vt:lpstr>
      <vt:lpstr>Terminologies</vt:lpstr>
      <vt:lpstr>PowerPoint Presentation</vt:lpstr>
      <vt:lpstr>Commit a version</vt:lpstr>
      <vt:lpstr>Know your version</vt:lpstr>
      <vt:lpstr>Push</vt:lpstr>
      <vt:lpstr>Push rejected</vt:lpstr>
      <vt:lpstr>Push rejected (Cont.)</vt:lpstr>
      <vt:lpstr>How to solve the Push rejected? (Reset)</vt:lpstr>
      <vt:lpstr>How to solve the Push rejected? (Reality)</vt:lpstr>
      <vt:lpstr>PowerPoint Presentation</vt:lpstr>
      <vt:lpstr>git clone &lt;url&gt;</vt:lpstr>
      <vt:lpstr>git reset &lt;version&gt;</vt:lpstr>
      <vt:lpstr>git remote</vt:lpstr>
      <vt:lpstr>PowerPoint Presentation</vt:lpstr>
      <vt:lpstr>SSH Key on Gitlab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Review</dc:title>
  <dc:creator>漢軒 黃</dc:creator>
  <cp:revision>1</cp:revision>
  <dcterms:created xsi:type="dcterms:W3CDTF">2022-09-28T15:01:08Z</dcterms:created>
  <dcterms:modified xsi:type="dcterms:W3CDTF">2022-10-13T14:46:44Z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0x01010082E819C87A89BE49BCAA6C8FCE56A377</vt:lpwstr>
  </property>
  <property fmtid="{D5CDD505-2E9C-101B-9397-08002B2CF9AE}" pid="3" name="MediaServiceImageTags">
    <vt:lpwstr/>
  </property>
</Properties>
</file>