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8" r:id="rId4"/>
  </p:sldMasterIdLst>
  <p:notesMasterIdLst>
    <p:notesMasterId r:id="rId54"/>
  </p:notesMasterIdLst>
  <p:sldIdLst>
    <p:sldId id="256" r:id="rId5"/>
    <p:sldId id="386" r:id="rId6"/>
    <p:sldId id="387" r:id="rId7"/>
    <p:sldId id="318" r:id="rId8"/>
    <p:sldId id="378" r:id="rId9"/>
    <p:sldId id="380" r:id="rId10"/>
    <p:sldId id="381" r:id="rId11"/>
    <p:sldId id="382" r:id="rId12"/>
    <p:sldId id="379" r:id="rId13"/>
    <p:sldId id="404" r:id="rId14"/>
    <p:sldId id="394" r:id="rId15"/>
    <p:sldId id="383" r:id="rId16"/>
    <p:sldId id="384" r:id="rId17"/>
    <p:sldId id="385" r:id="rId18"/>
    <p:sldId id="403" r:id="rId19"/>
    <p:sldId id="388" r:id="rId20"/>
    <p:sldId id="390" r:id="rId21"/>
    <p:sldId id="391" r:id="rId22"/>
    <p:sldId id="392" r:id="rId23"/>
    <p:sldId id="393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357" r:id="rId33"/>
    <p:sldId id="358" r:id="rId34"/>
    <p:sldId id="351" r:id="rId35"/>
    <p:sldId id="359" r:id="rId36"/>
    <p:sldId id="360" r:id="rId37"/>
    <p:sldId id="361" r:id="rId38"/>
    <p:sldId id="362" r:id="rId39"/>
    <p:sldId id="363" r:id="rId40"/>
    <p:sldId id="355" r:id="rId41"/>
    <p:sldId id="364" r:id="rId42"/>
    <p:sldId id="365" r:id="rId43"/>
    <p:sldId id="366" r:id="rId44"/>
    <p:sldId id="375" r:id="rId45"/>
    <p:sldId id="367" r:id="rId46"/>
    <p:sldId id="372" r:id="rId47"/>
    <p:sldId id="368" r:id="rId48"/>
    <p:sldId id="369" r:id="rId49"/>
    <p:sldId id="370" r:id="rId50"/>
    <p:sldId id="371" r:id="rId51"/>
    <p:sldId id="373" r:id="rId52"/>
    <p:sldId id="374" r:id="rId5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4CE374D-73BC-469D-BFEA-DC75F0FAB780}">
          <p14:sldIdLst>
            <p14:sldId id="256"/>
            <p14:sldId id="386"/>
            <p14:sldId id="387"/>
            <p14:sldId id="318"/>
            <p14:sldId id="378"/>
            <p14:sldId id="380"/>
            <p14:sldId id="381"/>
            <p14:sldId id="382"/>
            <p14:sldId id="379"/>
            <p14:sldId id="404"/>
            <p14:sldId id="394"/>
            <p14:sldId id="383"/>
            <p14:sldId id="384"/>
            <p14:sldId id="385"/>
            <p14:sldId id="403"/>
            <p14:sldId id="388"/>
            <p14:sldId id="390"/>
            <p14:sldId id="391"/>
            <p14:sldId id="392"/>
            <p14:sldId id="393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357"/>
            <p14:sldId id="358"/>
            <p14:sldId id="351"/>
            <p14:sldId id="359"/>
            <p14:sldId id="360"/>
            <p14:sldId id="361"/>
            <p14:sldId id="362"/>
            <p14:sldId id="363"/>
            <p14:sldId id="355"/>
            <p14:sldId id="364"/>
            <p14:sldId id="365"/>
            <p14:sldId id="366"/>
            <p14:sldId id="375"/>
            <p14:sldId id="367"/>
            <p14:sldId id="372"/>
            <p14:sldId id="368"/>
            <p14:sldId id="369"/>
            <p14:sldId id="370"/>
            <p14:sldId id="371"/>
            <p14:sldId id="373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7FE"/>
    <a:srgbClr val="CC0000"/>
    <a:srgbClr val="7E0000"/>
    <a:srgbClr val="990000"/>
    <a:srgbClr val="E3E32D"/>
    <a:srgbClr val="FF9900"/>
    <a:srgbClr val="2AB808"/>
    <a:srgbClr val="FAE01E"/>
    <a:srgbClr val="F8FD2F"/>
    <a:srgbClr val="66F8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9F779-E536-47C6-BA0D-7825B3AE4F7E}" v="2" dt="2022-10-03T15:35:19.492"/>
    <p1510:client id="{65107829-7B8E-436E-8315-4DDA615FCE2B}" v="2" dt="2022-10-19T15:30:33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8" autoAdjust="0"/>
    <p:restoredTop sz="99630" autoAdjust="0"/>
  </p:normalViewPr>
  <p:slideViewPr>
    <p:cSldViewPr>
      <p:cViewPr>
        <p:scale>
          <a:sx n="100" d="100"/>
          <a:sy n="100" d="100"/>
        </p:scale>
        <p:origin x="468" y="48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盧爽" userId="S::108aea006@cc.ntut.edu.tw::4f803629-e3ac-449f-98b3-a363befc8e45" providerId="AD" clId="Web-{3D99F779-E536-47C6-BA0D-7825B3AE4F7E}"/>
    <pc:docChg chg="modSld">
      <pc:chgData name="盧爽" userId="S::108aea006@cc.ntut.edu.tw::4f803629-e3ac-449f-98b3-a363befc8e45" providerId="AD" clId="Web-{3D99F779-E536-47C6-BA0D-7825B3AE4F7E}" dt="2022-10-03T15:35:19.492" v="1" actId="1076"/>
      <pc:docMkLst>
        <pc:docMk/>
      </pc:docMkLst>
      <pc:sldChg chg="modSp">
        <pc:chgData name="盧爽" userId="S::108aea006@cc.ntut.edu.tw::4f803629-e3ac-449f-98b3-a363befc8e45" providerId="AD" clId="Web-{3D99F779-E536-47C6-BA0D-7825B3AE4F7E}" dt="2022-10-03T15:35:19.492" v="1" actId="1076"/>
        <pc:sldMkLst>
          <pc:docMk/>
          <pc:sldMk cId="4067711239" sldId="392"/>
        </pc:sldMkLst>
        <pc:picChg chg="mod">
          <ac:chgData name="盧爽" userId="S::108aea006@cc.ntut.edu.tw::4f803629-e3ac-449f-98b3-a363befc8e45" providerId="AD" clId="Web-{3D99F779-E536-47C6-BA0D-7825B3AE4F7E}" dt="2022-10-03T15:35:19.492" v="1" actId="1076"/>
          <ac:picMkLst>
            <pc:docMk/>
            <pc:sldMk cId="4067711239" sldId="392"/>
            <ac:picMk id="5" creationId="{CE967DF5-6D68-44FB-BC50-54F40528A229}"/>
          </ac:picMkLst>
        </pc:picChg>
      </pc:sldChg>
    </pc:docChg>
  </pc:docChgLst>
  <pc:docChgLst>
    <pc:chgData name="李品賢" userId="S::109ab0007@cc.ntut.edu.tw::e78c6e9b-7f6f-4d44-ba8b-a5599398e4f4" providerId="AD" clId="Web-{65107829-7B8E-436E-8315-4DDA615FCE2B}"/>
    <pc:docChg chg="sldOrd">
      <pc:chgData name="李品賢" userId="S::109ab0007@cc.ntut.edu.tw::e78c6e9b-7f6f-4d44-ba8b-a5599398e4f4" providerId="AD" clId="Web-{65107829-7B8E-436E-8315-4DDA615FCE2B}" dt="2022-10-19T15:30:33.479" v="1"/>
      <pc:docMkLst>
        <pc:docMk/>
      </pc:docMkLst>
      <pc:sldChg chg="ord">
        <pc:chgData name="李品賢" userId="S::109ab0007@cc.ntut.edu.tw::e78c6e9b-7f6f-4d44-ba8b-a5599398e4f4" providerId="AD" clId="Web-{65107829-7B8E-436E-8315-4DDA615FCE2B}" dt="2022-10-19T15:30:33.479" v="1"/>
        <pc:sldMkLst>
          <pc:docMk/>
          <pc:sldMk cId="2060171460" sldId="3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68601-9ABA-4BC2-931D-8DA3D2D080EF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A6B8F-0EBD-4EFF-8B58-0100AC8428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66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6262832-3BE3-41AA-B106-F1962BEB39C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A7E453-0054-4157-8D2B-6186D8E8D0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2832-3BE3-41AA-B106-F1962BEB39C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E453-0054-4157-8D2B-6186D8E8D0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6262832-3BE3-41AA-B106-F1962BEB39C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4A7E453-0054-4157-8D2B-6186D8E8D0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2832-3BE3-41AA-B106-F1962BEB39C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A7E453-0054-4157-8D2B-6186D8E8D0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2832-3BE3-41AA-B106-F1962BEB39C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4A7E453-0054-4157-8D2B-6186D8E8D0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262832-3BE3-41AA-B106-F1962BEB39C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4A7E453-0054-4157-8D2B-6186D8E8D0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262832-3BE3-41AA-B106-F1962BEB39C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4A7E453-0054-4157-8D2B-6186D8E8D0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2832-3BE3-41AA-B106-F1962BEB39C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A7E453-0054-4157-8D2B-6186D8E8D0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2832-3BE3-41AA-B106-F1962BEB39C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A7E453-0054-4157-8D2B-6186D8E8D0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2832-3BE3-41AA-B106-F1962BEB39C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A7E453-0054-4157-8D2B-6186D8E8D0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6262832-3BE3-41AA-B106-F1962BEB39C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4A7E453-0054-4157-8D2B-6186D8E8D0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262832-3BE3-41AA-B106-F1962BEB39CB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4A7E453-0054-4157-8D2B-6186D8E8D0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7744" y="2636912"/>
            <a:ext cx="4608512" cy="720080"/>
          </a:xfrm>
        </p:spPr>
        <p:txBody>
          <a:bodyPr>
            <a:noAutofit/>
          </a:bodyPr>
          <a:lstStyle/>
          <a:p>
            <a:pPr algn="ctr"/>
            <a:r>
              <a:rPr lang="en-US" altLang="zh-TW" b="1" dirty="0">
                <a:latin typeface="+mj-ea"/>
              </a:rPr>
              <a:t>What is GIT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3528" y="624834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+mj-lt"/>
              </a:rPr>
              <a:t>Report in 20201012</a:t>
            </a:r>
            <a:endParaRPr lang="zh-TW" alt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077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9B821FF-55CB-4517-8877-ED4A07C3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zh-TW" altLang="en-US" dirty="0"/>
              <a:t>小總結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3568E37-0669-4674-8470-DB3B67BD340B}"/>
              </a:ext>
            </a:extLst>
          </p:cNvPr>
          <p:cNvSpPr txBox="1"/>
          <p:nvPr/>
        </p:nvSpPr>
        <p:spPr>
          <a:xfrm>
            <a:off x="1491139" y="20727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單人開發流程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6BC12C-D533-4BF9-BADE-B45DAE1DC9BA}"/>
              </a:ext>
            </a:extLst>
          </p:cNvPr>
          <p:cNvSpPr txBox="1"/>
          <p:nvPr/>
        </p:nvSpPr>
        <p:spPr>
          <a:xfrm>
            <a:off x="5436096" y="207276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多單人開發流程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F4E391-9CF6-4251-BA27-78ACF8F685D0}"/>
              </a:ext>
            </a:extLst>
          </p:cNvPr>
          <p:cNvSpPr txBox="1"/>
          <p:nvPr/>
        </p:nvSpPr>
        <p:spPr>
          <a:xfrm>
            <a:off x="997115" y="4877265"/>
            <a:ext cx="260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git commit</a:t>
            </a:r>
            <a:r>
              <a:rPr lang="zh-TW" altLang="en-US" dirty="0"/>
              <a:t> </a:t>
            </a:r>
            <a:r>
              <a:rPr lang="en-US" altLang="zh-TW" dirty="0"/>
              <a:t>–am “message”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E9A3AF-9672-4C8C-8BF4-2FAE22095355}"/>
              </a:ext>
            </a:extLst>
          </p:cNvPr>
          <p:cNvSpPr txBox="1"/>
          <p:nvPr/>
        </p:nvSpPr>
        <p:spPr>
          <a:xfrm>
            <a:off x="5953254" y="286356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git pull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5EC2C7B-12CC-488A-B214-30627578E6C6}"/>
              </a:ext>
            </a:extLst>
          </p:cNvPr>
          <p:cNvSpPr txBox="1"/>
          <p:nvPr/>
        </p:nvSpPr>
        <p:spPr>
          <a:xfrm>
            <a:off x="1849155" y="565195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git push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6DB4E18-10AC-43F8-A7D2-841A046F21E1}"/>
              </a:ext>
            </a:extLst>
          </p:cNvPr>
          <p:cNvSpPr txBox="1"/>
          <p:nvPr/>
        </p:nvSpPr>
        <p:spPr>
          <a:xfrm>
            <a:off x="1475655" y="2934790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上次 </a:t>
            </a:r>
            <a:r>
              <a:rPr lang="en-US" altLang="zh-TW" dirty="0"/>
              <a:t>push </a:t>
            </a:r>
            <a:r>
              <a:rPr lang="zh-TW" altLang="en-US" dirty="0"/>
              <a:t>之後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14381A7-3107-487C-BBC6-98308B5AE293}"/>
              </a:ext>
            </a:extLst>
          </p:cNvPr>
          <p:cNvSpPr txBox="1"/>
          <p:nvPr/>
        </p:nvSpPr>
        <p:spPr>
          <a:xfrm>
            <a:off x="1511723" y="3767528"/>
            <a:ext cx="156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同一資料夾編輯程式碼</a:t>
            </a:r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623604F2-347C-4FBC-9E3C-84DF3560AE90}"/>
              </a:ext>
            </a:extLst>
          </p:cNvPr>
          <p:cNvSpPr/>
          <p:nvPr/>
        </p:nvSpPr>
        <p:spPr>
          <a:xfrm>
            <a:off x="2131953" y="2511754"/>
            <a:ext cx="288032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184D4FF3-08F7-43B2-98FD-CBE166EAEE2C}"/>
              </a:ext>
            </a:extLst>
          </p:cNvPr>
          <p:cNvSpPr/>
          <p:nvPr/>
        </p:nvSpPr>
        <p:spPr>
          <a:xfrm>
            <a:off x="2131953" y="3350319"/>
            <a:ext cx="288032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3A001E8D-1832-464C-976F-04983E918A49}"/>
              </a:ext>
            </a:extLst>
          </p:cNvPr>
          <p:cNvSpPr/>
          <p:nvPr/>
        </p:nvSpPr>
        <p:spPr>
          <a:xfrm>
            <a:off x="2152537" y="4489920"/>
            <a:ext cx="288032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8D597C6E-792B-4FDE-A36A-87C3E395118A}"/>
              </a:ext>
            </a:extLst>
          </p:cNvPr>
          <p:cNvSpPr/>
          <p:nvPr/>
        </p:nvSpPr>
        <p:spPr>
          <a:xfrm>
            <a:off x="2152537" y="5322658"/>
            <a:ext cx="288032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4036444-FC4B-4623-979D-F26E3929BA7A}"/>
              </a:ext>
            </a:extLst>
          </p:cNvPr>
          <p:cNvSpPr txBox="1"/>
          <p:nvPr/>
        </p:nvSpPr>
        <p:spPr>
          <a:xfrm>
            <a:off x="5578152" y="3743602"/>
            <a:ext cx="156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同一資料夾編輯程式碼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E77F257-7B69-4429-ABAE-2D3E29379BB1}"/>
              </a:ext>
            </a:extLst>
          </p:cNvPr>
          <p:cNvSpPr txBox="1"/>
          <p:nvPr/>
        </p:nvSpPr>
        <p:spPr>
          <a:xfrm>
            <a:off x="5160120" y="4877265"/>
            <a:ext cx="260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git commit</a:t>
            </a:r>
            <a:r>
              <a:rPr lang="zh-TW" altLang="en-US" dirty="0"/>
              <a:t> </a:t>
            </a:r>
            <a:r>
              <a:rPr lang="en-US" altLang="zh-TW" dirty="0"/>
              <a:t>–am “message”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B3B1295-EA53-451A-BDF6-89182BD3204A}"/>
              </a:ext>
            </a:extLst>
          </p:cNvPr>
          <p:cNvSpPr txBox="1"/>
          <p:nvPr/>
        </p:nvSpPr>
        <p:spPr>
          <a:xfrm>
            <a:off x="6012160" y="565195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git push</a:t>
            </a:r>
            <a:endParaRPr lang="zh-TW" altLang="en-US" dirty="0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1F3DB7D9-5860-4C7D-B311-6D21DCAC4ADF}"/>
              </a:ext>
            </a:extLst>
          </p:cNvPr>
          <p:cNvSpPr/>
          <p:nvPr/>
        </p:nvSpPr>
        <p:spPr>
          <a:xfrm>
            <a:off x="6218965" y="2501095"/>
            <a:ext cx="288032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01472C9-BADA-41D4-A467-D0AC86D83C70}"/>
              </a:ext>
            </a:extLst>
          </p:cNvPr>
          <p:cNvSpPr/>
          <p:nvPr/>
        </p:nvSpPr>
        <p:spPr>
          <a:xfrm>
            <a:off x="6218965" y="3347051"/>
            <a:ext cx="288032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5EA13B58-4767-416A-98E7-BEB44675AFCA}"/>
              </a:ext>
            </a:extLst>
          </p:cNvPr>
          <p:cNvSpPr/>
          <p:nvPr/>
        </p:nvSpPr>
        <p:spPr>
          <a:xfrm>
            <a:off x="6218965" y="4450050"/>
            <a:ext cx="288032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54255912-363D-4BBD-AC3C-EEFA30EC0DE9}"/>
              </a:ext>
            </a:extLst>
          </p:cNvPr>
          <p:cNvSpPr/>
          <p:nvPr/>
        </p:nvSpPr>
        <p:spPr>
          <a:xfrm>
            <a:off x="6218965" y="5319940"/>
            <a:ext cx="288032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61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9B821FF-55CB-4517-8877-ED4A07C3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zh-TW" altLang="en-US" dirty="0"/>
              <a:t>常用指令簡易介紹</a:t>
            </a:r>
            <a:r>
              <a:rPr lang="en-US" altLang="zh-TW" dirty="0"/>
              <a:t>: Push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FCDDA5-0058-45EE-BDBD-3F54819CBB41}"/>
              </a:ext>
            </a:extLst>
          </p:cNvPr>
          <p:cNvSpPr/>
          <p:nvPr/>
        </p:nvSpPr>
        <p:spPr>
          <a:xfrm>
            <a:off x="549015" y="1988840"/>
            <a:ext cx="8280920" cy="4198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36000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Force Push :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強制把遠端的資訊改成和</a:t>
            </a: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local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端的資訊一樣</a:t>
            </a:r>
            <a:endParaRPr lang="en-US" altLang="zh-TW" b="1" dirty="0">
              <a:solidFill>
                <a:srgbClr val="7E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用途</a:t>
            </a: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在整理</a:t>
            </a: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記錄或使用</a:t>
            </a: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Rebase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等等改變</a:t>
            </a: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分支狀況</a:t>
            </a:r>
            <a:endParaRPr lang="en-US" altLang="zh-TW" b="1" dirty="0">
              <a:solidFill>
                <a:srgbClr val="7E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</a:t>
            </a: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1.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較不安全版</a:t>
            </a: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u="sng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 push –force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-&gt;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若有人在你</a:t>
            </a: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前有增加</a:t>
            </a: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記錄，</a:t>
            </a:r>
            <a:endParaRPr lang="en-US" altLang="zh-TW" b="1" dirty="0">
              <a:solidFill>
                <a:srgbClr val="7E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則會直接被忽略並覆蓋掉她的</a:t>
            </a: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記錄</a:t>
            </a:r>
            <a:endParaRPr lang="en-US" altLang="zh-TW" b="1" dirty="0">
              <a:solidFill>
                <a:srgbClr val="7E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2. (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較安全版</a:t>
            </a: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b="1" u="sng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 push –force-with-lease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-&gt;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若有人在你</a:t>
            </a: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前有增加</a:t>
            </a: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記錄，</a:t>
            </a:r>
            <a:endParaRPr lang="en-US" altLang="zh-TW" b="1" dirty="0">
              <a:solidFill>
                <a:srgbClr val="7E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會跳出錯誤並不會用你</a:t>
            </a: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上去，</a:t>
            </a:r>
            <a:endParaRPr lang="en-US" altLang="zh-TW" b="1" dirty="0">
              <a:solidFill>
                <a:srgbClr val="7E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必須</a:t>
            </a: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Fetch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</a:t>
            </a:r>
            <a:r>
              <a:rPr lang="zh-TW" altLang="en-US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更新遠端狀態來做確認</a:t>
            </a:r>
            <a:r>
              <a:rPr lang="en-US" altLang="zh-TW" b="1" dirty="0">
                <a:solidFill>
                  <a:srgbClr val="7E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187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DE03E-A25E-420D-93B4-30FE0B7A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常用指令簡易介紹</a:t>
            </a:r>
            <a:r>
              <a:rPr lang="en-US" altLang="zh-TW" dirty="0"/>
              <a:t>: Switch/Checkout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8C022D-DFBB-4E3E-83EE-B6BEDDF1D778}"/>
              </a:ext>
            </a:extLst>
          </p:cNvPr>
          <p:cNvSpPr/>
          <p:nvPr/>
        </p:nvSpPr>
        <p:spPr>
          <a:xfrm>
            <a:off x="604074" y="1844824"/>
            <a:ext cx="1205371" cy="369215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Branch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E41339-6341-4CA7-818D-E2EC879259D7}"/>
              </a:ext>
            </a:extLst>
          </p:cNvPr>
          <p:cNvSpPr txBox="1"/>
          <p:nvPr/>
        </p:nvSpPr>
        <p:spPr>
          <a:xfrm>
            <a:off x="2339752" y="1844824"/>
            <a:ext cx="6994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一個獨立的路徑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每條路徑都會基於某個指定的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來繼續延伸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(Base On XXX Branch)</a:t>
            </a: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A Branch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撰寫你的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，結束後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Push;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而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撰寫相同檔案但不同的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b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他們是獨立的，所以不會因為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code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不同而有衝突要解決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227016-07B7-4F6A-8E2A-5CA7076D2D51}"/>
              </a:ext>
            </a:extLst>
          </p:cNvPr>
          <p:cNvSpPr/>
          <p:nvPr/>
        </p:nvSpPr>
        <p:spPr>
          <a:xfrm>
            <a:off x="900680" y="5853236"/>
            <a:ext cx="1367064" cy="297207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B918B1-6EA0-4091-A917-D187D4C1A189}"/>
              </a:ext>
            </a:extLst>
          </p:cNvPr>
          <p:cNvSpPr/>
          <p:nvPr/>
        </p:nvSpPr>
        <p:spPr>
          <a:xfrm>
            <a:off x="395536" y="3208246"/>
            <a:ext cx="1727104" cy="369215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Switch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Branch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3988A6-1DDF-40FA-98C6-57B9F0447C85}"/>
              </a:ext>
            </a:extLst>
          </p:cNvPr>
          <p:cNvSpPr txBox="1"/>
          <p:nvPr/>
        </p:nvSpPr>
        <p:spPr>
          <a:xfrm>
            <a:off x="2339752" y="3208246"/>
            <a:ext cx="62760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可以切換到不同的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來撰寫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在切換的時候，會分要切換到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local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的還是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remote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若是切到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local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端的話，代表如果你之前有在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local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端的這個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做事，</a:t>
            </a:r>
            <a:b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檔案若有變更依然會留著，不會因為切換而不見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但較不建議這樣做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若是切到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remote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端的話，建議先執行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`Fetch`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確保為最新資料，再做切換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7DE020-5FC4-4AD1-9903-79F228A0578F}"/>
              </a:ext>
            </a:extLst>
          </p:cNvPr>
          <p:cNvSpPr/>
          <p:nvPr/>
        </p:nvSpPr>
        <p:spPr>
          <a:xfrm>
            <a:off x="395536" y="4613801"/>
            <a:ext cx="1727104" cy="369215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Branch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舉例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E31AA8-DA32-4884-83ED-868AA7DB41DF}"/>
              </a:ext>
            </a:extLst>
          </p:cNvPr>
          <p:cNvSpPr/>
          <p:nvPr/>
        </p:nvSpPr>
        <p:spPr>
          <a:xfrm>
            <a:off x="2627784" y="5085184"/>
            <a:ext cx="1584176" cy="297207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9C76F13-4E28-47DD-8EF8-FDB5A0636ADA}"/>
              </a:ext>
            </a:extLst>
          </p:cNvPr>
          <p:cNvSpPr/>
          <p:nvPr/>
        </p:nvSpPr>
        <p:spPr>
          <a:xfrm>
            <a:off x="2627784" y="5661248"/>
            <a:ext cx="1584176" cy="297207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DBFE41-5A6B-4D3C-B1C9-24809661F901}"/>
              </a:ext>
            </a:extLst>
          </p:cNvPr>
          <p:cNvSpPr/>
          <p:nvPr/>
        </p:nvSpPr>
        <p:spPr>
          <a:xfrm>
            <a:off x="2627784" y="6294458"/>
            <a:ext cx="1584176" cy="297207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BAF9839-36D6-4911-98B2-3B38DB0546E9}"/>
              </a:ext>
            </a:extLst>
          </p:cNvPr>
          <p:cNvSpPr/>
          <p:nvPr/>
        </p:nvSpPr>
        <p:spPr>
          <a:xfrm>
            <a:off x="4932042" y="5343165"/>
            <a:ext cx="1584176" cy="297207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72C0F9-BB8A-4C79-8C33-BA6EBFCE8175}"/>
              </a:ext>
            </a:extLst>
          </p:cNvPr>
          <p:cNvSpPr/>
          <p:nvPr/>
        </p:nvSpPr>
        <p:spPr>
          <a:xfrm>
            <a:off x="4932042" y="5955164"/>
            <a:ext cx="1584176" cy="297207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E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4903105-E02A-4B8C-87BF-CBCCC78E6D98}"/>
              </a:ext>
            </a:extLst>
          </p:cNvPr>
          <p:cNvSpPr/>
          <p:nvPr/>
        </p:nvSpPr>
        <p:spPr>
          <a:xfrm>
            <a:off x="7086799" y="5343164"/>
            <a:ext cx="1584176" cy="297207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F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02096C6-BDBB-4C31-B747-B6AA9A07702C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2267744" y="5233788"/>
            <a:ext cx="360040" cy="7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EDC0562-7BFE-49C7-90A9-59BCF44B5C22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2267744" y="5809852"/>
            <a:ext cx="360040" cy="19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5775E3C-612A-4B35-B2DB-69AA432D0CD7}"/>
              </a:ext>
            </a:extLst>
          </p:cNvPr>
          <p:cNvCxnSpPr>
            <a:stCxn id="8" idx="3"/>
            <a:endCxn id="18" idx="1"/>
          </p:cNvCxnSpPr>
          <p:nvPr/>
        </p:nvCxnSpPr>
        <p:spPr>
          <a:xfrm>
            <a:off x="2267744" y="6001840"/>
            <a:ext cx="360040" cy="44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3590FB37-6E4D-452B-8729-FBFD2288552E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4211960" y="5491769"/>
            <a:ext cx="720082" cy="31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83D3AC0-E614-41D9-AB32-86288BB8C92F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4211960" y="5809852"/>
            <a:ext cx="720082" cy="29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380F27F-4EAF-4C5D-9E82-CAAE3B8718D9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6516218" y="5491768"/>
            <a:ext cx="5705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E7A40E2A-F64B-4716-A867-CCA2B809BF01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4211960" y="4826784"/>
            <a:ext cx="342003" cy="40700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C22738-6A44-4F89-9025-596F99175726}"/>
              </a:ext>
            </a:extLst>
          </p:cNvPr>
          <p:cNvSpPr txBox="1"/>
          <p:nvPr/>
        </p:nvSpPr>
        <p:spPr>
          <a:xfrm>
            <a:off x="4553963" y="4688284"/>
            <a:ext cx="210826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2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2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branch base on A branch</a:t>
            </a:r>
            <a:endParaRPr lang="zh-TW" altLang="en-US" sz="1200" b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564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7981DEC-1354-4652-86CE-75E484909BC2}"/>
              </a:ext>
            </a:extLst>
          </p:cNvPr>
          <p:cNvSpPr/>
          <p:nvPr/>
        </p:nvSpPr>
        <p:spPr>
          <a:xfrm>
            <a:off x="2483768" y="3501008"/>
            <a:ext cx="1146855" cy="1118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B240700-161C-4813-B120-9726C1CA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zh-TW" altLang="en-US" dirty="0"/>
              <a:t>常用指令簡易介紹</a:t>
            </a:r>
            <a:r>
              <a:rPr lang="en-US" altLang="zh-TW" dirty="0"/>
              <a:t>: Stash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F6C60D-7731-4694-A7C4-91FF4962A9BE}"/>
              </a:ext>
            </a:extLst>
          </p:cNvPr>
          <p:cNvSpPr txBox="1"/>
          <p:nvPr/>
        </p:nvSpPr>
        <p:spPr>
          <a:xfrm>
            <a:off x="612775" y="1700808"/>
            <a:ext cx="70070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可以將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Stash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解釋成存放暫存器的概念，</a:t>
            </a:r>
            <a:endParaRPr lang="en-US" altLang="zh-TW" sz="1400" b="1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如果你想要切換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，但你目前已經有變更，又怕這些變更沒有存起來會不小心用丟</a:t>
            </a:r>
            <a:endParaRPr lang="en-US" altLang="zh-TW" sz="1400" b="1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你可以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Stash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起來，並且讓變更資料永久保存。</a:t>
            </a:r>
            <a:endParaRPr lang="en-US" altLang="zh-TW" sz="1400" b="1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49524BA-CF58-4558-A2C6-FEA19F6B8A53}"/>
              </a:ext>
            </a:extLst>
          </p:cNvPr>
          <p:cNvSpPr/>
          <p:nvPr/>
        </p:nvSpPr>
        <p:spPr>
          <a:xfrm>
            <a:off x="2625148" y="3626056"/>
            <a:ext cx="864096" cy="86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未</a:t>
            </a:r>
            <a:r>
              <a:rPr lang="en-US" altLang="zh-TW" sz="1100" dirty="0"/>
              <a:t>Commit data</a:t>
            </a:r>
            <a:endParaRPr lang="zh-TW" altLang="en-US" sz="11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C98DC66-9789-4B1C-B521-91E0BFC994B1}"/>
              </a:ext>
            </a:extLst>
          </p:cNvPr>
          <p:cNvSpPr/>
          <p:nvPr/>
        </p:nvSpPr>
        <p:spPr>
          <a:xfrm>
            <a:off x="1256996" y="3626056"/>
            <a:ext cx="864096" cy="86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File</a:t>
            </a:r>
            <a:endParaRPr lang="zh-TW" altLang="en-US" sz="11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FF106B-347D-47E1-9A94-ACFE60DB6CDC}"/>
              </a:ext>
            </a:extLst>
          </p:cNvPr>
          <p:cNvSpPr txBox="1"/>
          <p:nvPr/>
        </p:nvSpPr>
        <p:spPr>
          <a:xfrm>
            <a:off x="2206511" y="38753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+</a:t>
            </a:r>
            <a:endParaRPr lang="zh-TW" altLang="en-US" b="1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13D16AB-2A66-4E1E-AB4F-91455015F474}"/>
              </a:ext>
            </a:extLst>
          </p:cNvPr>
          <p:cNvCxnSpPr>
            <a:cxnSpLocks/>
          </p:cNvCxnSpPr>
          <p:nvPr/>
        </p:nvCxnSpPr>
        <p:spPr>
          <a:xfrm>
            <a:off x="3703949" y="4060036"/>
            <a:ext cx="20201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CF0A380-E448-4287-B58A-5076770153E0}"/>
              </a:ext>
            </a:extLst>
          </p:cNvPr>
          <p:cNvSpPr/>
          <p:nvPr/>
        </p:nvSpPr>
        <p:spPr>
          <a:xfrm>
            <a:off x="5865508" y="3501008"/>
            <a:ext cx="1354741" cy="1118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Stash 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B39A4EA-4594-45E4-82CA-EF4518A3FC53}"/>
              </a:ext>
            </a:extLst>
          </p:cNvPr>
          <p:cNvSpPr/>
          <p:nvPr/>
        </p:nvSpPr>
        <p:spPr>
          <a:xfrm>
            <a:off x="1680969" y="5391139"/>
            <a:ext cx="864096" cy="86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File</a:t>
            </a:r>
            <a:endParaRPr lang="zh-TW" altLang="en-US" sz="11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C6AD1B-24D1-4734-B133-89536FE6F010}"/>
              </a:ext>
            </a:extLst>
          </p:cNvPr>
          <p:cNvSpPr/>
          <p:nvPr/>
        </p:nvSpPr>
        <p:spPr>
          <a:xfrm>
            <a:off x="5300621" y="5535155"/>
            <a:ext cx="2155785" cy="8679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Stash (</a:t>
            </a:r>
            <a:r>
              <a:rPr lang="zh-TW" altLang="en-US" sz="1200" dirty="0"/>
              <a:t>內含未</a:t>
            </a:r>
            <a:r>
              <a:rPr lang="en-US" altLang="zh-TW" sz="1200" dirty="0"/>
              <a:t>Commit</a:t>
            </a:r>
            <a:r>
              <a:rPr lang="zh-TW" altLang="en-US" sz="1200" dirty="0"/>
              <a:t> </a:t>
            </a:r>
            <a:r>
              <a:rPr lang="en-US" altLang="zh-TW" sz="1200" dirty="0"/>
              <a:t>data</a:t>
            </a:r>
            <a:r>
              <a:rPr lang="zh-TW" altLang="en-US" sz="1200" dirty="0"/>
              <a:t> 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29E041-B647-4586-AE08-3894704CE0C6}"/>
              </a:ext>
            </a:extLst>
          </p:cNvPr>
          <p:cNvSpPr/>
          <p:nvPr/>
        </p:nvSpPr>
        <p:spPr>
          <a:xfrm>
            <a:off x="612648" y="2987777"/>
            <a:ext cx="1205371" cy="369215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Stash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前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A339EA-A9C1-4929-84B3-CB557D788408}"/>
              </a:ext>
            </a:extLst>
          </p:cNvPr>
          <p:cNvSpPr/>
          <p:nvPr/>
        </p:nvSpPr>
        <p:spPr>
          <a:xfrm>
            <a:off x="612648" y="4797152"/>
            <a:ext cx="1205371" cy="369215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Stash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後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4CAE3C0-C40A-4E53-8785-5340B7106225}"/>
              </a:ext>
            </a:extLst>
          </p:cNvPr>
          <p:cNvSpPr txBox="1"/>
          <p:nvPr/>
        </p:nvSpPr>
        <p:spPr>
          <a:xfrm>
            <a:off x="4203473" y="3776806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丟入</a:t>
            </a:r>
            <a:r>
              <a:rPr lang="en-US" altLang="zh-TW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Stash</a:t>
            </a:r>
            <a:r>
              <a:rPr lang="zh-TW" alt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</a:t>
            </a:r>
            <a:endParaRPr lang="zh-TW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7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71C5AEE-2730-473B-87FE-A10031A8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r>
              <a:rPr lang="zh-TW" altLang="en-US" dirty="0"/>
              <a:t>常用指令簡易介紹</a:t>
            </a:r>
            <a:r>
              <a:rPr lang="en-US" altLang="zh-TW" dirty="0"/>
              <a:t>: Rebase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AE6A31-BE35-47D8-AF3A-18A48598C617}"/>
              </a:ext>
            </a:extLst>
          </p:cNvPr>
          <p:cNvSpPr txBox="1"/>
          <p:nvPr/>
        </p:nvSpPr>
        <p:spPr>
          <a:xfrm>
            <a:off x="612775" y="1700808"/>
            <a:ext cx="45833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中有討論過，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Base On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某個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1400" b="1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但你若要改變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Base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On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，就必須要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`Rebase`</a:t>
            </a:r>
          </a:p>
          <a:p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你若想要讓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Log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紀錄乾淨一點，也需要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`Rebase`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355674C-CD97-4DF7-9F79-FCDADF108331}"/>
              </a:ext>
            </a:extLst>
          </p:cNvPr>
          <p:cNvSpPr/>
          <p:nvPr/>
        </p:nvSpPr>
        <p:spPr>
          <a:xfrm>
            <a:off x="7023346" y="4123653"/>
            <a:ext cx="659898" cy="97612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EE98797-47F3-4164-A5C6-498987068E2F}"/>
              </a:ext>
            </a:extLst>
          </p:cNvPr>
          <p:cNvSpPr/>
          <p:nvPr/>
        </p:nvSpPr>
        <p:spPr>
          <a:xfrm>
            <a:off x="640595" y="3602300"/>
            <a:ext cx="505271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F04F8F7-2D46-4247-8005-D67CD709AB24}"/>
              </a:ext>
            </a:extLst>
          </p:cNvPr>
          <p:cNvSpPr/>
          <p:nvPr/>
        </p:nvSpPr>
        <p:spPr>
          <a:xfrm>
            <a:off x="1553129" y="3602300"/>
            <a:ext cx="505271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CD78C89-88E9-4D78-8739-B93EBF18AB8E}"/>
              </a:ext>
            </a:extLst>
          </p:cNvPr>
          <p:cNvSpPr/>
          <p:nvPr/>
        </p:nvSpPr>
        <p:spPr>
          <a:xfrm>
            <a:off x="2465663" y="3602300"/>
            <a:ext cx="505271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310AEA6-4BE4-4742-9BB2-8DD49CCA2288}"/>
              </a:ext>
            </a:extLst>
          </p:cNvPr>
          <p:cNvSpPr/>
          <p:nvPr/>
        </p:nvSpPr>
        <p:spPr>
          <a:xfrm>
            <a:off x="2465663" y="4358384"/>
            <a:ext cx="505271" cy="5040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2E095E2D-C698-4D2A-9F29-F0195BC84FF2}"/>
              </a:ext>
            </a:extLst>
          </p:cNvPr>
          <p:cNvCxnSpPr>
            <a:cxnSpLocks/>
            <a:stCxn id="8" idx="4"/>
            <a:endCxn id="11" idx="2"/>
          </p:cNvCxnSpPr>
          <p:nvPr/>
        </p:nvCxnSpPr>
        <p:spPr>
          <a:xfrm>
            <a:off x="1805765" y="4106356"/>
            <a:ext cx="659898" cy="504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89BF789-0F19-4E4F-ABFA-F866CBC948F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145866" y="3854328"/>
            <a:ext cx="407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1E7294E-7ACB-43B3-BA7F-BA3D4543D46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058400" y="3854328"/>
            <a:ext cx="407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AE99B91-A51B-4A2F-92B8-F54351FC9B6D}"/>
              </a:ext>
            </a:extLst>
          </p:cNvPr>
          <p:cNvSpPr/>
          <p:nvPr/>
        </p:nvSpPr>
        <p:spPr>
          <a:xfrm>
            <a:off x="612775" y="2638150"/>
            <a:ext cx="2231033" cy="369215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想要讓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Log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紀錄乾淨一點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D8D6BC3-64A4-4F04-94D0-CE24DF9CFF15}"/>
              </a:ext>
            </a:extLst>
          </p:cNvPr>
          <p:cNvSpPr txBox="1"/>
          <p:nvPr/>
        </p:nvSpPr>
        <p:spPr>
          <a:xfrm>
            <a:off x="612775" y="3035843"/>
            <a:ext cx="7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Before</a:t>
            </a:r>
            <a:endParaRPr lang="zh-TW" altLang="en-US" dirty="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3102E981-829B-4C4C-A235-89A7354799F5}"/>
              </a:ext>
            </a:extLst>
          </p:cNvPr>
          <p:cNvSpPr/>
          <p:nvPr/>
        </p:nvSpPr>
        <p:spPr>
          <a:xfrm>
            <a:off x="4358665" y="3602300"/>
            <a:ext cx="505271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E57C6D65-14EB-4F5E-992D-9DEF4797E2B3}"/>
              </a:ext>
            </a:extLst>
          </p:cNvPr>
          <p:cNvSpPr/>
          <p:nvPr/>
        </p:nvSpPr>
        <p:spPr>
          <a:xfrm>
            <a:off x="5271199" y="3602300"/>
            <a:ext cx="505271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65DFCBDC-43F2-433A-A182-EA1E6862D885}"/>
              </a:ext>
            </a:extLst>
          </p:cNvPr>
          <p:cNvSpPr/>
          <p:nvPr/>
        </p:nvSpPr>
        <p:spPr>
          <a:xfrm>
            <a:off x="6183733" y="3602300"/>
            <a:ext cx="505271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98D42E27-402A-4417-AA29-B05C4B5391B2}"/>
              </a:ext>
            </a:extLst>
          </p:cNvPr>
          <p:cNvSpPr/>
          <p:nvPr/>
        </p:nvSpPr>
        <p:spPr>
          <a:xfrm>
            <a:off x="6183733" y="4358384"/>
            <a:ext cx="505271" cy="5040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94E55B4-B18E-4B11-A253-19E25314EA43}"/>
              </a:ext>
            </a:extLst>
          </p:cNvPr>
          <p:cNvCxnSpPr>
            <a:cxnSpLocks/>
            <a:stCxn id="37" idx="4"/>
            <a:endCxn id="39" idx="2"/>
          </p:cNvCxnSpPr>
          <p:nvPr/>
        </p:nvCxnSpPr>
        <p:spPr>
          <a:xfrm>
            <a:off x="5523835" y="4106356"/>
            <a:ext cx="659898" cy="504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36AD3FB-BED5-4C50-B9BF-9CD94B7D0C30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4863936" y="3854328"/>
            <a:ext cx="407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BB50B9B-5C5E-482D-91E5-66CB840B4FDD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5776470" y="3854328"/>
            <a:ext cx="407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A0B6506B-75DA-4A6E-93B0-284FAD1DFBE9}"/>
              </a:ext>
            </a:extLst>
          </p:cNvPr>
          <p:cNvSpPr/>
          <p:nvPr/>
        </p:nvSpPr>
        <p:spPr>
          <a:xfrm>
            <a:off x="7096266" y="4352196"/>
            <a:ext cx="505271" cy="5040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16C7B115-2E43-4EA5-B4BF-F120D3B7878D}"/>
              </a:ext>
            </a:extLst>
          </p:cNvPr>
          <p:cNvCxnSpPr>
            <a:endCxn id="43" idx="2"/>
          </p:cNvCxnSpPr>
          <p:nvPr/>
        </p:nvCxnSpPr>
        <p:spPr>
          <a:xfrm>
            <a:off x="6689004" y="4604224"/>
            <a:ext cx="4072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接點: 弧形 45">
            <a:extLst>
              <a:ext uri="{FF2B5EF4-FFF2-40B4-BE49-F238E27FC236}">
                <a16:creationId xmlns:a16="http://schemas.microsoft.com/office/drawing/2014/main" id="{4E6DFD1D-4582-4216-ABAB-40A3794DD3A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21941" y="3768878"/>
            <a:ext cx="690359" cy="236439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300D37E-F1DC-46AE-B985-6649E94A70BF}"/>
              </a:ext>
            </a:extLst>
          </p:cNvPr>
          <p:cNvSpPr txBox="1"/>
          <p:nvPr/>
        </p:nvSpPr>
        <p:spPr>
          <a:xfrm>
            <a:off x="4933262" y="3056833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Pull</a:t>
            </a:r>
            <a:r>
              <a:rPr lang="zh-TW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藍色的</a:t>
            </a:r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，就會多一個</a:t>
            </a:r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endParaRPr lang="en-US" altLang="zh-TW" sz="1200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C0C0C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因為藍色多一個</a:t>
            </a:r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，但橘色的</a:t>
            </a:r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沒有這個變更</a:t>
            </a:r>
            <a:endParaRPr lang="en-US" altLang="zh-TW" sz="1200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C0C0C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935AC534-6AD0-4A4B-BA1E-E29B1C01F1B3}"/>
              </a:ext>
            </a:extLst>
          </p:cNvPr>
          <p:cNvSpPr/>
          <p:nvPr/>
        </p:nvSpPr>
        <p:spPr>
          <a:xfrm>
            <a:off x="640595" y="5132541"/>
            <a:ext cx="505271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57D91362-AC7D-40E0-A16A-E14DD4DBE74A}"/>
              </a:ext>
            </a:extLst>
          </p:cNvPr>
          <p:cNvSpPr/>
          <p:nvPr/>
        </p:nvSpPr>
        <p:spPr>
          <a:xfrm>
            <a:off x="1553129" y="5132541"/>
            <a:ext cx="505271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BC1C71DF-C254-479A-AD5B-35E7E0D08249}"/>
              </a:ext>
            </a:extLst>
          </p:cNvPr>
          <p:cNvSpPr/>
          <p:nvPr/>
        </p:nvSpPr>
        <p:spPr>
          <a:xfrm>
            <a:off x="2465663" y="5132541"/>
            <a:ext cx="505271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7101B4D2-5A78-4777-9B1B-36F054289EE7}"/>
              </a:ext>
            </a:extLst>
          </p:cNvPr>
          <p:cNvSpPr/>
          <p:nvPr/>
        </p:nvSpPr>
        <p:spPr>
          <a:xfrm>
            <a:off x="2465663" y="5888625"/>
            <a:ext cx="505271" cy="5040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920A3E75-9A5F-48CA-8C18-20799312182B}"/>
              </a:ext>
            </a:extLst>
          </p:cNvPr>
          <p:cNvCxnSpPr>
            <a:cxnSpLocks/>
            <a:stCxn id="70" idx="4"/>
            <a:endCxn id="72" idx="2"/>
          </p:cNvCxnSpPr>
          <p:nvPr/>
        </p:nvCxnSpPr>
        <p:spPr>
          <a:xfrm>
            <a:off x="1805765" y="5636597"/>
            <a:ext cx="659898" cy="504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F4166CC7-300C-4BF4-AC41-415B525029A3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>
            <a:off x="1145866" y="5384569"/>
            <a:ext cx="407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4A9C985C-0B60-423B-A66A-32FE57B25CA6}"/>
              </a:ext>
            </a:extLst>
          </p:cNvPr>
          <p:cNvCxnSpPr>
            <a:cxnSpLocks/>
            <a:stCxn id="70" idx="6"/>
            <a:endCxn id="71" idx="2"/>
          </p:cNvCxnSpPr>
          <p:nvPr/>
        </p:nvCxnSpPr>
        <p:spPr>
          <a:xfrm>
            <a:off x="2058400" y="5384569"/>
            <a:ext cx="407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B9F0CC73-4380-4D61-9759-7D44094618C4}"/>
              </a:ext>
            </a:extLst>
          </p:cNvPr>
          <p:cNvSpPr txBox="1"/>
          <p:nvPr/>
        </p:nvSpPr>
        <p:spPr>
          <a:xfrm>
            <a:off x="612775" y="456608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After</a:t>
            </a:r>
            <a:endParaRPr lang="zh-TW" altLang="en-US" dirty="0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9982774F-146B-4B00-BCE1-A4F6BCC589D8}"/>
              </a:ext>
            </a:extLst>
          </p:cNvPr>
          <p:cNvSpPr/>
          <p:nvPr/>
        </p:nvSpPr>
        <p:spPr>
          <a:xfrm>
            <a:off x="4401901" y="5133180"/>
            <a:ext cx="505271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6B0A41F7-A468-4F9B-9B78-24D72D6386C0}"/>
              </a:ext>
            </a:extLst>
          </p:cNvPr>
          <p:cNvSpPr/>
          <p:nvPr/>
        </p:nvSpPr>
        <p:spPr>
          <a:xfrm>
            <a:off x="5314435" y="5133180"/>
            <a:ext cx="505271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2AB9F5B5-5AB2-4680-8233-FD329F6EFF40}"/>
              </a:ext>
            </a:extLst>
          </p:cNvPr>
          <p:cNvSpPr/>
          <p:nvPr/>
        </p:nvSpPr>
        <p:spPr>
          <a:xfrm>
            <a:off x="6226969" y="5133180"/>
            <a:ext cx="505271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F3D83EC5-CCB2-4B6F-9B36-043F807BE4A0}"/>
              </a:ext>
            </a:extLst>
          </p:cNvPr>
          <p:cNvSpPr/>
          <p:nvPr/>
        </p:nvSpPr>
        <p:spPr>
          <a:xfrm>
            <a:off x="6226969" y="5913363"/>
            <a:ext cx="505271" cy="5040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013A81FC-66E6-4E66-963E-48286A73A5DE}"/>
              </a:ext>
            </a:extLst>
          </p:cNvPr>
          <p:cNvCxnSpPr>
            <a:cxnSpLocks/>
            <a:stCxn id="79" idx="4"/>
            <a:endCxn id="80" idx="0"/>
          </p:cNvCxnSpPr>
          <p:nvPr/>
        </p:nvCxnSpPr>
        <p:spPr>
          <a:xfrm>
            <a:off x="6479605" y="5637236"/>
            <a:ext cx="0" cy="276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AAD1EEDE-68F6-4F19-A4E0-4B133440ED40}"/>
              </a:ext>
            </a:extLst>
          </p:cNvPr>
          <p:cNvCxnSpPr>
            <a:cxnSpLocks/>
            <a:stCxn id="77" idx="6"/>
            <a:endCxn id="78" idx="2"/>
          </p:cNvCxnSpPr>
          <p:nvPr/>
        </p:nvCxnSpPr>
        <p:spPr>
          <a:xfrm>
            <a:off x="4907172" y="5385208"/>
            <a:ext cx="407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13B67884-0F9C-44D3-9FBD-6C2D8316383A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>
            <a:off x="5819706" y="5385208"/>
            <a:ext cx="407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箭號: 向右 88">
            <a:extLst>
              <a:ext uri="{FF2B5EF4-FFF2-40B4-BE49-F238E27FC236}">
                <a16:creationId xmlns:a16="http://schemas.microsoft.com/office/drawing/2014/main" id="{125DF31A-A035-411E-A89E-2CEEAC1DA7BB}"/>
              </a:ext>
            </a:extLst>
          </p:cNvPr>
          <p:cNvSpPr/>
          <p:nvPr/>
        </p:nvSpPr>
        <p:spPr>
          <a:xfrm>
            <a:off x="3177705" y="5301208"/>
            <a:ext cx="836232" cy="99405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Rebase</a:t>
            </a:r>
            <a:endParaRPr lang="zh-TW" altLang="en-US" sz="1100" dirty="0"/>
          </a:p>
        </p:txBody>
      </p:sp>
      <p:sp>
        <p:nvSpPr>
          <p:cNvPr id="91" name="箭號: 向右 90">
            <a:extLst>
              <a:ext uri="{FF2B5EF4-FFF2-40B4-BE49-F238E27FC236}">
                <a16:creationId xmlns:a16="http://schemas.microsoft.com/office/drawing/2014/main" id="{DB98B2F7-0331-40E3-8C7A-71AA5D1F6D0A}"/>
              </a:ext>
            </a:extLst>
          </p:cNvPr>
          <p:cNvSpPr/>
          <p:nvPr/>
        </p:nvSpPr>
        <p:spPr>
          <a:xfrm>
            <a:off x="3223568" y="3717032"/>
            <a:ext cx="836232" cy="99405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Pull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8672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E896F29-DBF0-466A-8E3B-17091E4EBC48}"/>
              </a:ext>
            </a:extLst>
          </p:cNvPr>
          <p:cNvSpPr txBox="1">
            <a:spLocks/>
          </p:cNvSpPr>
          <p:nvPr/>
        </p:nvSpPr>
        <p:spPr>
          <a:xfrm>
            <a:off x="495300" y="260648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常用指令簡易介紹</a:t>
            </a:r>
            <a:r>
              <a:rPr lang="en-US" altLang="zh-TW" dirty="0"/>
              <a:t>: Cherry-pick</a:t>
            </a:r>
            <a:endParaRPr lang="zh-TW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38B58DC-FF0A-42C1-8529-CCF0317FB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907" y="2276872"/>
            <a:ext cx="450532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B65DEE7-B2FF-4A0A-88E9-60D2680BDE24}"/>
              </a:ext>
            </a:extLst>
          </p:cNvPr>
          <p:cNvSpPr/>
          <p:nvPr/>
        </p:nvSpPr>
        <p:spPr>
          <a:xfrm>
            <a:off x="557808" y="1772816"/>
            <a:ext cx="675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★ 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從其他的分支複製指定的提交，然後導入現在的分支。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0469AA-5F30-46F8-A3AC-3C3FAA12C1C4}"/>
              </a:ext>
            </a:extLst>
          </p:cNvPr>
          <p:cNvSpPr/>
          <p:nvPr/>
        </p:nvSpPr>
        <p:spPr>
          <a:xfrm>
            <a:off x="557808" y="3995772"/>
            <a:ext cx="8478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★ 在創一個新的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Branch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時，可以指定需要的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commit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紀錄拉到此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Branch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來添加內容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向右箭號 12">
            <a:extLst>
              <a:ext uri="{FF2B5EF4-FFF2-40B4-BE49-F238E27FC236}">
                <a16:creationId xmlns:a16="http://schemas.microsoft.com/office/drawing/2014/main" id="{A6E3DED9-9E2C-4E16-BAED-184A2E1171BA}"/>
              </a:ext>
            </a:extLst>
          </p:cNvPr>
          <p:cNvSpPr/>
          <p:nvPr/>
        </p:nvSpPr>
        <p:spPr>
          <a:xfrm>
            <a:off x="1403648" y="5101622"/>
            <a:ext cx="4464496" cy="21602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14">
            <a:extLst>
              <a:ext uri="{FF2B5EF4-FFF2-40B4-BE49-F238E27FC236}">
                <a16:creationId xmlns:a16="http://schemas.microsoft.com/office/drawing/2014/main" id="{1EAE45D2-6264-4A0E-8209-2537E07318E6}"/>
              </a:ext>
            </a:extLst>
          </p:cNvPr>
          <p:cNvSpPr/>
          <p:nvPr/>
        </p:nvSpPr>
        <p:spPr>
          <a:xfrm>
            <a:off x="1187624" y="6201308"/>
            <a:ext cx="6336704" cy="216024"/>
          </a:xfrm>
          <a:prstGeom prst="rightArrow">
            <a:avLst/>
          </a:prstGeom>
          <a:solidFill>
            <a:srgbClr val="E3E32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B36D029-FBE4-4384-A5FD-6DF6D4E97368}"/>
              </a:ext>
            </a:extLst>
          </p:cNvPr>
          <p:cNvSpPr/>
          <p:nvPr/>
        </p:nvSpPr>
        <p:spPr>
          <a:xfrm>
            <a:off x="1187624" y="5009289"/>
            <a:ext cx="432048" cy="4006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9">
            <a:extLst>
              <a:ext uri="{FF2B5EF4-FFF2-40B4-BE49-F238E27FC236}">
                <a16:creationId xmlns:a16="http://schemas.microsoft.com/office/drawing/2014/main" id="{76D606FA-3DC7-4233-8E93-5F97B85E61F1}"/>
              </a:ext>
            </a:extLst>
          </p:cNvPr>
          <p:cNvSpPr/>
          <p:nvPr/>
        </p:nvSpPr>
        <p:spPr>
          <a:xfrm rot="17197456">
            <a:off x="2870709" y="4361495"/>
            <a:ext cx="216024" cy="2758352"/>
          </a:xfrm>
          <a:prstGeom prst="down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784DA5A-E751-4C25-86C7-D3572FD0424D}"/>
              </a:ext>
            </a:extLst>
          </p:cNvPr>
          <p:cNvSpPr/>
          <p:nvPr/>
        </p:nvSpPr>
        <p:spPr>
          <a:xfrm>
            <a:off x="2267744" y="6108975"/>
            <a:ext cx="432048" cy="400690"/>
          </a:xfrm>
          <a:prstGeom prst="ellipse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99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5134459-6B7C-42B4-BC99-9FA17E8B14C1}"/>
              </a:ext>
            </a:extLst>
          </p:cNvPr>
          <p:cNvSpPr/>
          <p:nvPr/>
        </p:nvSpPr>
        <p:spPr>
          <a:xfrm>
            <a:off x="1187624" y="6108975"/>
            <a:ext cx="432048" cy="400690"/>
          </a:xfrm>
          <a:prstGeom prst="ellipse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99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054F2CB-A113-4BD5-A7B5-FF47CD991E52}"/>
              </a:ext>
            </a:extLst>
          </p:cNvPr>
          <p:cNvSpPr/>
          <p:nvPr/>
        </p:nvSpPr>
        <p:spPr>
          <a:xfrm>
            <a:off x="4355976" y="6093296"/>
            <a:ext cx="432048" cy="40069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9900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1B2A246B-DFF9-4649-B08E-8C5C63C5536C}"/>
              </a:ext>
            </a:extLst>
          </p:cNvPr>
          <p:cNvSpPr/>
          <p:nvPr/>
        </p:nvSpPr>
        <p:spPr>
          <a:xfrm>
            <a:off x="2339752" y="5009289"/>
            <a:ext cx="432048" cy="4006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126B0EF9-6015-4688-AA04-86A254B3D8E7}"/>
              </a:ext>
            </a:extLst>
          </p:cNvPr>
          <p:cNvSpPr/>
          <p:nvPr/>
        </p:nvSpPr>
        <p:spPr>
          <a:xfrm>
            <a:off x="3419872" y="5009289"/>
            <a:ext cx="432048" cy="4006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129226A-AA2C-49C2-8A9E-9884012A19C8}"/>
              </a:ext>
            </a:extLst>
          </p:cNvPr>
          <p:cNvSpPr/>
          <p:nvPr/>
        </p:nvSpPr>
        <p:spPr>
          <a:xfrm>
            <a:off x="4572000" y="5009289"/>
            <a:ext cx="432048" cy="4006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A16A5145-60C8-463B-B187-551D3657205C}"/>
              </a:ext>
            </a:extLst>
          </p:cNvPr>
          <p:cNvSpPr/>
          <p:nvPr/>
        </p:nvSpPr>
        <p:spPr>
          <a:xfrm>
            <a:off x="5580112" y="6093296"/>
            <a:ext cx="432048" cy="40069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9900"/>
              </a:solidFill>
            </a:endParaRPr>
          </a:p>
        </p:txBody>
      </p:sp>
      <p:sp>
        <p:nvSpPr>
          <p:cNvPr id="19" name="向下箭號 30">
            <a:extLst>
              <a:ext uri="{FF2B5EF4-FFF2-40B4-BE49-F238E27FC236}">
                <a16:creationId xmlns:a16="http://schemas.microsoft.com/office/drawing/2014/main" id="{C6674D64-60FC-47F9-9DD8-3A7728ADA763}"/>
              </a:ext>
            </a:extLst>
          </p:cNvPr>
          <p:cNvSpPr/>
          <p:nvPr/>
        </p:nvSpPr>
        <p:spPr>
          <a:xfrm rot="17684405">
            <a:off x="4622162" y="4823918"/>
            <a:ext cx="216024" cy="1855883"/>
          </a:xfrm>
          <a:prstGeom prst="down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91D21129-B8BD-413B-99DC-9A20FD39A5C0}"/>
              </a:ext>
            </a:extLst>
          </p:cNvPr>
          <p:cNvSpPr/>
          <p:nvPr/>
        </p:nvSpPr>
        <p:spPr>
          <a:xfrm>
            <a:off x="3275856" y="6124654"/>
            <a:ext cx="432048" cy="400690"/>
          </a:xfrm>
          <a:prstGeom prst="ellipse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11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6F6B0-CEBC-48B8-9C76-333C5478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79844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dirty="0" err="1">
                <a:latin typeface="+mj-ea"/>
              </a:rPr>
              <a:t>cmd</a:t>
            </a:r>
            <a:r>
              <a:rPr lang="zh-TW" altLang="en-US" sz="3600" b="1" dirty="0">
                <a:latin typeface="+mj-ea"/>
              </a:rPr>
              <a:t>執行</a:t>
            </a:r>
            <a:r>
              <a:rPr lang="en-US" altLang="zh-TW" sz="3600" b="1" dirty="0">
                <a:latin typeface="+mj-ea"/>
              </a:rPr>
              <a:t>Git</a:t>
            </a:r>
            <a:r>
              <a:rPr lang="zh-TW" altLang="en-US" sz="3600" b="1" dirty="0">
                <a:latin typeface="+mj-ea"/>
              </a:rPr>
              <a:t>指令示範及觀念</a:t>
            </a:r>
            <a:endParaRPr lang="zh-TW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6848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C51D8-7587-463A-B20B-AA391B28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j-ea"/>
              </a:rPr>
              <a:t> Set Up</a:t>
            </a:r>
            <a:r>
              <a:rPr lang="zh-TW" altLang="en-US" b="1" dirty="0">
                <a:latin typeface="+mj-ea"/>
              </a:rPr>
              <a:t> </a:t>
            </a:r>
            <a:r>
              <a:rPr lang="en-US" altLang="zh-TW" b="1" dirty="0">
                <a:latin typeface="+mj-ea"/>
              </a:rPr>
              <a:t>Repository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A8D850-52D5-4DA1-A34D-B66B25B986E4}"/>
              </a:ext>
            </a:extLst>
          </p:cNvPr>
          <p:cNvSpPr txBox="1"/>
          <p:nvPr/>
        </p:nvSpPr>
        <p:spPr>
          <a:xfrm>
            <a:off x="225395" y="2852936"/>
            <a:ext cx="8927906" cy="213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檔案夾新增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.git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檔案夾來儲存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data):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 git </a:t>
            </a:r>
            <a:r>
              <a:rPr lang="en-US" altLang="zh-TW" b="1" u="sng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init</a:t>
            </a:r>
            <a:endParaRPr lang="en-US" altLang="zh-TW" b="1" u="sng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***------git </a:t>
            </a:r>
            <a:r>
              <a:rPr lang="en-US" altLang="zh-TW" sz="12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init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會只是單純創造出一個可以使用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但什麼都沒有設定的檔案夾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------***</a:t>
            </a:r>
          </a:p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加入遠端資料庫：</a:t>
            </a:r>
            <a:r>
              <a:rPr lang="en-US" altLang="zh-TW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$ </a:t>
            </a:r>
            <a:r>
              <a:rPr lang="en-US" altLang="zh-TW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 remote add &lt;</a:t>
            </a:r>
            <a:r>
              <a:rPr lang="zh-TW" altLang="en-US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遠端資料庫簡稱</a:t>
            </a:r>
            <a:r>
              <a:rPr lang="en-US" altLang="zh-TW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(origin)&gt; &lt;</a:t>
            </a:r>
            <a:r>
              <a:rPr lang="en-US" altLang="zh-TW" u="sng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url</a:t>
            </a:r>
            <a:r>
              <a:rPr lang="en-US" altLang="zh-TW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***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------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加入後，若直接打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 push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則無法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到你想要的資料夾，因為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 </a:t>
            </a:r>
            <a:r>
              <a:rPr lang="en-US" altLang="zh-TW" sz="12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init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沒有幫你設定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很重要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!!!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)------***</a:t>
            </a:r>
            <a:endParaRPr lang="en-US" altLang="zh-TW" sz="1200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需要建立遠端與本地端的連結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$ </a:t>
            </a:r>
            <a:r>
              <a:rPr lang="en-US" altLang="zh-TW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 push -u &lt;</a:t>
            </a:r>
            <a:r>
              <a:rPr lang="zh-TW" altLang="en-US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遠端資料庫簡稱</a:t>
            </a:r>
            <a:r>
              <a:rPr lang="en-US" altLang="zh-TW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(origin)&gt; master</a:t>
            </a: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***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----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 -u &gt;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意思同為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--set-upstream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，只需要數定一次即可，下次可以直接使用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 push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就可以了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很重要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!!!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----***</a:t>
            </a:r>
            <a:endParaRPr lang="en-US" altLang="zh-TW" sz="1200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01C46C-82EC-4967-AFF4-915636DF6DCB}"/>
              </a:ext>
            </a:extLst>
          </p:cNvPr>
          <p:cNvSpPr/>
          <p:nvPr/>
        </p:nvSpPr>
        <p:spPr>
          <a:xfrm>
            <a:off x="596339" y="2042700"/>
            <a:ext cx="6919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sym typeface="Wingdings" pitchFamily="2" charset="2"/>
              </a:rPr>
              <a:t>★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狀況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2: 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先建立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Local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的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Repository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，再讓它連上遠端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Repository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722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F3119-1B56-4500-920F-884ADFF4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+mj-ea"/>
              </a:rPr>
              <a:t>測試</a:t>
            </a:r>
            <a:r>
              <a:rPr lang="en-US" altLang="zh-TW" b="1" dirty="0">
                <a:latin typeface="+mj-ea"/>
              </a:rPr>
              <a:t>git</a:t>
            </a:r>
            <a:r>
              <a:rPr lang="zh-TW" altLang="en-US" b="1" dirty="0">
                <a:latin typeface="+mj-ea"/>
              </a:rPr>
              <a:t>是否可以執行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9B79491-BD72-4B53-9638-F107891AFA72}"/>
              </a:ext>
            </a:extLst>
          </p:cNvPr>
          <p:cNvSpPr txBox="1"/>
          <p:nvPr/>
        </p:nvSpPr>
        <p:spPr>
          <a:xfrm>
            <a:off x="612648" y="1844824"/>
            <a:ext cx="8279832" cy="4850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查看現在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的狀態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$ 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 status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1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指定</a:t>
            </a:r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檔案加入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staging area:</a:t>
            </a:r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$ 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 add &lt;</a:t>
            </a:r>
            <a:r>
              <a:rPr lang="zh-TW" altLang="en-US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檔案名稱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</a:t>
            </a:r>
            <a:endParaRPr lang="en-US" altLang="zh-TW" sz="16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1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</a:t>
            </a:r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檔案加入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staging area</a:t>
            </a:r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會把一些不必要的檔案推上去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$ 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 add 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Local</a:t>
            </a:r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Repository : </a:t>
            </a:r>
          </a:p>
          <a:p>
            <a:pPr lvl="2">
              <a:lnSpc>
                <a:spcPct val="150000"/>
              </a:lnSpc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$ 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 commit –m “Commit</a:t>
            </a:r>
            <a:r>
              <a:rPr lang="zh-TW" altLang="en-US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到遠端資料庫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	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$ 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 push -u &lt;</a:t>
            </a:r>
            <a:r>
              <a:rPr lang="zh-TW" altLang="en-US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遠端資料庫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(origin)&gt; master</a:t>
            </a:r>
            <a:r>
              <a:rPr lang="zh-TW" altLang="en-US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未連結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Remote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端資料庫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$ 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 push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已連結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Remote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端資料庫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	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範例圖片在下一頁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5809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6E07FED-8C99-4D5E-894D-1B7B871D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zh-TW" altLang="en-US" b="1" dirty="0">
                <a:latin typeface="+mj-ea"/>
              </a:rPr>
              <a:t>測試</a:t>
            </a:r>
            <a:r>
              <a:rPr lang="en-US" altLang="zh-TW" b="1" dirty="0">
                <a:latin typeface="+mj-ea"/>
              </a:rPr>
              <a:t>git</a:t>
            </a:r>
            <a:r>
              <a:rPr lang="zh-TW" altLang="en-US" b="1" dirty="0">
                <a:latin typeface="+mj-ea"/>
              </a:rPr>
              <a:t>是否可以執行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E967DF5-6D68-44FB-BC50-54F40528A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26" y="4079645"/>
            <a:ext cx="4608512" cy="531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614F349-C9A2-447B-8303-05199CE13893}"/>
              </a:ext>
            </a:extLst>
          </p:cNvPr>
          <p:cNvSpPr txBox="1"/>
          <p:nvPr/>
        </p:nvSpPr>
        <p:spPr>
          <a:xfrm>
            <a:off x="6104440" y="6524382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圖片僅示意，請依照當下狀況判斷</a:t>
            </a:r>
            <a:r>
              <a:rPr lang="en-US" altLang="zh-TW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b="1" u="sng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771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49782-C670-4B48-85D4-65252F63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ea"/>
              </a:rPr>
              <a:t>Why do we use GIT?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F2C504-3AF9-4329-A7EA-38137A373551}"/>
              </a:ext>
            </a:extLst>
          </p:cNvPr>
          <p:cNvSpPr/>
          <p:nvPr/>
        </p:nvSpPr>
        <p:spPr>
          <a:xfrm>
            <a:off x="612648" y="1988840"/>
            <a:ext cx="2610290" cy="506506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Arial Black" panose="020B0A04020102020204" pitchFamily="34" charset="0"/>
              </a:rPr>
              <a:t>Version control</a:t>
            </a:r>
            <a:endParaRPr lang="zh-TW" alt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DEF055A-22BD-492B-A005-0BD198261164}"/>
              </a:ext>
            </a:extLst>
          </p:cNvPr>
          <p:cNvSpPr/>
          <p:nvPr/>
        </p:nvSpPr>
        <p:spPr>
          <a:xfrm>
            <a:off x="890591" y="3068960"/>
            <a:ext cx="1152128" cy="936104"/>
          </a:xfrm>
          <a:prstGeom prst="ellipse">
            <a:avLst/>
          </a:prstGeom>
          <a:solidFill>
            <a:srgbClr val="E8F7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3472A84-47F6-4869-AE1C-3B98AF10A59E}"/>
              </a:ext>
            </a:extLst>
          </p:cNvPr>
          <p:cNvSpPr/>
          <p:nvPr/>
        </p:nvSpPr>
        <p:spPr>
          <a:xfrm>
            <a:off x="3165669" y="3068960"/>
            <a:ext cx="1152128" cy="936104"/>
          </a:xfrm>
          <a:prstGeom prst="ellipse">
            <a:avLst/>
          </a:prstGeom>
          <a:solidFill>
            <a:srgbClr val="E8F7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A35D34B-4E45-42BE-BF03-5E30768F69AB}"/>
              </a:ext>
            </a:extLst>
          </p:cNvPr>
          <p:cNvSpPr/>
          <p:nvPr/>
        </p:nvSpPr>
        <p:spPr>
          <a:xfrm>
            <a:off x="5364088" y="3068960"/>
            <a:ext cx="1152128" cy="936104"/>
          </a:xfrm>
          <a:prstGeom prst="ellipse">
            <a:avLst/>
          </a:prstGeom>
          <a:solidFill>
            <a:srgbClr val="E8F7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6221E647-BD1F-4F28-A454-92D2491CE424}"/>
              </a:ext>
            </a:extLst>
          </p:cNvPr>
          <p:cNvSpPr/>
          <p:nvPr/>
        </p:nvSpPr>
        <p:spPr>
          <a:xfrm>
            <a:off x="2231740" y="3392996"/>
            <a:ext cx="783087" cy="288032"/>
          </a:xfrm>
          <a:prstGeom prst="rightArrow">
            <a:avLst/>
          </a:prstGeom>
          <a:solidFill>
            <a:srgbClr val="E8F7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1A250673-97DE-4910-9451-47380353D482}"/>
              </a:ext>
            </a:extLst>
          </p:cNvPr>
          <p:cNvSpPr/>
          <p:nvPr/>
        </p:nvSpPr>
        <p:spPr>
          <a:xfrm>
            <a:off x="4539533" y="3392996"/>
            <a:ext cx="783087" cy="288032"/>
          </a:xfrm>
          <a:prstGeom prst="rightArrow">
            <a:avLst/>
          </a:prstGeom>
          <a:solidFill>
            <a:srgbClr val="E8F7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1FB225FD-A69E-41B4-874D-F94C7C1CE31A}"/>
              </a:ext>
            </a:extLst>
          </p:cNvPr>
          <p:cNvSpPr/>
          <p:nvPr/>
        </p:nvSpPr>
        <p:spPr>
          <a:xfrm>
            <a:off x="6804248" y="3392996"/>
            <a:ext cx="1008112" cy="289200"/>
          </a:xfrm>
          <a:prstGeom prst="rightArrow">
            <a:avLst/>
          </a:prstGeom>
          <a:solidFill>
            <a:srgbClr val="E8F7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E984F8-4B4B-468D-A06C-B59E58DBD980}"/>
              </a:ext>
            </a:extLst>
          </p:cNvPr>
          <p:cNvSpPr/>
          <p:nvPr/>
        </p:nvSpPr>
        <p:spPr>
          <a:xfrm>
            <a:off x="463043" y="4221088"/>
            <a:ext cx="1948717" cy="2192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Git.py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print(“Test begin”)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81358B-1D79-4711-B639-083906A7A63A}"/>
              </a:ext>
            </a:extLst>
          </p:cNvPr>
          <p:cNvSpPr/>
          <p:nvPr/>
        </p:nvSpPr>
        <p:spPr>
          <a:xfrm>
            <a:off x="2799436" y="4193538"/>
            <a:ext cx="1988588" cy="2219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Git.py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print(“Test begin”)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print(“Editing”)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DD9796-1B80-494D-87D0-686A484F90C1}"/>
              </a:ext>
            </a:extLst>
          </p:cNvPr>
          <p:cNvSpPr/>
          <p:nvPr/>
        </p:nvSpPr>
        <p:spPr>
          <a:xfrm>
            <a:off x="5175700" y="4193538"/>
            <a:ext cx="1988588" cy="2219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Git.py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print(“Test begin”)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print(“Editing”)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Print(“Test End ”)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AAE732B0-8F2F-459B-9664-7170B463738A}"/>
              </a:ext>
            </a:extLst>
          </p:cNvPr>
          <p:cNvCxnSpPr>
            <a:cxnSpLocks/>
          </p:cNvCxnSpPr>
          <p:nvPr/>
        </p:nvCxnSpPr>
        <p:spPr>
          <a:xfrm flipV="1">
            <a:off x="3775312" y="2495346"/>
            <a:ext cx="693327" cy="50549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C6507E-8068-48E6-BC8D-723EEEDDA0B2}"/>
              </a:ext>
            </a:extLst>
          </p:cNvPr>
          <p:cNvSpPr txBox="1"/>
          <p:nvPr/>
        </p:nvSpPr>
        <p:spPr>
          <a:xfrm>
            <a:off x="4477604" y="2080806"/>
            <a:ext cx="4181267" cy="8309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這可以稱為一個版本，</a:t>
            </a:r>
            <a:b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可以對版本來操控，</a:t>
            </a:r>
            <a:b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跳回之前的版本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多人共享版本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等等，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像是目前是在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版本，想要跳回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版本也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003BAD-A822-4311-B11B-CAA88FD5C903}"/>
              </a:ext>
            </a:extLst>
          </p:cNvPr>
          <p:cNvSpPr/>
          <p:nvPr/>
        </p:nvSpPr>
        <p:spPr>
          <a:xfrm>
            <a:off x="7956376" y="3328821"/>
            <a:ext cx="702496" cy="450050"/>
          </a:xfrm>
          <a:prstGeom prst="rect">
            <a:avLst/>
          </a:prstGeom>
          <a:solidFill>
            <a:srgbClr val="E8F7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…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9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24467DA-F2D6-4C84-8938-985E1FCC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+mj-ea"/>
              </a:rPr>
              <a:t>測試</a:t>
            </a:r>
            <a:r>
              <a:rPr lang="en-US" altLang="zh-TW" b="1" dirty="0">
                <a:latin typeface="+mj-ea"/>
              </a:rPr>
              <a:t>Pull</a:t>
            </a:r>
            <a:r>
              <a:rPr lang="zh-TW" altLang="en-US" b="1" dirty="0">
                <a:latin typeface="+mj-ea"/>
              </a:rPr>
              <a:t>功能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36E16B1-BF47-4FD1-A5C8-1EA824CE0519}"/>
              </a:ext>
            </a:extLst>
          </p:cNvPr>
          <p:cNvSpPr/>
          <p:nvPr/>
        </p:nvSpPr>
        <p:spPr>
          <a:xfrm>
            <a:off x="1259633" y="2348880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FCF12A-3133-4A01-803B-C49D16CA773D}"/>
              </a:ext>
            </a:extLst>
          </p:cNvPr>
          <p:cNvSpPr txBox="1"/>
          <p:nvPr/>
        </p:nvSpPr>
        <p:spPr>
          <a:xfrm>
            <a:off x="899592" y="2663334"/>
            <a:ext cx="1008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latin typeface="+mj-ea"/>
                <a:ea typeface="+mj-ea"/>
              </a:rPr>
              <a:t>Pull</a:t>
            </a:r>
            <a:r>
              <a:rPr lang="zh-TW" altLang="en-US" sz="1100" b="1" dirty="0">
                <a:latin typeface="+mj-ea"/>
                <a:ea typeface="+mj-ea"/>
              </a:rPr>
              <a:t>最新資訊</a:t>
            </a:r>
          </a:p>
        </p:txBody>
      </p:sp>
      <p:sp>
        <p:nvSpPr>
          <p:cNvPr id="7" name="向右箭號 9">
            <a:extLst>
              <a:ext uri="{FF2B5EF4-FFF2-40B4-BE49-F238E27FC236}">
                <a16:creationId xmlns:a16="http://schemas.microsoft.com/office/drawing/2014/main" id="{45109102-31B5-4B40-97A9-5713377A5742}"/>
              </a:ext>
            </a:extLst>
          </p:cNvPr>
          <p:cNvSpPr/>
          <p:nvPr/>
        </p:nvSpPr>
        <p:spPr>
          <a:xfrm>
            <a:off x="1651163" y="2384884"/>
            <a:ext cx="1120637" cy="216024"/>
          </a:xfrm>
          <a:prstGeom prst="rightArrow">
            <a:avLst/>
          </a:prstGeom>
          <a:solidFill>
            <a:srgbClr val="E3E32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6F0273C-954A-4BB6-A4EB-1417E284B75F}"/>
              </a:ext>
            </a:extLst>
          </p:cNvPr>
          <p:cNvSpPr/>
          <p:nvPr/>
        </p:nvSpPr>
        <p:spPr>
          <a:xfrm>
            <a:off x="2843809" y="2348880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F42B7AC-19CD-4559-B99F-0F6DCED09714}"/>
              </a:ext>
            </a:extLst>
          </p:cNvPr>
          <p:cNvSpPr txBox="1"/>
          <p:nvPr/>
        </p:nvSpPr>
        <p:spPr>
          <a:xfrm>
            <a:off x="2699793" y="2640593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latin typeface="+mj-ea"/>
                <a:ea typeface="+mj-ea"/>
              </a:rPr>
              <a:t>Remote:</a:t>
            </a:r>
            <a:r>
              <a:rPr lang="zh-TW" altLang="en-US" sz="1100" b="1" dirty="0">
                <a:latin typeface="+mj-ea"/>
                <a:ea typeface="+mj-ea"/>
              </a:rPr>
              <a:t>增加</a:t>
            </a:r>
            <a:r>
              <a:rPr lang="en-US" altLang="zh-TW" sz="1100" b="1" dirty="0">
                <a:latin typeface="+mj-ea"/>
                <a:ea typeface="+mj-ea"/>
              </a:rPr>
              <a:t>new file</a:t>
            </a:r>
            <a:endParaRPr lang="zh-TW" altLang="en-US" sz="1100" b="1" dirty="0">
              <a:latin typeface="+mj-ea"/>
              <a:ea typeface="+mj-ea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682AA24-B7F2-424B-A221-EB2B3FA73307}"/>
              </a:ext>
            </a:extLst>
          </p:cNvPr>
          <p:cNvSpPr/>
          <p:nvPr/>
        </p:nvSpPr>
        <p:spPr>
          <a:xfrm>
            <a:off x="2861743" y="3284984"/>
            <a:ext cx="288032" cy="288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3">
            <a:extLst>
              <a:ext uri="{FF2B5EF4-FFF2-40B4-BE49-F238E27FC236}">
                <a16:creationId xmlns:a16="http://schemas.microsoft.com/office/drawing/2014/main" id="{CDACAAE3-9CDF-44C1-9591-A78F33B57F90}"/>
              </a:ext>
            </a:extLst>
          </p:cNvPr>
          <p:cNvSpPr/>
          <p:nvPr/>
        </p:nvSpPr>
        <p:spPr>
          <a:xfrm rot="2429493">
            <a:off x="1907272" y="2925350"/>
            <a:ext cx="1038352" cy="188026"/>
          </a:xfrm>
          <a:prstGeom prst="rightArrow">
            <a:avLst/>
          </a:prstGeom>
          <a:solidFill>
            <a:srgbClr val="E3E32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3471F27-DD4B-48CC-A15F-1B0EFFB393F1}"/>
              </a:ext>
            </a:extLst>
          </p:cNvPr>
          <p:cNvSpPr txBox="1"/>
          <p:nvPr/>
        </p:nvSpPr>
        <p:spPr>
          <a:xfrm>
            <a:off x="2699793" y="3573016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latin typeface="+mj-ea"/>
                <a:ea typeface="+mj-ea"/>
              </a:rPr>
              <a:t>local:</a:t>
            </a:r>
            <a:r>
              <a:rPr lang="zh-TW" altLang="en-US" sz="1100" b="1" dirty="0">
                <a:latin typeface="+mj-ea"/>
                <a:ea typeface="+mj-ea"/>
              </a:rPr>
              <a:t>增加</a:t>
            </a:r>
            <a:r>
              <a:rPr lang="en-US" altLang="zh-TW" sz="1100" b="1" dirty="0">
                <a:latin typeface="+mj-ea"/>
                <a:ea typeface="+mj-ea"/>
              </a:rPr>
              <a:t>new file</a:t>
            </a:r>
            <a:r>
              <a:rPr lang="zh-TW" altLang="en-US" sz="1100" b="1" dirty="0">
                <a:latin typeface="+mj-ea"/>
                <a:ea typeface="+mj-ea"/>
              </a:rPr>
              <a:t>並加入內容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669E1D2-28E2-4E4B-9A7E-CE8C32C0DF7A}"/>
              </a:ext>
            </a:extLst>
          </p:cNvPr>
          <p:cNvSpPr/>
          <p:nvPr/>
        </p:nvSpPr>
        <p:spPr>
          <a:xfrm>
            <a:off x="5508105" y="238488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6">
            <a:extLst>
              <a:ext uri="{FF2B5EF4-FFF2-40B4-BE49-F238E27FC236}">
                <a16:creationId xmlns:a16="http://schemas.microsoft.com/office/drawing/2014/main" id="{FAA2BDEB-2AFC-41B7-98F3-54561261348B}"/>
              </a:ext>
            </a:extLst>
          </p:cNvPr>
          <p:cNvSpPr/>
          <p:nvPr/>
        </p:nvSpPr>
        <p:spPr>
          <a:xfrm rot="20627325">
            <a:off x="3178649" y="2950244"/>
            <a:ext cx="2273948" cy="205653"/>
          </a:xfrm>
          <a:prstGeom prst="rightArrow">
            <a:avLst/>
          </a:prstGeom>
          <a:solidFill>
            <a:srgbClr val="E3E32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7">
            <a:extLst>
              <a:ext uri="{FF2B5EF4-FFF2-40B4-BE49-F238E27FC236}">
                <a16:creationId xmlns:a16="http://schemas.microsoft.com/office/drawing/2014/main" id="{00936F37-67CB-4D26-BA81-A2A0AB747381}"/>
              </a:ext>
            </a:extLst>
          </p:cNvPr>
          <p:cNvSpPr/>
          <p:nvPr/>
        </p:nvSpPr>
        <p:spPr>
          <a:xfrm>
            <a:off x="3219594" y="2348880"/>
            <a:ext cx="2216503" cy="252028"/>
          </a:xfrm>
          <a:prstGeom prst="rightArrow">
            <a:avLst/>
          </a:prstGeom>
          <a:solidFill>
            <a:srgbClr val="E3E32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B136DC8-8E87-413B-B0C5-6B85BF5D2EB3}"/>
              </a:ext>
            </a:extLst>
          </p:cNvPr>
          <p:cNvSpPr txBox="1"/>
          <p:nvPr/>
        </p:nvSpPr>
        <p:spPr>
          <a:xfrm>
            <a:off x="5436097" y="2765849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latin typeface="+mj-ea"/>
                <a:ea typeface="+mj-ea"/>
              </a:rPr>
              <a:t>Pull=</a:t>
            </a:r>
            <a:r>
              <a:rPr lang="en-US" altLang="zh-TW" sz="1100" b="1" dirty="0" err="1">
                <a:latin typeface="+mj-ea"/>
                <a:ea typeface="+mj-ea"/>
              </a:rPr>
              <a:t>fetch+merge</a:t>
            </a:r>
            <a:endParaRPr lang="en-US" altLang="zh-TW" sz="1100" b="1" dirty="0">
              <a:latin typeface="+mj-ea"/>
              <a:ea typeface="+mj-ea"/>
            </a:endParaRPr>
          </a:p>
          <a:p>
            <a:r>
              <a:rPr lang="en-US" altLang="zh-TW" sz="1100" b="1" dirty="0" err="1">
                <a:latin typeface="+mj-ea"/>
                <a:ea typeface="+mj-ea"/>
              </a:rPr>
              <a:t>Pull</a:t>
            </a:r>
            <a:r>
              <a:rPr lang="en-US" altLang="zh-TW" sz="1100" b="1" dirty="0" err="1">
                <a:latin typeface="+mj-ea"/>
                <a:ea typeface="+mj-ea"/>
                <a:sym typeface="Wingdings" pitchFamily="2" charset="2"/>
              </a:rPr>
              <a:t>Commit</a:t>
            </a:r>
            <a:r>
              <a:rPr lang="zh-TW" altLang="en-US" sz="1100" b="1" dirty="0">
                <a:latin typeface="+mj-ea"/>
                <a:ea typeface="+mj-ea"/>
                <a:sym typeface="Wingdings" pitchFamily="2" charset="2"/>
              </a:rPr>
              <a:t>紀錄會有</a:t>
            </a:r>
            <a:r>
              <a:rPr lang="en-US" altLang="zh-TW" sz="1100" b="1" dirty="0">
                <a:latin typeface="+mj-ea"/>
                <a:ea typeface="+mj-ea"/>
                <a:sym typeface="Wingdings" pitchFamily="2" charset="2"/>
              </a:rPr>
              <a:t>merge</a:t>
            </a:r>
            <a:r>
              <a:rPr lang="zh-TW" altLang="en-US" sz="1100" b="1" dirty="0">
                <a:latin typeface="+mj-ea"/>
                <a:ea typeface="+mj-ea"/>
                <a:sym typeface="Wingdings" pitchFamily="2" charset="2"/>
              </a:rPr>
              <a:t>紀錄</a:t>
            </a:r>
            <a:endParaRPr lang="en-US" altLang="zh-TW" sz="1100" b="1" dirty="0">
              <a:latin typeface="+mj-ea"/>
              <a:ea typeface="+mj-ea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77ADAB20-C299-449D-8817-A9B993F7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21088"/>
            <a:ext cx="7013497" cy="19408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39BF749-EC18-4300-8F1F-A1807665AD11}"/>
              </a:ext>
            </a:extLst>
          </p:cNvPr>
          <p:cNvSpPr txBox="1"/>
          <p:nvPr/>
        </p:nvSpPr>
        <p:spPr>
          <a:xfrm>
            <a:off x="6086753" y="6517566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圖片僅示意，請依照當下狀況判斷</a:t>
            </a:r>
            <a:r>
              <a:rPr lang="en-US" altLang="zh-TW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b="1" u="sng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8760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13079-EC3C-44F9-9E5B-B9D6127C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+mj-ea"/>
              </a:rPr>
              <a:t>利用</a:t>
            </a:r>
            <a:r>
              <a:rPr lang="en-US" altLang="zh-TW" b="1" dirty="0">
                <a:latin typeface="+mj-ea"/>
              </a:rPr>
              <a:t>Log</a:t>
            </a:r>
            <a:r>
              <a:rPr lang="zh-TW" altLang="en-US" b="1" dirty="0">
                <a:latin typeface="+mj-ea"/>
              </a:rPr>
              <a:t>查看目前狀態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A8246-68F5-417E-BE37-5770A12D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70" y="3717032"/>
            <a:ext cx="6830955" cy="27176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46A861-5F7B-453C-A044-04DF1A10DB58}"/>
              </a:ext>
            </a:extLst>
          </p:cNvPr>
          <p:cNvSpPr/>
          <p:nvPr/>
        </p:nvSpPr>
        <p:spPr>
          <a:xfrm>
            <a:off x="584575" y="1613103"/>
            <a:ext cx="7632848" cy="1895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★ 可以看到你的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Commit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紀錄以及你的分支是否為最新狀態</a:t>
            </a:r>
            <a:endParaRPr lang="en-US" altLang="zh-TW" sz="16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★ 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Head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為一個指標，指向目前狀態</a:t>
            </a:r>
            <a:endParaRPr lang="en-US" altLang="zh-TW" sz="16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★ 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HEAD-&gt;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 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master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 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: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 本地端分支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master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，並現在目前在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Master</a:t>
            </a: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★ </a:t>
            </a:r>
            <a:r>
              <a:rPr lang="en-US" altLang="zh-TW" sz="1600" b="1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orgin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/master : 	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遠端分支最新的狀態</a:t>
            </a:r>
            <a:endParaRPr lang="en-US" altLang="zh-TW" sz="16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★ </a:t>
            </a:r>
            <a:r>
              <a:rPr lang="en-US" altLang="zh-TW" sz="1600" b="1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orgin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/HEAD : 	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遠端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HEAD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指標</a:t>
            </a:r>
            <a:endParaRPr lang="en-US" altLang="zh-TW" sz="16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itchFamily="2" charset="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E1C216-B293-4EA0-8EC0-6D04A1B890FB}"/>
              </a:ext>
            </a:extLst>
          </p:cNvPr>
          <p:cNvSpPr txBox="1"/>
          <p:nvPr/>
        </p:nvSpPr>
        <p:spPr>
          <a:xfrm>
            <a:off x="6086753" y="6489036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圖片僅示意，請依照當下狀況判斷</a:t>
            </a:r>
            <a:r>
              <a:rPr lang="en-US" altLang="zh-TW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b="1" u="sng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011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F0CCE-761C-450C-A220-C2706FB5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  <a:r>
              <a:rPr lang="en-US" altLang="zh-TW" dirty="0"/>
              <a:t>Fetch</a:t>
            </a:r>
            <a:r>
              <a:rPr lang="zh-TW" altLang="en-US" dirty="0"/>
              <a:t>觀察指標變化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D2B700-6F9A-4F56-A8B9-2E933E3F44AF}"/>
              </a:ext>
            </a:extLst>
          </p:cNvPr>
          <p:cNvSpPr/>
          <p:nvPr/>
        </p:nvSpPr>
        <p:spPr>
          <a:xfrm>
            <a:off x="611560" y="1759492"/>
            <a:ext cx="6768752" cy="418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新細明體"/>
                <a:ea typeface="新細明體"/>
                <a:sym typeface="Wingdings" pitchFamily="2" charset="2"/>
              </a:rPr>
              <a:t>★ 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同步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Remote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分支變化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目前圖片狀態為</a:t>
            </a:r>
            <a:r>
              <a:rPr lang="en-US" altLang="zh-TW" sz="1600" b="1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Remot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端有人更新資料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1B7889E-D1C5-4748-8D54-E7EDCF90F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21" y="2564904"/>
            <a:ext cx="7392987" cy="10858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E09E43F-5329-42E2-89D3-C8AC69902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83" y="3814167"/>
            <a:ext cx="5305425" cy="13430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4184A-DB6F-4071-870C-F1D27CAED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83" y="5301208"/>
            <a:ext cx="7135813" cy="10858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1D5AC97-BCB6-4A1B-A6A3-BD363FCA7FA0}"/>
              </a:ext>
            </a:extLst>
          </p:cNvPr>
          <p:cNvSpPr txBox="1"/>
          <p:nvPr/>
        </p:nvSpPr>
        <p:spPr>
          <a:xfrm>
            <a:off x="6119046" y="6480678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圖片僅示意，請依照當下狀況判斷</a:t>
            </a:r>
            <a:r>
              <a:rPr lang="en-US" altLang="zh-TW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b="1" u="sng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7074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8B1EE-0338-4A30-88D1-5EB72F5E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Branch</a:t>
            </a:r>
            <a:r>
              <a:rPr lang="zh-TW" altLang="en-US" dirty="0"/>
              <a:t>的操作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E4A717-B6C9-4DB8-90C0-717B539F95C8}"/>
              </a:ext>
            </a:extLst>
          </p:cNvPr>
          <p:cNvSpPr/>
          <p:nvPr/>
        </p:nvSpPr>
        <p:spPr>
          <a:xfrm>
            <a:off x="395536" y="2265023"/>
            <a:ext cx="4680520" cy="3003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創造一個新的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Branch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 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: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 </a:t>
            </a:r>
            <a:endParaRPr lang="en-US" altLang="zh-TW" sz="16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	$ git branch &lt;Branch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名稱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檢查現在的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Branch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狀態 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: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 </a:t>
            </a:r>
            <a:endParaRPr lang="en-US" altLang="zh-TW" sz="16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	$ git branch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切換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Branch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 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: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 </a:t>
            </a:r>
            <a:endParaRPr lang="en-US" altLang="zh-TW" sz="16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	$ git checkout &lt;Branch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名稱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創造且切換到一個新的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Branch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 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: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 </a:t>
            </a:r>
            <a:endParaRPr lang="en-US" altLang="zh-TW" sz="16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	$ git checkout –b &lt;Branch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名稱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&gt;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4871793-C955-4FDA-ACF1-D18008084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28800"/>
            <a:ext cx="3960440" cy="51096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AE663DF-50BC-4C53-B83D-DAC240E958FF}"/>
              </a:ext>
            </a:extLst>
          </p:cNvPr>
          <p:cNvSpPr txBox="1"/>
          <p:nvPr/>
        </p:nvSpPr>
        <p:spPr>
          <a:xfrm>
            <a:off x="2018809" y="6515565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圖片僅示意，請依照當下狀況判斷</a:t>
            </a:r>
            <a:r>
              <a:rPr lang="en-US" altLang="zh-TW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b="1" u="sng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8997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535F431-E8DA-4593-A6B8-AE13310C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dirty="0"/>
              <a:t>Branch</a:t>
            </a:r>
            <a:r>
              <a:rPr lang="zh-TW" altLang="en-US" dirty="0"/>
              <a:t>的操作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3AF61B-BBD2-4B47-9219-E683C7F48241}"/>
              </a:ext>
            </a:extLst>
          </p:cNvPr>
          <p:cNvSpPr/>
          <p:nvPr/>
        </p:nvSpPr>
        <p:spPr>
          <a:xfrm>
            <a:off x="539552" y="1874148"/>
            <a:ext cx="8208912" cy="11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創造一個新的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Branch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 並綁定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Remote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端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Push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的分支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: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 </a:t>
            </a:r>
            <a:endParaRPr lang="en-US" altLang="zh-TW" sz="16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	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1600" b="1" u="sng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git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 branch &lt;Branch</a:t>
            </a:r>
            <a:r>
              <a:rPr lang="zh-TW" altLang="en-US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名字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&gt;</a:t>
            </a:r>
          </a:p>
          <a:p>
            <a:pPr marL="0" lvl="1">
              <a:lnSpc>
                <a:spcPct val="150000"/>
              </a:lnSpc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	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1600" b="1" u="sng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git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 push</a:t>
            </a:r>
            <a:r>
              <a:rPr lang="zh-TW" altLang="en-US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 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–u &lt; remote</a:t>
            </a:r>
            <a:r>
              <a:rPr lang="zh-TW" altLang="en-US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名稱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&gt;</a:t>
            </a:r>
            <a:r>
              <a:rPr lang="zh-TW" altLang="en-US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 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&lt;branch</a:t>
            </a:r>
            <a:r>
              <a:rPr lang="zh-TW" altLang="en-US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名字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&gt;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C8B6634-DC88-4FAF-BB04-852641F58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36" y="3501008"/>
            <a:ext cx="8015212" cy="26883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8949786-1144-4F2D-BCF5-D4E726E5956E}"/>
              </a:ext>
            </a:extLst>
          </p:cNvPr>
          <p:cNvSpPr txBox="1"/>
          <p:nvPr/>
        </p:nvSpPr>
        <p:spPr>
          <a:xfrm>
            <a:off x="6086753" y="649741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圖片僅示意，請依照當下狀況判斷</a:t>
            </a:r>
            <a:r>
              <a:rPr lang="en-US" altLang="zh-TW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b="1" u="sng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4629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28FD68-DEA9-48A5-B387-D8BBAC7404F5}"/>
              </a:ext>
            </a:extLst>
          </p:cNvPr>
          <p:cNvSpPr/>
          <p:nvPr/>
        </p:nvSpPr>
        <p:spPr>
          <a:xfrm>
            <a:off x="612648" y="1732895"/>
            <a:ext cx="7775776" cy="1895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刪除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Branch :</a:t>
            </a:r>
          </a:p>
          <a:p>
            <a:pPr marL="0" lvl="1">
              <a:lnSpc>
                <a:spcPct val="150000"/>
              </a:lnSpc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 	(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方法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1) 	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$ git branch –d &lt;Branch</a:t>
            </a:r>
            <a:r>
              <a:rPr lang="zh-TW" altLang="en-US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名稱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&gt;</a:t>
            </a:r>
          </a:p>
          <a:p>
            <a:pPr marL="0" lvl="1">
              <a:lnSpc>
                <a:spcPct val="150000"/>
              </a:lnSpc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 	(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方法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2) 	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$ git checkout &lt;Master&gt;</a:t>
            </a:r>
          </a:p>
          <a:p>
            <a:pPr marL="0" lvl="1">
              <a:lnSpc>
                <a:spcPct val="150000"/>
              </a:lnSpc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	 	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$ git branch –d &lt;Branch</a:t>
            </a:r>
            <a:r>
              <a:rPr lang="zh-TW" altLang="en-US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名稱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&gt;</a:t>
            </a:r>
          </a:p>
          <a:p>
            <a:pPr marL="0" lvl="1">
              <a:lnSpc>
                <a:spcPct val="150000"/>
              </a:lnSpc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	 	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$ git push &lt; remote</a:t>
            </a:r>
            <a:r>
              <a:rPr lang="zh-TW" altLang="en-US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名稱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&gt; &lt;</a:t>
            </a:r>
            <a:r>
              <a:rPr lang="zh-TW" altLang="en-US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空的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&gt;:&lt;</a:t>
            </a:r>
            <a:r>
              <a:rPr lang="zh-TW" altLang="en-US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分支名字</a:t>
            </a:r>
            <a:r>
              <a:rPr lang="en-US" altLang="zh-TW" sz="16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&gt;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7A33ABD-7CA5-4598-B335-5E42DD9BB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33056"/>
            <a:ext cx="8008897" cy="22695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61AB830-51E5-49AF-98E2-C8AFBCD37075}"/>
              </a:ext>
            </a:extLst>
          </p:cNvPr>
          <p:cNvSpPr txBox="1"/>
          <p:nvPr/>
        </p:nvSpPr>
        <p:spPr>
          <a:xfrm>
            <a:off x="6086753" y="649741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圖片僅示意，請依照當下狀況判斷</a:t>
            </a:r>
            <a:r>
              <a:rPr lang="en-US" altLang="zh-TW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b="1" u="sng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2199D65-CEEA-442B-A70D-686BE401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dirty="0"/>
              <a:t>Branch</a:t>
            </a:r>
            <a:r>
              <a:rPr lang="zh-TW" altLang="en-US" dirty="0"/>
              <a:t>的操作</a:t>
            </a:r>
          </a:p>
        </p:txBody>
      </p:sp>
    </p:spTree>
    <p:extLst>
      <p:ext uri="{BB962C8B-B14F-4D97-AF65-F5344CB8AC3E}">
        <p14:creationId xmlns:p14="http://schemas.microsoft.com/office/powerpoint/2010/main" val="3899773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DE16C-C9E4-4567-93D6-E37EAB76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</a:t>
            </a:r>
            <a:r>
              <a:rPr lang="zh-TW" altLang="en-US" dirty="0"/>
              <a:t>操作變化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13BDE1-4712-4ADC-8843-35D6E0E3FC42}"/>
              </a:ext>
            </a:extLst>
          </p:cNvPr>
          <p:cNvSpPr txBox="1"/>
          <p:nvPr/>
        </p:nvSpPr>
        <p:spPr>
          <a:xfrm>
            <a:off x="611560" y="1700808"/>
            <a:ext cx="8334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★ 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fast-forward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修改後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紀錄相同，但之後的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紀錄會變得更複雜。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4DFF5CC-A0D4-4549-B221-1F163BCCF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59" y="2380531"/>
            <a:ext cx="3347293" cy="913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E0EB2C5-F1EA-49DE-AC59-F633F190E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52137"/>
            <a:ext cx="3572471" cy="84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02D6C15-4CE4-4DFB-9569-8AFF5571A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20888"/>
            <a:ext cx="444603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00CB875-4EED-4318-8654-5C1504A0CD5B}"/>
              </a:ext>
            </a:extLst>
          </p:cNvPr>
          <p:cNvSpPr/>
          <p:nvPr/>
        </p:nvSpPr>
        <p:spPr>
          <a:xfrm>
            <a:off x="611560" y="4437112"/>
            <a:ext cx="3644479" cy="2316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STEP1: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創一個新的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&lt;branch1&gt;</a:t>
            </a:r>
          </a:p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STEP2: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Branch1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中加入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branch1.txt</a:t>
            </a:r>
          </a:p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STEP3: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Branch1 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</a:p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STEP4: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再切到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master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發現沒有   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branch1.txt</a:t>
            </a:r>
          </a:p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STEP4: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此時在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master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</a:p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STEP5: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此時才會發現有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branch1.txt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D4206AD-8122-4B3E-9BD7-F4C498224B43}"/>
              </a:ext>
            </a:extLst>
          </p:cNvPr>
          <p:cNvSpPr txBox="1"/>
          <p:nvPr/>
        </p:nvSpPr>
        <p:spPr>
          <a:xfrm>
            <a:off x="6086753" y="649741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圖片僅示意，請依照當下狀況判斷</a:t>
            </a:r>
            <a:r>
              <a:rPr lang="en-US" altLang="zh-TW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b="1" u="sng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263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4864E3A-AF67-43D3-9C21-6AF5150B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dirty="0"/>
              <a:t>Merge</a:t>
            </a:r>
            <a:r>
              <a:rPr lang="zh-TW" altLang="en-US" dirty="0"/>
              <a:t>操作變化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A85E373-B262-418A-8CE7-F37CAC874139}"/>
              </a:ext>
            </a:extLst>
          </p:cNvPr>
          <p:cNvSpPr txBox="1"/>
          <p:nvPr/>
        </p:nvSpPr>
        <p:spPr>
          <a:xfrm>
            <a:off x="539552" y="15475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★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non fast-forward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214631F-785E-4B72-B4CA-B668D85BF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57129"/>
            <a:ext cx="3744416" cy="10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29FC5B94-F4A5-46ED-A06D-7AFA3A2DA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3617058" cy="88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4A40306-FB7C-4C7D-9FE5-1629EC46E1E0}"/>
              </a:ext>
            </a:extLst>
          </p:cNvPr>
          <p:cNvSpPr/>
          <p:nvPr/>
        </p:nvSpPr>
        <p:spPr>
          <a:xfrm>
            <a:off x="539552" y="3717032"/>
            <a:ext cx="4248472" cy="2961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STEP1 : 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Master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AddInMaster.txt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commit</a:t>
            </a:r>
          </a:p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STEP2 : 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切到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Branch1</a:t>
            </a:r>
          </a:p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STEP3 : 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Branch1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AddInBranch1.txt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</a:p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STEP4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再切到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Master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，發現沒有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AddInBranch1.txt</a:t>
            </a:r>
          </a:p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STEP5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此時在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master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</a:p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STEP6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才會有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AddInBranch1.txt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F713374-624F-4609-9E85-BE093FA45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02" y="1196752"/>
            <a:ext cx="3967410" cy="518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48498AC-9142-40E6-AB56-36065AB0F7E7}"/>
              </a:ext>
            </a:extLst>
          </p:cNvPr>
          <p:cNvSpPr txBox="1"/>
          <p:nvPr/>
        </p:nvSpPr>
        <p:spPr>
          <a:xfrm>
            <a:off x="6086753" y="649741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圖片僅示意，請依照當下狀況判斷</a:t>
            </a:r>
            <a:r>
              <a:rPr lang="en-US" altLang="zh-TW" sz="1400" b="1" u="sng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b="1" u="sng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3758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91243-1E6D-484E-A42D-45FCDE78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Stash</a:t>
            </a:r>
            <a:r>
              <a:rPr lang="zh-TW" altLang="en-US" dirty="0"/>
              <a:t>指令集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2A9BF1-3485-4281-A061-DB95A38F52F7}"/>
              </a:ext>
            </a:extLst>
          </p:cNvPr>
          <p:cNvSpPr txBox="1"/>
          <p:nvPr/>
        </p:nvSpPr>
        <p:spPr>
          <a:xfrm>
            <a:off x="179512" y="3214424"/>
            <a:ext cx="9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$ </a:t>
            </a:r>
            <a:r>
              <a:rPr lang="en-US" altLang="zh-TW" sz="17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 stash list</a:t>
            </a:r>
            <a:r>
              <a:rPr lang="en-US" altLang="zh-TW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-&gt;</a:t>
            </a:r>
            <a:r>
              <a:rPr lang="zh-TW" altLang="en-US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顯示目前</a:t>
            </a:r>
            <a:r>
              <a:rPr lang="en-US" altLang="zh-TW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Stash</a:t>
            </a:r>
            <a:r>
              <a:rPr lang="zh-TW" altLang="en-US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的清單</a:t>
            </a:r>
            <a:endParaRPr lang="en-US" altLang="zh-TW" sz="17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$ </a:t>
            </a:r>
            <a:r>
              <a:rPr lang="en-US" altLang="zh-TW" sz="17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 stash</a:t>
            </a:r>
            <a:r>
              <a:rPr lang="zh-TW" altLang="en-US" sz="17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7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save</a:t>
            </a:r>
            <a:r>
              <a:rPr lang="en-US" altLang="zh-TW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-&gt;</a:t>
            </a:r>
            <a:r>
              <a:rPr lang="zh-TW" altLang="en-US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把已追蹤的檔案建立暫存版</a:t>
            </a:r>
            <a:r>
              <a:rPr lang="en-US" altLang="zh-TW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(save</a:t>
            </a:r>
            <a:r>
              <a:rPr lang="zh-TW" altLang="en-US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可省略</a:t>
            </a:r>
            <a:r>
              <a:rPr lang="en-US" altLang="zh-TW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$ </a:t>
            </a:r>
            <a:r>
              <a:rPr lang="en-US" altLang="zh-TW" sz="17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 stash save –u</a:t>
            </a:r>
            <a:r>
              <a:rPr lang="en-US" altLang="zh-TW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-&gt;</a:t>
            </a:r>
            <a:r>
              <a:rPr lang="zh-TW" altLang="en-US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把已追蹤以及未追蹤的檔案建立暫存版</a:t>
            </a:r>
            <a:r>
              <a:rPr lang="en-US" altLang="zh-TW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(save</a:t>
            </a:r>
            <a:r>
              <a:rPr lang="zh-TW" altLang="en-US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可省略</a:t>
            </a:r>
            <a:r>
              <a:rPr lang="en-US" altLang="zh-TW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$ </a:t>
            </a:r>
            <a:r>
              <a:rPr lang="en-US" altLang="zh-TW" sz="17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 stash save –u “Message”</a:t>
            </a:r>
            <a:r>
              <a:rPr lang="en-US" altLang="zh-TW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	-&gt;</a:t>
            </a:r>
            <a:r>
              <a:rPr lang="zh-TW" altLang="en-US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建立暫存以及添加註解</a:t>
            </a:r>
            <a:r>
              <a:rPr lang="en-US" altLang="zh-TW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(save</a:t>
            </a:r>
            <a:r>
              <a:rPr lang="zh-TW" altLang="en-US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可省略</a:t>
            </a:r>
            <a:r>
              <a:rPr lang="en-US" altLang="zh-TW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$ </a:t>
            </a:r>
            <a:r>
              <a:rPr lang="en-US" altLang="zh-TW" sz="17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 stash pop</a:t>
            </a:r>
            <a:r>
              <a:rPr lang="en-US" altLang="zh-TW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-&gt;</a:t>
            </a:r>
            <a:r>
              <a:rPr lang="zh-TW" altLang="en-US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取回最近一筆的暫存</a:t>
            </a:r>
            <a:endParaRPr lang="en-US" altLang="zh-TW" sz="17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$ </a:t>
            </a:r>
            <a:r>
              <a:rPr lang="en-US" altLang="zh-TW" sz="17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 stash apply</a:t>
            </a:r>
            <a:r>
              <a:rPr lang="en-US" altLang="zh-TW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-&gt;</a:t>
            </a:r>
            <a:r>
              <a:rPr lang="zh-TW" altLang="en-US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取回最近一筆的暫存</a:t>
            </a:r>
            <a:r>
              <a:rPr lang="en-US" altLang="zh-TW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但此暫存還會留在清單上</a:t>
            </a:r>
            <a:r>
              <a:rPr lang="en-US" altLang="zh-TW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$ </a:t>
            </a:r>
            <a:r>
              <a:rPr lang="en-US" altLang="zh-TW" sz="17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 stash apply</a:t>
            </a:r>
            <a:r>
              <a:rPr lang="zh-TW" altLang="en-US" sz="17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7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“stash@{1}”</a:t>
            </a:r>
            <a:r>
              <a:rPr lang="en-US" altLang="zh-TW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-&gt;</a:t>
            </a:r>
            <a:r>
              <a:rPr lang="zh-TW" altLang="en-US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取回指定暫存</a:t>
            </a:r>
            <a:endParaRPr lang="en-US" altLang="zh-TW" sz="17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$ </a:t>
            </a:r>
            <a:r>
              <a:rPr lang="en-US" altLang="zh-TW" sz="17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 stash drop</a:t>
            </a:r>
            <a:r>
              <a:rPr lang="zh-TW" altLang="en-US" sz="17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7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“stash@{1}” </a:t>
            </a:r>
            <a:r>
              <a:rPr lang="en-US" altLang="zh-TW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-&gt;</a:t>
            </a:r>
            <a:r>
              <a:rPr lang="zh-TW" altLang="en-US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刪除指定暫存</a:t>
            </a:r>
            <a:endParaRPr lang="en-US" altLang="zh-TW" sz="17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$ </a:t>
            </a:r>
            <a:r>
              <a:rPr lang="en-US" altLang="zh-TW" sz="17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 stash clear</a:t>
            </a:r>
            <a:r>
              <a:rPr lang="en-US" altLang="zh-TW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-&gt;</a:t>
            </a:r>
            <a:r>
              <a:rPr lang="zh-TW" altLang="en-US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刪除所有暫存檔</a:t>
            </a:r>
            <a:r>
              <a:rPr lang="en-US" altLang="zh-TW" sz="17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43BB95-895E-4232-AE3B-CF22118B2929}"/>
              </a:ext>
            </a:extLst>
          </p:cNvPr>
          <p:cNvSpPr txBox="1"/>
          <p:nvPr/>
        </p:nvSpPr>
        <p:spPr>
          <a:xfrm>
            <a:off x="467544" y="184482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★ </a:t>
            </a:r>
            <a:r>
              <a:rPr kumimoji="1"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itchFamily="18" charset="-120"/>
              </a:rPr>
              <a:t>若無法立刻切換到其他分支，可以使用</a:t>
            </a:r>
            <a:r>
              <a:rPr kumimoji="1"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itchFamily="18" charset="-120"/>
              </a:rPr>
              <a:t>stash</a:t>
            </a:r>
            <a:r>
              <a:rPr kumimoji="1"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itchFamily="18" charset="-120"/>
              </a:rPr>
              <a:t>暫存功能，就不需要立即去</a:t>
            </a:r>
            <a:r>
              <a:rPr kumimoji="1"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itchFamily="18" charset="-120"/>
              </a:rPr>
              <a:t>Commit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6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★ </a:t>
            </a:r>
            <a:r>
              <a:rPr kumimoji="1"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itchFamily="18" charset="-120"/>
              </a:rPr>
              <a:t>Stash</a:t>
            </a:r>
            <a:r>
              <a:rPr kumimoji="1"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itchFamily="18" charset="-120"/>
              </a:rPr>
              <a:t>會將目前的</a:t>
            </a:r>
            <a:r>
              <a:rPr kumimoji="1"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itchFamily="18" charset="-120"/>
              </a:rPr>
              <a:t>Work Direction</a:t>
            </a:r>
            <a:r>
              <a:rPr kumimoji="1"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itchFamily="18" charset="-120"/>
              </a:rPr>
              <a:t>和</a:t>
            </a:r>
            <a:r>
              <a:rPr kumimoji="1"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itchFamily="18" charset="-120"/>
              </a:rPr>
              <a:t>Stage Area</a:t>
            </a:r>
            <a:r>
              <a:rPr kumimoji="1" lang="zh-TW" altLang="en-US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itchFamily="18" charset="-120"/>
              </a:rPr>
              <a:t>的檔案暫存起來；等需要再取出。</a:t>
            </a:r>
            <a:endParaRPr kumimoji="1" lang="en-US" altLang="zh-TW" sz="16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8111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TW" b="1" dirty="0">
                <a:latin typeface="+mj-ea"/>
              </a:rPr>
              <a:t>Rebase</a:t>
            </a:r>
            <a:r>
              <a:rPr lang="zh-TW" altLang="en-US" b="1" dirty="0">
                <a:latin typeface="+mj-ea"/>
              </a:rPr>
              <a:t>未衝突情形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266408" y="1729597"/>
            <a:ext cx="2865432" cy="216024"/>
          </a:xfrm>
          <a:prstGeom prst="rightArrow">
            <a:avLst/>
          </a:prstGeom>
          <a:solidFill>
            <a:srgbClr val="E3E32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67543" y="1588150"/>
            <a:ext cx="504057" cy="4573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A1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7" name="肘形接點 6"/>
          <p:cNvCxnSpPr/>
          <p:nvPr/>
        </p:nvCxnSpPr>
        <p:spPr>
          <a:xfrm>
            <a:off x="971600" y="1837609"/>
            <a:ext cx="2160240" cy="822924"/>
          </a:xfrm>
          <a:prstGeom prst="bentConnector3">
            <a:avLst>
              <a:gd name="adj1" fmla="val 10365"/>
            </a:avLst>
          </a:prstGeom>
          <a:ln w="762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191346" y="1742619"/>
            <a:ext cx="660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Master</a:t>
            </a:r>
            <a:endParaRPr lang="zh-TW" altLang="en-US" sz="1000" b="1" dirty="0"/>
          </a:p>
        </p:txBody>
      </p:sp>
      <p:sp>
        <p:nvSpPr>
          <p:cNvPr id="9" name="矩形 8"/>
          <p:cNvSpPr/>
          <p:nvPr/>
        </p:nvSpPr>
        <p:spPr>
          <a:xfrm>
            <a:off x="3167244" y="2564904"/>
            <a:ext cx="6126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/>
              <a:t>Branch1</a:t>
            </a:r>
            <a:endParaRPr lang="zh-TW" altLang="en-US" sz="1000" b="1" dirty="0"/>
          </a:p>
        </p:txBody>
      </p:sp>
      <p:sp>
        <p:nvSpPr>
          <p:cNvPr id="33" name="橢圓 32"/>
          <p:cNvSpPr/>
          <p:nvPr/>
        </p:nvSpPr>
        <p:spPr>
          <a:xfrm>
            <a:off x="1403647" y="1603539"/>
            <a:ext cx="504057" cy="4573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A2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2123727" y="1603539"/>
            <a:ext cx="504057" cy="4573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A3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1403647" y="2443881"/>
            <a:ext cx="504057" cy="4573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B1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2123728" y="2467635"/>
            <a:ext cx="504057" cy="4573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B2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450" y="4422011"/>
            <a:ext cx="38254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STEP1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切換到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Branch1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1400" b="1" u="sng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checkout branch1</a:t>
            </a:r>
          </a:p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STEP2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Branch1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中對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Master 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rebase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1400" b="1" u="sng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rebase master</a:t>
            </a:r>
          </a:p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STEP3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log 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檢查是否成功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1400" b="1" u="sng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log</a:t>
            </a:r>
            <a:r>
              <a:rPr lang="zh-TW" altLang="en-US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endParaRPr lang="en-US" altLang="zh-TW" sz="1400" b="1" u="sng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485" y="1772816"/>
            <a:ext cx="4956011" cy="48312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向右箭號 23"/>
          <p:cNvSpPr/>
          <p:nvPr/>
        </p:nvSpPr>
        <p:spPr>
          <a:xfrm>
            <a:off x="285554" y="3382253"/>
            <a:ext cx="3494358" cy="216024"/>
          </a:xfrm>
          <a:prstGeom prst="rightArrow">
            <a:avLst/>
          </a:prstGeom>
          <a:solidFill>
            <a:srgbClr val="E3E32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357562" y="3284984"/>
            <a:ext cx="504057" cy="4573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A1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661474" y="3894483"/>
            <a:ext cx="78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/>
              <a:t>Master</a:t>
            </a:r>
            <a:endParaRPr lang="zh-TW" altLang="en-US" sz="1050" b="1" dirty="0"/>
          </a:p>
        </p:txBody>
      </p:sp>
      <p:sp>
        <p:nvSpPr>
          <p:cNvPr id="27" name="矩形 26"/>
          <p:cNvSpPr/>
          <p:nvPr/>
        </p:nvSpPr>
        <p:spPr>
          <a:xfrm>
            <a:off x="2985254" y="3936294"/>
            <a:ext cx="6126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/>
              <a:t>Branch1</a:t>
            </a:r>
            <a:endParaRPr lang="zh-TW" altLang="en-US" sz="1000" b="1" dirty="0"/>
          </a:p>
        </p:txBody>
      </p:sp>
      <p:sp>
        <p:nvSpPr>
          <p:cNvPr id="28" name="橢圓 27"/>
          <p:cNvSpPr/>
          <p:nvPr/>
        </p:nvSpPr>
        <p:spPr>
          <a:xfrm>
            <a:off x="1005634" y="3284984"/>
            <a:ext cx="504057" cy="4573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A2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1653706" y="3284984"/>
            <a:ext cx="504057" cy="4573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A3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2373786" y="3284984"/>
            <a:ext cx="504057" cy="4573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B1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3021857" y="3284984"/>
            <a:ext cx="504057" cy="4573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B2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向右箭號 31"/>
          <p:cNvSpPr/>
          <p:nvPr/>
        </p:nvSpPr>
        <p:spPr>
          <a:xfrm rot="16200000">
            <a:off x="1839173" y="3781024"/>
            <a:ext cx="169125" cy="108011"/>
          </a:xfrm>
          <a:prstGeom prst="right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6200000">
            <a:off x="3189322" y="3812676"/>
            <a:ext cx="169125" cy="108011"/>
          </a:xfrm>
          <a:prstGeom prst="right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1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7C39C-89FA-4DF3-944C-69C2BA3F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check repository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CA5CFF-0522-4FEA-B82B-0B594CEBA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990760"/>
            <a:ext cx="6144753" cy="33905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CB6AF25-E16A-4565-A470-4A74D761485B}"/>
              </a:ext>
            </a:extLst>
          </p:cNvPr>
          <p:cNvSpPr txBox="1"/>
          <p:nvPr/>
        </p:nvSpPr>
        <p:spPr>
          <a:xfrm>
            <a:off x="1389434" y="1797585"/>
            <a:ext cx="6365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如果你有建立出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repository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，檔案夾上方會出現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&lt;.git&gt;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的隱藏項目資料夾，內部儲存有關這個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repository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資訊，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若你刪除之後，這個資料夾就不具有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repository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的功能了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9704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TW" b="1" dirty="0">
                <a:latin typeface="+mj-ea"/>
              </a:rPr>
              <a:t>Rebase</a:t>
            </a:r>
            <a:r>
              <a:rPr lang="zh-TW" altLang="en-US" b="1" dirty="0">
                <a:latin typeface="+mj-ea"/>
              </a:rPr>
              <a:t>已衝突情形</a:t>
            </a:r>
          </a:p>
        </p:txBody>
      </p:sp>
      <p:sp>
        <p:nvSpPr>
          <p:cNvPr id="59" name="矩形 58"/>
          <p:cNvSpPr/>
          <p:nvPr/>
        </p:nvSpPr>
        <p:spPr>
          <a:xfrm>
            <a:off x="107504" y="3284984"/>
            <a:ext cx="4752528" cy="3607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STEP1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切換到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Branch1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1400" b="1" u="sng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checkout branch1</a:t>
            </a:r>
          </a:p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STEP2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Branch1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中對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Master 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rebase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1400" b="1" u="sng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rebase master</a:t>
            </a:r>
          </a:p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STEP3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發現內容有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Conflict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並且解決後重新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rebase</a:t>
            </a:r>
          </a:p>
          <a:p>
            <a:pPr marL="0" lvl="1"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1400" b="1" u="sng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add &lt;</a:t>
            </a:r>
            <a:r>
              <a:rPr lang="zh-TW" altLang="en-US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修改檔案名稱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</a:p>
          <a:p>
            <a:pPr marL="0" lvl="1"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1400" b="1" u="sng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rebase –continue</a:t>
            </a:r>
          </a:p>
          <a:p>
            <a:pPr marL="0" lvl="1"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若想取消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rebase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的話，則可輸入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1"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1400" b="1" u="sng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rebase --abort</a:t>
            </a:r>
          </a:p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STEP4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等解決後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可以用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VIM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更改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(branch1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266408" y="1914263"/>
            <a:ext cx="2865432" cy="216024"/>
          </a:xfrm>
          <a:prstGeom prst="rightArrow">
            <a:avLst/>
          </a:prstGeom>
          <a:solidFill>
            <a:srgbClr val="E3E32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67543" y="1772816"/>
            <a:ext cx="504057" cy="4573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A1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肘形接點 25"/>
          <p:cNvCxnSpPr/>
          <p:nvPr/>
        </p:nvCxnSpPr>
        <p:spPr>
          <a:xfrm>
            <a:off x="971600" y="2022275"/>
            <a:ext cx="2160240" cy="822924"/>
          </a:xfrm>
          <a:prstGeom prst="bentConnector3">
            <a:avLst>
              <a:gd name="adj1" fmla="val 10365"/>
            </a:avLst>
          </a:prstGeom>
          <a:ln w="762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191346" y="1927285"/>
            <a:ext cx="660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Master</a:t>
            </a:r>
            <a:endParaRPr lang="zh-TW" altLang="en-US" sz="1000" b="1" dirty="0"/>
          </a:p>
        </p:txBody>
      </p:sp>
      <p:sp>
        <p:nvSpPr>
          <p:cNvPr id="28" name="矩形 27"/>
          <p:cNvSpPr/>
          <p:nvPr/>
        </p:nvSpPr>
        <p:spPr>
          <a:xfrm>
            <a:off x="3167244" y="2749570"/>
            <a:ext cx="6126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/>
              <a:t>Branch1</a:t>
            </a:r>
            <a:endParaRPr lang="zh-TW" altLang="en-US" sz="1000" b="1" dirty="0"/>
          </a:p>
        </p:txBody>
      </p:sp>
      <p:sp>
        <p:nvSpPr>
          <p:cNvPr id="29" name="橢圓 28"/>
          <p:cNvSpPr/>
          <p:nvPr/>
        </p:nvSpPr>
        <p:spPr>
          <a:xfrm>
            <a:off x="1403647" y="1788205"/>
            <a:ext cx="504057" cy="45730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A2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2123727" y="1788205"/>
            <a:ext cx="504057" cy="4573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A3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1403647" y="2628547"/>
            <a:ext cx="504057" cy="45730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32" name="橢圓 31"/>
          <p:cNvSpPr/>
          <p:nvPr/>
        </p:nvSpPr>
        <p:spPr>
          <a:xfrm>
            <a:off x="2123728" y="2652301"/>
            <a:ext cx="504057" cy="4573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B2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257" y="3254520"/>
            <a:ext cx="3681239" cy="15010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8800"/>
            <a:ext cx="4451697" cy="14878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76" y="4941168"/>
            <a:ext cx="4327020" cy="17580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587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TW" b="1" dirty="0">
                <a:latin typeface="+mj-ea"/>
              </a:rPr>
              <a:t>Rebase</a:t>
            </a:r>
            <a:r>
              <a:rPr lang="zh-TW" altLang="en-US" b="1" dirty="0">
                <a:latin typeface="+mj-ea"/>
              </a:rPr>
              <a:t> </a:t>
            </a:r>
            <a:r>
              <a:rPr lang="en-US" altLang="zh-TW" b="1" dirty="0">
                <a:latin typeface="+mj-ea"/>
              </a:rPr>
              <a:t>–</a:t>
            </a:r>
            <a:r>
              <a:rPr lang="en-US" altLang="zh-TW" b="1" dirty="0" err="1">
                <a:latin typeface="+mj-ea"/>
              </a:rPr>
              <a:t>i</a:t>
            </a:r>
            <a:r>
              <a:rPr lang="zh-TW" altLang="en-US" b="1" dirty="0">
                <a:latin typeface="+mj-ea"/>
              </a:rPr>
              <a:t> 變更</a:t>
            </a:r>
            <a:r>
              <a:rPr lang="en-US" altLang="zh-TW" b="1" dirty="0">
                <a:latin typeface="+mj-ea"/>
              </a:rPr>
              <a:t>commit</a:t>
            </a:r>
            <a:r>
              <a:rPr lang="zh-TW" altLang="en-US" b="1" dirty="0">
                <a:latin typeface="+mj-ea"/>
              </a:rPr>
              <a:t>記錄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1556792"/>
            <a:ext cx="85324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STEP1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</a:t>
            </a:r>
            <a:r>
              <a:rPr lang="en-US" altLang="zh-TW" sz="1400" b="1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log 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查看現有的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紀錄，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可以使用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HEAD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指標來標示想移到哪個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紀錄中或也可以使用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 id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前六碼去做移動。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(`^`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後面跟一個數字代表第幾個父提交，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EX: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HEAD^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or </a:t>
            </a:r>
            <a:r>
              <a:rPr lang="en-US" altLang="zh-TW" sz="14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HEAD^1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都是指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HEAD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的前一個，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~&lt;n&gt;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代表連續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^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EX: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HEAD~2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or</a:t>
            </a:r>
            <a:r>
              <a:rPr lang="en-US" altLang="zh-TW" sz="14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HEAD~~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HEAD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的前兩個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24944"/>
            <a:ext cx="5328592" cy="390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11547" y="3059668"/>
            <a:ext cx="1412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+mj-ea"/>
              </a:rPr>
              <a:t>HEAD      </a:t>
            </a:r>
            <a:r>
              <a:rPr lang="en-US" altLang="zh-TW" b="1" dirty="0">
                <a:solidFill>
                  <a:srgbClr val="C00000"/>
                </a:solidFill>
                <a:latin typeface="+mj-ea"/>
                <a:sym typeface="Wingdings" pitchFamily="2" charset="2"/>
              </a:rPr>
              <a:t>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568" y="3995772"/>
            <a:ext cx="1492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+mj-ea"/>
              </a:rPr>
              <a:t>HEAD~1  </a:t>
            </a:r>
            <a:r>
              <a:rPr lang="en-US" altLang="zh-TW" b="1" dirty="0">
                <a:solidFill>
                  <a:srgbClr val="C00000"/>
                </a:solidFill>
                <a:latin typeface="+mj-ea"/>
                <a:sym typeface="Wingdings" pitchFamily="2" charset="2"/>
              </a:rPr>
              <a:t>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3568" y="4931876"/>
            <a:ext cx="1492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+mj-ea"/>
              </a:rPr>
              <a:t>HEAD~2  </a:t>
            </a:r>
            <a:r>
              <a:rPr lang="en-US" altLang="zh-TW" b="1" dirty="0">
                <a:solidFill>
                  <a:srgbClr val="C00000"/>
                </a:solidFill>
                <a:latin typeface="+mj-ea"/>
                <a:sym typeface="Wingdings" pitchFamily="2" charset="2"/>
              </a:rPr>
              <a:t>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8" y="5867980"/>
            <a:ext cx="1492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+mj-ea"/>
              </a:rPr>
              <a:t>HEAD~3  </a:t>
            </a:r>
            <a:r>
              <a:rPr lang="en-US" altLang="zh-TW" b="1" dirty="0">
                <a:solidFill>
                  <a:srgbClr val="C00000"/>
                </a:solidFill>
                <a:latin typeface="+mj-ea"/>
                <a:sym typeface="Wingdings" pitchFamily="2" charset="2"/>
              </a:rPr>
              <a:t>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9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39552" y="1556792"/>
            <a:ext cx="8352928" cy="699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STEP2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輸入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</a:t>
            </a:r>
            <a:r>
              <a:rPr lang="en-US" altLang="zh-TW" sz="1400" b="1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rebase –i HEAD~2 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，使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HEAD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移動到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add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A1.txt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的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紀錄，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HEAD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前面的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紀錄可以讓你用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VIM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介面編輯器讓你來做編輯的動作。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+mj-ea"/>
              </a:rPr>
              <a:t>Rebase</a:t>
            </a:r>
            <a:r>
              <a:rPr lang="zh-TW" altLang="en-US" b="1" dirty="0">
                <a:latin typeface="+mj-ea"/>
              </a:rPr>
              <a:t> </a:t>
            </a:r>
            <a:r>
              <a:rPr lang="en-US" altLang="zh-TW" b="1" dirty="0">
                <a:latin typeface="+mj-ea"/>
              </a:rPr>
              <a:t>–</a:t>
            </a:r>
            <a:r>
              <a:rPr lang="en-US" altLang="zh-TW" b="1" dirty="0" err="1">
                <a:latin typeface="+mj-ea"/>
              </a:rPr>
              <a:t>i</a:t>
            </a:r>
            <a:r>
              <a:rPr lang="zh-TW" altLang="en-US" b="1" dirty="0">
                <a:latin typeface="+mj-ea"/>
              </a:rPr>
              <a:t> 變更</a:t>
            </a:r>
            <a:r>
              <a:rPr lang="en-US" altLang="zh-TW" b="1" dirty="0">
                <a:latin typeface="+mj-ea"/>
              </a:rPr>
              <a:t>commit</a:t>
            </a:r>
            <a:r>
              <a:rPr lang="zh-TW" altLang="en-US" b="1" dirty="0">
                <a:latin typeface="+mj-ea"/>
              </a:rPr>
              <a:t>記錄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01602"/>
            <a:ext cx="5954713" cy="40957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66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4" y="1484784"/>
            <a:ext cx="8352928" cy="1022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STEP3(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合併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VIM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從一般指令模式切換到編輯模式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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, i , o , r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進入編輯模式，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若把第二行的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pick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改成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squash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可把兩個紀錄做合併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在此用合併當範例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按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Esc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則跳出編輯模式，並輸入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1400" b="1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wq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來做儲存並退出的動作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TW" b="1" dirty="0">
                <a:latin typeface="+mj-ea"/>
              </a:rPr>
              <a:t>Rebase</a:t>
            </a:r>
            <a:r>
              <a:rPr lang="zh-TW" altLang="en-US" b="1" dirty="0">
                <a:latin typeface="+mj-ea"/>
              </a:rPr>
              <a:t> </a:t>
            </a:r>
            <a:r>
              <a:rPr lang="en-US" altLang="zh-TW" b="1" dirty="0">
                <a:latin typeface="+mj-ea"/>
              </a:rPr>
              <a:t>–</a:t>
            </a:r>
            <a:r>
              <a:rPr lang="en-US" altLang="zh-TW" b="1" dirty="0" err="1">
                <a:latin typeface="+mj-ea"/>
              </a:rPr>
              <a:t>i</a:t>
            </a:r>
            <a:r>
              <a:rPr lang="en-US" altLang="zh-TW" b="1" dirty="0">
                <a:latin typeface="+mj-ea"/>
              </a:rPr>
              <a:t> </a:t>
            </a:r>
            <a:r>
              <a:rPr lang="zh-TW" altLang="en-US" b="1" dirty="0">
                <a:latin typeface="+mj-ea"/>
              </a:rPr>
              <a:t>合併</a:t>
            </a:r>
            <a:r>
              <a:rPr lang="en-US" altLang="zh-TW" b="1" dirty="0">
                <a:latin typeface="+mj-ea"/>
              </a:rPr>
              <a:t>commit</a:t>
            </a:r>
            <a:r>
              <a:rPr lang="zh-TW" altLang="en-US" b="1" dirty="0">
                <a:latin typeface="+mj-ea"/>
              </a:rPr>
              <a:t>記錄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167" y="2636912"/>
            <a:ext cx="5993185" cy="41222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橢圓 1"/>
          <p:cNvSpPr/>
          <p:nvPr/>
        </p:nvSpPr>
        <p:spPr>
          <a:xfrm>
            <a:off x="1619672" y="2808240"/>
            <a:ext cx="576064" cy="216024"/>
          </a:xfrm>
          <a:prstGeom prst="ellipse">
            <a:avLst/>
          </a:prstGeom>
          <a:solidFill>
            <a:schemeClr val="accent1">
              <a:alpha val="16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11560" y="27611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  <a:latin typeface="+mj-ea"/>
                <a:ea typeface="+mj-ea"/>
              </a:rPr>
              <a:t>Squash </a:t>
            </a:r>
            <a:r>
              <a:rPr lang="en-US" altLang="zh-TW" sz="1400" b="1" dirty="0">
                <a:solidFill>
                  <a:srgbClr val="C00000"/>
                </a:solidFill>
                <a:latin typeface="+mj-ea"/>
                <a:ea typeface="+mj-ea"/>
                <a:sym typeface="Wingdings" pitchFamily="2" charset="2"/>
              </a:rPr>
              <a:t></a:t>
            </a:r>
            <a:endParaRPr lang="zh-TW" altLang="en-US" sz="1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3082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4056" y="1575083"/>
            <a:ext cx="8532440" cy="102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STEP4 (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合併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接下來對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紀錄來做更改，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可以把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”add A2.txt”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“add A3.txt”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紀錄合併成 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”add A2.txt and A3.txt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，再將它儲存起來。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TW" b="1" dirty="0">
                <a:latin typeface="+mj-ea"/>
              </a:rPr>
              <a:t>Rebase</a:t>
            </a:r>
            <a:r>
              <a:rPr lang="zh-TW" altLang="en-US" b="1" dirty="0">
                <a:latin typeface="+mj-ea"/>
              </a:rPr>
              <a:t> </a:t>
            </a:r>
            <a:r>
              <a:rPr lang="en-US" altLang="zh-TW" b="1" dirty="0">
                <a:latin typeface="+mj-ea"/>
              </a:rPr>
              <a:t>–</a:t>
            </a:r>
            <a:r>
              <a:rPr lang="en-US" altLang="zh-TW" b="1" dirty="0" err="1">
                <a:latin typeface="+mj-ea"/>
              </a:rPr>
              <a:t>i</a:t>
            </a:r>
            <a:r>
              <a:rPr lang="en-US" altLang="zh-TW" b="1" dirty="0">
                <a:latin typeface="+mj-ea"/>
              </a:rPr>
              <a:t> </a:t>
            </a:r>
            <a:r>
              <a:rPr lang="zh-TW" altLang="en-US" b="1" dirty="0">
                <a:latin typeface="+mj-ea"/>
              </a:rPr>
              <a:t>合併</a:t>
            </a:r>
            <a:r>
              <a:rPr lang="en-US" altLang="zh-TW" b="1" dirty="0">
                <a:latin typeface="+mj-ea"/>
              </a:rPr>
              <a:t>commit</a:t>
            </a:r>
            <a:r>
              <a:rPr lang="zh-TW" altLang="en-US" b="1" dirty="0">
                <a:latin typeface="+mj-ea"/>
              </a:rPr>
              <a:t>記錄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356993"/>
            <a:ext cx="4583179" cy="33843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46" y="2924944"/>
            <a:ext cx="5906942" cy="1368152"/>
          </a:xfrm>
          <a:prstGeom prst="rect">
            <a:avLst/>
          </a:prstGeom>
          <a:ln w="63500">
            <a:solidFill>
              <a:srgbClr val="990000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796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39552" y="1556792"/>
            <a:ext cx="6192688" cy="699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STEP5(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合併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使用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</a:t>
            </a:r>
            <a:r>
              <a:rPr lang="en-US" altLang="zh-TW" sz="1400" b="1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log 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查看目前的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紀錄，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會發現有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”add A2.txt and A3.txt”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的變更紀錄。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TW" b="1" dirty="0">
                <a:latin typeface="+mj-ea"/>
              </a:rPr>
              <a:t>Rebase</a:t>
            </a:r>
            <a:r>
              <a:rPr lang="zh-TW" altLang="en-US" b="1" dirty="0">
                <a:latin typeface="+mj-ea"/>
              </a:rPr>
              <a:t> </a:t>
            </a:r>
            <a:r>
              <a:rPr lang="en-US" altLang="zh-TW" b="1" dirty="0">
                <a:latin typeface="+mj-ea"/>
              </a:rPr>
              <a:t>–</a:t>
            </a:r>
            <a:r>
              <a:rPr lang="en-US" altLang="zh-TW" b="1" dirty="0" err="1">
                <a:latin typeface="+mj-ea"/>
              </a:rPr>
              <a:t>i</a:t>
            </a:r>
            <a:r>
              <a:rPr lang="en-US" altLang="zh-TW" b="1" dirty="0">
                <a:latin typeface="+mj-ea"/>
              </a:rPr>
              <a:t> </a:t>
            </a:r>
            <a:r>
              <a:rPr lang="zh-TW" altLang="en-US" b="1" dirty="0">
                <a:latin typeface="+mj-ea"/>
              </a:rPr>
              <a:t>合併</a:t>
            </a:r>
            <a:r>
              <a:rPr lang="en-US" altLang="zh-TW" b="1" dirty="0">
                <a:latin typeface="+mj-ea"/>
              </a:rPr>
              <a:t>commit</a:t>
            </a:r>
            <a:r>
              <a:rPr lang="zh-TW" altLang="en-US" b="1" dirty="0">
                <a:latin typeface="+mj-ea"/>
              </a:rPr>
              <a:t>記錄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0928"/>
            <a:ext cx="760444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-41939" y="2791961"/>
            <a:ext cx="15175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solidFill>
                  <a:srgbClr val="C00000"/>
                </a:solidFill>
                <a:latin typeface="+mj-ea"/>
              </a:rPr>
              <a:t>之前的</a:t>
            </a:r>
            <a:r>
              <a:rPr lang="en-US" altLang="zh-TW" sz="1200" b="1" dirty="0">
                <a:solidFill>
                  <a:srgbClr val="C00000"/>
                </a:solidFill>
                <a:latin typeface="+mj-ea"/>
              </a:rPr>
              <a:t>HEAD~2  </a:t>
            </a:r>
            <a:r>
              <a:rPr lang="en-US" altLang="zh-TW" sz="1200" b="1" dirty="0">
                <a:solidFill>
                  <a:srgbClr val="C00000"/>
                </a:solidFill>
                <a:latin typeface="+mj-ea"/>
                <a:sym typeface="Wingdings" pitchFamily="2" charset="2"/>
              </a:rPr>
              <a:t></a:t>
            </a:r>
            <a:endParaRPr lang="zh-TW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69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11560" y="1641574"/>
            <a:ext cx="8352928" cy="700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STEP3(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編輯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若把第一行的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pick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改成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edit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可把兩個紀錄做合併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在此用合併當範例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按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Esc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則跳出編輯模式，並輸入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1400" b="1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wq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來做儲存並退出的動作。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TW" b="1" dirty="0">
                <a:latin typeface="+mj-ea"/>
              </a:rPr>
              <a:t>Rebase</a:t>
            </a:r>
            <a:r>
              <a:rPr lang="zh-TW" altLang="en-US" b="1" dirty="0">
                <a:latin typeface="+mj-ea"/>
              </a:rPr>
              <a:t> </a:t>
            </a:r>
            <a:r>
              <a:rPr lang="en-US" altLang="zh-TW" b="1" dirty="0">
                <a:latin typeface="+mj-ea"/>
              </a:rPr>
              <a:t>–</a:t>
            </a:r>
            <a:r>
              <a:rPr lang="en-US" altLang="zh-TW" b="1" dirty="0" err="1">
                <a:latin typeface="+mj-ea"/>
              </a:rPr>
              <a:t>i</a:t>
            </a:r>
            <a:r>
              <a:rPr lang="en-US" altLang="zh-TW" b="1" dirty="0">
                <a:latin typeface="+mj-ea"/>
              </a:rPr>
              <a:t> commit</a:t>
            </a:r>
            <a:r>
              <a:rPr lang="zh-TW" altLang="en-US" b="1" dirty="0">
                <a:latin typeface="+mj-ea"/>
              </a:rPr>
              <a:t>記錄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183" y="2636912"/>
            <a:ext cx="5849169" cy="40231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橢圓 1"/>
          <p:cNvSpPr/>
          <p:nvPr/>
        </p:nvSpPr>
        <p:spPr>
          <a:xfrm>
            <a:off x="1785639" y="2636912"/>
            <a:ext cx="576064" cy="216024"/>
          </a:xfrm>
          <a:prstGeom prst="ellipse">
            <a:avLst/>
          </a:prstGeom>
          <a:solidFill>
            <a:schemeClr val="accent1">
              <a:alpha val="16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43608" y="259103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  <a:latin typeface="+mj-ea"/>
                <a:ea typeface="+mj-ea"/>
              </a:rPr>
              <a:t>edit </a:t>
            </a:r>
            <a:r>
              <a:rPr lang="en-US" altLang="zh-TW" sz="1400" b="1" dirty="0">
                <a:solidFill>
                  <a:srgbClr val="C00000"/>
                </a:solidFill>
                <a:latin typeface="+mj-ea"/>
                <a:ea typeface="+mj-ea"/>
                <a:sym typeface="Wingdings" pitchFamily="2" charset="2"/>
              </a:rPr>
              <a:t></a:t>
            </a:r>
            <a:endParaRPr lang="zh-TW" altLang="en-US" sz="1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3173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556792"/>
            <a:ext cx="8352928" cy="1345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STEP4 (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編輯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跳出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VIM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編輯器後，它會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checkout 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到欲修改之提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紀錄。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輸入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1400" b="1" u="sng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commit --amend -m “(</a:t>
            </a:r>
            <a:r>
              <a:rPr lang="zh-TW" altLang="en-US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要變更之字串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)“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;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若打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1400" b="1" u="sng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commit --amend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 則會跳到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VIM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給你編輯，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編輯完輸入 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1400" b="1" u="sng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rebase –continue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，即可跳到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log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查看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TW" b="1" dirty="0">
                <a:latin typeface="+mj-ea"/>
              </a:rPr>
              <a:t>Rebase</a:t>
            </a:r>
            <a:r>
              <a:rPr lang="zh-TW" altLang="en-US" b="1" dirty="0">
                <a:latin typeface="+mj-ea"/>
              </a:rPr>
              <a:t> </a:t>
            </a:r>
            <a:r>
              <a:rPr lang="en-US" altLang="zh-TW" b="1" dirty="0">
                <a:latin typeface="+mj-ea"/>
              </a:rPr>
              <a:t>–</a:t>
            </a:r>
            <a:r>
              <a:rPr lang="en-US" altLang="zh-TW" b="1" dirty="0" err="1">
                <a:latin typeface="+mj-ea"/>
              </a:rPr>
              <a:t>i</a:t>
            </a:r>
            <a:r>
              <a:rPr lang="en-US" altLang="zh-TW" b="1" dirty="0">
                <a:latin typeface="+mj-ea"/>
              </a:rPr>
              <a:t> </a:t>
            </a:r>
            <a:r>
              <a:rPr lang="zh-TW" altLang="en-US" b="1" dirty="0">
                <a:latin typeface="+mj-ea"/>
              </a:rPr>
              <a:t>編輯</a:t>
            </a:r>
            <a:r>
              <a:rPr lang="en-US" altLang="zh-TW" b="1" dirty="0">
                <a:latin typeface="+mj-ea"/>
              </a:rPr>
              <a:t>commit</a:t>
            </a:r>
            <a:r>
              <a:rPr lang="zh-TW" altLang="en-US" b="1" dirty="0">
                <a:latin typeface="+mj-ea"/>
              </a:rPr>
              <a:t>記錄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62411"/>
            <a:ext cx="8282203" cy="3678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22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TW" altLang="en-US" b="1" dirty="0">
                <a:latin typeface="+mj-ea"/>
              </a:rPr>
              <a:t>切換到指定的版本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" y="3920771"/>
            <a:ext cx="4994667" cy="290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388" y="3454139"/>
            <a:ext cx="4138116" cy="337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39552" y="1616514"/>
            <a:ext cx="8352928" cy="1668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Reset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指令使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HEAD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回到指定的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</a:t>
            </a:r>
            <a:r>
              <a:rPr lang="zh-TW" altLang="en-US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u="sng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reset &lt;Commit</a:t>
            </a:r>
            <a:r>
              <a:rPr lang="zh-TW" altLang="en-US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紀錄位置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(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--mixed 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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 暫存區的檔案丟掉；工作目錄的檔案不變。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	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(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--soft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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 工作目錄和暫存區檔案不變，只有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HEAD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移動而已。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	)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(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--hard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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 工作目錄和暫存區的檔案都丟掉。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itchFamily="2" charset="2"/>
              </a:rPr>
              <a:t>		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	</a:t>
            </a:r>
          </a:p>
        </p:txBody>
      </p:sp>
      <p:sp>
        <p:nvSpPr>
          <p:cNvPr id="14" name="橢圓 13"/>
          <p:cNvSpPr/>
          <p:nvPr/>
        </p:nvSpPr>
        <p:spPr>
          <a:xfrm>
            <a:off x="6404762" y="3356992"/>
            <a:ext cx="1263582" cy="34775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895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153400" cy="99060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+mj-ea"/>
              </a:rPr>
              <a:t>切換到之前的版本但仍存留變更</a:t>
            </a:r>
          </a:p>
        </p:txBody>
      </p:sp>
      <p:sp>
        <p:nvSpPr>
          <p:cNvPr id="7" name="矩形 6"/>
          <p:cNvSpPr/>
          <p:nvPr/>
        </p:nvSpPr>
        <p:spPr>
          <a:xfrm>
            <a:off x="611560" y="2409269"/>
            <a:ext cx="3456384" cy="360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指令不會使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HEAD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移動，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只會把指定的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紀錄取消掉，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並把之前的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資料復原，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並且和現在的狀態再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一次。</a:t>
            </a: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</a:t>
            </a:r>
            <a:r>
              <a:rPr lang="zh-TW" altLang="en-US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u="sng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revert HEAD~ </a:t>
            </a: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</a:t>
            </a:r>
            <a:r>
              <a:rPr lang="zh-TW" altLang="en-US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u="sng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en-US" altLang="zh-TW" sz="1400" b="1" u="sng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revert HEAD~ --no-edit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zh-TW" sz="1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1400" b="1" dirty="0">
                <a:solidFill>
                  <a:srgbClr val="99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Reset</a:t>
            </a:r>
            <a:r>
              <a:rPr lang="zh-TW" altLang="en-US" sz="1400" b="1" dirty="0">
                <a:solidFill>
                  <a:srgbClr val="99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1400" b="1" dirty="0">
                <a:solidFill>
                  <a:srgbClr val="99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Revert</a:t>
            </a:r>
            <a:r>
              <a:rPr lang="zh-TW" altLang="en-US" sz="1400" b="1" dirty="0">
                <a:solidFill>
                  <a:srgbClr val="99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的差別在於</a:t>
            </a:r>
            <a:r>
              <a:rPr lang="en-US" altLang="zh-TW" sz="1400" b="1" dirty="0">
                <a:solidFill>
                  <a:srgbClr val="99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rgbClr val="99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使</a:t>
            </a:r>
            <a:r>
              <a:rPr lang="en-US" altLang="zh-TW" sz="1400" b="1" dirty="0">
                <a:solidFill>
                  <a:srgbClr val="99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HEAD</a:t>
            </a:r>
            <a:r>
              <a:rPr lang="zh-TW" altLang="en-US" sz="1400" b="1" dirty="0">
                <a:solidFill>
                  <a:srgbClr val="99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往前和往後。</a:t>
            </a:r>
            <a:endParaRPr lang="en-US" altLang="zh-TW" sz="1400" b="1" dirty="0">
              <a:solidFill>
                <a:srgbClr val="99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00808"/>
            <a:ext cx="5031464" cy="501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64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圓角矩形 4">
            <a:extLst>
              <a:ext uri="{FF2B5EF4-FFF2-40B4-BE49-F238E27FC236}">
                <a16:creationId xmlns:a16="http://schemas.microsoft.com/office/drawing/2014/main" id="{18979D55-2F23-4152-81A9-2A111279A8C2}"/>
              </a:ext>
            </a:extLst>
          </p:cNvPr>
          <p:cNvSpPr/>
          <p:nvPr/>
        </p:nvSpPr>
        <p:spPr>
          <a:xfrm>
            <a:off x="495300" y="3600280"/>
            <a:ext cx="8541196" cy="2392931"/>
          </a:xfrm>
          <a:prstGeom prst="round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ea"/>
              </a:rPr>
              <a:t>The principle of GIT</a:t>
            </a:r>
            <a:endParaRPr lang="zh-TW" altLang="en-US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18033" y="1892928"/>
            <a:ext cx="2610290" cy="506506"/>
          </a:xfrm>
          <a:prstGeom prst="rect">
            <a:avLst/>
          </a:prstGeom>
          <a:solidFill>
            <a:srgbClr val="FF99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rgbClr val="CC0000"/>
                </a:solidFill>
                <a:latin typeface="Arial Black" panose="020B0A04020102020204" pitchFamily="34" charset="0"/>
              </a:rPr>
              <a:t>Github</a:t>
            </a:r>
            <a:r>
              <a:rPr lang="zh-TW" altLang="en-US" sz="1200" dirty="0">
                <a:solidFill>
                  <a:srgbClr val="CC0000"/>
                </a:solidFill>
                <a:latin typeface="Arial Black" panose="020B0A04020102020204" pitchFamily="34" charset="0"/>
              </a:rPr>
              <a:t> </a:t>
            </a:r>
            <a:r>
              <a:rPr lang="en-US" altLang="zh-TW" sz="1200" dirty="0">
                <a:solidFill>
                  <a:srgbClr val="CC0000"/>
                </a:solidFill>
                <a:latin typeface="Arial Black" panose="020B0A04020102020204" pitchFamily="34" charset="0"/>
              </a:rPr>
              <a:t>Remote</a:t>
            </a:r>
            <a:r>
              <a:rPr lang="zh-TW" altLang="en-US" sz="1200" dirty="0">
                <a:solidFill>
                  <a:srgbClr val="CC0000"/>
                </a:solidFill>
                <a:latin typeface="Arial Black" panose="020B0A04020102020204" pitchFamily="34" charset="0"/>
              </a:rPr>
              <a:t> </a:t>
            </a:r>
            <a:r>
              <a:rPr lang="en-US" altLang="zh-TW" sz="1200" dirty="0">
                <a:solidFill>
                  <a:srgbClr val="CC0000"/>
                </a:solidFill>
                <a:latin typeface="Arial Black" panose="020B0A04020102020204" pitchFamily="34" charset="0"/>
              </a:rPr>
              <a:t>Repository</a:t>
            </a:r>
          </a:p>
          <a:p>
            <a:pPr algn="ctr"/>
            <a:r>
              <a:rPr lang="en-US" altLang="zh-TW" sz="1200" dirty="0">
                <a:solidFill>
                  <a:srgbClr val="CC0000"/>
                </a:solidFill>
                <a:latin typeface="Arial Black" panose="020B0A04020102020204" pitchFamily="34" charset="0"/>
              </a:rPr>
              <a:t>(</a:t>
            </a:r>
            <a:r>
              <a:rPr lang="zh-TW" altLang="en-US" sz="1200" dirty="0">
                <a:solidFill>
                  <a:srgbClr val="CC0000"/>
                </a:solidFill>
                <a:latin typeface="Arial Black" panose="020B0A04020102020204" pitchFamily="34" charset="0"/>
              </a:rPr>
              <a:t>簡稱</a:t>
            </a:r>
            <a:r>
              <a:rPr lang="en-US" altLang="zh-TW" sz="1200" dirty="0">
                <a:solidFill>
                  <a:srgbClr val="CC0000"/>
                </a:solidFill>
                <a:latin typeface="Arial Black" panose="020B0A04020102020204" pitchFamily="34" charset="0"/>
              </a:rPr>
              <a:t>Remote</a:t>
            </a:r>
            <a:r>
              <a:rPr lang="zh-TW" altLang="en-US" sz="1200" dirty="0">
                <a:solidFill>
                  <a:srgbClr val="CC0000"/>
                </a:solidFill>
                <a:latin typeface="Arial Black" panose="020B0A04020102020204" pitchFamily="34" charset="0"/>
              </a:rPr>
              <a:t>端</a:t>
            </a:r>
            <a:r>
              <a:rPr lang="en-US" altLang="zh-TW" sz="1200" dirty="0">
                <a:solidFill>
                  <a:srgbClr val="CC0000"/>
                </a:solidFill>
                <a:latin typeface="Arial Black" panose="020B0A04020102020204" pitchFamily="34" charset="0"/>
              </a:rPr>
              <a:t>)</a:t>
            </a:r>
            <a:endParaRPr lang="zh-TW" altLang="en-US" sz="1200" dirty="0">
              <a:solidFill>
                <a:srgbClr val="CC0000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5FC6F5E6-92E0-41C8-BD9E-AD45613D33B1}"/>
              </a:ext>
            </a:extLst>
          </p:cNvPr>
          <p:cNvSpPr/>
          <p:nvPr/>
        </p:nvSpPr>
        <p:spPr>
          <a:xfrm rot="10800000">
            <a:off x="3113995" y="2476854"/>
            <a:ext cx="265561" cy="1061211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9873F7BF-DDF1-424F-B15E-5E3682438D99}"/>
              </a:ext>
            </a:extLst>
          </p:cNvPr>
          <p:cNvSpPr/>
          <p:nvPr/>
        </p:nvSpPr>
        <p:spPr>
          <a:xfrm>
            <a:off x="2788730" y="2513898"/>
            <a:ext cx="265560" cy="1062815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46B579E-1D84-43C5-8F03-E1115EF0F371}"/>
              </a:ext>
            </a:extLst>
          </p:cNvPr>
          <p:cNvSpPr/>
          <p:nvPr/>
        </p:nvSpPr>
        <p:spPr>
          <a:xfrm>
            <a:off x="646003" y="3433928"/>
            <a:ext cx="1205371" cy="369215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CC0000"/>
                </a:solidFill>
                <a:latin typeface="Arial Black" panose="020B0A04020102020204" pitchFamily="34" charset="0"/>
              </a:rPr>
              <a:t>Our Computer</a:t>
            </a:r>
          </a:p>
        </p:txBody>
      </p: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9DA65F6C-A5E6-4FC6-A1A7-EE4C4FC97066}"/>
              </a:ext>
            </a:extLst>
          </p:cNvPr>
          <p:cNvCxnSpPr>
            <a:cxnSpLocks/>
          </p:cNvCxnSpPr>
          <p:nvPr/>
        </p:nvCxnSpPr>
        <p:spPr>
          <a:xfrm>
            <a:off x="4605588" y="2133839"/>
            <a:ext cx="542485" cy="1362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116C886-B104-4D40-A76F-615BEFC1F170}"/>
              </a:ext>
            </a:extLst>
          </p:cNvPr>
          <p:cNvSpPr/>
          <p:nvPr/>
        </p:nvSpPr>
        <p:spPr>
          <a:xfrm>
            <a:off x="664324" y="4077072"/>
            <a:ext cx="3259604" cy="429682"/>
          </a:xfrm>
          <a:prstGeom prst="rect">
            <a:avLst/>
          </a:prstGeom>
          <a:solidFill>
            <a:srgbClr val="FF99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CC0000"/>
                </a:solidFill>
                <a:latin typeface="Arial Black" panose="020B0A04020102020204" pitchFamily="34" charset="0"/>
              </a:rPr>
              <a:t>Computer’s Local Repository</a:t>
            </a:r>
          </a:p>
          <a:p>
            <a:pPr algn="ctr"/>
            <a:r>
              <a:rPr lang="en-US" altLang="zh-TW" sz="1200" dirty="0">
                <a:solidFill>
                  <a:srgbClr val="CC0000"/>
                </a:solidFill>
                <a:latin typeface="Arial Black" panose="020B0A04020102020204" pitchFamily="34" charset="0"/>
              </a:rPr>
              <a:t>(</a:t>
            </a:r>
            <a:r>
              <a:rPr lang="zh-TW" altLang="en-US" sz="1200" dirty="0">
                <a:solidFill>
                  <a:srgbClr val="CC0000"/>
                </a:solidFill>
                <a:latin typeface="Arial Black" panose="020B0A04020102020204" pitchFamily="34" charset="0"/>
              </a:rPr>
              <a:t>簡稱</a:t>
            </a:r>
            <a:r>
              <a:rPr lang="en-US" altLang="zh-TW" sz="1200" dirty="0">
                <a:solidFill>
                  <a:srgbClr val="CC0000"/>
                </a:solidFill>
                <a:latin typeface="Arial Black" panose="020B0A04020102020204" pitchFamily="34" charset="0"/>
              </a:rPr>
              <a:t>Local</a:t>
            </a:r>
            <a:r>
              <a:rPr lang="zh-TW" altLang="en-US" sz="1200" dirty="0">
                <a:solidFill>
                  <a:srgbClr val="CC0000"/>
                </a:solidFill>
                <a:latin typeface="Arial Black" panose="020B0A04020102020204" pitchFamily="34" charset="0"/>
              </a:rPr>
              <a:t>端</a:t>
            </a:r>
            <a:r>
              <a:rPr lang="en-US" altLang="zh-TW" sz="1200" dirty="0">
                <a:solidFill>
                  <a:srgbClr val="CC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304A1C8-16EE-429E-AC0F-EC40D079B128}"/>
              </a:ext>
            </a:extLst>
          </p:cNvPr>
          <p:cNvSpPr/>
          <p:nvPr/>
        </p:nvSpPr>
        <p:spPr>
          <a:xfrm>
            <a:off x="664324" y="5093303"/>
            <a:ext cx="3259604" cy="495937"/>
          </a:xfrm>
          <a:prstGeom prst="rect">
            <a:avLst/>
          </a:prstGeom>
          <a:solidFill>
            <a:srgbClr val="FF99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CC0000"/>
                </a:solidFill>
                <a:latin typeface="Arial Black" panose="020B0A04020102020204" pitchFamily="34" charset="0"/>
              </a:rPr>
              <a:t>Computer’s Working Area</a:t>
            </a:r>
          </a:p>
        </p:txBody>
      </p:sp>
      <p:cxnSp>
        <p:nvCxnSpPr>
          <p:cNvPr id="24" name="接點: 弧形 23">
            <a:extLst>
              <a:ext uri="{FF2B5EF4-FFF2-40B4-BE49-F238E27FC236}">
                <a16:creationId xmlns:a16="http://schemas.microsoft.com/office/drawing/2014/main" id="{7EFFD8F6-29FA-467E-95DA-B621B7CAD571}"/>
              </a:ext>
            </a:extLst>
          </p:cNvPr>
          <p:cNvCxnSpPr>
            <a:cxnSpLocks/>
          </p:cNvCxnSpPr>
          <p:nvPr/>
        </p:nvCxnSpPr>
        <p:spPr>
          <a:xfrm>
            <a:off x="4067944" y="4221088"/>
            <a:ext cx="602732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341F679-79C8-4150-9A4B-556578245C6E}"/>
              </a:ext>
            </a:extLst>
          </p:cNvPr>
          <p:cNvSpPr txBox="1"/>
          <p:nvPr/>
        </p:nvSpPr>
        <p:spPr>
          <a:xfrm>
            <a:off x="4572000" y="3959478"/>
            <a:ext cx="4108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在自己電腦中的仿造遠端資料庫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用途為比對目前狀態、可以直接切換成遠端資料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1C0B5ED2-A174-495A-9F26-6192C259CCF6}"/>
              </a:ext>
            </a:extLst>
          </p:cNvPr>
          <p:cNvCxnSpPr>
            <a:cxnSpLocks/>
          </p:cNvCxnSpPr>
          <p:nvPr/>
        </p:nvCxnSpPr>
        <p:spPr>
          <a:xfrm>
            <a:off x="4067944" y="5288508"/>
            <a:ext cx="602732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42680DC-D27C-4907-AA22-6909A257EE3C}"/>
              </a:ext>
            </a:extLst>
          </p:cNvPr>
          <p:cNvSpPr txBox="1"/>
          <p:nvPr/>
        </p:nvSpPr>
        <p:spPr>
          <a:xfrm>
            <a:off x="4605745" y="5016841"/>
            <a:ext cx="4108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自己電腦的資料庫</a:t>
            </a:r>
            <a:b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編輯檔案並把它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成一個版本，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這個版本會先放於這個資料庫裡，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等待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到遠端的資料庫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63CF7D9-8678-484F-BF45-0DED9981E561}"/>
              </a:ext>
            </a:extLst>
          </p:cNvPr>
          <p:cNvSpPr txBox="1"/>
          <p:nvPr/>
        </p:nvSpPr>
        <p:spPr>
          <a:xfrm>
            <a:off x="5171724" y="1892928"/>
            <a:ext cx="41085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遠端網路上的資料庫</a:t>
            </a:r>
            <a:b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把檔案儲存在遠端中，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可以讓多人共同使用以及資料取出保存皆方便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00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6F6B0-CEBC-48B8-9C76-333C5478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79844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3600" dirty="0"/>
              <a:t>Remarks:</a:t>
            </a:r>
            <a:br>
              <a:rPr lang="en-US" altLang="zh-TW" dirty="0"/>
            </a:br>
            <a:r>
              <a:rPr lang="en-US" altLang="zh-TW" dirty="0"/>
              <a:t>Tortoised 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0968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0FB2F-DFEC-4F7B-8257-A835779C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+mj-ea"/>
              </a:rPr>
              <a:t>常用</a:t>
            </a:r>
            <a:r>
              <a:rPr lang="en-US" altLang="zh-TW" b="1" dirty="0">
                <a:latin typeface="+mj-ea"/>
              </a:rPr>
              <a:t>Git</a:t>
            </a:r>
            <a:r>
              <a:rPr lang="zh-TW" altLang="en-US" b="1" dirty="0">
                <a:latin typeface="+mj-ea"/>
              </a:rPr>
              <a:t>工具</a:t>
            </a:r>
          </a:p>
        </p:txBody>
      </p:sp>
      <p:pic>
        <p:nvPicPr>
          <p:cNvPr id="1026" name="Picture 2" descr="Sourcetree | Free Git GUI for Mac and Windows">
            <a:extLst>
              <a:ext uri="{FF2B5EF4-FFF2-40B4-BE49-F238E27FC236}">
                <a16:creationId xmlns:a16="http://schemas.microsoft.com/office/drawing/2014/main" id="{114F08D8-AF3C-4AD2-BA15-475AD8CB6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11136"/>
            <a:ext cx="2952750" cy="15525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toiseGit - Wikipedia">
            <a:extLst>
              <a:ext uri="{FF2B5EF4-FFF2-40B4-BE49-F238E27FC236}">
                <a16:creationId xmlns:a16="http://schemas.microsoft.com/office/drawing/2014/main" id="{99117ED0-36E1-4BBF-A031-931B02468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38584"/>
            <a:ext cx="2876550" cy="15906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31542FA-92D2-4C5C-9828-3E613D8CA1E0}"/>
              </a:ext>
            </a:extLst>
          </p:cNvPr>
          <p:cNvSpPr txBox="1"/>
          <p:nvPr/>
        </p:nvSpPr>
        <p:spPr>
          <a:xfrm>
            <a:off x="6176069" y="5567322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SourceTree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517750-0068-463E-9773-6AEE49781560}"/>
              </a:ext>
            </a:extLst>
          </p:cNvPr>
          <p:cNvSpPr txBox="1"/>
          <p:nvPr/>
        </p:nvSpPr>
        <p:spPr>
          <a:xfrm>
            <a:off x="2195736" y="4013819"/>
            <a:ext cx="12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Git Tortoise</a:t>
            </a:r>
            <a:endParaRPr lang="zh-TW" altLang="en-US" dirty="0"/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3F70DC21-DCF9-48F7-AACD-D91AC546D314}"/>
              </a:ext>
            </a:extLst>
          </p:cNvPr>
          <p:cNvCxnSpPr>
            <a:cxnSpLocks/>
          </p:cNvCxnSpPr>
          <p:nvPr/>
        </p:nvCxnSpPr>
        <p:spPr>
          <a:xfrm flipV="1">
            <a:off x="4427984" y="2708920"/>
            <a:ext cx="926838" cy="281454"/>
          </a:xfrm>
          <a:prstGeom prst="curvedConnector3">
            <a:avLst>
              <a:gd name="adj1" fmla="val 3270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5755A7-82AA-47AE-AB9F-C14538AA0D9E}"/>
              </a:ext>
            </a:extLst>
          </p:cNvPr>
          <p:cNvSpPr txBox="1"/>
          <p:nvPr/>
        </p:nvSpPr>
        <p:spPr>
          <a:xfrm>
            <a:off x="5354822" y="2534349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僅支援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以該軟體來介紹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2B50876A-2C28-4F01-AE58-65D7F56BC94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95937" y="4860328"/>
            <a:ext cx="948810" cy="368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C956BA6-B248-43D6-93ED-E76759D2CC13}"/>
              </a:ext>
            </a:extLst>
          </p:cNvPr>
          <p:cNvSpPr txBox="1"/>
          <p:nvPr/>
        </p:nvSpPr>
        <p:spPr>
          <a:xfrm>
            <a:off x="1143873" y="5059923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支援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以及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MacOS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</a:p>
        </p:txBody>
      </p:sp>
    </p:spTree>
    <p:extLst>
      <p:ext uri="{BB962C8B-B14F-4D97-AF65-F5344CB8AC3E}">
        <p14:creationId xmlns:p14="http://schemas.microsoft.com/office/powerpoint/2010/main" val="3254167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745F94D-7C03-4BF3-8D35-D5A71427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780928"/>
            <a:ext cx="2880320" cy="398204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ED855CB-B9C4-449E-BB6D-8559F4D2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j-ea"/>
              </a:rPr>
              <a:t>Remarks (Tortoised Git) :</a:t>
            </a:r>
            <a:endParaRPr lang="zh-TW" altLang="en-US" sz="5400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02E7A-DB6A-4FD7-9DEF-DCF1AC5A7F1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44335" y="2190564"/>
            <a:ext cx="6551640" cy="2476872"/>
          </a:xfrm>
        </p:spPr>
        <p:txBody>
          <a:bodyPr>
            <a:norm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在你的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git repository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，會發現你到任何一檔案夾按下右鍵，會多出現三個沒看過的選項。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Git Synchronization : 	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較少去使用，可在這裡查看未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的變更。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Git Commit -&gt; “master”… : 	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進入裡面去新增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Commit Message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和檢查變更內容。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TortoiseGit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: 		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裡面有許多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的功能，都以圖形化了，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只要選擇你想要的功能，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		</a:t>
            </a:r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Tortoised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就會幫你執行一連串的指令。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基本的功能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Pull, Push, …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等等</a:t>
            </a:r>
          </a:p>
        </p:txBody>
      </p:sp>
    </p:spTree>
    <p:extLst>
      <p:ext uri="{BB962C8B-B14F-4D97-AF65-F5344CB8AC3E}">
        <p14:creationId xmlns:p14="http://schemas.microsoft.com/office/powerpoint/2010/main" val="3886013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2FF66E4-BE6C-4900-A0C9-BD3B8309964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060848"/>
            <a:ext cx="6159943" cy="4495800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218C323-243B-4ABB-B96B-EB39450F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+mj-ea"/>
              </a:rPr>
              <a:t>Remarks (Tortoised Git) :</a:t>
            </a:r>
            <a:endParaRPr lang="zh-TW" altLang="en-US" sz="5400" b="1" dirty="0">
              <a:latin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BBACB61-E97E-4261-A9ED-6C48CA15E2D4}"/>
              </a:ext>
            </a:extLst>
          </p:cNvPr>
          <p:cNvSpPr txBox="1"/>
          <p:nvPr/>
        </p:nvSpPr>
        <p:spPr>
          <a:xfrm>
            <a:off x="612775" y="1674768"/>
            <a:ext cx="215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---***Show log***---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2465E6C-F538-431F-BF2B-9C206B58FB91}"/>
              </a:ext>
            </a:extLst>
          </p:cNvPr>
          <p:cNvSpPr txBox="1"/>
          <p:nvPr/>
        </p:nvSpPr>
        <p:spPr>
          <a:xfrm flipH="1">
            <a:off x="5156780" y="330153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7E0000"/>
                </a:solidFill>
              </a:rPr>
              <a:t>跟指令</a:t>
            </a:r>
            <a:r>
              <a:rPr lang="en-US" altLang="zh-TW" sz="1200" b="1" dirty="0">
                <a:solidFill>
                  <a:srgbClr val="7E0000"/>
                </a:solidFill>
              </a:rPr>
              <a:t>git log</a:t>
            </a:r>
            <a:r>
              <a:rPr lang="zh-TW" altLang="en-US" sz="1200" b="1" dirty="0">
                <a:solidFill>
                  <a:srgbClr val="7E0000"/>
                </a:solidFill>
              </a:rPr>
              <a:t>是一樣的東西，</a:t>
            </a:r>
            <a:endParaRPr lang="en-US" altLang="zh-TW" sz="1200" b="1" dirty="0">
              <a:solidFill>
                <a:srgbClr val="7E0000"/>
              </a:solidFill>
            </a:endParaRPr>
          </a:p>
          <a:p>
            <a:r>
              <a:rPr lang="zh-TW" altLang="en-US" sz="1200" b="1" dirty="0">
                <a:solidFill>
                  <a:srgbClr val="7E0000"/>
                </a:solidFill>
              </a:rPr>
              <a:t>只是它使用圖形化介面，變得更簡單更容易懂，</a:t>
            </a:r>
            <a:endParaRPr lang="en-US" altLang="zh-TW" sz="1200" b="1" dirty="0">
              <a:solidFill>
                <a:srgbClr val="7E0000"/>
              </a:solidFill>
            </a:endParaRPr>
          </a:p>
          <a:p>
            <a:r>
              <a:rPr lang="zh-TW" altLang="en-US" sz="1200" b="1" dirty="0">
                <a:solidFill>
                  <a:srgbClr val="7E0000"/>
                </a:solidFill>
              </a:rPr>
              <a:t>有顯示出</a:t>
            </a:r>
            <a:r>
              <a:rPr lang="en-US" altLang="zh-TW" sz="1200" b="1" dirty="0">
                <a:solidFill>
                  <a:srgbClr val="7E0000"/>
                </a:solidFill>
              </a:rPr>
              <a:t>commit</a:t>
            </a:r>
            <a:r>
              <a:rPr lang="zh-TW" altLang="en-US" sz="1200" b="1" dirty="0">
                <a:solidFill>
                  <a:srgbClr val="7E0000"/>
                </a:solidFill>
              </a:rPr>
              <a:t>訊息</a:t>
            </a:r>
            <a:r>
              <a:rPr lang="en-US" altLang="zh-TW" sz="1200" b="1" dirty="0">
                <a:solidFill>
                  <a:srgbClr val="7E0000"/>
                </a:solidFill>
              </a:rPr>
              <a:t>.</a:t>
            </a:r>
            <a:r>
              <a:rPr lang="zh-TW" altLang="en-US" sz="1200" b="1" dirty="0">
                <a:solidFill>
                  <a:srgbClr val="7E0000"/>
                </a:solidFill>
              </a:rPr>
              <a:t>日期</a:t>
            </a:r>
            <a:r>
              <a:rPr lang="en-US" altLang="zh-TW" sz="1200" b="1" dirty="0">
                <a:solidFill>
                  <a:srgbClr val="7E0000"/>
                </a:solidFill>
              </a:rPr>
              <a:t>.</a:t>
            </a:r>
            <a:r>
              <a:rPr lang="zh-TW" altLang="en-US" sz="1200" b="1" dirty="0">
                <a:solidFill>
                  <a:srgbClr val="7E0000"/>
                </a:solidFill>
              </a:rPr>
              <a:t>使用者</a:t>
            </a:r>
            <a:r>
              <a:rPr lang="en-US" altLang="zh-TW" sz="1200" b="1" dirty="0">
                <a:solidFill>
                  <a:srgbClr val="7E0000"/>
                </a:solidFill>
              </a:rPr>
              <a:t>……</a:t>
            </a:r>
            <a:r>
              <a:rPr lang="zh-TW" altLang="en-US" sz="1200" b="1" dirty="0">
                <a:solidFill>
                  <a:srgbClr val="7E0000"/>
                </a:solidFill>
              </a:rPr>
              <a:t>等等</a:t>
            </a:r>
            <a:endParaRPr lang="en-US" altLang="zh-TW" sz="1200" b="1" dirty="0">
              <a:solidFill>
                <a:srgbClr val="7E0000"/>
              </a:solidFill>
            </a:endParaRPr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57E65C03-CA65-4BF8-8F87-56A8A4B5A904}"/>
              </a:ext>
            </a:extLst>
          </p:cNvPr>
          <p:cNvCxnSpPr>
            <a:cxnSpLocks/>
          </p:cNvCxnSpPr>
          <p:nvPr/>
        </p:nvCxnSpPr>
        <p:spPr>
          <a:xfrm>
            <a:off x="3491880" y="3433030"/>
            <a:ext cx="1656184" cy="2840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A1A52D-9F6F-4B60-953E-C540FA317BF8}"/>
              </a:ext>
            </a:extLst>
          </p:cNvPr>
          <p:cNvSpPr txBox="1"/>
          <p:nvPr/>
        </p:nvSpPr>
        <p:spPr>
          <a:xfrm flipH="1">
            <a:off x="6335688" y="5661248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7E0000"/>
                </a:solidFill>
              </a:rPr>
              <a:t>commit</a:t>
            </a:r>
            <a:r>
              <a:rPr lang="zh-TW" altLang="en-US" sz="1200" b="1" dirty="0">
                <a:solidFill>
                  <a:srgbClr val="7E0000"/>
                </a:solidFill>
              </a:rPr>
              <a:t>紀錄變更的檔案內容，</a:t>
            </a:r>
            <a:br>
              <a:rPr lang="en-US" altLang="zh-TW" sz="1200" b="1" dirty="0">
                <a:solidFill>
                  <a:srgbClr val="7E0000"/>
                </a:solidFill>
              </a:rPr>
            </a:br>
            <a:r>
              <a:rPr lang="zh-TW" altLang="en-US" sz="1200" b="1" dirty="0">
                <a:solidFill>
                  <a:srgbClr val="7E0000"/>
                </a:solidFill>
              </a:rPr>
              <a:t>點下可以詳細看到檔案變更前後的差距</a:t>
            </a:r>
            <a:endParaRPr lang="en-US" altLang="zh-TW" sz="1200" b="1" dirty="0">
              <a:solidFill>
                <a:srgbClr val="7E0000"/>
              </a:solidFill>
            </a:endParaRPr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24BB85B5-E4EF-4F61-B19F-6B60981C4382}"/>
              </a:ext>
            </a:extLst>
          </p:cNvPr>
          <p:cNvCxnSpPr>
            <a:cxnSpLocks/>
          </p:cNvCxnSpPr>
          <p:nvPr/>
        </p:nvCxnSpPr>
        <p:spPr>
          <a:xfrm>
            <a:off x="5940152" y="5301208"/>
            <a:ext cx="629308" cy="444965"/>
          </a:xfrm>
          <a:prstGeom prst="curvedConnector3">
            <a:avLst>
              <a:gd name="adj1" fmla="val 8148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DDFECE20-6904-4F9A-865F-5231E48BEFC3}"/>
              </a:ext>
            </a:extLst>
          </p:cNvPr>
          <p:cNvCxnSpPr>
            <a:cxnSpLocks/>
          </p:cNvCxnSpPr>
          <p:nvPr/>
        </p:nvCxnSpPr>
        <p:spPr>
          <a:xfrm flipV="1">
            <a:off x="2267744" y="1910473"/>
            <a:ext cx="2421731" cy="5891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9687CD8-4579-438A-9252-D8FA6E519193}"/>
              </a:ext>
            </a:extLst>
          </p:cNvPr>
          <p:cNvSpPr txBox="1"/>
          <p:nvPr/>
        </p:nvSpPr>
        <p:spPr>
          <a:xfrm flipH="1">
            <a:off x="4693591" y="1702788"/>
            <a:ext cx="3672408" cy="34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rgbClr val="7E0000"/>
                </a:solidFill>
                <a:sym typeface="Wingdings" pitchFamily="2" charset="2"/>
              </a:rPr>
              <a:t>標示</a:t>
            </a:r>
            <a:r>
              <a:rPr lang="en-US" altLang="zh-TW" sz="1200" b="1" dirty="0">
                <a:solidFill>
                  <a:srgbClr val="7E0000"/>
                </a:solidFill>
                <a:sym typeface="Wingdings" pitchFamily="2" charset="2"/>
              </a:rPr>
              <a:t>Head</a:t>
            </a:r>
            <a:r>
              <a:rPr lang="zh-TW" altLang="en-US" sz="1200" b="1" dirty="0">
                <a:solidFill>
                  <a:srgbClr val="7E0000"/>
                </a:solidFill>
                <a:sym typeface="Wingdings" pitchFamily="2" charset="2"/>
              </a:rPr>
              <a:t>指標，告訴你目前的狀態</a:t>
            </a:r>
            <a:endParaRPr lang="en-US" altLang="zh-TW" sz="1200" b="1" dirty="0">
              <a:solidFill>
                <a:srgbClr val="7E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7573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BC76F4-FEBF-4DDB-9C24-A3C083D7390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008" y="1769740"/>
            <a:ext cx="2087144" cy="316632"/>
          </a:xfrm>
        </p:spPr>
        <p:txBody>
          <a:bodyPr>
            <a:normAutofit/>
          </a:bodyPr>
          <a:lstStyle/>
          <a:p>
            <a:r>
              <a:rPr lang="zh-TW" altLang="en-US" sz="1400" dirty="0"/>
              <a:t>基本的</a:t>
            </a:r>
            <a:r>
              <a:rPr lang="en-US" altLang="zh-TW" sz="1400" dirty="0"/>
              <a:t>Pull Push</a:t>
            </a:r>
            <a:r>
              <a:rPr lang="zh-TW" altLang="en-US" sz="1400" dirty="0"/>
              <a:t>介面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CC57A22-76C2-440A-8368-5230774B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+mj-ea"/>
              </a:rPr>
              <a:t>Remarks (Tortoised Git) :</a:t>
            </a:r>
            <a:endParaRPr lang="zh-TW" altLang="en-US" sz="5400" b="1" dirty="0">
              <a:latin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C2BAC5-3FCA-42EA-B76C-FCE0E9B6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30572"/>
            <a:ext cx="3224229" cy="28529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C51D43B-E01F-49F5-AA40-79F2902E8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646204"/>
            <a:ext cx="3051408" cy="357301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F3FA9A0-7E8A-4CBF-8AB0-D699A9C66189}"/>
              </a:ext>
            </a:extLst>
          </p:cNvPr>
          <p:cNvSpPr txBox="1"/>
          <p:nvPr/>
        </p:nvSpPr>
        <p:spPr>
          <a:xfrm>
            <a:off x="971600" y="22768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---***Pull***---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C7133C-7B7F-44B9-8DEE-60B97DBE1D9C}"/>
              </a:ext>
            </a:extLst>
          </p:cNvPr>
          <p:cNvSpPr/>
          <p:nvPr/>
        </p:nvSpPr>
        <p:spPr>
          <a:xfrm>
            <a:off x="5040112" y="227687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---***Push***---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523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1595FB1-BEFC-4EF3-835B-ADC9467C806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7216" y="2076966"/>
            <a:ext cx="5568679" cy="4520386"/>
          </a:xfrm>
          <a:prstGeom prst="rect">
            <a:avLst/>
          </a:prstGeom>
        </p:spPr>
      </p:pic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D94C8342-08EE-4654-97C6-D8A05E28696C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1778952" y="2793152"/>
            <a:ext cx="4017184" cy="20441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FD984D1-A5F8-49A0-8FB0-52F51BB92C24}"/>
              </a:ext>
            </a:extLst>
          </p:cNvPr>
          <p:cNvSpPr txBox="1"/>
          <p:nvPr/>
        </p:nvSpPr>
        <p:spPr>
          <a:xfrm flipH="1">
            <a:off x="5796136" y="2377653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7E0000"/>
                </a:solidFill>
              </a:rPr>
              <a:t>如果你切換成</a:t>
            </a:r>
            <a:r>
              <a:rPr lang="en-US" altLang="zh-TW" sz="1200" b="1" dirty="0">
                <a:solidFill>
                  <a:srgbClr val="7E0000"/>
                </a:solidFill>
              </a:rPr>
              <a:t>remote</a:t>
            </a:r>
            <a:r>
              <a:rPr lang="zh-TW" altLang="en-US" sz="1200" b="1" dirty="0">
                <a:solidFill>
                  <a:srgbClr val="7E0000"/>
                </a:solidFill>
              </a:rPr>
              <a:t>端的</a:t>
            </a:r>
            <a:r>
              <a:rPr lang="en-US" altLang="zh-TW" sz="1200" b="1" dirty="0">
                <a:solidFill>
                  <a:srgbClr val="7E0000"/>
                </a:solidFill>
              </a:rPr>
              <a:t>Branch</a:t>
            </a:r>
            <a:r>
              <a:rPr lang="zh-TW" altLang="en-US" sz="1200" b="1" dirty="0">
                <a:solidFill>
                  <a:srgbClr val="7E0000"/>
                </a:solidFill>
              </a:rPr>
              <a:t>時，</a:t>
            </a:r>
            <a:endParaRPr lang="en-US" altLang="zh-TW" sz="1200" b="1" dirty="0">
              <a:solidFill>
                <a:srgbClr val="7E0000"/>
              </a:solidFill>
            </a:endParaRPr>
          </a:p>
          <a:p>
            <a:r>
              <a:rPr lang="zh-TW" altLang="en-US" sz="1200" b="1" dirty="0">
                <a:solidFill>
                  <a:srgbClr val="7E0000"/>
                </a:solidFill>
              </a:rPr>
              <a:t>它需要先創出和</a:t>
            </a:r>
            <a:r>
              <a:rPr lang="en-US" altLang="zh-TW" sz="1200" b="1" dirty="0">
                <a:solidFill>
                  <a:srgbClr val="7E0000"/>
                </a:solidFill>
              </a:rPr>
              <a:t>remote</a:t>
            </a:r>
            <a:r>
              <a:rPr lang="zh-TW" altLang="en-US" sz="1200" b="1" dirty="0">
                <a:solidFill>
                  <a:srgbClr val="7E0000"/>
                </a:solidFill>
              </a:rPr>
              <a:t>端一樣的新的</a:t>
            </a:r>
            <a:r>
              <a:rPr lang="en-US" altLang="zh-TW" sz="1200" b="1" dirty="0">
                <a:solidFill>
                  <a:srgbClr val="7E0000"/>
                </a:solidFill>
              </a:rPr>
              <a:t>Branch</a:t>
            </a:r>
          </a:p>
          <a:p>
            <a:r>
              <a:rPr lang="zh-TW" altLang="en-US" sz="1200" b="1" dirty="0">
                <a:solidFill>
                  <a:srgbClr val="7E0000"/>
                </a:solidFill>
              </a:rPr>
              <a:t>若果切換成</a:t>
            </a:r>
            <a:r>
              <a:rPr lang="en-US" altLang="zh-TW" sz="1200" b="1" dirty="0">
                <a:solidFill>
                  <a:srgbClr val="7E0000"/>
                </a:solidFill>
              </a:rPr>
              <a:t>local</a:t>
            </a:r>
            <a:r>
              <a:rPr lang="zh-TW" altLang="en-US" sz="1200" b="1" dirty="0">
                <a:solidFill>
                  <a:srgbClr val="7E0000"/>
                </a:solidFill>
              </a:rPr>
              <a:t>端的</a:t>
            </a:r>
            <a:r>
              <a:rPr lang="en-US" altLang="zh-TW" sz="1200" b="1" dirty="0">
                <a:solidFill>
                  <a:srgbClr val="7E0000"/>
                </a:solidFill>
              </a:rPr>
              <a:t>Branch</a:t>
            </a:r>
            <a:r>
              <a:rPr lang="zh-TW" altLang="en-US" sz="1200" b="1" dirty="0">
                <a:solidFill>
                  <a:srgbClr val="7E0000"/>
                </a:solidFill>
              </a:rPr>
              <a:t>的話，</a:t>
            </a:r>
            <a:br>
              <a:rPr lang="en-US" altLang="zh-TW" sz="1200" b="1" dirty="0">
                <a:solidFill>
                  <a:srgbClr val="7E0000"/>
                </a:solidFill>
              </a:rPr>
            </a:br>
            <a:r>
              <a:rPr lang="zh-TW" altLang="en-US" sz="1200" b="1" dirty="0">
                <a:solidFill>
                  <a:srgbClr val="7E0000"/>
                </a:solidFill>
              </a:rPr>
              <a:t>就可以不用勾選這個</a:t>
            </a:r>
            <a:endParaRPr lang="en-US" altLang="zh-TW" sz="1200" b="1" dirty="0">
              <a:solidFill>
                <a:srgbClr val="7E0000"/>
              </a:solidFill>
            </a:endParaRP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387D6C5D-65E7-4A09-8B06-403581D0DF98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2051774" y="5356237"/>
            <a:ext cx="3732475" cy="3745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8B8E9B8-ADEE-4F5F-AC73-BE4256F4FD26}"/>
              </a:ext>
            </a:extLst>
          </p:cNvPr>
          <p:cNvSpPr txBox="1"/>
          <p:nvPr/>
        </p:nvSpPr>
        <p:spPr>
          <a:xfrm flipH="1">
            <a:off x="5784249" y="4940738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7E0000"/>
                </a:solidFill>
              </a:rPr>
              <a:t>如果在</a:t>
            </a:r>
            <a:r>
              <a:rPr lang="en-US" altLang="zh-TW" sz="1200" b="1" dirty="0">
                <a:solidFill>
                  <a:srgbClr val="7E0000"/>
                </a:solidFill>
              </a:rPr>
              <a:t>Local Repository</a:t>
            </a:r>
            <a:r>
              <a:rPr lang="zh-TW" altLang="en-US" sz="1200" b="1" dirty="0">
                <a:solidFill>
                  <a:srgbClr val="7E0000"/>
                </a:solidFill>
              </a:rPr>
              <a:t>有一個一樣的</a:t>
            </a:r>
            <a:r>
              <a:rPr lang="en-US" altLang="zh-TW" sz="1200" b="1" dirty="0" err="1">
                <a:solidFill>
                  <a:srgbClr val="7E0000"/>
                </a:solidFill>
              </a:rPr>
              <a:t>banch</a:t>
            </a:r>
            <a:r>
              <a:rPr lang="zh-TW" altLang="en-US" sz="1200" b="1" dirty="0">
                <a:solidFill>
                  <a:srgbClr val="7E0000"/>
                </a:solidFill>
              </a:rPr>
              <a:t>，</a:t>
            </a:r>
            <a:endParaRPr lang="en-US" altLang="zh-TW" sz="1200" b="1" dirty="0">
              <a:solidFill>
                <a:srgbClr val="7E0000"/>
              </a:solidFill>
            </a:endParaRPr>
          </a:p>
          <a:p>
            <a:r>
              <a:rPr lang="zh-TW" altLang="en-US" sz="1200" b="1" dirty="0">
                <a:solidFill>
                  <a:srgbClr val="7E0000"/>
                </a:solidFill>
              </a:rPr>
              <a:t>則</a:t>
            </a:r>
            <a:r>
              <a:rPr lang="en-US" altLang="zh-TW" sz="1200" b="1" dirty="0">
                <a:solidFill>
                  <a:srgbClr val="7E0000"/>
                </a:solidFill>
              </a:rPr>
              <a:t>Override</a:t>
            </a:r>
            <a:r>
              <a:rPr lang="zh-TW" altLang="en-US" sz="1200" b="1" dirty="0">
                <a:solidFill>
                  <a:srgbClr val="7E0000"/>
                </a:solidFill>
              </a:rPr>
              <a:t>。</a:t>
            </a:r>
            <a:endParaRPr lang="en-US" altLang="zh-TW" sz="1200" b="1" dirty="0">
              <a:solidFill>
                <a:srgbClr val="7E0000"/>
              </a:solidFill>
            </a:endParaRPr>
          </a:p>
          <a:p>
            <a:r>
              <a:rPr lang="zh-TW" altLang="en-US" sz="1200" b="1" dirty="0">
                <a:solidFill>
                  <a:srgbClr val="7E0000"/>
                </a:solidFill>
              </a:rPr>
              <a:t>一般來說有</a:t>
            </a:r>
            <a:r>
              <a:rPr lang="en-US" altLang="zh-TW" sz="1200" b="1" dirty="0">
                <a:solidFill>
                  <a:srgbClr val="7E0000"/>
                </a:solidFill>
              </a:rPr>
              <a:t>Switch</a:t>
            </a:r>
            <a:r>
              <a:rPr lang="zh-TW" altLang="en-US" sz="1200" b="1" dirty="0">
                <a:solidFill>
                  <a:srgbClr val="7E0000"/>
                </a:solidFill>
              </a:rPr>
              <a:t>成</a:t>
            </a:r>
            <a:r>
              <a:rPr lang="en-US" altLang="zh-TW" sz="1200" b="1" dirty="0">
                <a:solidFill>
                  <a:srgbClr val="7E0000"/>
                </a:solidFill>
              </a:rPr>
              <a:t>remote</a:t>
            </a:r>
            <a:r>
              <a:rPr lang="zh-TW" altLang="en-US" sz="1200" b="1" dirty="0">
                <a:solidFill>
                  <a:srgbClr val="7E0000"/>
                </a:solidFill>
              </a:rPr>
              <a:t>端的</a:t>
            </a:r>
            <a:r>
              <a:rPr lang="en-US" altLang="zh-TW" sz="1200" b="1" dirty="0">
                <a:solidFill>
                  <a:srgbClr val="7E0000"/>
                </a:solidFill>
              </a:rPr>
              <a:t>Branch</a:t>
            </a:r>
            <a:r>
              <a:rPr lang="zh-TW" altLang="en-US" sz="1200" b="1" dirty="0">
                <a:solidFill>
                  <a:srgbClr val="7E0000"/>
                </a:solidFill>
              </a:rPr>
              <a:t>，</a:t>
            </a:r>
            <a:br>
              <a:rPr lang="en-US" altLang="zh-TW" sz="1200" b="1" dirty="0">
                <a:solidFill>
                  <a:srgbClr val="7E0000"/>
                </a:solidFill>
              </a:rPr>
            </a:br>
            <a:r>
              <a:rPr lang="zh-TW" altLang="en-US" sz="1200" b="1" dirty="0">
                <a:solidFill>
                  <a:srgbClr val="7E0000"/>
                </a:solidFill>
              </a:rPr>
              <a:t>就需要勾選這個</a:t>
            </a:r>
            <a:endParaRPr lang="en-US" altLang="zh-TW" sz="1200" b="1" dirty="0">
              <a:solidFill>
                <a:srgbClr val="7E0000"/>
              </a:solidFill>
            </a:endParaRPr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B66A16EE-44FF-460C-8FCA-2C4D5B840A23}"/>
              </a:ext>
            </a:extLst>
          </p:cNvPr>
          <p:cNvCxnSpPr>
            <a:cxnSpLocks/>
          </p:cNvCxnSpPr>
          <p:nvPr/>
        </p:nvCxnSpPr>
        <p:spPr>
          <a:xfrm flipV="1">
            <a:off x="2843808" y="4005064"/>
            <a:ext cx="3024336" cy="9361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9BB1B99-4B4B-49FB-A38A-5052C3FE0215}"/>
              </a:ext>
            </a:extLst>
          </p:cNvPr>
          <p:cNvSpPr txBox="1"/>
          <p:nvPr/>
        </p:nvSpPr>
        <p:spPr>
          <a:xfrm flipH="1">
            <a:off x="5868144" y="367081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7E0000"/>
                </a:solidFill>
              </a:rPr>
              <a:t>類似</a:t>
            </a:r>
            <a:r>
              <a:rPr lang="en-US" altLang="zh-TW" sz="1200" b="1" dirty="0">
                <a:solidFill>
                  <a:srgbClr val="7E0000"/>
                </a:solidFill>
              </a:rPr>
              <a:t>force push</a:t>
            </a:r>
            <a:r>
              <a:rPr lang="zh-TW" altLang="en-US" sz="1200" b="1" dirty="0">
                <a:solidFill>
                  <a:srgbClr val="7E0000"/>
                </a:solidFill>
              </a:rPr>
              <a:t>的效果，</a:t>
            </a:r>
            <a:endParaRPr lang="en-US" altLang="zh-TW" sz="1200" b="1" dirty="0">
              <a:solidFill>
                <a:srgbClr val="7E0000"/>
              </a:solidFill>
            </a:endParaRPr>
          </a:p>
          <a:p>
            <a:r>
              <a:rPr lang="zh-TW" altLang="en-US" sz="1200" b="1" dirty="0">
                <a:solidFill>
                  <a:srgbClr val="7E0000"/>
                </a:solidFill>
              </a:rPr>
              <a:t>對</a:t>
            </a:r>
            <a:r>
              <a:rPr lang="en-US" altLang="zh-TW" sz="1200" b="1" dirty="0">
                <a:solidFill>
                  <a:srgbClr val="7E0000"/>
                </a:solidFill>
              </a:rPr>
              <a:t>working tree(log)</a:t>
            </a:r>
            <a:r>
              <a:rPr lang="zh-TW" altLang="en-US" sz="1200" b="1" dirty="0">
                <a:solidFill>
                  <a:srgbClr val="7E0000"/>
                </a:solidFill>
              </a:rPr>
              <a:t>做</a:t>
            </a:r>
            <a:r>
              <a:rPr lang="en-US" altLang="zh-TW" sz="1200" b="1" dirty="0">
                <a:solidFill>
                  <a:srgbClr val="7E0000"/>
                </a:solidFill>
              </a:rPr>
              <a:t>force</a:t>
            </a:r>
            <a:r>
              <a:rPr lang="zh-TW" altLang="en-US" sz="1200" b="1" dirty="0">
                <a:solidFill>
                  <a:srgbClr val="7E0000"/>
                </a:solidFill>
              </a:rPr>
              <a:t>的動作，</a:t>
            </a:r>
            <a:br>
              <a:rPr lang="en-US" altLang="zh-TW" sz="1200" b="1" dirty="0">
                <a:solidFill>
                  <a:srgbClr val="7E0000"/>
                </a:solidFill>
              </a:rPr>
            </a:br>
            <a:r>
              <a:rPr lang="zh-TW" altLang="en-US" sz="1200" b="1" dirty="0">
                <a:solidFill>
                  <a:srgbClr val="7E0000"/>
                </a:solidFill>
              </a:rPr>
              <a:t>建議不要使用，較為安全。</a:t>
            </a:r>
            <a:endParaRPr lang="en-US" altLang="zh-TW" sz="1200" b="1" dirty="0">
              <a:solidFill>
                <a:srgbClr val="7E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4012FCF-24B5-4487-817C-17A6069266F4}"/>
              </a:ext>
            </a:extLst>
          </p:cNvPr>
          <p:cNvSpPr txBox="1"/>
          <p:nvPr/>
        </p:nvSpPr>
        <p:spPr>
          <a:xfrm>
            <a:off x="611560" y="162880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---***Switch branch***---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標題 1">
            <a:extLst>
              <a:ext uri="{FF2B5EF4-FFF2-40B4-BE49-F238E27FC236}">
                <a16:creationId xmlns:a16="http://schemas.microsoft.com/office/drawing/2014/main" id="{263140D8-813F-44E7-937F-661DED0F282D}"/>
              </a:ext>
            </a:extLst>
          </p:cNvPr>
          <p:cNvSpPr txBox="1">
            <a:spLocks/>
          </p:cNvSpPr>
          <p:nvPr/>
        </p:nvSpPr>
        <p:spPr>
          <a:xfrm>
            <a:off x="667072" y="18864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+mj-ea"/>
              </a:rPr>
              <a:t>Remarks (Tortoised Git) :</a:t>
            </a:r>
            <a:endParaRPr lang="zh-TW" altLang="en-US" sz="5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9369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9FAEA1F-7E42-47BF-A3BB-8E06227D3AF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88840"/>
            <a:ext cx="4724309" cy="4495800"/>
          </a:xfrm>
          <a:prstGeom prst="rect">
            <a:avLst/>
          </a:prstGeom>
        </p:spPr>
      </p:pic>
      <p:cxnSp>
        <p:nvCxnSpPr>
          <p:cNvPr id="5" name="接點: 弧形 4">
            <a:extLst>
              <a:ext uri="{FF2B5EF4-FFF2-40B4-BE49-F238E27FC236}">
                <a16:creationId xmlns:a16="http://schemas.microsoft.com/office/drawing/2014/main" id="{03E0365B-323C-4820-ABFA-711F40056567}"/>
              </a:ext>
            </a:extLst>
          </p:cNvPr>
          <p:cNvCxnSpPr>
            <a:cxnSpLocks/>
          </p:cNvCxnSpPr>
          <p:nvPr/>
        </p:nvCxnSpPr>
        <p:spPr>
          <a:xfrm>
            <a:off x="2483768" y="5017892"/>
            <a:ext cx="3168352" cy="323166"/>
          </a:xfrm>
          <a:prstGeom prst="curvedConnector3">
            <a:avLst>
              <a:gd name="adj1" fmla="val 2857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274C3D-19B2-4CFF-9A10-619D062A3FCC}"/>
              </a:ext>
            </a:extLst>
          </p:cNvPr>
          <p:cNvSpPr txBox="1"/>
          <p:nvPr/>
        </p:nvSpPr>
        <p:spPr>
          <a:xfrm flipH="1">
            <a:off x="5724128" y="501789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7E0000"/>
                </a:solidFill>
              </a:rPr>
              <a:t>類似</a:t>
            </a:r>
            <a:r>
              <a:rPr lang="en-US" altLang="zh-TW" sz="1200" b="1" dirty="0">
                <a:solidFill>
                  <a:srgbClr val="7E0000"/>
                </a:solidFill>
              </a:rPr>
              <a:t>force push</a:t>
            </a:r>
            <a:r>
              <a:rPr lang="zh-TW" altLang="en-US" sz="1200" b="1" dirty="0">
                <a:solidFill>
                  <a:srgbClr val="7E0000"/>
                </a:solidFill>
              </a:rPr>
              <a:t>的效果，</a:t>
            </a:r>
            <a:endParaRPr lang="en-US" altLang="zh-TW" sz="1200" b="1" dirty="0">
              <a:solidFill>
                <a:srgbClr val="7E0000"/>
              </a:solidFill>
            </a:endParaRPr>
          </a:p>
          <a:p>
            <a:r>
              <a:rPr lang="zh-TW" altLang="en-US" sz="1200" b="1" dirty="0">
                <a:solidFill>
                  <a:srgbClr val="7E0000"/>
                </a:solidFill>
              </a:rPr>
              <a:t>如果你有同樣名稱的</a:t>
            </a:r>
            <a:r>
              <a:rPr lang="en-US" altLang="zh-TW" sz="1200" b="1" dirty="0">
                <a:solidFill>
                  <a:srgbClr val="7E0000"/>
                </a:solidFill>
              </a:rPr>
              <a:t>Branch</a:t>
            </a:r>
            <a:r>
              <a:rPr lang="zh-TW" altLang="en-US" sz="1200" b="1" dirty="0">
                <a:solidFill>
                  <a:srgbClr val="7E0000"/>
                </a:solidFill>
              </a:rPr>
              <a:t>的話，</a:t>
            </a:r>
            <a:br>
              <a:rPr lang="en-US" altLang="zh-TW" sz="1200" b="1" dirty="0">
                <a:solidFill>
                  <a:srgbClr val="7E0000"/>
                </a:solidFill>
              </a:rPr>
            </a:br>
            <a:r>
              <a:rPr lang="zh-TW" altLang="en-US" sz="1200" b="1" dirty="0">
                <a:solidFill>
                  <a:srgbClr val="7E0000"/>
                </a:solidFill>
              </a:rPr>
              <a:t>就會被新的且空的</a:t>
            </a:r>
            <a:r>
              <a:rPr lang="en-US" altLang="zh-TW" sz="1200" b="1" dirty="0">
                <a:solidFill>
                  <a:srgbClr val="7E0000"/>
                </a:solidFill>
              </a:rPr>
              <a:t>Branch </a:t>
            </a:r>
            <a:r>
              <a:rPr lang="zh-TW" altLang="en-US" sz="1200" b="1" dirty="0">
                <a:solidFill>
                  <a:srgbClr val="7E0000"/>
                </a:solidFill>
              </a:rPr>
              <a:t>取代掉。</a:t>
            </a:r>
            <a:endParaRPr lang="en-US" altLang="zh-TW" sz="1200" b="1" dirty="0">
              <a:solidFill>
                <a:srgbClr val="7E0000"/>
              </a:solidFill>
            </a:endParaRPr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09BFAAA1-42B0-4DEA-889E-CF2A84DEFB02}"/>
              </a:ext>
            </a:extLst>
          </p:cNvPr>
          <p:cNvCxnSpPr>
            <a:cxnSpLocks/>
          </p:cNvCxnSpPr>
          <p:nvPr/>
        </p:nvCxnSpPr>
        <p:spPr>
          <a:xfrm flipV="1">
            <a:off x="1403648" y="4145096"/>
            <a:ext cx="4248472" cy="724064"/>
          </a:xfrm>
          <a:prstGeom prst="curvedConnector3">
            <a:avLst>
              <a:gd name="adj1" fmla="val 1938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45CDEB-816D-410D-81B0-D83EF4D2D049}"/>
              </a:ext>
            </a:extLst>
          </p:cNvPr>
          <p:cNvSpPr txBox="1"/>
          <p:nvPr/>
        </p:nvSpPr>
        <p:spPr>
          <a:xfrm flipH="1">
            <a:off x="5652120" y="384156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7E0000"/>
                </a:solidFill>
              </a:rPr>
              <a:t>若勾起來，</a:t>
            </a:r>
            <a:endParaRPr lang="en-US" altLang="zh-TW" sz="1200" b="1" dirty="0">
              <a:solidFill>
                <a:srgbClr val="7E0000"/>
              </a:solidFill>
            </a:endParaRPr>
          </a:p>
          <a:p>
            <a:r>
              <a:rPr lang="en-US" altLang="zh-TW" sz="1200" b="1" dirty="0">
                <a:solidFill>
                  <a:srgbClr val="7E0000"/>
                </a:solidFill>
              </a:rPr>
              <a:t>push</a:t>
            </a:r>
            <a:r>
              <a:rPr lang="zh-TW" altLang="en-US" sz="1200" b="1" dirty="0">
                <a:solidFill>
                  <a:srgbClr val="7E0000"/>
                </a:solidFill>
              </a:rPr>
              <a:t>的地方會預設成你</a:t>
            </a:r>
            <a:r>
              <a:rPr lang="en-US" altLang="zh-TW" sz="1200" b="1" dirty="0">
                <a:solidFill>
                  <a:srgbClr val="7E0000"/>
                </a:solidFill>
              </a:rPr>
              <a:t>Base</a:t>
            </a:r>
            <a:r>
              <a:rPr lang="zh-TW" altLang="en-US" sz="1200" b="1" dirty="0">
                <a:solidFill>
                  <a:srgbClr val="7E0000"/>
                </a:solidFill>
              </a:rPr>
              <a:t>的</a:t>
            </a:r>
            <a:r>
              <a:rPr lang="en-US" altLang="zh-TW" sz="1200" b="1" dirty="0">
                <a:solidFill>
                  <a:srgbClr val="7E0000"/>
                </a:solidFill>
              </a:rPr>
              <a:t>Branch</a:t>
            </a:r>
            <a:r>
              <a:rPr lang="zh-TW" altLang="en-US" sz="1200" b="1" dirty="0">
                <a:solidFill>
                  <a:srgbClr val="7E0000"/>
                </a:solidFill>
              </a:rPr>
              <a:t>，</a:t>
            </a:r>
            <a:endParaRPr lang="en-US" altLang="zh-TW" sz="1200" b="1" dirty="0">
              <a:solidFill>
                <a:srgbClr val="7E0000"/>
              </a:solidFill>
            </a:endParaRPr>
          </a:p>
          <a:p>
            <a:r>
              <a:rPr lang="zh-TW" altLang="en-US" sz="1200" b="1" dirty="0">
                <a:solidFill>
                  <a:srgbClr val="7E0000"/>
                </a:solidFill>
              </a:rPr>
              <a:t>通常是不會勾選。</a:t>
            </a:r>
            <a:endParaRPr lang="en-US" altLang="zh-TW" sz="1200" b="1" dirty="0">
              <a:solidFill>
                <a:srgbClr val="7E0000"/>
              </a:solidFill>
            </a:endParaRPr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46625881-4449-442A-8379-8BAC8E4E14AA}"/>
              </a:ext>
            </a:extLst>
          </p:cNvPr>
          <p:cNvCxnSpPr>
            <a:cxnSpLocks/>
          </p:cNvCxnSpPr>
          <p:nvPr/>
        </p:nvCxnSpPr>
        <p:spPr>
          <a:xfrm>
            <a:off x="1331640" y="3105104"/>
            <a:ext cx="4320480" cy="1078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3BFFBD9-4F9A-438E-81BC-D289D4930461}"/>
              </a:ext>
            </a:extLst>
          </p:cNvPr>
          <p:cNvSpPr txBox="1"/>
          <p:nvPr/>
        </p:nvSpPr>
        <p:spPr>
          <a:xfrm flipH="1">
            <a:off x="5652120" y="2996952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7E0000"/>
                </a:solidFill>
              </a:rPr>
              <a:t>可以參考</a:t>
            </a:r>
            <a:r>
              <a:rPr lang="en-US" altLang="zh-TW" sz="1200" b="1" dirty="0">
                <a:solidFill>
                  <a:srgbClr val="7E0000"/>
                </a:solidFill>
              </a:rPr>
              <a:t>Rebase</a:t>
            </a:r>
            <a:r>
              <a:rPr lang="zh-TW" altLang="en-US" sz="1200" b="1" dirty="0">
                <a:solidFill>
                  <a:srgbClr val="7E0000"/>
                </a:solidFill>
              </a:rPr>
              <a:t>的觀念，</a:t>
            </a:r>
            <a:endParaRPr lang="en-US" altLang="zh-TW" sz="1200" b="1" dirty="0">
              <a:solidFill>
                <a:srgbClr val="7E0000"/>
              </a:solidFill>
            </a:endParaRPr>
          </a:p>
          <a:p>
            <a:r>
              <a:rPr lang="zh-TW" altLang="en-US" sz="1200" b="1" dirty="0">
                <a:solidFill>
                  <a:srgbClr val="7E0000"/>
                </a:solidFill>
              </a:rPr>
              <a:t>選擇你要</a:t>
            </a:r>
            <a:r>
              <a:rPr lang="en-US" altLang="zh-TW" sz="1200" b="1" dirty="0">
                <a:solidFill>
                  <a:srgbClr val="7E0000"/>
                </a:solidFill>
              </a:rPr>
              <a:t>base</a:t>
            </a:r>
            <a:r>
              <a:rPr lang="zh-TW" altLang="en-US" sz="1200" b="1" dirty="0">
                <a:solidFill>
                  <a:srgbClr val="7E0000"/>
                </a:solidFill>
              </a:rPr>
              <a:t>的</a:t>
            </a:r>
            <a:r>
              <a:rPr lang="en-US" altLang="zh-TW" sz="1200" b="1" dirty="0">
                <a:solidFill>
                  <a:srgbClr val="7E0000"/>
                </a:solidFill>
              </a:rPr>
              <a:t>branch</a:t>
            </a:r>
            <a:r>
              <a:rPr lang="zh-TW" altLang="en-US" sz="1200" b="1" dirty="0">
                <a:solidFill>
                  <a:srgbClr val="7E0000"/>
                </a:solidFill>
              </a:rPr>
              <a:t>。</a:t>
            </a:r>
            <a:endParaRPr lang="en-US" altLang="zh-TW" sz="1200" b="1" dirty="0">
              <a:solidFill>
                <a:srgbClr val="7E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772DBD5-7CA0-4574-9451-C4A05F1D0B0F}"/>
              </a:ext>
            </a:extLst>
          </p:cNvPr>
          <p:cNvSpPr txBox="1"/>
          <p:nvPr/>
        </p:nvSpPr>
        <p:spPr>
          <a:xfrm>
            <a:off x="827584" y="15654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---***Create Branch***---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66B4DE77-762C-492A-9BF8-A2638B00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+mj-ea"/>
              </a:rPr>
              <a:t>Remarks (Tortoised Git) :</a:t>
            </a:r>
            <a:endParaRPr lang="zh-TW" altLang="en-US" sz="5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6728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9B365E7-AF30-4EB2-80FD-61C951F0E4C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504" y="2075243"/>
            <a:ext cx="7012036" cy="4450101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A12B849A-18EB-423F-90C4-41AA3E6B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72" y="18864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+mj-ea"/>
              </a:rPr>
              <a:t>Remarks (Tortoised Git) :</a:t>
            </a:r>
            <a:endParaRPr lang="zh-TW" altLang="en-US" sz="5400" b="1" dirty="0">
              <a:latin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9CFBEF9-6F94-4C94-A74F-D95EEC0B8E06}"/>
              </a:ext>
            </a:extLst>
          </p:cNvPr>
          <p:cNvSpPr txBox="1"/>
          <p:nvPr/>
        </p:nvSpPr>
        <p:spPr>
          <a:xfrm>
            <a:off x="667072" y="1628800"/>
            <a:ext cx="399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---***Diff with previous version***---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ECBBA6C3-9549-4D41-A159-D7A36213E331}"/>
              </a:ext>
            </a:extLst>
          </p:cNvPr>
          <p:cNvCxnSpPr>
            <a:cxnSpLocks/>
          </p:cNvCxnSpPr>
          <p:nvPr/>
        </p:nvCxnSpPr>
        <p:spPr>
          <a:xfrm>
            <a:off x="2339752" y="2840199"/>
            <a:ext cx="1259294" cy="539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C8A53F-BC2F-434E-B5B0-A6D345015F16}"/>
              </a:ext>
            </a:extLst>
          </p:cNvPr>
          <p:cNvSpPr txBox="1"/>
          <p:nvPr/>
        </p:nvSpPr>
        <p:spPr>
          <a:xfrm flipH="1">
            <a:off x="3599046" y="2648542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7E0000"/>
                </a:solidFill>
                <a:sym typeface="Wingdings" panose="05000000000000000000" pitchFamily="2" charset="2"/>
              </a:rPr>
              <a:t>放版本</a:t>
            </a:r>
            <a:r>
              <a:rPr lang="en-US" altLang="zh-TW" sz="1200" b="1" dirty="0">
                <a:solidFill>
                  <a:srgbClr val="7E0000"/>
                </a:solidFill>
                <a:sym typeface="Wingdings" panose="05000000000000000000" pitchFamily="2" charset="2"/>
              </a:rPr>
              <a:t>1</a:t>
            </a:r>
            <a:r>
              <a:rPr lang="zh-TW" altLang="en-US" sz="1200" b="1" dirty="0">
                <a:solidFill>
                  <a:srgbClr val="7E0000"/>
                </a:solidFill>
                <a:sym typeface="Wingdings" panose="05000000000000000000" pitchFamily="2" charset="2"/>
              </a:rPr>
              <a:t>的</a:t>
            </a:r>
            <a:r>
              <a:rPr lang="en-US" altLang="zh-TW" sz="1200" b="1" dirty="0">
                <a:solidFill>
                  <a:srgbClr val="7E0000"/>
                </a:solidFill>
                <a:sym typeface="Wingdings" panose="05000000000000000000" pitchFamily="2" charset="2"/>
              </a:rPr>
              <a:t>commit</a:t>
            </a:r>
            <a:r>
              <a:rPr lang="zh-TW" altLang="en-US" sz="1200" b="1" dirty="0">
                <a:solidFill>
                  <a:srgbClr val="7E0000"/>
                </a:solidFill>
                <a:sym typeface="Wingdings" panose="05000000000000000000" pitchFamily="2" charset="2"/>
              </a:rPr>
              <a:t>紀錄</a:t>
            </a:r>
            <a:endParaRPr lang="en-US" altLang="zh-TW" sz="1200" b="1" dirty="0">
              <a:solidFill>
                <a:srgbClr val="7E0000"/>
              </a:solidFill>
              <a:sym typeface="Wingdings" panose="05000000000000000000" pitchFamily="2" charset="2"/>
            </a:endParaRPr>
          </a:p>
          <a:p>
            <a:r>
              <a:rPr lang="en-US" altLang="zh-TW" sz="1200" b="1" dirty="0">
                <a:solidFill>
                  <a:srgbClr val="7E0000"/>
                </a:solidFill>
                <a:sym typeface="Wingdings" panose="05000000000000000000" pitchFamily="2" charset="2"/>
              </a:rPr>
              <a:t>(</a:t>
            </a:r>
            <a:r>
              <a:rPr lang="en-US" altLang="zh-TW" sz="1200" b="1" dirty="0">
                <a:solidFill>
                  <a:srgbClr val="7E0000"/>
                </a:solidFill>
              </a:rPr>
              <a:t>HEAD~1 </a:t>
            </a:r>
            <a:r>
              <a:rPr lang="en-US" altLang="zh-TW" sz="1200" b="1" dirty="0">
                <a:solidFill>
                  <a:srgbClr val="7E0000"/>
                </a:solidFill>
                <a:sym typeface="Wingdings" panose="05000000000000000000" pitchFamily="2" charset="2"/>
              </a:rPr>
              <a:t> Head</a:t>
            </a:r>
            <a:r>
              <a:rPr lang="zh-TW" altLang="en-US" sz="1200" b="1" dirty="0">
                <a:solidFill>
                  <a:srgbClr val="7E0000"/>
                </a:solidFill>
                <a:sym typeface="Wingdings" panose="05000000000000000000" pitchFamily="2" charset="2"/>
              </a:rPr>
              <a:t>指標的上一個</a:t>
            </a:r>
            <a:r>
              <a:rPr lang="en-US" altLang="zh-TW" sz="1200" b="1" dirty="0">
                <a:solidFill>
                  <a:srgbClr val="7E0000"/>
                </a:solidFill>
                <a:sym typeface="Wingdings" panose="05000000000000000000" pitchFamily="2" charset="2"/>
              </a:rPr>
              <a:t>commit)</a:t>
            </a:r>
            <a:endParaRPr lang="en-US" altLang="zh-TW" sz="1200" b="1" dirty="0">
              <a:solidFill>
                <a:srgbClr val="7E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A25E0B7-2DDF-4DB1-80F2-DB24EC3A8F12}"/>
              </a:ext>
            </a:extLst>
          </p:cNvPr>
          <p:cNvSpPr txBox="1"/>
          <p:nvPr/>
        </p:nvSpPr>
        <p:spPr>
          <a:xfrm flipH="1">
            <a:off x="3491880" y="3301864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7E0000"/>
                </a:solidFill>
                <a:sym typeface="Wingdings" panose="05000000000000000000" pitchFamily="2" charset="2"/>
              </a:rPr>
              <a:t>放版本</a:t>
            </a:r>
            <a:r>
              <a:rPr lang="en-US" altLang="zh-TW" sz="1200" b="1" dirty="0">
                <a:solidFill>
                  <a:srgbClr val="7E0000"/>
                </a:solidFill>
                <a:sym typeface="Wingdings" panose="05000000000000000000" pitchFamily="2" charset="2"/>
              </a:rPr>
              <a:t>2</a:t>
            </a:r>
            <a:r>
              <a:rPr lang="zh-TW" altLang="en-US" sz="1200" b="1" dirty="0">
                <a:solidFill>
                  <a:srgbClr val="7E0000"/>
                </a:solidFill>
                <a:sym typeface="Wingdings" panose="05000000000000000000" pitchFamily="2" charset="2"/>
              </a:rPr>
              <a:t>的</a:t>
            </a:r>
            <a:r>
              <a:rPr lang="en-US" altLang="zh-TW" sz="1200" b="1" dirty="0">
                <a:solidFill>
                  <a:srgbClr val="7E0000"/>
                </a:solidFill>
                <a:sym typeface="Wingdings" panose="05000000000000000000" pitchFamily="2" charset="2"/>
              </a:rPr>
              <a:t>commit</a:t>
            </a:r>
            <a:r>
              <a:rPr lang="zh-TW" altLang="en-US" sz="1200" b="1" dirty="0">
                <a:solidFill>
                  <a:srgbClr val="7E0000"/>
                </a:solidFill>
                <a:sym typeface="Wingdings" panose="05000000000000000000" pitchFamily="2" charset="2"/>
              </a:rPr>
              <a:t>紀錄</a:t>
            </a:r>
            <a:endParaRPr lang="en-US" altLang="zh-TW" sz="1200" b="1" dirty="0">
              <a:solidFill>
                <a:srgbClr val="7E0000"/>
              </a:solidFill>
              <a:sym typeface="Wingdings" panose="05000000000000000000" pitchFamily="2" charset="2"/>
            </a:endParaRPr>
          </a:p>
          <a:p>
            <a:r>
              <a:rPr lang="en-US" altLang="zh-TW" sz="1200" b="1" dirty="0">
                <a:solidFill>
                  <a:srgbClr val="7E0000"/>
                </a:solidFill>
                <a:sym typeface="Wingdings" panose="05000000000000000000" pitchFamily="2" charset="2"/>
              </a:rPr>
              <a:t>(000…000</a:t>
            </a:r>
            <a:r>
              <a:rPr lang="zh-TW" altLang="en-US" sz="1200" b="1" dirty="0">
                <a:solidFill>
                  <a:srgbClr val="7E0000"/>
                </a:solidFill>
                <a:sym typeface="Wingdings" panose="05000000000000000000" pitchFamily="2" charset="2"/>
              </a:rPr>
              <a:t>代表當前</a:t>
            </a:r>
            <a:r>
              <a:rPr lang="en-US" altLang="zh-TW" sz="1200" b="1" dirty="0">
                <a:solidFill>
                  <a:srgbClr val="7E0000"/>
                </a:solidFill>
                <a:sym typeface="Wingdings" panose="05000000000000000000" pitchFamily="2" charset="2"/>
              </a:rPr>
              <a:t>commit)</a:t>
            </a:r>
            <a:endParaRPr lang="en-US" altLang="zh-TW" sz="1200" b="1" dirty="0">
              <a:solidFill>
                <a:srgbClr val="7E0000"/>
              </a:solidFill>
            </a:endParaRPr>
          </a:p>
        </p:txBody>
      </p: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FECD5B2D-0456-4DFB-8996-843A3B2F96EA}"/>
              </a:ext>
            </a:extLst>
          </p:cNvPr>
          <p:cNvCxnSpPr>
            <a:cxnSpLocks/>
          </p:cNvCxnSpPr>
          <p:nvPr/>
        </p:nvCxnSpPr>
        <p:spPr>
          <a:xfrm>
            <a:off x="2354228" y="3532696"/>
            <a:ext cx="1137652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C607C6A-2ECA-42D9-8B7B-15AF5B4CD458}"/>
              </a:ext>
            </a:extLst>
          </p:cNvPr>
          <p:cNvSpPr txBox="1"/>
          <p:nvPr/>
        </p:nvSpPr>
        <p:spPr>
          <a:xfrm flipH="1">
            <a:off x="5782972" y="5301208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7E0000"/>
                </a:solidFill>
                <a:sym typeface="Wingdings" panose="05000000000000000000" pitchFamily="2" charset="2"/>
              </a:rPr>
              <a:t>指出兩個版本差異的檔案以及差別</a:t>
            </a:r>
            <a:endParaRPr lang="en-US" altLang="zh-TW" sz="1200" b="1" dirty="0">
              <a:solidFill>
                <a:srgbClr val="7E0000"/>
              </a:solidFill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FEBD0892-3C3C-46DE-A4BA-C48FAC792500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3707904" y="4813606"/>
            <a:ext cx="2075068" cy="6261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9536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90C70EC-8E68-40FA-915A-771B7F008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060848"/>
            <a:ext cx="7020272" cy="431130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9A561C4E-3B9A-4C33-B78F-CFBBC8E4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72" y="18864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+mj-ea"/>
              </a:rPr>
              <a:t>Remarks (Tortoised Git) :</a:t>
            </a:r>
            <a:endParaRPr lang="zh-TW" altLang="en-US" b="1" dirty="0">
              <a:latin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20F07B8-589F-4DAF-A124-29C3AAEA101D}"/>
              </a:ext>
            </a:extLst>
          </p:cNvPr>
          <p:cNvSpPr txBox="1"/>
          <p:nvPr/>
        </p:nvSpPr>
        <p:spPr>
          <a:xfrm flipH="1">
            <a:off x="5642660" y="1638732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7E0000"/>
                </a:solidFill>
              </a:rPr>
              <a:t>原本需要</a:t>
            </a:r>
            <a:r>
              <a:rPr lang="en-US" altLang="zh-TW" sz="1200" b="1" dirty="0">
                <a:solidFill>
                  <a:srgbClr val="7E0000"/>
                </a:solidFill>
              </a:rPr>
              <a:t>rebase</a:t>
            </a:r>
            <a:r>
              <a:rPr lang="zh-TW" altLang="en-US" sz="1200" b="1" dirty="0">
                <a:solidFill>
                  <a:srgbClr val="7E0000"/>
                </a:solidFill>
              </a:rPr>
              <a:t>的</a:t>
            </a:r>
            <a:r>
              <a:rPr lang="en-US" altLang="zh-TW" sz="1200" b="1" dirty="0">
                <a:solidFill>
                  <a:srgbClr val="7E0000"/>
                </a:solidFill>
              </a:rPr>
              <a:t>Branch</a:t>
            </a:r>
          </a:p>
        </p:txBody>
      </p: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A88390D3-EAF7-4CE8-98DE-A1851B04D5AD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1619672" y="1777232"/>
            <a:ext cx="4022988" cy="6476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2BECD0-8EE4-4BDE-9F8B-BE896C553899}"/>
              </a:ext>
            </a:extLst>
          </p:cNvPr>
          <p:cNvSpPr txBox="1"/>
          <p:nvPr/>
        </p:nvSpPr>
        <p:spPr>
          <a:xfrm>
            <a:off x="467544" y="1628800"/>
            <a:ext cx="399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---*** Rebase ***---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F552D684-D42A-4248-ADA7-6D98098443CC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5508104" y="2424918"/>
            <a:ext cx="1368152" cy="2175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52A1897-1BB3-4EA8-B8AD-883886F7A197}"/>
              </a:ext>
            </a:extLst>
          </p:cNvPr>
          <p:cNvSpPr txBox="1"/>
          <p:nvPr/>
        </p:nvSpPr>
        <p:spPr>
          <a:xfrm flipH="1">
            <a:off x="6876256" y="2503929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7E0000"/>
                </a:solidFill>
              </a:rPr>
              <a:t>要當</a:t>
            </a:r>
            <a:r>
              <a:rPr lang="en-US" altLang="zh-TW" sz="1200" b="1" dirty="0">
                <a:solidFill>
                  <a:srgbClr val="7E0000"/>
                </a:solidFill>
              </a:rPr>
              <a:t>base</a:t>
            </a:r>
            <a:r>
              <a:rPr lang="zh-TW" altLang="en-US" sz="1200" b="1" dirty="0">
                <a:solidFill>
                  <a:srgbClr val="7E0000"/>
                </a:solidFill>
              </a:rPr>
              <a:t>的</a:t>
            </a:r>
            <a:r>
              <a:rPr lang="en-US" altLang="zh-TW" sz="1200" b="1" dirty="0">
                <a:solidFill>
                  <a:srgbClr val="7E0000"/>
                </a:solidFill>
              </a:rPr>
              <a:t>branch</a:t>
            </a:r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40FFC736-7B9A-471F-98C0-EAB89471BBEB}"/>
              </a:ext>
            </a:extLst>
          </p:cNvPr>
          <p:cNvCxnSpPr>
            <a:cxnSpLocks/>
          </p:cNvCxnSpPr>
          <p:nvPr/>
        </p:nvCxnSpPr>
        <p:spPr>
          <a:xfrm>
            <a:off x="2987824" y="2984178"/>
            <a:ext cx="1224136" cy="300806"/>
          </a:xfrm>
          <a:prstGeom prst="curvedConnector3">
            <a:avLst>
              <a:gd name="adj1" fmla="val 2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346E075-2DC4-4A41-B011-B518C9F948C7}"/>
              </a:ext>
            </a:extLst>
          </p:cNvPr>
          <p:cNvSpPr txBox="1"/>
          <p:nvPr/>
        </p:nvSpPr>
        <p:spPr>
          <a:xfrm flipH="1">
            <a:off x="4211960" y="306896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7E0000"/>
                </a:solidFill>
              </a:rPr>
              <a:t>需要跟在</a:t>
            </a:r>
            <a:r>
              <a:rPr lang="en-US" altLang="zh-TW" sz="1200" b="1" dirty="0">
                <a:solidFill>
                  <a:srgbClr val="7E0000"/>
                </a:solidFill>
              </a:rPr>
              <a:t>base</a:t>
            </a:r>
            <a:r>
              <a:rPr lang="zh-TW" altLang="en-US" sz="1200" b="1" dirty="0">
                <a:solidFill>
                  <a:srgbClr val="7E0000"/>
                </a:solidFill>
              </a:rPr>
              <a:t> </a:t>
            </a:r>
            <a:r>
              <a:rPr lang="en-US" altLang="zh-TW" sz="1200" b="1" dirty="0">
                <a:solidFill>
                  <a:srgbClr val="7E0000"/>
                </a:solidFill>
              </a:rPr>
              <a:t>Branch</a:t>
            </a:r>
            <a:r>
              <a:rPr lang="zh-TW" altLang="en-US" sz="1200" b="1" dirty="0">
                <a:solidFill>
                  <a:srgbClr val="7E0000"/>
                </a:solidFill>
              </a:rPr>
              <a:t>後面的</a:t>
            </a:r>
            <a:r>
              <a:rPr lang="en-US" altLang="zh-TW" sz="1200" b="1" dirty="0">
                <a:solidFill>
                  <a:srgbClr val="7E0000"/>
                </a:solidFill>
              </a:rPr>
              <a:t>commit</a:t>
            </a:r>
            <a:r>
              <a:rPr lang="zh-TW" altLang="en-US" sz="1200" b="1" dirty="0">
                <a:solidFill>
                  <a:srgbClr val="7E0000"/>
                </a:solidFill>
              </a:rPr>
              <a:t>紀錄，</a:t>
            </a:r>
            <a:br>
              <a:rPr lang="en-US" altLang="zh-TW" sz="1200" b="1" dirty="0">
                <a:solidFill>
                  <a:srgbClr val="7E0000"/>
                </a:solidFill>
              </a:rPr>
            </a:br>
            <a:r>
              <a:rPr lang="zh-TW" altLang="en-US" sz="1200" b="1" dirty="0">
                <a:solidFill>
                  <a:srgbClr val="7E0000"/>
                </a:solidFill>
              </a:rPr>
              <a:t>如果需要的話就</a:t>
            </a:r>
            <a:r>
              <a:rPr lang="en-US" altLang="zh-TW" sz="1200" b="1" dirty="0">
                <a:solidFill>
                  <a:srgbClr val="7E0000"/>
                </a:solidFill>
              </a:rPr>
              <a:t>pick</a:t>
            </a:r>
            <a:r>
              <a:rPr lang="zh-TW" altLang="en-US" sz="1200" b="1" dirty="0">
                <a:solidFill>
                  <a:srgbClr val="7E0000"/>
                </a:solidFill>
              </a:rPr>
              <a:t>，</a:t>
            </a:r>
            <a:endParaRPr lang="en-US" altLang="zh-TW" sz="1200" b="1" dirty="0">
              <a:solidFill>
                <a:srgbClr val="7E0000"/>
              </a:solidFill>
            </a:endParaRPr>
          </a:p>
          <a:p>
            <a:r>
              <a:rPr lang="zh-TW" altLang="en-US" sz="1200" b="1" dirty="0">
                <a:solidFill>
                  <a:srgbClr val="7E0000"/>
                </a:solidFill>
              </a:rPr>
              <a:t>不需要的話就點選並按右鍵</a:t>
            </a:r>
            <a:r>
              <a:rPr lang="en-US" altLang="zh-TW" sz="1200" b="1" dirty="0">
                <a:solidFill>
                  <a:srgbClr val="7E0000"/>
                </a:solidFill>
              </a:rPr>
              <a:t>skip</a:t>
            </a:r>
            <a:r>
              <a:rPr lang="zh-TW" altLang="en-US" sz="1200" b="1" dirty="0">
                <a:solidFill>
                  <a:srgbClr val="7E0000"/>
                </a:solidFill>
              </a:rPr>
              <a:t>那個</a:t>
            </a:r>
            <a:r>
              <a:rPr lang="en-US" altLang="zh-TW" sz="1200" b="1" dirty="0">
                <a:solidFill>
                  <a:srgbClr val="7E0000"/>
                </a:solidFill>
              </a:rPr>
              <a:t>commit</a:t>
            </a:r>
            <a:r>
              <a:rPr lang="zh-TW" altLang="en-US" sz="1200" b="1" dirty="0">
                <a:solidFill>
                  <a:srgbClr val="7E0000"/>
                </a:solidFill>
              </a:rPr>
              <a:t>紀錄</a:t>
            </a:r>
            <a:endParaRPr lang="en-US" altLang="zh-TW" sz="1200" b="1" dirty="0">
              <a:solidFill>
                <a:srgbClr val="7E0000"/>
              </a:solidFill>
            </a:endParaRPr>
          </a:p>
        </p:txBody>
      </p: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46ACA4AD-BB15-451C-A8CD-E04E1E81ABBF}"/>
              </a:ext>
            </a:extLst>
          </p:cNvPr>
          <p:cNvCxnSpPr>
            <a:cxnSpLocks/>
          </p:cNvCxnSpPr>
          <p:nvPr/>
        </p:nvCxnSpPr>
        <p:spPr>
          <a:xfrm>
            <a:off x="1403648" y="4433083"/>
            <a:ext cx="1584176" cy="395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8C83138-604F-40C5-B6C9-E55992A49211}"/>
              </a:ext>
            </a:extLst>
          </p:cNvPr>
          <p:cNvSpPr txBox="1"/>
          <p:nvPr/>
        </p:nvSpPr>
        <p:spPr>
          <a:xfrm flipH="1">
            <a:off x="2987824" y="4540224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7E0000"/>
                </a:solidFill>
              </a:rPr>
              <a:t>若有衝突的話，</a:t>
            </a:r>
            <a:br>
              <a:rPr lang="en-US" altLang="zh-TW" sz="1200" b="1" dirty="0">
                <a:solidFill>
                  <a:srgbClr val="7E0000"/>
                </a:solidFill>
              </a:rPr>
            </a:br>
            <a:r>
              <a:rPr lang="zh-TW" altLang="en-US" sz="1200" b="1" dirty="0">
                <a:solidFill>
                  <a:srgbClr val="7E0000"/>
                </a:solidFill>
              </a:rPr>
              <a:t>這裡會顯示衝突檔案</a:t>
            </a:r>
            <a:endParaRPr lang="en-US" altLang="zh-TW" sz="1200" b="1" dirty="0">
              <a:solidFill>
                <a:srgbClr val="7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2151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C0F59E5-A14B-49C5-858D-C71583A2FC7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3488" y="2636912"/>
            <a:ext cx="4729748" cy="270522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DC59D90-4689-4235-A098-24C5C3A84FCF}"/>
              </a:ext>
            </a:extLst>
          </p:cNvPr>
          <p:cNvSpPr txBox="1"/>
          <p:nvPr/>
        </p:nvSpPr>
        <p:spPr>
          <a:xfrm>
            <a:off x="594838" y="1928409"/>
            <a:ext cx="399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---*** Stash ***---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F2642C90-97D9-40F9-8C28-68D467C8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72" y="18864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+mj-ea"/>
              </a:rPr>
              <a:t>Remarks (Tortoised Git) :</a:t>
            </a:r>
            <a:endParaRPr lang="zh-TW" altLang="en-US" sz="5400" b="1" dirty="0">
              <a:latin typeface="+mj-ea"/>
            </a:endParaRPr>
          </a:p>
        </p:txBody>
      </p: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F4A5D656-5710-481E-900A-A6EDE4BCE333}"/>
              </a:ext>
            </a:extLst>
          </p:cNvPr>
          <p:cNvCxnSpPr>
            <a:cxnSpLocks/>
          </p:cNvCxnSpPr>
          <p:nvPr/>
        </p:nvCxnSpPr>
        <p:spPr>
          <a:xfrm flipV="1">
            <a:off x="2771800" y="3989526"/>
            <a:ext cx="2088232" cy="2315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84DD7E-E7ED-4525-B3D2-19BBA3C3DEF9}"/>
              </a:ext>
            </a:extLst>
          </p:cNvPr>
          <p:cNvSpPr txBox="1"/>
          <p:nvPr/>
        </p:nvSpPr>
        <p:spPr>
          <a:xfrm flipH="1">
            <a:off x="4862090" y="366636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7E0000"/>
                </a:solidFill>
              </a:rPr>
              <a:t>Include untracked : </a:t>
            </a:r>
          </a:p>
          <a:p>
            <a:r>
              <a:rPr lang="zh-TW" altLang="en-US" sz="1200" b="1" dirty="0">
                <a:solidFill>
                  <a:srgbClr val="7E0000"/>
                </a:solidFill>
              </a:rPr>
              <a:t>像是新創的檔案，</a:t>
            </a:r>
            <a:r>
              <a:rPr lang="en-US" altLang="zh-TW" sz="1200" b="1" dirty="0">
                <a:solidFill>
                  <a:srgbClr val="7E0000"/>
                </a:solidFill>
              </a:rPr>
              <a:t>git</a:t>
            </a:r>
            <a:r>
              <a:rPr lang="zh-TW" altLang="en-US" sz="1200" b="1" dirty="0">
                <a:solidFill>
                  <a:srgbClr val="7E0000"/>
                </a:solidFill>
              </a:rPr>
              <a:t>沒有做抓取這個檔案的變更差異，這就叫</a:t>
            </a:r>
            <a:r>
              <a:rPr lang="en-US" altLang="zh-TW" sz="1200" b="1" dirty="0">
                <a:solidFill>
                  <a:srgbClr val="7E0000"/>
                </a:solidFill>
              </a:rPr>
              <a:t>untracked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9F6CD43-9289-4E81-8769-A2A30B84D3DE}"/>
              </a:ext>
            </a:extLst>
          </p:cNvPr>
          <p:cNvSpPr txBox="1"/>
          <p:nvPr/>
        </p:nvSpPr>
        <p:spPr>
          <a:xfrm flipH="1">
            <a:off x="3033964" y="5526805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7E0000"/>
                </a:solidFill>
              </a:rPr>
              <a:t>--all</a:t>
            </a:r>
            <a:r>
              <a:rPr lang="zh-TW" altLang="en-US" sz="1200" b="1" dirty="0">
                <a:solidFill>
                  <a:srgbClr val="7E0000"/>
                </a:solidFill>
              </a:rPr>
              <a:t> </a:t>
            </a:r>
            <a:r>
              <a:rPr lang="en-US" altLang="zh-TW" sz="1200" b="1" dirty="0">
                <a:solidFill>
                  <a:srgbClr val="7E0000"/>
                </a:solidFill>
              </a:rPr>
              <a:t>:</a:t>
            </a:r>
            <a:r>
              <a:rPr lang="zh-TW" altLang="en-US" sz="1200" b="1" dirty="0">
                <a:solidFill>
                  <a:srgbClr val="7E0000"/>
                </a:solidFill>
              </a:rPr>
              <a:t> 整個</a:t>
            </a:r>
            <a:r>
              <a:rPr lang="en-US" altLang="zh-TW" sz="1200" b="1" dirty="0">
                <a:solidFill>
                  <a:srgbClr val="7E0000"/>
                </a:solidFill>
              </a:rPr>
              <a:t>Repository</a:t>
            </a:r>
            <a:r>
              <a:rPr lang="zh-TW" altLang="en-US" sz="1200" b="1" dirty="0">
                <a:solidFill>
                  <a:srgbClr val="7E0000"/>
                </a:solidFill>
              </a:rPr>
              <a:t>所有的檔案</a:t>
            </a:r>
            <a:endParaRPr lang="en-US" altLang="zh-TW" sz="1200" b="1" dirty="0">
              <a:solidFill>
                <a:srgbClr val="7E0000"/>
              </a:solidFill>
            </a:endParaRPr>
          </a:p>
        </p:txBody>
      </p: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81672749-0B35-48E6-B746-49A793093F59}"/>
              </a:ext>
            </a:extLst>
          </p:cNvPr>
          <p:cNvCxnSpPr>
            <a:cxnSpLocks/>
          </p:cNvCxnSpPr>
          <p:nvPr/>
        </p:nvCxnSpPr>
        <p:spPr>
          <a:xfrm>
            <a:off x="1546790" y="4560259"/>
            <a:ext cx="1461572" cy="1105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61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2FC228-7DB0-4F8D-B9C7-76196512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常用指令簡易介紹</a:t>
            </a:r>
            <a:r>
              <a:rPr lang="en-US" altLang="zh-TW" dirty="0"/>
              <a:t>: Commit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12B3BD2-070C-41E2-B692-1EDB20B132C6}"/>
              </a:ext>
            </a:extLst>
          </p:cNvPr>
          <p:cNvSpPr txBox="1"/>
          <p:nvPr/>
        </p:nvSpPr>
        <p:spPr>
          <a:xfrm>
            <a:off x="690882" y="1988840"/>
            <a:ext cx="37753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主要的功能為版本控制，</a:t>
            </a:r>
            <a:endParaRPr lang="en-US" altLang="zh-TW" sz="1400" b="1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你可以把變更的資料的儲存成一個版本，</a:t>
            </a:r>
            <a:endParaRPr lang="en-US" altLang="zh-TW" sz="1400" b="1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而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就是要拿來儲存成一個版本的指令。</a:t>
            </a:r>
            <a:endParaRPr lang="en-US" altLang="zh-TW" sz="1400" b="1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FD5945-7F67-4DA0-8B65-5005F68D2DA4}"/>
              </a:ext>
            </a:extLst>
          </p:cNvPr>
          <p:cNvSpPr txBox="1"/>
          <p:nvPr/>
        </p:nvSpPr>
        <p:spPr>
          <a:xfrm>
            <a:off x="683568" y="2924944"/>
            <a:ext cx="3435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假設有一個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text.py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local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端的檔案為以下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17E96-5BC1-41D9-9A93-EFA6EBAC8B38}"/>
              </a:ext>
            </a:extLst>
          </p:cNvPr>
          <p:cNvSpPr/>
          <p:nvPr/>
        </p:nvSpPr>
        <p:spPr>
          <a:xfrm>
            <a:off x="951003" y="3284984"/>
            <a:ext cx="2396861" cy="3077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print(“Origin version”)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68A406-3815-4DA8-85D7-D7D8A4857532}"/>
              </a:ext>
            </a:extLst>
          </p:cNvPr>
          <p:cNvSpPr txBox="1"/>
          <p:nvPr/>
        </p:nvSpPr>
        <p:spPr>
          <a:xfrm>
            <a:off x="690882" y="3800073"/>
            <a:ext cx="5897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若你加了一些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在這個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text.py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會去比較你加了什麼和之前不一樣的東西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1A9856-83F3-45A5-8FA9-FC8A7BA282A5}"/>
              </a:ext>
            </a:extLst>
          </p:cNvPr>
          <p:cNvSpPr/>
          <p:nvPr/>
        </p:nvSpPr>
        <p:spPr>
          <a:xfrm>
            <a:off x="951003" y="4195519"/>
            <a:ext cx="2755813" cy="601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print(“Origin version”)</a:t>
            </a:r>
          </a:p>
          <a:p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print(“Add something Different”)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712733E-9F52-43FC-9CC0-359837D810D9}"/>
              </a:ext>
            </a:extLst>
          </p:cNvPr>
          <p:cNvSpPr txBox="1"/>
          <p:nvPr/>
        </p:nvSpPr>
        <p:spPr>
          <a:xfrm>
            <a:off x="698956" y="5013176"/>
            <a:ext cx="6359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現在就可以把它存成一個版本，如果你之後想回來這個版本，就可以隨時回來這個版本，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現在這樣代表的是在你的電腦建立了這個版本，但是別人的電腦仍然看不到此版本。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它只存在在你的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local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端。</a:t>
            </a:r>
            <a:endParaRPr lang="en-US" altLang="zh-TW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185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EBF37BD-5DC5-45A2-92AE-F2A83786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zh-TW" altLang="en-US" dirty="0"/>
              <a:t>常用指令簡易介紹</a:t>
            </a:r>
            <a:r>
              <a:rPr lang="en-US" altLang="zh-TW" dirty="0"/>
              <a:t>: Push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613389-4080-4C5D-B36F-4B0BB0788B90}"/>
              </a:ext>
            </a:extLst>
          </p:cNvPr>
          <p:cNvSpPr txBox="1"/>
          <p:nvPr/>
        </p:nvSpPr>
        <p:spPr>
          <a:xfrm>
            <a:off x="612775" y="1700808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在先前已經做過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的動作，並且用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用成最新的狀態，</a:t>
            </a:r>
            <a:endParaRPr lang="en-US" altLang="zh-TW" sz="1400" b="1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現在需要把先前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出來的版本傳給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Remote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端給大家使用</a:t>
            </a:r>
            <a:endParaRPr lang="en-US" altLang="zh-TW" sz="1400" b="1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54AB9EB-9B2F-44D3-B9DB-1C34365109E8}"/>
              </a:ext>
            </a:extLst>
          </p:cNvPr>
          <p:cNvSpPr txBox="1"/>
          <p:nvPr/>
        </p:nvSpPr>
        <p:spPr>
          <a:xfrm>
            <a:off x="612775" y="2324718"/>
            <a:ext cx="5186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假設有一個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text.py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local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端的檔案為以下並已經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成一個版本了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A005BB-E821-4C87-89F8-14348BC7E84B}"/>
              </a:ext>
            </a:extLst>
          </p:cNvPr>
          <p:cNvSpPr/>
          <p:nvPr/>
        </p:nvSpPr>
        <p:spPr>
          <a:xfrm>
            <a:off x="878157" y="2628912"/>
            <a:ext cx="2469708" cy="1141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print(“Origin version”)</a:t>
            </a:r>
          </a:p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print(“test remote”)</a:t>
            </a:r>
          </a:p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print(“Remote version”)</a:t>
            </a:r>
          </a:p>
          <a:p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print(“local version”)</a:t>
            </a:r>
          </a:p>
          <a:p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print(“local version”)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E05E1D8-2561-4519-B73A-F1F260F57005}"/>
              </a:ext>
            </a:extLst>
          </p:cNvPr>
          <p:cNvSpPr txBox="1"/>
          <p:nvPr/>
        </p:nvSpPr>
        <p:spPr>
          <a:xfrm>
            <a:off x="611560" y="3851770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假設在一個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text.py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remote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端的檔案為以下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133298-1644-40EA-8014-60C89A74F21C}"/>
              </a:ext>
            </a:extLst>
          </p:cNvPr>
          <p:cNvSpPr/>
          <p:nvPr/>
        </p:nvSpPr>
        <p:spPr>
          <a:xfrm>
            <a:off x="876942" y="4203108"/>
            <a:ext cx="2502786" cy="769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print(“Origin version”)</a:t>
            </a:r>
          </a:p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print(“test remote”)</a:t>
            </a:r>
          </a:p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print(“Remote version”)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CC193-A6B6-4A5B-A8C0-4F4D60CB29A9}"/>
              </a:ext>
            </a:extLst>
          </p:cNvPr>
          <p:cNvSpPr txBox="1"/>
          <p:nvPr/>
        </p:nvSpPr>
        <p:spPr>
          <a:xfrm>
            <a:off x="611560" y="5052593"/>
            <a:ext cx="4724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的指令後，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Remote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端的資料會變成和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local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端的資料一致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CD5CEFB-F59C-4755-A1DB-BFF74C82781B}"/>
              </a:ext>
            </a:extLst>
          </p:cNvPr>
          <p:cNvSpPr/>
          <p:nvPr/>
        </p:nvSpPr>
        <p:spPr>
          <a:xfrm>
            <a:off x="876942" y="5455860"/>
            <a:ext cx="2469708" cy="1141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print(“Origin version”)</a:t>
            </a:r>
          </a:p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print(“test remote”)</a:t>
            </a:r>
          </a:p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print(“Remote version”)</a:t>
            </a:r>
          </a:p>
          <a:p>
            <a:r>
              <a:rPr lang="en-US" altLang="zh-TW" sz="1400" dirty="0">
                <a:solidFill>
                  <a:schemeClr val="accent1">
                    <a:lumMod val="75000"/>
                  </a:schemeClr>
                </a:solidFill>
              </a:rPr>
              <a:t>print(“local version”)</a:t>
            </a:r>
          </a:p>
          <a:p>
            <a:r>
              <a:rPr lang="en-US" altLang="zh-TW" sz="1400" dirty="0">
                <a:solidFill>
                  <a:schemeClr val="accent1">
                    <a:lumMod val="75000"/>
                  </a:schemeClr>
                </a:solidFill>
              </a:rPr>
              <a:t>print(“local version”)</a:t>
            </a:r>
          </a:p>
        </p:txBody>
      </p:sp>
    </p:spTree>
    <p:extLst>
      <p:ext uri="{BB962C8B-B14F-4D97-AF65-F5344CB8AC3E}">
        <p14:creationId xmlns:p14="http://schemas.microsoft.com/office/powerpoint/2010/main" val="405938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E1BF7-44DA-45C2-83EA-A3E24066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常用指令簡易介紹</a:t>
            </a:r>
            <a:r>
              <a:rPr lang="en-US" altLang="zh-TW" dirty="0"/>
              <a:t>: Fetch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77C1A9-F172-4FAB-A411-260D65668435}"/>
              </a:ext>
            </a:extLst>
          </p:cNvPr>
          <p:cNvSpPr/>
          <p:nvPr/>
        </p:nvSpPr>
        <p:spPr>
          <a:xfrm>
            <a:off x="1025606" y="1865560"/>
            <a:ext cx="2610290" cy="506506"/>
          </a:xfrm>
          <a:prstGeom prst="rect">
            <a:avLst/>
          </a:prstGeom>
          <a:solidFill>
            <a:srgbClr val="FF99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rgbClr val="CC0000"/>
                </a:solidFill>
                <a:latin typeface="Arial Black" panose="020B0A04020102020204" pitchFamily="34" charset="0"/>
              </a:rPr>
              <a:t>Github</a:t>
            </a:r>
            <a:r>
              <a:rPr lang="zh-TW" altLang="en-US" sz="1200" dirty="0">
                <a:solidFill>
                  <a:srgbClr val="CC0000"/>
                </a:solidFill>
                <a:latin typeface="Arial Black" panose="020B0A04020102020204" pitchFamily="34" charset="0"/>
              </a:rPr>
              <a:t> </a:t>
            </a:r>
            <a:r>
              <a:rPr lang="en-US" altLang="zh-TW" sz="1200" dirty="0">
                <a:solidFill>
                  <a:srgbClr val="CC0000"/>
                </a:solidFill>
                <a:latin typeface="Arial Black" panose="020B0A04020102020204" pitchFamily="34" charset="0"/>
              </a:rPr>
              <a:t>Remote</a:t>
            </a:r>
            <a:r>
              <a:rPr lang="zh-TW" altLang="en-US" sz="1200" dirty="0">
                <a:solidFill>
                  <a:srgbClr val="CC0000"/>
                </a:solidFill>
                <a:latin typeface="Arial Black" panose="020B0A04020102020204" pitchFamily="34" charset="0"/>
              </a:rPr>
              <a:t> </a:t>
            </a:r>
            <a:r>
              <a:rPr lang="en-US" altLang="zh-TW" sz="1200" dirty="0">
                <a:solidFill>
                  <a:srgbClr val="CC0000"/>
                </a:solidFill>
                <a:latin typeface="Arial Black" panose="020B0A04020102020204" pitchFamily="34" charset="0"/>
              </a:rPr>
              <a:t>Repository</a:t>
            </a:r>
          </a:p>
          <a:p>
            <a:pPr algn="ctr"/>
            <a:r>
              <a:rPr lang="en-US" altLang="zh-TW" sz="1200" dirty="0">
                <a:solidFill>
                  <a:srgbClr val="CC0000"/>
                </a:solidFill>
                <a:latin typeface="Arial Black" panose="020B0A04020102020204" pitchFamily="34" charset="0"/>
              </a:rPr>
              <a:t>(</a:t>
            </a:r>
            <a:r>
              <a:rPr lang="zh-TW" altLang="en-US" sz="1200" dirty="0">
                <a:solidFill>
                  <a:srgbClr val="CC0000"/>
                </a:solidFill>
                <a:latin typeface="Arial Black" panose="020B0A04020102020204" pitchFamily="34" charset="0"/>
              </a:rPr>
              <a:t>簡稱</a:t>
            </a:r>
            <a:r>
              <a:rPr lang="en-US" altLang="zh-TW" sz="1200" dirty="0">
                <a:solidFill>
                  <a:srgbClr val="CC0000"/>
                </a:solidFill>
                <a:latin typeface="Arial Black" panose="020B0A04020102020204" pitchFamily="34" charset="0"/>
              </a:rPr>
              <a:t>Remote</a:t>
            </a:r>
            <a:r>
              <a:rPr lang="zh-TW" altLang="en-US" sz="1200" dirty="0">
                <a:solidFill>
                  <a:srgbClr val="CC0000"/>
                </a:solidFill>
                <a:latin typeface="Arial Black" panose="020B0A04020102020204" pitchFamily="34" charset="0"/>
              </a:rPr>
              <a:t>端</a:t>
            </a:r>
            <a:r>
              <a:rPr lang="en-US" altLang="zh-TW" sz="1200" dirty="0">
                <a:solidFill>
                  <a:srgbClr val="CC0000"/>
                </a:solidFill>
                <a:latin typeface="Arial Black" panose="020B0A04020102020204" pitchFamily="34" charset="0"/>
              </a:rPr>
              <a:t>)</a:t>
            </a:r>
            <a:endParaRPr lang="zh-TW" altLang="en-US" sz="1200" dirty="0">
              <a:solidFill>
                <a:srgbClr val="CC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DF193C27-ED1C-4F8A-B6E9-37A21C97D276}"/>
              </a:ext>
            </a:extLst>
          </p:cNvPr>
          <p:cNvSpPr/>
          <p:nvPr/>
        </p:nvSpPr>
        <p:spPr>
          <a:xfrm>
            <a:off x="467544" y="3645024"/>
            <a:ext cx="3656266" cy="2392931"/>
          </a:xfrm>
          <a:prstGeom prst="round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011C84-B6F5-43F9-889D-3F89F615C3A8}"/>
              </a:ext>
            </a:extLst>
          </p:cNvPr>
          <p:cNvSpPr/>
          <p:nvPr/>
        </p:nvSpPr>
        <p:spPr>
          <a:xfrm>
            <a:off x="618247" y="3478672"/>
            <a:ext cx="1205371" cy="369215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CC0000"/>
                </a:solidFill>
                <a:latin typeface="Arial Black" panose="020B0A04020102020204" pitchFamily="34" charset="0"/>
              </a:rPr>
              <a:t>Our Computer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BC0565-73CE-4829-9699-93CDBA2A9757}"/>
              </a:ext>
            </a:extLst>
          </p:cNvPr>
          <p:cNvSpPr/>
          <p:nvPr/>
        </p:nvSpPr>
        <p:spPr>
          <a:xfrm>
            <a:off x="636568" y="4121816"/>
            <a:ext cx="3259604" cy="495937"/>
          </a:xfrm>
          <a:prstGeom prst="rect">
            <a:avLst/>
          </a:prstGeom>
          <a:solidFill>
            <a:srgbClr val="FF99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CC0000"/>
                </a:solidFill>
                <a:latin typeface="Arial Black" panose="020B0A04020102020204" pitchFamily="34" charset="0"/>
              </a:rPr>
              <a:t>Computer’s Local Repository</a:t>
            </a:r>
          </a:p>
          <a:p>
            <a:pPr algn="ctr"/>
            <a:r>
              <a:rPr lang="en-US" altLang="zh-TW" sz="1200" dirty="0">
                <a:solidFill>
                  <a:srgbClr val="CC0000"/>
                </a:solidFill>
                <a:latin typeface="Arial Black" panose="020B0A04020102020204" pitchFamily="34" charset="0"/>
              </a:rPr>
              <a:t>(</a:t>
            </a:r>
            <a:r>
              <a:rPr lang="zh-TW" altLang="en-US" sz="1200" dirty="0">
                <a:solidFill>
                  <a:srgbClr val="CC0000"/>
                </a:solidFill>
                <a:latin typeface="Arial Black" panose="020B0A04020102020204" pitchFamily="34" charset="0"/>
              </a:rPr>
              <a:t>簡稱</a:t>
            </a:r>
            <a:r>
              <a:rPr lang="en-US" altLang="zh-TW" sz="1200" dirty="0">
                <a:solidFill>
                  <a:srgbClr val="CC0000"/>
                </a:solidFill>
                <a:latin typeface="Arial Black" panose="020B0A04020102020204" pitchFamily="34" charset="0"/>
              </a:rPr>
              <a:t>Local</a:t>
            </a:r>
            <a:r>
              <a:rPr lang="zh-TW" altLang="en-US" sz="1200" dirty="0">
                <a:solidFill>
                  <a:srgbClr val="CC0000"/>
                </a:solidFill>
                <a:latin typeface="Arial Black" panose="020B0A04020102020204" pitchFamily="34" charset="0"/>
              </a:rPr>
              <a:t>端</a:t>
            </a:r>
            <a:r>
              <a:rPr lang="en-US" altLang="zh-TW" sz="1200" dirty="0">
                <a:solidFill>
                  <a:srgbClr val="CC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886FAD-9F12-4D17-B5F3-EB0975570C0D}"/>
              </a:ext>
            </a:extLst>
          </p:cNvPr>
          <p:cNvSpPr/>
          <p:nvPr/>
        </p:nvSpPr>
        <p:spPr>
          <a:xfrm>
            <a:off x="636568" y="4922023"/>
            <a:ext cx="3259604" cy="495937"/>
          </a:xfrm>
          <a:prstGeom prst="rect">
            <a:avLst/>
          </a:prstGeom>
          <a:solidFill>
            <a:srgbClr val="FF99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CC0000"/>
                </a:solidFill>
                <a:latin typeface="Arial Black" panose="020B0A04020102020204" pitchFamily="34" charset="0"/>
              </a:rPr>
              <a:t>Computer’s Working Area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5527D75-52D3-4520-B9FD-9149E7F20BAF}"/>
              </a:ext>
            </a:extLst>
          </p:cNvPr>
          <p:cNvSpPr txBox="1"/>
          <p:nvPr/>
        </p:nvSpPr>
        <p:spPr>
          <a:xfrm>
            <a:off x="5051666" y="2524565"/>
            <a:ext cx="4044697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* 執行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fetch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指令，</a:t>
            </a:r>
            <a:b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 在電腦裡面的程式或是檔案不會造成更改，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 會更改會是在本機電腦的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Local Repository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 將本機的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Working Area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來做更新。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9A1FD0B-ABFF-44A0-A837-7D3ECC6DCC5B}"/>
              </a:ext>
            </a:extLst>
          </p:cNvPr>
          <p:cNvCxnSpPr>
            <a:cxnSpLocks/>
          </p:cNvCxnSpPr>
          <p:nvPr/>
        </p:nvCxnSpPr>
        <p:spPr>
          <a:xfrm>
            <a:off x="2555776" y="249289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0D77BB4E-BE64-4AC7-B634-A2E725B15BC9}"/>
              </a:ext>
            </a:extLst>
          </p:cNvPr>
          <p:cNvSpPr/>
          <p:nvPr/>
        </p:nvSpPr>
        <p:spPr>
          <a:xfrm rot="5032629">
            <a:off x="2924891" y="2596213"/>
            <a:ext cx="2735887" cy="1233527"/>
          </a:xfrm>
          <a:prstGeom prst="curvedDownArrow">
            <a:avLst>
              <a:gd name="adj1" fmla="val 22896"/>
              <a:gd name="adj2" fmla="val 53499"/>
              <a:gd name="adj3" fmla="val 25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4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橢圓 29">
            <a:extLst>
              <a:ext uri="{FF2B5EF4-FFF2-40B4-BE49-F238E27FC236}">
                <a16:creationId xmlns:a16="http://schemas.microsoft.com/office/drawing/2014/main" id="{1F94045B-7BA0-4BE5-872E-6558B3E1BD2D}"/>
              </a:ext>
            </a:extLst>
          </p:cNvPr>
          <p:cNvSpPr/>
          <p:nvPr/>
        </p:nvSpPr>
        <p:spPr>
          <a:xfrm>
            <a:off x="5678788" y="3051549"/>
            <a:ext cx="1624254" cy="24444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903D7C-DD36-4354-AB6C-68431637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常用指令簡易介紹</a:t>
            </a:r>
            <a:r>
              <a:rPr lang="en-US" altLang="zh-TW" dirty="0"/>
              <a:t>: Merge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F02A39B-A60B-48EC-BD93-6A05CC84BC5A}"/>
              </a:ext>
            </a:extLst>
          </p:cNvPr>
          <p:cNvSpPr txBox="1"/>
          <p:nvPr/>
        </p:nvSpPr>
        <p:spPr>
          <a:xfrm>
            <a:off x="498838" y="1669893"/>
            <a:ext cx="53912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中，如果要講簡單一點，</a:t>
            </a:r>
            <a:endParaRPr lang="en-US" altLang="zh-TW" sz="1400" b="1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代表的是更新最新的資料，</a:t>
            </a:r>
            <a:endParaRPr lang="en-US" altLang="zh-TW" sz="1400" b="1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但其實說清楚一點，它代表的是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Fetch + Merge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400" b="1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而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的意思代表的是把兩個東西合在一起</a:t>
            </a:r>
            <a:endParaRPr lang="en-US" altLang="zh-TW" sz="1400" b="1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它是以目前的狀況來做比對，而不是利用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紀錄一個一個比對</a:t>
            </a:r>
            <a:endParaRPr lang="en-US" altLang="zh-TW" sz="1400" b="1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098CA1C-7A91-482B-A90F-3D161A822CA9}"/>
              </a:ext>
            </a:extLst>
          </p:cNvPr>
          <p:cNvSpPr/>
          <p:nvPr/>
        </p:nvSpPr>
        <p:spPr>
          <a:xfrm>
            <a:off x="2038310" y="3622588"/>
            <a:ext cx="79208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06E88A7-8C62-4B69-883C-1C7566ED3620}"/>
              </a:ext>
            </a:extLst>
          </p:cNvPr>
          <p:cNvSpPr/>
          <p:nvPr/>
        </p:nvSpPr>
        <p:spPr>
          <a:xfrm>
            <a:off x="3558498" y="3627613"/>
            <a:ext cx="79208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F6FA878-B11E-4033-9ADA-4F650A491CEB}"/>
              </a:ext>
            </a:extLst>
          </p:cNvPr>
          <p:cNvSpPr/>
          <p:nvPr/>
        </p:nvSpPr>
        <p:spPr>
          <a:xfrm>
            <a:off x="4788024" y="3627613"/>
            <a:ext cx="79208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BB79C08-FB13-4E89-881E-A5505ADD749C}"/>
              </a:ext>
            </a:extLst>
          </p:cNvPr>
          <p:cNvSpPr/>
          <p:nvPr/>
        </p:nvSpPr>
        <p:spPr>
          <a:xfrm>
            <a:off x="6284051" y="3626355"/>
            <a:ext cx="79208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2B7C8EB-F9A7-4698-BB67-9BE7AE22F5D3}"/>
              </a:ext>
            </a:extLst>
          </p:cNvPr>
          <p:cNvSpPr/>
          <p:nvPr/>
        </p:nvSpPr>
        <p:spPr>
          <a:xfrm>
            <a:off x="3558498" y="4690310"/>
            <a:ext cx="792088" cy="7200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0E32C0F-3AD6-4502-8DCB-60FFFD158733}"/>
              </a:ext>
            </a:extLst>
          </p:cNvPr>
          <p:cNvSpPr/>
          <p:nvPr/>
        </p:nvSpPr>
        <p:spPr>
          <a:xfrm>
            <a:off x="4788024" y="4690310"/>
            <a:ext cx="792088" cy="7200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2FD61CF-E92F-45BE-B0F2-D000EF5B9DF3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830398" y="3982628"/>
            <a:ext cx="728100" cy="5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8C2D757-9A2D-482C-AC50-63F8BA4F887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350586" y="3987653"/>
            <a:ext cx="4374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3B5814F-6889-4899-AAAC-22B2705221F5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5580112" y="3986395"/>
            <a:ext cx="703939" cy="1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678B3E6-1899-4B57-B412-427CE786AC63}"/>
              </a:ext>
            </a:extLst>
          </p:cNvPr>
          <p:cNvCxnSpPr>
            <a:stCxn id="5" idx="4"/>
            <a:endCxn id="9" idx="2"/>
          </p:cNvCxnSpPr>
          <p:nvPr/>
        </p:nvCxnSpPr>
        <p:spPr>
          <a:xfrm>
            <a:off x="2434354" y="4342668"/>
            <a:ext cx="1124144" cy="7076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F213D4C-F19D-4373-BEDB-BBB3C8885316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4350586" y="5050350"/>
            <a:ext cx="4374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60A3F12-C659-47CA-9AFC-087DFACC2A3B}"/>
              </a:ext>
            </a:extLst>
          </p:cNvPr>
          <p:cNvCxnSpPr>
            <a:stCxn id="10" idx="6"/>
            <a:endCxn id="8" idx="4"/>
          </p:cNvCxnSpPr>
          <p:nvPr/>
        </p:nvCxnSpPr>
        <p:spPr>
          <a:xfrm flipV="1">
            <a:off x="5580112" y="4346435"/>
            <a:ext cx="1099983" cy="703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C72DC2D-FBB5-4DDB-B1A5-B4D467DA29DC}"/>
              </a:ext>
            </a:extLst>
          </p:cNvPr>
          <p:cNvSpPr txBox="1"/>
          <p:nvPr/>
        </p:nvSpPr>
        <p:spPr>
          <a:xfrm>
            <a:off x="5137146" y="589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把兩個的支流</a:t>
            </a: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可為不同也可為相同支流</a:t>
            </a: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合成同一個，</a:t>
            </a:r>
            <a:endParaRPr lang="en-US" altLang="zh-TW" sz="1200" b="1" dirty="0">
              <a:solidFill>
                <a:schemeClr val="bg1">
                  <a:lumMod val="50000"/>
                </a:schemeClr>
              </a:solidFill>
              <a:highlight>
                <a:srgbClr val="C0C0C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稱為</a:t>
            </a: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</a:p>
        </p:txBody>
      </p: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46522949-1334-4D3C-90DF-CF06CB9977D7}"/>
              </a:ext>
            </a:extLst>
          </p:cNvPr>
          <p:cNvCxnSpPr>
            <a:cxnSpLocks/>
            <a:stCxn id="30" idx="5"/>
          </p:cNvCxnSpPr>
          <p:nvPr/>
        </p:nvCxnSpPr>
        <p:spPr>
          <a:xfrm rot="16200000" flipH="1">
            <a:off x="6880482" y="5322752"/>
            <a:ext cx="756532" cy="387145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71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EBF37BD-5DC5-45A2-92AE-F2A83786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28600"/>
            <a:ext cx="8351713" cy="9906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常用指令簡易介紹</a:t>
            </a:r>
            <a:r>
              <a:rPr lang="en-US" altLang="zh-TW" dirty="0"/>
              <a:t>: Pull(Fetch + Merge)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613389-4080-4C5D-B36F-4B0BB0788B90}"/>
              </a:ext>
            </a:extLst>
          </p:cNvPr>
          <p:cNvSpPr txBox="1"/>
          <p:nvPr/>
        </p:nvSpPr>
        <p:spPr>
          <a:xfrm>
            <a:off x="683568" y="1852302"/>
            <a:ext cx="6917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先前介紹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Fetch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1400" b="1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即</a:t>
            </a:r>
            <a:r>
              <a:rPr lang="en-US" altLang="zh-TW" sz="1400" b="1" dirty="0" err="1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Fetch+Merge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更新遠端狀態，並且合併版本讓現在狀態和遠端的一樣</a:t>
            </a: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雖然會版本控制，但它不知道什麼時候需要更新最新的資料</a:t>
            </a:r>
            <a:endParaRPr lang="en-US" altLang="zh-TW" sz="1400" b="1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必須要使用者自行操作</a:t>
            </a:r>
            <a:endParaRPr lang="en-US" altLang="zh-TW" sz="1400" b="1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4E95096-6B4C-48DB-A99E-501CC16CE7BA}"/>
              </a:ext>
            </a:extLst>
          </p:cNvPr>
          <p:cNvSpPr txBox="1"/>
          <p:nvPr/>
        </p:nvSpPr>
        <p:spPr>
          <a:xfrm>
            <a:off x="634210" y="2960342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假設有一個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text.py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local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端的檔案為以下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F5B556-55F7-4EC8-9EDC-DAA582923958}"/>
              </a:ext>
            </a:extLst>
          </p:cNvPr>
          <p:cNvSpPr/>
          <p:nvPr/>
        </p:nvSpPr>
        <p:spPr>
          <a:xfrm>
            <a:off x="901645" y="3320382"/>
            <a:ext cx="2396861" cy="3077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print(“Origin version”)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B28E1A-CAB6-4F54-AA6E-A94FB45EC435}"/>
              </a:ext>
            </a:extLst>
          </p:cNvPr>
          <p:cNvSpPr txBox="1"/>
          <p:nvPr/>
        </p:nvSpPr>
        <p:spPr>
          <a:xfrm>
            <a:off x="634210" y="3639847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假設在一個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text.py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remote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端的檔案為以下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B0762E-9C4A-4C11-8D68-ABDEF7F48CE4}"/>
              </a:ext>
            </a:extLst>
          </p:cNvPr>
          <p:cNvSpPr/>
          <p:nvPr/>
        </p:nvSpPr>
        <p:spPr>
          <a:xfrm>
            <a:off x="899592" y="3991185"/>
            <a:ext cx="2502786" cy="769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print(“Origin version”)</a:t>
            </a:r>
          </a:p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print(“test remote”)</a:t>
            </a:r>
          </a:p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print(“remote version”)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2A41FB-041B-4C66-8D54-A92BB7769D96}"/>
              </a:ext>
            </a:extLst>
          </p:cNvPr>
          <p:cNvSpPr txBox="1"/>
          <p:nvPr/>
        </p:nvSpPr>
        <p:spPr>
          <a:xfrm>
            <a:off x="634210" y="4834881"/>
            <a:ext cx="526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此時若使用者執行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`Pull`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指令，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簡單來說，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會讓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Local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端的資料會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Remote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端的資料一樣，來做更新的動作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5B4C5E-686A-4202-AD57-0F9C1C62868F}"/>
              </a:ext>
            </a:extLst>
          </p:cNvPr>
          <p:cNvSpPr/>
          <p:nvPr/>
        </p:nvSpPr>
        <p:spPr>
          <a:xfrm>
            <a:off x="899592" y="5445224"/>
            <a:ext cx="2502786" cy="769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print(“Origin version”)</a:t>
            </a:r>
          </a:p>
          <a:p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print(“test remote”)</a:t>
            </a:r>
          </a:p>
          <a:p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print(“remote version”)</a:t>
            </a:r>
          </a:p>
        </p:txBody>
      </p:sp>
    </p:spTree>
    <p:extLst>
      <p:ext uri="{BB962C8B-B14F-4D97-AF65-F5344CB8AC3E}">
        <p14:creationId xmlns:p14="http://schemas.microsoft.com/office/powerpoint/2010/main" val="136867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2E819C87A89BE49BCAA6C8FCE56A377" ma:contentTypeVersion="12" ma:contentTypeDescription="建立新的文件。" ma:contentTypeScope="" ma:versionID="9c21804288d564c3e19a3ce282d59a02">
  <xsd:schema xmlns:xsd="http://www.w3.org/2001/XMLSchema" xmlns:xs="http://www.w3.org/2001/XMLSchema" xmlns:p="http://schemas.microsoft.com/office/2006/metadata/properties" xmlns:ns2="d77dca30-cab3-4d8e-9b0c-7afa8564a9f4" xmlns:ns3="6bf35be3-b033-4b83-b40c-29a626ce707e" targetNamespace="http://schemas.microsoft.com/office/2006/metadata/properties" ma:root="true" ma:fieldsID="9c81923541a0c03f21c2673a62240d67" ns2:_="" ns3:_="">
    <xsd:import namespace="d77dca30-cab3-4d8e-9b0c-7afa8564a9f4"/>
    <xsd:import namespace="6bf35be3-b033-4b83-b40c-29a626ce70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7dca30-cab3-4d8e-9b0c-7afa8564a9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影像標籤" ma:readOnly="false" ma:fieldId="{5cf76f15-5ced-4ddc-b409-7134ff3c332f}" ma:taxonomyMulti="true" ma:sspId="71e21026-b3a1-4af9-ade8-293966d218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35be3-b033-4b83-b40c-29a626ce70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90b3309-ce74-40ea-a174-a8d1d59dea5e}" ma:internalName="TaxCatchAll" ma:showField="CatchAllData" ma:web="6bf35be3-b033-4b83-b40c-29a626ce70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77dca30-cab3-4d8e-9b0c-7afa8564a9f4">
      <Terms xmlns="http://schemas.microsoft.com/office/infopath/2007/PartnerControls"/>
    </lcf76f155ced4ddcb4097134ff3c332f>
    <TaxCatchAll xmlns="6bf35be3-b033-4b83-b40c-29a626ce707e" xsi:nil="true"/>
  </documentManagement>
</p:properties>
</file>

<file path=customXml/itemProps1.xml><?xml version="1.0" encoding="utf-8"?>
<ds:datastoreItem xmlns:ds="http://schemas.openxmlformats.org/officeDocument/2006/customXml" ds:itemID="{F3E2BFC2-550C-460A-8F50-2AF2FE9A2F07}"/>
</file>

<file path=customXml/itemProps2.xml><?xml version="1.0" encoding="utf-8"?>
<ds:datastoreItem xmlns:ds="http://schemas.openxmlformats.org/officeDocument/2006/customXml" ds:itemID="{89088A1E-05A3-4AF5-B6C9-1E60893A45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3A65A3-135B-4690-BA1F-D4D83DF739F9}">
  <ds:schemaRefs>
    <ds:schemaRef ds:uri="http://schemas.microsoft.com/office/2006/metadata/properties"/>
    <ds:schemaRef ds:uri="http://schemas.microsoft.com/office/infopath/2007/PartnerControls"/>
    <ds:schemaRef ds:uri="d77dca30-cab3-4d8e-9b0c-7afa8564a9f4"/>
    <ds:schemaRef ds:uri="6bf35be3-b033-4b83-b40c-29a626ce70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19828</TotalTime>
  <Words>3848</Words>
  <Application>Microsoft Office PowerPoint</Application>
  <PresentationFormat>如螢幕大小 (4:3)</PresentationFormat>
  <Paragraphs>450</Paragraphs>
  <Slides>49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0" baseType="lpstr">
      <vt:lpstr>中庸</vt:lpstr>
      <vt:lpstr>What is GIT</vt:lpstr>
      <vt:lpstr>Why do we use GIT?</vt:lpstr>
      <vt:lpstr>How to check repository</vt:lpstr>
      <vt:lpstr>The principle of GIT</vt:lpstr>
      <vt:lpstr>常用指令簡易介紹: Commit</vt:lpstr>
      <vt:lpstr>常用指令簡易介紹: Push</vt:lpstr>
      <vt:lpstr>常用指令簡易介紹: Fetch</vt:lpstr>
      <vt:lpstr>常用指令簡易介紹: Merge</vt:lpstr>
      <vt:lpstr>常用指令簡易介紹: Pull(Fetch + Merge)</vt:lpstr>
      <vt:lpstr>小總結</vt:lpstr>
      <vt:lpstr>常用指令簡易介紹: Push</vt:lpstr>
      <vt:lpstr>常用指令簡易介紹: Switch/Checkout</vt:lpstr>
      <vt:lpstr>常用指令簡易介紹: Stash</vt:lpstr>
      <vt:lpstr>常用指令簡易介紹: Rebase</vt:lpstr>
      <vt:lpstr>PowerPoint 簡報</vt:lpstr>
      <vt:lpstr>cmd執行Git指令示範及觀念</vt:lpstr>
      <vt:lpstr> Set Up Repository </vt:lpstr>
      <vt:lpstr>測試git是否可以執行</vt:lpstr>
      <vt:lpstr>測試git是否可以執行</vt:lpstr>
      <vt:lpstr>測試Pull功能</vt:lpstr>
      <vt:lpstr>利用Log查看目前狀態</vt:lpstr>
      <vt:lpstr>執行Fetch觀察指標變化</vt:lpstr>
      <vt:lpstr>Branch的操作</vt:lpstr>
      <vt:lpstr>Branch的操作</vt:lpstr>
      <vt:lpstr>Branch的操作</vt:lpstr>
      <vt:lpstr>Merge操作變化</vt:lpstr>
      <vt:lpstr>Merge操作變化</vt:lpstr>
      <vt:lpstr>Stash指令集</vt:lpstr>
      <vt:lpstr>Rebase未衝突情形</vt:lpstr>
      <vt:lpstr>Rebase已衝突情形</vt:lpstr>
      <vt:lpstr>Rebase –i 變更commit記錄</vt:lpstr>
      <vt:lpstr>Rebase –i 變更commit記錄</vt:lpstr>
      <vt:lpstr>Rebase –i 合併commit記錄</vt:lpstr>
      <vt:lpstr>Rebase –i 合併commit記錄</vt:lpstr>
      <vt:lpstr>Rebase –i 合併commit記錄</vt:lpstr>
      <vt:lpstr>Rebase –i commit記錄</vt:lpstr>
      <vt:lpstr>Rebase –i 編輯commit記錄</vt:lpstr>
      <vt:lpstr>切換到指定的版本</vt:lpstr>
      <vt:lpstr>切換到之前的版本但仍存留變更</vt:lpstr>
      <vt:lpstr>Remarks: Tortoised Git</vt:lpstr>
      <vt:lpstr>常用Git工具</vt:lpstr>
      <vt:lpstr>Remarks (Tortoised Git) :</vt:lpstr>
      <vt:lpstr>Remarks (Tortoised Git) :</vt:lpstr>
      <vt:lpstr>Remarks (Tortoised Git) :</vt:lpstr>
      <vt:lpstr>PowerPoint 簡報</vt:lpstr>
      <vt:lpstr>Remarks (Tortoised Git) :</vt:lpstr>
      <vt:lpstr>Remarks (Tortoised Git) :</vt:lpstr>
      <vt:lpstr>Remarks (Tortoised Git) :</vt:lpstr>
      <vt:lpstr>Remarks (Tortoised Git)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陳碩漢</cp:lastModifiedBy>
  <cp:revision>1046</cp:revision>
  <dcterms:created xsi:type="dcterms:W3CDTF">2020-08-10T02:15:16Z</dcterms:created>
  <dcterms:modified xsi:type="dcterms:W3CDTF">2022-10-19T15:30:43Z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0x01010082E819C87A89BE49BCAA6C8FCE56A377</vt:lpwstr>
  </property>
  <property fmtid="{D5CDD505-2E9C-101B-9397-08002B2CF9AE}" pid="3" name="MediaServiceImageTags">
    <vt:lpwstr/>
  </property>
</Properties>
</file>