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24"/>
  </p:notesMasterIdLst>
  <p:sldIdLst>
    <p:sldId id="257" r:id="rId5"/>
    <p:sldId id="258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12188825" cy="6858000"/>
  <p:notesSz cx="6858000" cy="9144000"/>
  <p:embeddedFontLs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Century Gothic" panose="020B0502020202020204" pitchFamily="3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3888">
          <p15:clr>
            <a:srgbClr val="A4A3A4"/>
          </p15:clr>
        </p15:guide>
        <p15:guide id="5" orient="horz" pos="3072">
          <p15:clr>
            <a:srgbClr val="A4A3A4"/>
          </p15:clr>
        </p15:guide>
        <p15:guide id="6" orient="horz" pos="432">
          <p15:clr>
            <a:srgbClr val="A4A3A4"/>
          </p15:clr>
        </p15:guide>
        <p15:guide id="7" orient="horz" pos="3648">
          <p15:clr>
            <a:srgbClr val="A4A3A4"/>
          </p15:clr>
        </p15:guide>
        <p15:guide id="8" pos="3839">
          <p15:clr>
            <a:srgbClr val="A4A3A4"/>
          </p15:clr>
        </p15:guide>
        <p15:guide id="9" pos="767">
          <p15:clr>
            <a:srgbClr val="A4A3A4"/>
          </p15:clr>
        </p15:guide>
        <p15:guide id="10" pos="6911">
          <p15:clr>
            <a:srgbClr val="A4A3A4"/>
          </p15:clr>
        </p15:guide>
        <p15:guide id="11" pos="5711">
          <p15:clr>
            <a:srgbClr val="A4A3A4"/>
          </p15:clr>
        </p15:guide>
        <p15:guide id="12" pos="7247">
          <p15:clr>
            <a:srgbClr val="A4A3A4"/>
          </p15:clr>
        </p15:guide>
        <p15:guide id="13" pos="3695">
          <p15:clr>
            <a:srgbClr val="A4A3A4"/>
          </p15:clr>
        </p15:guide>
        <p15:guide id="14" pos="431">
          <p15:clr>
            <a:srgbClr val="A4A3A4"/>
          </p15:clr>
        </p15:guide>
        <p15:guide id="15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7" roundtripDataSignature="AMtx7mi5hHjIR2a62KGxiqgQzK3CXS1c/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B02944-6C7C-4A2D-B117-2626AF071591}" v="4" dt="2022-10-25T18:14:24.598"/>
    <p1510:client id="{C36C5D6A-C999-4C5F-AC09-12BFF0A9F548}" v="2" dt="2022-09-16T03:06:10.575"/>
  </p1510:revLst>
</p1510:revInfo>
</file>

<file path=ppt/tableStyles.xml><?xml version="1.0" encoding="utf-8"?>
<a:tblStyleLst xmlns:a="http://schemas.openxmlformats.org/drawingml/2006/main" def="{71739D51-5AF0-4741-91CB-E9DE7F39670A}">
  <a:tblStyle styleId="{71739D51-5AF0-4741-91CB-E9DE7F39670A}" styleName="Table_0">
    <a:wholeTbl>
      <a:tcTxStyle b="off" i="off">
        <a:font>
          <a:latin typeface="Century Gothic"/>
          <a:ea typeface="Century Gothic"/>
          <a:cs typeface="Century Gothic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>
          <a:bottom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2C787A5-F1FE-43ED-8728-455C6766A2D5}" styleName="Table_1">
    <a:wholeTbl>
      <a:tcTxStyle b="off" i="off">
        <a:font>
          <a:latin typeface="Century Gothic"/>
          <a:ea typeface="Century Gothic"/>
          <a:cs typeface="Century Gothic"/>
        </a:font>
        <a:schemeClr val="dk1"/>
      </a:tcTxStyle>
      <a:tcStyle>
        <a:tcBdr>
          <a:left>
            <a:ln w="127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rgbClr val="EBF1E8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BF1E8"/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l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/>
        <a:fill>
          <a:solidFill>
            <a:schemeClr val="accent6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F8561F-062C-4189-A3C3-C81D5701790D}" styleName="Table_2">
    <a:wholeTbl>
      <a:tcTxStyle b="off" i="off">
        <a:font>
          <a:latin typeface="Century Gothic"/>
          <a:ea typeface="Century Gothic"/>
          <a:cs typeface="Century Gothic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rgbClr val="E6E6E6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6E6E6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 i="off"/>
      <a:tcStyle>
        <a:tcBdr>
          <a:top>
            <a:ln w="508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lt1"/>
          </a:solidFill>
        </a:fill>
      </a:tcStyle>
    </a:lastRow>
    <a:seCell>
      <a:tcTxStyle b="on" i="off">
        <a:font>
          <a:latin typeface="Century Gothic"/>
          <a:ea typeface="Century Gothic"/>
          <a:cs typeface="Century Gothic"/>
        </a:font>
        <a:schemeClr val="dk1"/>
      </a:tcTxStyle>
      <a:tcStyle>
        <a:tcBdr/>
      </a:tcStyle>
    </a:seCell>
    <a:swCell>
      <a:tcTxStyle b="on" i="off">
        <a:font>
          <a:latin typeface="Century Gothic"/>
          <a:ea typeface="Century Gothic"/>
          <a:cs typeface="Century Gothic"/>
        </a:font>
        <a:schemeClr val="dk1"/>
      </a:tcTxStyle>
      <a:tcStyle>
        <a:tcBdr/>
      </a:tcStyle>
    </a:swCell>
    <a:fir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2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orient="horz" pos="1008"/>
        <p:guide orient="horz" pos="1152"/>
        <p:guide orient="horz" pos="3888"/>
        <p:guide orient="horz" pos="3072"/>
        <p:guide orient="horz" pos="432"/>
        <p:guide orient="horz" pos="3648"/>
        <p:guide pos="3839"/>
        <p:guide pos="767"/>
        <p:guide pos="6911"/>
        <p:guide pos="5711"/>
        <p:guide pos="7247"/>
        <p:guide pos="3695"/>
        <p:guide pos="431"/>
        <p:guide pos="2879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2.fntdata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42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1.fntdata"/><Relationship Id="rId38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5.fntdata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customschemas.google.com/relationships/presentationmetadata" Target="metadata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4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7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43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王志宇" userId="S::109590025@cc.ntut.edu.tw::a91d7538-549f-462b-8e2c-6b694f6c2e28" providerId="AD" clId="Web-{35B02944-6C7C-4A2D-B117-2626AF071591}"/>
    <pc:docChg chg="sldOrd">
      <pc:chgData name="王志宇" userId="S::109590025@cc.ntut.edu.tw::a91d7538-549f-462b-8e2c-6b694f6c2e28" providerId="AD" clId="Web-{35B02944-6C7C-4A2D-B117-2626AF071591}" dt="2022-10-25T18:14:24.598" v="3"/>
      <pc:docMkLst>
        <pc:docMk/>
      </pc:docMkLst>
      <pc:sldChg chg="ord">
        <pc:chgData name="王志宇" userId="S::109590025@cc.ntut.edu.tw::a91d7538-549f-462b-8e2c-6b694f6c2e28" providerId="AD" clId="Web-{35B02944-6C7C-4A2D-B117-2626AF071591}" dt="2022-10-25T18:14:24.598" v="3"/>
        <pc:sldMkLst>
          <pc:docMk/>
          <pc:sldMk cId="0" sldId="278"/>
        </pc:sldMkLst>
      </pc:sldChg>
    </pc:docChg>
  </pc:docChgLst>
  <pc:docChgLst>
    <pc:chgData name="張庭瑋" userId="S::110590035@cc.ntut.edu.tw::f59e9c02-6bab-41de-8e21-cf1b69428470" providerId="AD" clId="Web-{C36C5D6A-C999-4C5F-AC09-12BFF0A9F548}"/>
    <pc:docChg chg="delSld">
      <pc:chgData name="張庭瑋" userId="S::110590035@cc.ntut.edu.tw::f59e9c02-6bab-41de-8e21-cf1b69428470" providerId="AD" clId="Web-{C36C5D6A-C999-4C5F-AC09-12BFF0A9F548}" dt="2022-09-16T03:06:10.575" v="1"/>
      <pc:docMkLst>
        <pc:docMk/>
      </pc:docMkLst>
      <pc:sldChg chg="del">
        <pc:chgData name="張庭瑋" userId="S::110590035@cc.ntut.edu.tw::f59e9c02-6bab-41de-8e21-cf1b69428470" providerId="AD" clId="Web-{C36C5D6A-C999-4C5F-AC09-12BFF0A9F548}" dt="2022-09-16T03:06:07.200" v="0"/>
        <pc:sldMkLst>
          <pc:docMk/>
          <pc:sldMk cId="0" sldId="259"/>
        </pc:sldMkLst>
      </pc:sldChg>
      <pc:sldChg chg="del">
        <pc:chgData name="張庭瑋" userId="S::110590035@cc.ntut.edu.tw::f59e9c02-6bab-41de-8e21-cf1b69428470" providerId="AD" clId="Web-{C36C5D6A-C999-4C5F-AC09-12BFF0A9F548}" dt="2022-09-16T03:06:10.575" v="1"/>
        <pc:sldMkLst>
          <pc:docMk/>
          <pc:sldMk cId="0" sldId="26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5" y="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8685215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5" y="8685215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 txBox="1">
            <a:spLocks noGrp="1"/>
          </p:cNvSpPr>
          <p:nvPr>
            <p:ph type="sldNum" idx="12"/>
          </p:nvPr>
        </p:nvSpPr>
        <p:spPr>
          <a:xfrm>
            <a:off x="3884615" y="8685215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4" name="Google Shape;214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cap="none"/>
              <a:t>OOP usually supports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1" indent="0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Classes</a:t>
            </a:r>
            <a:endParaRPr/>
          </a:p>
          <a:p>
            <a:pPr marL="457200" lvl="1" indent="0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Objects</a:t>
            </a:r>
            <a:endParaRPr/>
          </a:p>
          <a:p>
            <a:pPr marL="457200" lvl="1" indent="0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Encapsulation</a:t>
            </a:r>
            <a:endParaRPr/>
          </a:p>
          <a:p>
            <a:pPr marL="457200" lvl="1" indent="0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Inheritance</a:t>
            </a:r>
            <a:endParaRPr/>
          </a:p>
          <a:p>
            <a:pPr marL="457200" lvl="1" indent="0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Polymorphism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4:notes"/>
          <p:cNvSpPr txBox="1">
            <a:spLocks noGrp="1"/>
          </p:cNvSpPr>
          <p:nvPr>
            <p:ph type="sldNum" idx="12"/>
          </p:nvPr>
        </p:nvSpPr>
        <p:spPr>
          <a:xfrm>
            <a:off x="3884615" y="8685215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2" name="Google Shape;222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0"/>
          </a:p>
        </p:txBody>
      </p:sp>
      <p:sp>
        <p:nvSpPr>
          <p:cNvPr id="223" name="Google Shape;223;p15:notes"/>
          <p:cNvSpPr txBox="1">
            <a:spLocks noGrp="1"/>
          </p:cNvSpPr>
          <p:nvPr>
            <p:ph type="sldNum" idx="12"/>
          </p:nvPr>
        </p:nvSpPr>
        <p:spPr>
          <a:xfrm>
            <a:off x="3884615" y="8685215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6:notes"/>
          <p:cNvSpPr txBox="1">
            <a:spLocks noGrp="1"/>
          </p:cNvSpPr>
          <p:nvPr>
            <p:ph type="sldNum" idx="12"/>
          </p:nvPr>
        </p:nvSpPr>
        <p:spPr>
          <a:xfrm>
            <a:off x="3884615" y="8685215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0" name="Google Shape;24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17:notes"/>
          <p:cNvSpPr txBox="1">
            <a:spLocks noGrp="1"/>
          </p:cNvSpPr>
          <p:nvPr>
            <p:ph type="sldNum" idx="12"/>
          </p:nvPr>
        </p:nvSpPr>
        <p:spPr>
          <a:xfrm>
            <a:off x="3884615" y="8685215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9" name="Google Shape;249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0"/>
          </a:p>
        </p:txBody>
      </p:sp>
      <p:sp>
        <p:nvSpPr>
          <p:cNvPr id="250" name="Google Shape;250;p18:notes"/>
          <p:cNvSpPr txBox="1">
            <a:spLocks noGrp="1"/>
          </p:cNvSpPr>
          <p:nvPr>
            <p:ph type="sldNum" idx="12"/>
          </p:nvPr>
        </p:nvSpPr>
        <p:spPr>
          <a:xfrm>
            <a:off x="3884615" y="8685215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8" name="Google Shape;25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9:notes"/>
          <p:cNvSpPr txBox="1">
            <a:spLocks noGrp="1"/>
          </p:cNvSpPr>
          <p:nvPr>
            <p:ph type="sldNum" idx="12"/>
          </p:nvPr>
        </p:nvSpPr>
        <p:spPr>
          <a:xfrm>
            <a:off x="3884615" y="8685215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8" name="Google Shape;268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0"/>
          </a:p>
        </p:txBody>
      </p:sp>
      <p:sp>
        <p:nvSpPr>
          <p:cNvPr id="269" name="Google Shape;269;p20:notes"/>
          <p:cNvSpPr txBox="1">
            <a:spLocks noGrp="1"/>
          </p:cNvSpPr>
          <p:nvPr>
            <p:ph type="sldNum" idx="12"/>
          </p:nvPr>
        </p:nvSpPr>
        <p:spPr>
          <a:xfrm>
            <a:off x="3884615" y="8685215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0"/>
          </a:p>
        </p:txBody>
      </p:sp>
      <p:sp>
        <p:nvSpPr>
          <p:cNvPr id="280" name="Google Shape;280;p21:notes"/>
          <p:cNvSpPr txBox="1">
            <a:spLocks noGrp="1"/>
          </p:cNvSpPr>
          <p:nvPr>
            <p:ph type="sldNum" idx="12"/>
          </p:nvPr>
        </p:nvSpPr>
        <p:spPr>
          <a:xfrm>
            <a:off x="3884615" y="8685215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8" name="Google Shape;288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0"/>
          </a:p>
        </p:txBody>
      </p:sp>
      <p:sp>
        <p:nvSpPr>
          <p:cNvPr id="289" name="Google Shape;289;p22:notes"/>
          <p:cNvSpPr txBox="1">
            <a:spLocks noGrp="1"/>
          </p:cNvSpPr>
          <p:nvPr>
            <p:ph type="sldNum" idx="12"/>
          </p:nvPr>
        </p:nvSpPr>
        <p:spPr>
          <a:xfrm>
            <a:off x="3884615" y="8685215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7" name="Google Shape;297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23:notes"/>
          <p:cNvSpPr txBox="1">
            <a:spLocks noGrp="1"/>
          </p:cNvSpPr>
          <p:nvPr>
            <p:ph type="sldNum" idx="12"/>
          </p:nvPr>
        </p:nvSpPr>
        <p:spPr>
          <a:xfrm>
            <a:off x="3884615" y="8685215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:notes"/>
          <p:cNvSpPr txBox="1">
            <a:spLocks noGrp="1"/>
          </p:cNvSpPr>
          <p:nvPr>
            <p:ph type="sldNum" idx="12"/>
          </p:nvPr>
        </p:nvSpPr>
        <p:spPr>
          <a:xfrm>
            <a:off x="3884615" y="8685215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" name="Google Shape;13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6:notes"/>
          <p:cNvSpPr txBox="1">
            <a:spLocks noGrp="1"/>
          </p:cNvSpPr>
          <p:nvPr>
            <p:ph type="sldNum" idx="12"/>
          </p:nvPr>
        </p:nvSpPr>
        <p:spPr>
          <a:xfrm>
            <a:off x="3884615" y="8685215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7:notes"/>
          <p:cNvSpPr txBox="1">
            <a:spLocks noGrp="1"/>
          </p:cNvSpPr>
          <p:nvPr>
            <p:ph type="sldNum" idx="12"/>
          </p:nvPr>
        </p:nvSpPr>
        <p:spPr>
          <a:xfrm>
            <a:off x="3884615" y="8685215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8:notes"/>
          <p:cNvSpPr txBox="1">
            <a:spLocks noGrp="1"/>
          </p:cNvSpPr>
          <p:nvPr>
            <p:ph type="sldNum" idx="12"/>
          </p:nvPr>
        </p:nvSpPr>
        <p:spPr>
          <a:xfrm>
            <a:off x="3884615" y="8685215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9:notes"/>
          <p:cNvSpPr txBox="1">
            <a:spLocks noGrp="1"/>
          </p:cNvSpPr>
          <p:nvPr>
            <p:ph type="sldNum" idx="12"/>
          </p:nvPr>
        </p:nvSpPr>
        <p:spPr>
          <a:xfrm>
            <a:off x="3884615" y="8685215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" name="Google Shape;18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>
                <a:latin typeface="Arial"/>
                <a:ea typeface="Arial"/>
                <a:cs typeface="Arial"/>
                <a:sym typeface="Arial"/>
              </a:rPr>
              <a:t>Instead of referring to a certain programming language, OOP is actually a program design philosophy that emphasizes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>
                <a:latin typeface="Arial"/>
                <a:ea typeface="Arial"/>
                <a:cs typeface="Arial"/>
                <a:sym typeface="Arial"/>
              </a:rPr>
              <a:t>Modularization</a:t>
            </a:r>
            <a:r>
              <a:rPr lang="en-US" sz="12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where the application can be decomposed into modules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>
                <a:latin typeface="Arial"/>
                <a:ea typeface="Arial"/>
                <a:cs typeface="Arial"/>
                <a:sym typeface="Arial"/>
              </a:rPr>
              <a:t>Reusability</a:t>
            </a:r>
            <a:r>
              <a:rPr lang="en-US" sz="12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where an application can be composed from existing and new modules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the key idea of </a:t>
            </a:r>
            <a:r>
              <a:rPr lang="en-US" sz="1200" b="0">
                <a:latin typeface="Arial"/>
                <a:ea typeface="Arial"/>
                <a:cs typeface="Arial"/>
                <a:sym typeface="Arial"/>
              </a:rPr>
              <a:t>OOP is to describe the real world </a:t>
            </a:r>
            <a:r>
              <a:rPr lang="en-US" sz="12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accurately</a:t>
            </a:r>
            <a:r>
              <a:rPr lang="en-US" sz="1200" b="0">
                <a:latin typeface="Arial"/>
                <a:ea typeface="Arial"/>
                <a:cs typeface="Arial"/>
                <a:sym typeface="Arial"/>
              </a:rPr>
              <a:t> as a collection of objects that interact with each other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Therefore, e</a:t>
            </a:r>
            <a:r>
              <a:rPr lang="en-US" sz="1200" b="0">
                <a:latin typeface="Arial"/>
                <a:ea typeface="Arial"/>
                <a:cs typeface="Arial"/>
                <a:sym typeface="Arial"/>
              </a:rPr>
              <a:t>verything in OOP is self sustainable </a:t>
            </a:r>
            <a:r>
              <a:rPr lang="en-US" sz="1200" b="0" i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objects</a:t>
            </a:r>
            <a:r>
              <a:rPr lang="en-US" sz="1200" b="0">
                <a:latin typeface="Arial"/>
                <a:ea typeface="Arial"/>
                <a:cs typeface="Arial"/>
                <a:sym typeface="Arial"/>
              </a:rPr>
              <a:t>, which include States also know as data and Behaviors which is known as methods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b="0"/>
              <a:t>In the past, C is known as a type of Procedural Programming language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b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b="0"/>
              <a:t>Which is mostly implemented as a set of functions with top down approach</a:t>
            </a:r>
            <a:endParaRPr b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b="0"/>
              <a:t>On the other hand, </a:t>
            </a:r>
            <a:r>
              <a:rPr lang="en-US" sz="1200" b="0" cap="none"/>
              <a:t>OOP is implemented as a set of objects in a </a:t>
            </a:r>
            <a:r>
              <a:rPr lang="en-US" b="0"/>
              <a:t>bottom up approach</a:t>
            </a:r>
            <a:endParaRPr b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1:notes"/>
          <p:cNvSpPr txBox="1">
            <a:spLocks noGrp="1"/>
          </p:cNvSpPr>
          <p:nvPr>
            <p:ph type="sldNum" idx="12"/>
          </p:nvPr>
        </p:nvSpPr>
        <p:spPr>
          <a:xfrm>
            <a:off x="3884615" y="8685215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4" name="Google Shape;19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2:notes"/>
          <p:cNvSpPr txBox="1">
            <a:spLocks noGrp="1"/>
          </p:cNvSpPr>
          <p:nvPr>
            <p:ph type="sldNum" idx="12"/>
          </p:nvPr>
        </p:nvSpPr>
        <p:spPr>
          <a:xfrm>
            <a:off x="3884615" y="8685215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3:notes"/>
          <p:cNvSpPr txBox="1">
            <a:spLocks noGrp="1"/>
          </p:cNvSpPr>
          <p:nvPr>
            <p:ph type="sldNum" idx="12"/>
          </p:nvPr>
        </p:nvSpPr>
        <p:spPr>
          <a:xfrm>
            <a:off x="3884615" y="8685215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6"/>
          <p:cNvSpPr/>
          <p:nvPr/>
        </p:nvSpPr>
        <p:spPr>
          <a:xfrm>
            <a:off x="-4763" y="285750"/>
            <a:ext cx="12190413" cy="6381750"/>
          </a:xfrm>
          <a:custGeom>
            <a:avLst/>
            <a:gdLst/>
            <a:ahLst/>
            <a:cxnLst/>
            <a:rect l="l" t="t" r="r" b="b"/>
            <a:pathLst>
              <a:path w="3839" h="2010" extrusionOk="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>
            <a:gsLst>
              <a:gs pos="0">
                <a:srgbClr val="F2F2F2"/>
              </a:gs>
              <a:gs pos="100000">
                <a:srgbClr val="D8D8D8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26"/>
          <p:cNvSpPr txBox="1"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4400"/>
              <a:buFont typeface="Arial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6"/>
          <p:cNvSpPr txBox="1"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26"/>
          <p:cNvSpPr txBox="1">
            <a:spLocks noGrp="1"/>
          </p:cNvSpPr>
          <p:nvPr>
            <p:ph type="ftr" idx="11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6"/>
          <p:cNvSpPr txBox="1">
            <a:spLocks noGrp="1"/>
          </p:cNvSpPr>
          <p:nvPr>
            <p:ph type="dt" idx="10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6"/>
          <p:cNvSpPr txBox="1">
            <a:spLocks noGrp="1"/>
          </p:cNvSpPr>
          <p:nvPr>
            <p:ph type="sldNum" idx="12"/>
          </p:nvPr>
        </p:nvSpPr>
        <p:spPr>
          <a:xfrm>
            <a:off x="10971213" y="6481763"/>
            <a:ext cx="1143001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5"/>
          <p:cNvSpPr txBox="1">
            <a:spLocks noGrp="1"/>
          </p:cNvSpPr>
          <p:nvPr>
            <p:ph type="title"/>
          </p:nvPr>
        </p:nvSpPr>
        <p:spPr>
          <a:xfrm rot="5400000">
            <a:off x="7160856" y="2361842"/>
            <a:ext cx="5486400" cy="2134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5"/>
          <p:cNvSpPr txBox="1">
            <a:spLocks noGrp="1"/>
          </p:cNvSpPr>
          <p:nvPr>
            <p:ph type="body" idx="1"/>
          </p:nvPr>
        </p:nvSpPr>
        <p:spPr>
          <a:xfrm rot="5400000">
            <a:off x="2182482" y="-279069"/>
            <a:ext cx="5486400" cy="7416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440"/>
              <a:buChar char="•"/>
              <a:defRPr/>
            </a:lvl1pPr>
            <a:lvl2pPr marL="914400" lvl="1" indent="-32004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/>
            </a:lvl2pPr>
            <a:lvl3pPr marL="1371600" lvl="2" indent="-32003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/>
            </a:lvl3pPr>
            <a:lvl4pPr marL="1828800" lvl="3" indent="-32003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/>
            </a:lvl4pPr>
            <a:lvl5pPr marL="2286000" lvl="4" indent="-30987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Char char="•"/>
              <a:defRPr/>
            </a:lvl5pPr>
            <a:lvl6pPr marL="2743200" lvl="5" indent="-309879" algn="l">
              <a:spcBef>
                <a:spcPts val="600"/>
              </a:spcBef>
              <a:spcAft>
                <a:spcPts val="0"/>
              </a:spcAft>
              <a:buSzPts val="1280"/>
              <a:buChar char="•"/>
              <a:defRPr/>
            </a:lvl6pPr>
            <a:lvl7pPr marL="3200400" lvl="6" indent="-309879" algn="l">
              <a:spcBef>
                <a:spcPts val="600"/>
              </a:spcBef>
              <a:spcAft>
                <a:spcPts val="0"/>
              </a:spcAft>
              <a:buSzPts val="1280"/>
              <a:buChar char="•"/>
              <a:defRPr/>
            </a:lvl7pPr>
            <a:lvl8pPr marL="3657600" lvl="7" indent="-309879" algn="l">
              <a:spcBef>
                <a:spcPts val="600"/>
              </a:spcBef>
              <a:spcAft>
                <a:spcPts val="0"/>
              </a:spcAft>
              <a:buSzPts val="1280"/>
              <a:buChar char="•"/>
              <a:defRPr/>
            </a:lvl8pPr>
            <a:lvl9pPr marL="4114800" lvl="8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5"/>
          <p:cNvSpPr txBox="1">
            <a:spLocks noGrp="1"/>
          </p:cNvSpPr>
          <p:nvPr>
            <p:ph type="ftr" idx="11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5"/>
          <p:cNvSpPr txBox="1">
            <a:spLocks noGrp="1"/>
          </p:cNvSpPr>
          <p:nvPr>
            <p:ph type="dt" idx="10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35"/>
          <p:cNvSpPr txBox="1">
            <a:spLocks noGrp="1"/>
          </p:cNvSpPr>
          <p:nvPr>
            <p:ph type="sldNum" idx="12"/>
          </p:nvPr>
        </p:nvSpPr>
        <p:spPr>
          <a:xfrm>
            <a:off x="10846940" y="6448427"/>
            <a:ext cx="1143001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個內容" type="twoObj">
  <p:cSld name="TWO_OBJECT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7"/>
          <p:cNvSpPr txBox="1"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7"/>
          <p:cNvSpPr txBox="1">
            <a:spLocks noGrp="1"/>
          </p:cNvSpPr>
          <p:nvPr>
            <p:ph type="body" idx="1"/>
          </p:nvPr>
        </p:nvSpPr>
        <p:spPr>
          <a:xfrm>
            <a:off x="1233279" y="1828800"/>
            <a:ext cx="4708734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052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920"/>
              <a:buChar char="•"/>
              <a:defRPr sz="2400"/>
            </a:lvl1pPr>
            <a:lvl2pPr marL="914400" lvl="1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2000"/>
            </a:lvl2pPr>
            <a:lvl3pPr marL="1371600" lvl="2" indent="-32003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 sz="1800"/>
            </a:lvl3pPr>
            <a:lvl4pPr marL="1828800" lvl="3" indent="-30988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Char char="•"/>
              <a:defRPr sz="1600"/>
            </a:lvl4pPr>
            <a:lvl5pPr marL="2286000" lvl="4" indent="-30987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Char char="•"/>
              <a:defRPr sz="1600"/>
            </a:lvl5pPr>
            <a:lvl6pPr marL="2743200" lvl="5" indent="-309879" algn="l">
              <a:spcBef>
                <a:spcPts val="600"/>
              </a:spcBef>
              <a:spcAft>
                <a:spcPts val="0"/>
              </a:spcAft>
              <a:buSzPts val="1280"/>
              <a:buChar char="•"/>
              <a:defRPr sz="1600"/>
            </a:lvl6pPr>
            <a:lvl7pPr marL="3200400" lvl="6" indent="-309879" algn="l">
              <a:spcBef>
                <a:spcPts val="600"/>
              </a:spcBef>
              <a:spcAft>
                <a:spcPts val="0"/>
              </a:spcAft>
              <a:buSzPts val="1280"/>
              <a:buChar char="•"/>
              <a:defRPr sz="1600"/>
            </a:lvl7pPr>
            <a:lvl8pPr marL="3657600" lvl="7" indent="-309879" algn="l">
              <a:spcBef>
                <a:spcPts val="600"/>
              </a:spcBef>
              <a:spcAft>
                <a:spcPts val="0"/>
              </a:spcAft>
              <a:buSzPts val="1280"/>
              <a:buChar char="•"/>
              <a:defRPr sz="1600"/>
            </a:lvl8pPr>
            <a:lvl9pPr marL="4114800" lvl="8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/>
            </a:lvl9pPr>
          </a:lstStyle>
          <a:p>
            <a:endParaRPr/>
          </a:p>
        </p:txBody>
      </p:sp>
      <p:sp>
        <p:nvSpPr>
          <p:cNvPr id="30" name="Google Shape;30;p27"/>
          <p:cNvSpPr txBox="1">
            <a:spLocks noGrp="1"/>
          </p:cNvSpPr>
          <p:nvPr>
            <p:ph type="body" idx="2"/>
          </p:nvPr>
        </p:nvSpPr>
        <p:spPr>
          <a:xfrm>
            <a:off x="6262479" y="1828800"/>
            <a:ext cx="4708734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052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920"/>
              <a:buChar char="•"/>
              <a:defRPr sz="2400"/>
            </a:lvl1pPr>
            <a:lvl2pPr marL="914400" lvl="1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2000"/>
            </a:lvl2pPr>
            <a:lvl3pPr marL="1371600" lvl="2" indent="-32003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 sz="1800"/>
            </a:lvl3pPr>
            <a:lvl4pPr marL="1828800" lvl="3" indent="-30988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Char char="•"/>
              <a:defRPr sz="1600"/>
            </a:lvl4pPr>
            <a:lvl5pPr marL="2286000" lvl="4" indent="-30987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Char char="•"/>
              <a:defRPr sz="1600"/>
            </a:lvl5pPr>
            <a:lvl6pPr marL="2743200" lvl="5" indent="-309879" algn="l">
              <a:spcBef>
                <a:spcPts val="600"/>
              </a:spcBef>
              <a:spcAft>
                <a:spcPts val="0"/>
              </a:spcAft>
              <a:buSzPts val="1280"/>
              <a:buChar char="•"/>
              <a:defRPr sz="1600"/>
            </a:lvl6pPr>
            <a:lvl7pPr marL="3200400" lvl="6" indent="-309879" algn="l">
              <a:spcBef>
                <a:spcPts val="600"/>
              </a:spcBef>
              <a:spcAft>
                <a:spcPts val="0"/>
              </a:spcAft>
              <a:buSzPts val="1280"/>
              <a:buChar char="•"/>
              <a:defRPr sz="1600"/>
            </a:lvl7pPr>
            <a:lvl8pPr marL="3657600" lvl="7" indent="-309879" algn="l">
              <a:spcBef>
                <a:spcPts val="600"/>
              </a:spcBef>
              <a:spcAft>
                <a:spcPts val="0"/>
              </a:spcAft>
              <a:buSzPts val="1280"/>
              <a:buChar char="•"/>
              <a:defRPr sz="1600"/>
            </a:lvl8pPr>
            <a:lvl9pPr marL="4114800" lvl="8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/>
            </a:lvl9pPr>
          </a:lstStyle>
          <a:p>
            <a:endParaRPr/>
          </a:p>
        </p:txBody>
      </p:sp>
      <p:sp>
        <p:nvSpPr>
          <p:cNvPr id="31" name="Google Shape;31;p27"/>
          <p:cNvSpPr txBox="1">
            <a:spLocks noGrp="1"/>
          </p:cNvSpPr>
          <p:nvPr>
            <p:ph type="ftr" idx="11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7"/>
          <p:cNvSpPr txBox="1">
            <a:spLocks noGrp="1"/>
          </p:cNvSpPr>
          <p:nvPr>
            <p:ph type="dt" idx="10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7"/>
          <p:cNvSpPr txBox="1">
            <a:spLocks noGrp="1"/>
          </p:cNvSpPr>
          <p:nvPr>
            <p:ph type="sldNum" idx="12"/>
          </p:nvPr>
        </p:nvSpPr>
        <p:spPr>
          <a:xfrm>
            <a:off x="10846940" y="6448427"/>
            <a:ext cx="1143001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內容" type="obj">
  <p:cSld name="OBJEC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8"/>
          <p:cNvSpPr txBox="1"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8"/>
          <p:cNvSpPr txBox="1"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440"/>
              <a:buChar char="•"/>
              <a:defRPr/>
            </a:lvl1pPr>
            <a:lvl2pPr marL="914400" lvl="1" indent="-32004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/>
            </a:lvl2pPr>
            <a:lvl3pPr marL="1371600" lvl="2" indent="-32003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/>
            </a:lvl3pPr>
            <a:lvl4pPr marL="1828800" lvl="3" indent="-32003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/>
            </a:lvl4pPr>
            <a:lvl5pPr marL="2286000" lvl="4" indent="-30987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Char char="•"/>
              <a:defRPr/>
            </a:lvl5pPr>
            <a:lvl6pPr marL="2743200" lvl="5" indent="-309879" algn="l">
              <a:spcBef>
                <a:spcPts val="600"/>
              </a:spcBef>
              <a:spcAft>
                <a:spcPts val="0"/>
              </a:spcAft>
              <a:buSzPts val="1280"/>
              <a:buChar char="•"/>
              <a:defRPr/>
            </a:lvl6pPr>
            <a:lvl7pPr marL="3200400" lvl="6" indent="-309879" algn="l">
              <a:spcBef>
                <a:spcPts val="600"/>
              </a:spcBef>
              <a:spcAft>
                <a:spcPts val="0"/>
              </a:spcAft>
              <a:buSzPts val="1280"/>
              <a:buChar char="•"/>
              <a:defRPr/>
            </a:lvl7pPr>
            <a:lvl8pPr marL="3657600" lvl="7" indent="-309879" algn="l">
              <a:spcBef>
                <a:spcPts val="600"/>
              </a:spcBef>
              <a:spcAft>
                <a:spcPts val="0"/>
              </a:spcAft>
              <a:buSzPts val="1280"/>
              <a:buChar char="•"/>
              <a:defRPr/>
            </a:lvl8pPr>
            <a:lvl9pPr marL="4114800" lvl="8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8"/>
          <p:cNvSpPr txBox="1">
            <a:spLocks noGrp="1"/>
          </p:cNvSpPr>
          <p:nvPr>
            <p:ph type="ftr" idx="11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8"/>
          <p:cNvSpPr txBox="1">
            <a:spLocks noGrp="1"/>
          </p:cNvSpPr>
          <p:nvPr>
            <p:ph type="dt" idx="10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8"/>
          <p:cNvSpPr txBox="1">
            <a:spLocks noGrp="1"/>
          </p:cNvSpPr>
          <p:nvPr>
            <p:ph type="sldNum" idx="12"/>
          </p:nvPr>
        </p:nvSpPr>
        <p:spPr>
          <a:xfrm>
            <a:off x="10846940" y="6448427"/>
            <a:ext cx="1143001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9"/>
          <p:cNvSpPr txBox="1"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4400"/>
              <a:buFont typeface="Arial"/>
              <a:buNone/>
              <a:defRPr sz="4400" b="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9"/>
          <p:cNvSpPr txBox="1"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29"/>
          <p:cNvSpPr txBox="1">
            <a:spLocks noGrp="1"/>
          </p:cNvSpPr>
          <p:nvPr>
            <p:ph type="ftr" idx="11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9"/>
          <p:cNvSpPr txBox="1">
            <a:spLocks noGrp="1"/>
          </p:cNvSpPr>
          <p:nvPr>
            <p:ph type="dt" idx="10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9"/>
          <p:cNvSpPr txBox="1">
            <a:spLocks noGrp="1"/>
          </p:cNvSpPr>
          <p:nvPr>
            <p:ph type="sldNum" idx="12"/>
          </p:nvPr>
        </p:nvSpPr>
        <p:spPr>
          <a:xfrm>
            <a:off x="10846940" y="6448427"/>
            <a:ext cx="1143001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TWO_OBJECTS_WITH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0"/>
          <p:cNvSpPr txBox="1"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40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0"/>
          <p:cNvSpPr txBox="1"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  <a:defRPr sz="2400" b="0" cap="none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30"/>
          <p:cNvSpPr txBox="1">
            <a:spLocks noGrp="1"/>
          </p:cNvSpPr>
          <p:nvPr>
            <p:ph type="body" idx="2"/>
          </p:nvPr>
        </p:nvSpPr>
        <p:spPr>
          <a:xfrm>
            <a:off x="1217614" y="2743200"/>
            <a:ext cx="4709160" cy="3428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600"/>
              <a:buChar char="•"/>
              <a:defRPr sz="2000"/>
            </a:lvl1pPr>
            <a:lvl2pPr marL="914400" lvl="1" indent="-32004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 sz="1800"/>
            </a:lvl2pPr>
            <a:lvl3pPr marL="1371600" lvl="2" indent="-30988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Char char="•"/>
              <a:defRPr sz="1600"/>
            </a:lvl3pPr>
            <a:lvl4pPr marL="1828800" lvl="3" indent="-29971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20"/>
              <a:buChar char="•"/>
              <a:defRPr sz="1400"/>
            </a:lvl4pPr>
            <a:lvl5pPr marL="2286000" lvl="4" indent="-29972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20"/>
              <a:buChar char="•"/>
              <a:defRPr sz="1400"/>
            </a:lvl5pPr>
            <a:lvl6pPr marL="2743200" lvl="5" indent="-299720" algn="l">
              <a:spcBef>
                <a:spcPts val="600"/>
              </a:spcBef>
              <a:spcAft>
                <a:spcPts val="0"/>
              </a:spcAft>
              <a:buSzPts val="1120"/>
              <a:buChar char="•"/>
              <a:defRPr sz="1400"/>
            </a:lvl6pPr>
            <a:lvl7pPr marL="3200400" lvl="6" indent="-299720" algn="l">
              <a:spcBef>
                <a:spcPts val="600"/>
              </a:spcBef>
              <a:spcAft>
                <a:spcPts val="0"/>
              </a:spcAft>
              <a:buSzPts val="1120"/>
              <a:buChar char="•"/>
              <a:defRPr sz="1400"/>
            </a:lvl7pPr>
            <a:lvl8pPr marL="3657600" lvl="7" indent="-299720" algn="l">
              <a:spcBef>
                <a:spcPts val="600"/>
              </a:spcBef>
              <a:spcAft>
                <a:spcPts val="0"/>
              </a:spcAft>
              <a:buSzPts val="1120"/>
              <a:buChar char="•"/>
              <a:defRPr sz="1400"/>
            </a:lvl8pPr>
            <a:lvl9pPr marL="4114800" lvl="8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/>
            </a:lvl9pPr>
          </a:lstStyle>
          <a:p>
            <a:endParaRPr/>
          </a:p>
        </p:txBody>
      </p:sp>
      <p:sp>
        <p:nvSpPr>
          <p:cNvPr id="50" name="Google Shape;50;p30"/>
          <p:cNvSpPr txBox="1">
            <a:spLocks noGrp="1"/>
          </p:cNvSpPr>
          <p:nvPr>
            <p:ph type="body" idx="3"/>
          </p:nvPr>
        </p:nvSpPr>
        <p:spPr>
          <a:xfrm>
            <a:off x="6262054" y="1828799"/>
            <a:ext cx="4709160" cy="838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  <a:defRPr sz="2400" b="0" cap="none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51" name="Google Shape;51;p30"/>
          <p:cNvSpPr txBox="1">
            <a:spLocks noGrp="1"/>
          </p:cNvSpPr>
          <p:nvPr>
            <p:ph type="body" idx="4"/>
          </p:nvPr>
        </p:nvSpPr>
        <p:spPr>
          <a:xfrm>
            <a:off x="6262054" y="2743200"/>
            <a:ext cx="4709160" cy="3428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600"/>
              <a:buChar char="•"/>
              <a:defRPr sz="2000"/>
            </a:lvl1pPr>
            <a:lvl2pPr marL="914400" lvl="1" indent="-32004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 sz="1800"/>
            </a:lvl2pPr>
            <a:lvl3pPr marL="1371600" lvl="2" indent="-30988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Char char="•"/>
              <a:defRPr sz="1600"/>
            </a:lvl3pPr>
            <a:lvl4pPr marL="1828800" lvl="3" indent="-29971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20"/>
              <a:buChar char="•"/>
              <a:defRPr sz="1400"/>
            </a:lvl4pPr>
            <a:lvl5pPr marL="2286000" lvl="4" indent="-29972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20"/>
              <a:buChar char="•"/>
              <a:defRPr sz="1400"/>
            </a:lvl5pPr>
            <a:lvl6pPr marL="2743200" lvl="5" indent="-299720" algn="l">
              <a:spcBef>
                <a:spcPts val="600"/>
              </a:spcBef>
              <a:spcAft>
                <a:spcPts val="0"/>
              </a:spcAft>
              <a:buSzPts val="1120"/>
              <a:buChar char="•"/>
              <a:defRPr sz="1400"/>
            </a:lvl6pPr>
            <a:lvl7pPr marL="3200400" lvl="6" indent="-299720" algn="l">
              <a:spcBef>
                <a:spcPts val="600"/>
              </a:spcBef>
              <a:spcAft>
                <a:spcPts val="0"/>
              </a:spcAft>
              <a:buSzPts val="1120"/>
              <a:buChar char="•"/>
              <a:defRPr sz="1400"/>
            </a:lvl7pPr>
            <a:lvl8pPr marL="3657600" lvl="7" indent="-299720" algn="l">
              <a:spcBef>
                <a:spcPts val="600"/>
              </a:spcBef>
              <a:spcAft>
                <a:spcPts val="0"/>
              </a:spcAft>
              <a:buSzPts val="1120"/>
              <a:buChar char="•"/>
              <a:defRPr sz="1400"/>
            </a:lvl8pPr>
            <a:lvl9pPr marL="4114800" lvl="8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30"/>
          <p:cNvSpPr txBox="1">
            <a:spLocks noGrp="1"/>
          </p:cNvSpPr>
          <p:nvPr>
            <p:ph type="ftr" idx="11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0"/>
          <p:cNvSpPr txBox="1">
            <a:spLocks noGrp="1"/>
          </p:cNvSpPr>
          <p:nvPr>
            <p:ph type="dt" idx="10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0"/>
          <p:cNvSpPr txBox="1">
            <a:spLocks noGrp="1"/>
          </p:cNvSpPr>
          <p:nvPr>
            <p:ph type="sldNum" idx="12"/>
          </p:nvPr>
        </p:nvSpPr>
        <p:spPr>
          <a:xfrm>
            <a:off x="10846940" y="6448427"/>
            <a:ext cx="1143001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1"/>
          <p:cNvSpPr txBox="1"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1"/>
          <p:cNvSpPr txBox="1">
            <a:spLocks noGrp="1"/>
          </p:cNvSpPr>
          <p:nvPr>
            <p:ph type="ftr" idx="11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1"/>
          <p:cNvSpPr txBox="1">
            <a:spLocks noGrp="1"/>
          </p:cNvSpPr>
          <p:nvPr>
            <p:ph type="dt" idx="10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1"/>
          <p:cNvSpPr txBox="1">
            <a:spLocks noGrp="1"/>
          </p:cNvSpPr>
          <p:nvPr>
            <p:ph type="sldNum" idx="12"/>
          </p:nvPr>
        </p:nvSpPr>
        <p:spPr>
          <a:xfrm>
            <a:off x="10846940" y="6448427"/>
            <a:ext cx="1143001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bg>
      <p:bgPr>
        <a:solidFill>
          <a:schemeClr val="lt1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2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>
            <a:gsLst>
              <a:gs pos="0">
                <a:srgbClr val="D8D8D8"/>
              </a:gs>
              <a:gs pos="100000">
                <a:srgbClr val="FFFFFF">
                  <a:alpha val="88627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32"/>
          <p:cNvSpPr txBox="1"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4000"/>
              <a:buFont typeface="Arial"/>
              <a:buNone/>
              <a:defRPr sz="40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2"/>
          <p:cNvSpPr txBox="1">
            <a:spLocks noGrp="1"/>
          </p:cNvSpPr>
          <p:nvPr>
            <p:ph type="body" idx="1"/>
          </p:nvPr>
        </p:nvSpPr>
        <p:spPr>
          <a:xfrm>
            <a:off x="5865814" y="685800"/>
            <a:ext cx="56388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052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920"/>
              <a:buChar char="•"/>
              <a:defRPr sz="2400"/>
            </a:lvl1pPr>
            <a:lvl2pPr marL="914400" lvl="1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2000"/>
            </a:lvl2pPr>
            <a:lvl3pPr marL="1371600" lvl="2" indent="-32003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 sz="1800"/>
            </a:lvl3pPr>
            <a:lvl4pPr marL="1828800" lvl="3" indent="-30988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Char char="•"/>
              <a:defRPr sz="1600"/>
            </a:lvl4pPr>
            <a:lvl5pPr marL="2286000" lvl="4" indent="-30987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Char char="•"/>
              <a:defRPr sz="1600"/>
            </a:lvl5pPr>
            <a:lvl6pPr marL="2743200" lvl="5" indent="-309879" algn="l">
              <a:spcBef>
                <a:spcPts val="600"/>
              </a:spcBef>
              <a:spcAft>
                <a:spcPts val="0"/>
              </a:spcAft>
              <a:buSzPts val="1280"/>
              <a:buChar char="•"/>
              <a:defRPr sz="1600"/>
            </a:lvl6pPr>
            <a:lvl7pPr marL="3200400" lvl="6" indent="-309879" algn="l">
              <a:spcBef>
                <a:spcPts val="600"/>
              </a:spcBef>
              <a:spcAft>
                <a:spcPts val="0"/>
              </a:spcAft>
              <a:buSzPts val="1280"/>
              <a:buChar char="•"/>
              <a:defRPr sz="1600"/>
            </a:lvl7pPr>
            <a:lvl8pPr marL="3657600" lvl="7" indent="-309879" algn="l">
              <a:spcBef>
                <a:spcPts val="600"/>
              </a:spcBef>
              <a:spcAft>
                <a:spcPts val="0"/>
              </a:spcAft>
              <a:buSzPts val="1280"/>
              <a:buChar char="•"/>
              <a:defRPr sz="1600"/>
            </a:lvl8pPr>
            <a:lvl9pPr marL="4114800" lvl="8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/>
            </a:lvl9pPr>
          </a:lstStyle>
          <a:p>
            <a:endParaRPr/>
          </a:p>
        </p:txBody>
      </p:sp>
      <p:sp>
        <p:nvSpPr>
          <p:cNvPr id="64" name="Google Shape;64;p32"/>
          <p:cNvSpPr txBox="1">
            <a:spLocks noGrp="1"/>
          </p:cNvSpPr>
          <p:nvPr>
            <p:ph type="body" idx="2"/>
          </p:nvPr>
        </p:nvSpPr>
        <p:spPr>
          <a:xfrm>
            <a:off x="684213" y="4876800"/>
            <a:ext cx="38862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32"/>
          <p:cNvSpPr txBox="1">
            <a:spLocks noGrp="1"/>
          </p:cNvSpPr>
          <p:nvPr>
            <p:ph type="ftr" idx="11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2"/>
          <p:cNvSpPr txBox="1">
            <a:spLocks noGrp="1"/>
          </p:cNvSpPr>
          <p:nvPr>
            <p:ph type="dt" idx="10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2"/>
          <p:cNvSpPr txBox="1">
            <a:spLocks noGrp="1"/>
          </p:cNvSpPr>
          <p:nvPr>
            <p:ph type="sldNum" idx="12"/>
          </p:nvPr>
        </p:nvSpPr>
        <p:spPr>
          <a:xfrm>
            <a:off x="10846940" y="6448427"/>
            <a:ext cx="1143001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bg>
      <p:bgPr>
        <a:solidFill>
          <a:schemeClr val="lt1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3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>
            <a:gsLst>
              <a:gs pos="0">
                <a:srgbClr val="D8D8D8"/>
              </a:gs>
              <a:gs pos="100000">
                <a:srgbClr val="FFFFFF">
                  <a:alpha val="88627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33"/>
          <p:cNvSpPr txBox="1"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4000"/>
              <a:buFont typeface="Arial"/>
              <a:buNone/>
              <a:defRPr sz="40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3" descr="要新增影像的空白預留位置。按一下預留位置，然後選取您要新增的影像"/>
          <p:cNvSpPr>
            <a:spLocks noGrp="1"/>
          </p:cNvSpPr>
          <p:nvPr>
            <p:ph type="pic" idx="2"/>
          </p:nvPr>
        </p:nvSpPr>
        <p:spPr>
          <a:xfrm>
            <a:off x="5865813" y="685800"/>
            <a:ext cx="5638800" cy="54864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72" name="Google Shape;72;p33"/>
          <p:cNvSpPr txBox="1">
            <a:spLocks noGrp="1"/>
          </p:cNvSpPr>
          <p:nvPr>
            <p:ph type="body" idx="1"/>
          </p:nvPr>
        </p:nvSpPr>
        <p:spPr>
          <a:xfrm>
            <a:off x="684213" y="4876800"/>
            <a:ext cx="38862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73" name="Google Shape;73;p33"/>
          <p:cNvSpPr txBox="1">
            <a:spLocks noGrp="1"/>
          </p:cNvSpPr>
          <p:nvPr>
            <p:ph type="ftr" idx="11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3"/>
          <p:cNvSpPr txBox="1">
            <a:spLocks noGrp="1"/>
          </p:cNvSpPr>
          <p:nvPr>
            <p:ph type="dt" idx="10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3"/>
          <p:cNvSpPr txBox="1">
            <a:spLocks noGrp="1"/>
          </p:cNvSpPr>
          <p:nvPr>
            <p:ph type="sldNum" idx="12"/>
          </p:nvPr>
        </p:nvSpPr>
        <p:spPr>
          <a:xfrm>
            <a:off x="10846940" y="6448427"/>
            <a:ext cx="1143001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4"/>
          <p:cNvSpPr txBox="1"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4"/>
          <p:cNvSpPr txBox="1">
            <a:spLocks noGrp="1"/>
          </p:cNvSpPr>
          <p:nvPr>
            <p:ph type="body" idx="1"/>
          </p:nvPr>
        </p:nvSpPr>
        <p:spPr>
          <a:xfrm rot="5400000">
            <a:off x="3922714" y="-876300"/>
            <a:ext cx="4343400" cy="97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440"/>
              <a:buChar char="•"/>
              <a:defRPr/>
            </a:lvl1pPr>
            <a:lvl2pPr marL="914400" lvl="1" indent="-32004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/>
            </a:lvl2pPr>
            <a:lvl3pPr marL="1371600" lvl="2" indent="-32003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/>
            </a:lvl3pPr>
            <a:lvl4pPr marL="1828800" lvl="3" indent="-32003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/>
            </a:lvl4pPr>
            <a:lvl5pPr marL="2286000" lvl="4" indent="-30987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Char char="•"/>
              <a:defRPr/>
            </a:lvl5pPr>
            <a:lvl6pPr marL="2743200" lvl="5" indent="-309879" algn="l">
              <a:spcBef>
                <a:spcPts val="600"/>
              </a:spcBef>
              <a:spcAft>
                <a:spcPts val="0"/>
              </a:spcAft>
              <a:buSzPts val="1280"/>
              <a:buChar char="•"/>
              <a:defRPr/>
            </a:lvl6pPr>
            <a:lvl7pPr marL="3200400" lvl="6" indent="-309879" algn="l">
              <a:spcBef>
                <a:spcPts val="600"/>
              </a:spcBef>
              <a:spcAft>
                <a:spcPts val="0"/>
              </a:spcAft>
              <a:buSzPts val="1280"/>
              <a:buChar char="•"/>
              <a:defRPr/>
            </a:lvl7pPr>
            <a:lvl8pPr marL="3657600" lvl="7" indent="-309879" algn="l">
              <a:spcBef>
                <a:spcPts val="600"/>
              </a:spcBef>
              <a:spcAft>
                <a:spcPts val="0"/>
              </a:spcAft>
              <a:buSzPts val="1280"/>
              <a:buChar char="•"/>
              <a:defRPr/>
            </a:lvl8pPr>
            <a:lvl9pPr marL="4114800" lvl="8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4"/>
          <p:cNvSpPr txBox="1">
            <a:spLocks noGrp="1"/>
          </p:cNvSpPr>
          <p:nvPr>
            <p:ph type="ftr" idx="11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4"/>
          <p:cNvSpPr txBox="1">
            <a:spLocks noGrp="1"/>
          </p:cNvSpPr>
          <p:nvPr>
            <p:ph type="dt" idx="10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4"/>
          <p:cNvSpPr txBox="1">
            <a:spLocks noGrp="1"/>
          </p:cNvSpPr>
          <p:nvPr>
            <p:ph type="sldNum" idx="12"/>
          </p:nvPr>
        </p:nvSpPr>
        <p:spPr>
          <a:xfrm>
            <a:off x="10846940" y="6448427"/>
            <a:ext cx="1143001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2F2F2"/>
            </a:gs>
            <a:gs pos="10000">
              <a:srgbClr val="F2F2F2"/>
            </a:gs>
            <a:gs pos="40000">
              <a:schemeClr val="lt2"/>
            </a:gs>
            <a:gs pos="69000">
              <a:schemeClr val="lt1"/>
            </a:gs>
            <a:gs pos="100000">
              <a:srgbClr val="D0CECE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4"/>
          <p:cNvSpPr/>
          <p:nvPr/>
        </p:nvSpPr>
        <p:spPr>
          <a:xfrm>
            <a:off x="1460" y="0"/>
            <a:ext cx="12188952" cy="6858000"/>
          </a:xfrm>
          <a:prstGeom prst="rect">
            <a:avLst/>
          </a:prstGeom>
          <a:gradFill>
            <a:gsLst>
              <a:gs pos="0">
                <a:srgbClr val="FAFAFA"/>
              </a:gs>
              <a:gs pos="74000">
                <a:srgbClr val="D6D6D6"/>
              </a:gs>
              <a:gs pos="83000">
                <a:srgbClr val="D6D6D6"/>
              </a:gs>
              <a:gs pos="100000">
                <a:srgbClr val="E3E3E3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4"/>
          <p:cNvSpPr txBox="1"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4"/>
          <p:cNvSpPr txBox="1"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05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1E4E79"/>
              </a:buClr>
              <a:buSzPts val="192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1E4E79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003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1E4E79"/>
              </a:buClr>
              <a:buSzPts val="14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9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1E4E79"/>
              </a:buClr>
              <a:buSzPts val="128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987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1E4E79"/>
              </a:buClr>
              <a:buSzPts val="128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9879" algn="l" rtl="0">
              <a:spcBef>
                <a:spcPts val="600"/>
              </a:spcBef>
              <a:spcAft>
                <a:spcPts val="0"/>
              </a:spcAft>
              <a:buClr>
                <a:srgbClr val="1E4E79"/>
              </a:buClr>
              <a:buSzPts val="128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09879" algn="l" rtl="0">
              <a:spcBef>
                <a:spcPts val="600"/>
              </a:spcBef>
              <a:spcAft>
                <a:spcPts val="0"/>
              </a:spcAft>
              <a:buClr>
                <a:srgbClr val="1E4E79"/>
              </a:buClr>
              <a:buSzPts val="128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09879" algn="l" rtl="0">
              <a:spcBef>
                <a:spcPts val="600"/>
              </a:spcBef>
              <a:spcAft>
                <a:spcPts val="0"/>
              </a:spcAft>
              <a:buClr>
                <a:srgbClr val="1E4E79"/>
              </a:buClr>
              <a:buSzPts val="128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0"/>
              </a:spcAft>
              <a:buClr>
                <a:srgbClr val="1E4E79"/>
              </a:buClr>
              <a:buSzPts val="128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" name="Google Shape;13;p24"/>
          <p:cNvSpPr txBox="1">
            <a:spLocks noGrp="1"/>
          </p:cNvSpPr>
          <p:nvPr>
            <p:ph type="ftr" idx="11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" name="Google Shape;14;p24"/>
          <p:cNvSpPr txBox="1">
            <a:spLocks noGrp="1"/>
          </p:cNvSpPr>
          <p:nvPr>
            <p:ph type="dt" idx="10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5" name="Google Shape;15;p24"/>
          <p:cNvSpPr txBox="1">
            <a:spLocks noGrp="1"/>
          </p:cNvSpPr>
          <p:nvPr>
            <p:ph type="sldNum" idx="12"/>
          </p:nvPr>
        </p:nvSpPr>
        <p:spPr>
          <a:xfrm>
            <a:off x="10846940" y="6448427"/>
            <a:ext cx="1143001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hchen@ntut.edu.tw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eams.microsoft.com/l/team/19%3aqG1lyoshUHpaaIPvLlJcH_Fv_WXdkvtC27BEdLYc_0M1%40thread.tacv2/conversations?groupId=d27dcbf4-2e7d-45e8-bd82-c243a8183a63&amp;tenantId=dfb5e216-2b8a-4b32-b1cb-e786a1095218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140.124.183.78/gitlab/109000000/oop2022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L38sTYVMKY5qQKne7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 txBox="1">
            <a:spLocks noGrp="1"/>
          </p:cNvSpPr>
          <p:nvPr>
            <p:ph type="ctrTitle"/>
          </p:nvPr>
        </p:nvSpPr>
        <p:spPr>
          <a:xfrm>
            <a:off x="1217612" y="1915870"/>
            <a:ext cx="9753600" cy="1729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5623"/>
              </a:buClr>
              <a:buSzPts val="3800"/>
              <a:buFont typeface="Calibri"/>
              <a:buNone/>
            </a:pPr>
            <a:r>
              <a:rPr lang="en-US" sz="3800" i="1" cap="none">
                <a:solidFill>
                  <a:srgbClr val="385623"/>
                </a:solidFill>
                <a:latin typeface="Calibri"/>
                <a:ea typeface="Calibri"/>
                <a:cs typeface="Calibri"/>
                <a:sym typeface="Calibri"/>
              </a:rPr>
              <a:t>Object Oriented Programming</a:t>
            </a:r>
            <a:br>
              <a:rPr lang="en-US" b="1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b="1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Lecture 00: Course Information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2"/>
          <p:cNvSpPr txBox="1">
            <a:spLocks noGrp="1"/>
          </p:cNvSpPr>
          <p:nvPr>
            <p:ph type="subTitle" idx="1"/>
          </p:nvPr>
        </p:nvSpPr>
        <p:spPr>
          <a:xfrm>
            <a:off x="2694012" y="4407826"/>
            <a:ext cx="6800800" cy="2294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endParaRPr sz="24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n-US" sz="2400" cap="none">
                <a:latin typeface="Calibri"/>
                <a:ea typeface="Calibri"/>
                <a:cs typeface="Calibri"/>
                <a:sym typeface="Calibri"/>
              </a:rPr>
              <a:t>Shuo-Han Chen 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(陳碩漢),</a:t>
            </a:r>
            <a:br>
              <a:rPr lang="en-US" sz="2400"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i="1" u="sng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shchen@ntut.edu.tw</a:t>
            </a:r>
            <a:endParaRPr sz="2400" i="1" u="sng">
              <a:solidFill>
                <a:srgbClr val="0033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endParaRPr sz="2400" i="1" u="sng">
              <a:solidFill>
                <a:srgbClr val="0033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The Sixth Teaching Building 327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M 15:10 - 16:00 &amp; F 10:10 - 12:00</a:t>
            </a:r>
            <a:endParaRPr/>
          </a:p>
        </p:txBody>
      </p:sp>
      <p:sp>
        <p:nvSpPr>
          <p:cNvPr id="102" name="Google Shape;102;p2"/>
          <p:cNvSpPr txBox="1"/>
          <p:nvPr/>
        </p:nvSpPr>
        <p:spPr>
          <a:xfrm>
            <a:off x="5302324" y="186529"/>
            <a:ext cx="6552728" cy="997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7500"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Information Engineering</a:t>
            </a:r>
            <a:endParaRPr/>
          </a:p>
        </p:txBody>
      </p:sp>
      <p:pic>
        <p:nvPicPr>
          <p:cNvPr id="103" name="Google Shape;103;p2" descr="國立臺北科技大學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8081" y="432905"/>
            <a:ext cx="4501016" cy="720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4"/>
          <p:cNvSpPr txBox="1"/>
          <p:nvPr/>
        </p:nvSpPr>
        <p:spPr>
          <a:xfrm>
            <a:off x="477788" y="199381"/>
            <a:ext cx="12071076" cy="706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3600"/>
              <a:buFont typeface="Arial"/>
              <a:buNone/>
            </a:pPr>
            <a:r>
              <a:rPr lang="en-US" sz="3600" b="1" cap="none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Main Features of OOP</a:t>
            </a:r>
            <a:endParaRPr sz="3600" b="1" cap="none">
              <a:solidFill>
                <a:srgbClr val="1E4E7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4"/>
          <p:cNvSpPr txBox="1">
            <a:spLocks noGrp="1"/>
          </p:cNvSpPr>
          <p:nvPr>
            <p:ph type="sldNum" idx="12"/>
          </p:nvPr>
        </p:nvSpPr>
        <p:spPr>
          <a:xfrm>
            <a:off x="11045824" y="6525344"/>
            <a:ext cx="1143001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219" name="Google Shape;219;p14"/>
          <p:cNvSpPr txBox="1">
            <a:spLocks noGrp="1"/>
          </p:cNvSpPr>
          <p:nvPr>
            <p:ph type="body" idx="1"/>
          </p:nvPr>
        </p:nvSpPr>
        <p:spPr>
          <a:xfrm>
            <a:off x="477788" y="908175"/>
            <a:ext cx="11881320" cy="5952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40"/>
              <a:buChar char="•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OOP generally supports</a:t>
            </a:r>
            <a:endParaRPr/>
          </a:p>
          <a:p>
            <a:pPr marL="502919" lvl="1" indent="-228599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920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Classes</a:t>
            </a:r>
            <a:endParaRPr/>
          </a:p>
          <a:p>
            <a:pPr marL="502919" lvl="1" indent="-228599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920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Objects</a:t>
            </a:r>
            <a:endParaRPr/>
          </a:p>
          <a:p>
            <a:pPr marL="502919" lvl="1" indent="-228599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920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Encapsulation</a:t>
            </a:r>
            <a:endParaRPr/>
          </a:p>
          <a:p>
            <a:pPr marL="502919" lvl="1" indent="-228599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920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Inheritance</a:t>
            </a:r>
            <a:endParaRPr/>
          </a:p>
          <a:p>
            <a:pPr marL="502919" lvl="1" indent="-228599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920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Polymorphism</a:t>
            </a:r>
            <a:endParaRPr/>
          </a:p>
          <a:p>
            <a:pPr marL="502919" lvl="1" indent="-106679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920"/>
              <a:buNone/>
            </a:pP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45720" lvl="0" indent="0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2240"/>
              <a:buNone/>
            </a:pP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marL="274320" lvl="0" indent="-147320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280"/>
              <a:buNone/>
            </a:pP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731520" lvl="2" indent="-137159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440"/>
              <a:buFont typeface="Arial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5"/>
          <p:cNvSpPr txBox="1"/>
          <p:nvPr/>
        </p:nvSpPr>
        <p:spPr>
          <a:xfrm>
            <a:off x="477788" y="199381"/>
            <a:ext cx="12071076" cy="706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3600"/>
              <a:buFont typeface="Arial"/>
              <a:buNone/>
            </a:pPr>
            <a:r>
              <a:rPr lang="en-US" sz="3600" b="1" cap="none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Classes</a:t>
            </a:r>
            <a:endParaRPr sz="3600" b="1" cap="none">
              <a:solidFill>
                <a:srgbClr val="1E4E7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15"/>
          <p:cNvSpPr txBox="1">
            <a:spLocks noGrp="1"/>
          </p:cNvSpPr>
          <p:nvPr>
            <p:ph type="sldNum" idx="12"/>
          </p:nvPr>
        </p:nvSpPr>
        <p:spPr>
          <a:xfrm>
            <a:off x="11045824" y="6525344"/>
            <a:ext cx="1143001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227" name="Google Shape;227;p15"/>
          <p:cNvSpPr txBox="1">
            <a:spLocks noGrp="1"/>
          </p:cNvSpPr>
          <p:nvPr>
            <p:ph type="body" idx="1"/>
          </p:nvPr>
        </p:nvSpPr>
        <p:spPr>
          <a:xfrm>
            <a:off x="477788" y="908175"/>
            <a:ext cx="11881320" cy="5952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40"/>
              <a:buChar char="•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Represent the structure of objects with</a:t>
            </a:r>
            <a:endParaRPr/>
          </a:p>
          <a:p>
            <a:pPr marL="502919" lvl="1" indent="-228599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920"/>
              <a:buChar char="•"/>
            </a:pP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State (Data)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are the states that the object has</a:t>
            </a:r>
            <a:endParaRPr/>
          </a:p>
          <a:p>
            <a:pPr marL="502919" lvl="1" indent="-228599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920"/>
              <a:buChar char="•"/>
            </a:pP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Behavior (Methods)</a:t>
            </a:r>
            <a:r>
              <a:rPr lang="en-US" sz="2400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are</a:t>
            </a:r>
            <a:r>
              <a:rPr lang="en-US" sz="2400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the ways in which the object can be interacted with </a:t>
            </a:r>
            <a:endParaRPr/>
          </a:p>
          <a:p>
            <a:pPr marL="274320" lvl="0" indent="-228600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2240"/>
              <a:buChar char="•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Class should</a:t>
            </a:r>
            <a:endParaRPr/>
          </a:p>
          <a:p>
            <a:pPr marL="502919" lvl="1" indent="-228599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920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Represent a clear concept - Such as the concept of a television</a:t>
            </a:r>
            <a:endParaRPr/>
          </a:p>
          <a:p>
            <a:pPr marL="502919" lvl="1" indent="-228599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920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Provide a well-defined interface - Such as the remote control of the television</a:t>
            </a:r>
            <a:endParaRPr/>
          </a:p>
          <a:p>
            <a:pPr marL="502919" lvl="1" indent="-228599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920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Be complete and well-documented - TV should have a plug and a manual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marL="274320" lvl="0" indent="-147320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280"/>
              <a:buNone/>
            </a:pP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731520" lvl="2" indent="-137159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440"/>
              <a:buFont typeface="Arial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8" name="Google Shape;228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70076" y="4139733"/>
            <a:ext cx="7272808" cy="27182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6"/>
          <p:cNvSpPr txBox="1"/>
          <p:nvPr/>
        </p:nvSpPr>
        <p:spPr>
          <a:xfrm>
            <a:off x="189756" y="199381"/>
            <a:ext cx="12359108" cy="706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3600"/>
              <a:buFont typeface="Arial"/>
              <a:buNone/>
            </a:pPr>
            <a:r>
              <a:rPr lang="en-US" sz="3600" b="1" cap="none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Objects</a:t>
            </a:r>
            <a:endParaRPr sz="3600" b="1" cap="none">
              <a:solidFill>
                <a:srgbClr val="1E4E7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16"/>
          <p:cNvSpPr txBox="1">
            <a:spLocks noGrp="1"/>
          </p:cNvSpPr>
          <p:nvPr>
            <p:ph type="sldNum" idx="12"/>
          </p:nvPr>
        </p:nvSpPr>
        <p:spPr>
          <a:xfrm>
            <a:off x="11045824" y="6525344"/>
            <a:ext cx="1143001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236" name="Google Shape;236;p16"/>
          <p:cNvSpPr txBox="1">
            <a:spLocks noGrp="1"/>
          </p:cNvSpPr>
          <p:nvPr>
            <p:ph type="body" idx="1"/>
          </p:nvPr>
        </p:nvSpPr>
        <p:spPr>
          <a:xfrm>
            <a:off x="189757" y="908175"/>
            <a:ext cx="12215095" cy="5952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40"/>
              <a:buChar char="•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An instance of a class</a:t>
            </a:r>
            <a:endParaRPr/>
          </a:p>
          <a:p>
            <a:pPr marL="502919" lvl="1" indent="-228599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920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If a class is the description of a concept</a:t>
            </a:r>
            <a:endParaRPr/>
          </a:p>
          <a:p>
            <a:pPr marL="502919" lvl="1" indent="-228599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920"/>
              <a:buChar char="•"/>
            </a:pP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An object is the realization of the description in calss</a:t>
            </a:r>
            <a:endParaRPr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02919" lvl="1" indent="-228599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920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To create an independent distinguishable entities – TVs can be on/off independently</a:t>
            </a:r>
            <a:endParaRPr/>
          </a:p>
          <a:p>
            <a:pPr marL="502919" lvl="1" indent="-228599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920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Each with its own individual identity – Each TV has different serial number</a:t>
            </a:r>
            <a:endParaRPr/>
          </a:p>
          <a:p>
            <a:pPr marL="731520" lvl="2" indent="-137159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440"/>
              <a:buFont typeface="Arial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7" name="Google Shape;2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99729" y="3236623"/>
            <a:ext cx="6589365" cy="36206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7"/>
          <p:cNvSpPr txBox="1"/>
          <p:nvPr/>
        </p:nvSpPr>
        <p:spPr>
          <a:xfrm>
            <a:off x="477788" y="199381"/>
            <a:ext cx="12071076" cy="706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3600"/>
              <a:buFont typeface="Arial"/>
              <a:buNone/>
            </a:pPr>
            <a:r>
              <a:rPr lang="en-US" sz="3600" b="1" cap="none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Encapsulation</a:t>
            </a:r>
            <a:endParaRPr sz="3600" b="1" cap="none">
              <a:solidFill>
                <a:srgbClr val="1E4E7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17"/>
          <p:cNvSpPr txBox="1">
            <a:spLocks noGrp="1"/>
          </p:cNvSpPr>
          <p:nvPr>
            <p:ph type="sldNum" idx="12"/>
          </p:nvPr>
        </p:nvSpPr>
        <p:spPr>
          <a:xfrm>
            <a:off x="11045824" y="6525344"/>
            <a:ext cx="1143001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245" name="Google Shape;245;p17"/>
          <p:cNvSpPr txBox="1">
            <a:spLocks noGrp="1"/>
          </p:cNvSpPr>
          <p:nvPr>
            <p:ph type="body" idx="1"/>
          </p:nvPr>
        </p:nvSpPr>
        <p:spPr>
          <a:xfrm>
            <a:off x="477788" y="908175"/>
            <a:ext cx="11881320" cy="5952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40"/>
              <a:buChar char="•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Use to hide the mechanics of the object</a:t>
            </a:r>
            <a:endParaRPr/>
          </a:p>
          <a:p>
            <a:pPr marL="274320" lvl="0" indent="-228600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2240"/>
              <a:buChar char="•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Allow the actual implementation of the object to be hidden</a:t>
            </a:r>
            <a:endParaRPr/>
          </a:p>
          <a:p>
            <a:pPr marL="274320" lvl="0" indent="-228600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2240"/>
              <a:buChar char="•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In plain</a:t>
            </a:r>
            <a:endParaRPr/>
          </a:p>
          <a:p>
            <a:pPr marL="502919" lvl="1" indent="-228599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920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Users don't need to understand how the object works</a:t>
            </a:r>
            <a:endParaRPr/>
          </a:p>
          <a:p>
            <a:pPr marL="502919" lvl="1" indent="-228599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920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All Users need to understand is the </a:t>
            </a: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interface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that is provided for us</a:t>
            </a:r>
            <a:endParaRPr/>
          </a:p>
        </p:txBody>
      </p:sp>
      <p:pic>
        <p:nvPicPr>
          <p:cNvPr id="246" name="Google Shape;246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9818" y="3369922"/>
            <a:ext cx="10009187" cy="33363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8"/>
          <p:cNvSpPr txBox="1"/>
          <p:nvPr/>
        </p:nvSpPr>
        <p:spPr>
          <a:xfrm>
            <a:off x="477788" y="199381"/>
            <a:ext cx="12071076" cy="706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3600"/>
              <a:buFont typeface="Arial"/>
              <a:buNone/>
            </a:pPr>
            <a:r>
              <a:rPr lang="en-US" sz="3600" b="1" cap="none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Encapsulation (Cont’d)</a:t>
            </a:r>
            <a:endParaRPr sz="3600" b="1" cap="none">
              <a:solidFill>
                <a:srgbClr val="1E4E7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18"/>
          <p:cNvSpPr txBox="1">
            <a:spLocks noGrp="1"/>
          </p:cNvSpPr>
          <p:nvPr>
            <p:ph type="sldNum" idx="12"/>
          </p:nvPr>
        </p:nvSpPr>
        <p:spPr>
          <a:xfrm>
            <a:off x="11045824" y="6525344"/>
            <a:ext cx="1143001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254" name="Google Shape;254;p18"/>
          <p:cNvSpPr txBox="1">
            <a:spLocks noGrp="1"/>
          </p:cNvSpPr>
          <p:nvPr>
            <p:ph type="body" idx="1"/>
          </p:nvPr>
        </p:nvSpPr>
        <p:spPr>
          <a:xfrm>
            <a:off x="477788" y="908175"/>
            <a:ext cx="11881320" cy="5952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40"/>
              <a:buChar char="•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The implementation of interface are implemented as </a:t>
            </a: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methods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502919" lvl="1" indent="-228599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920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Public methods: Interface seen by users</a:t>
            </a:r>
            <a:endParaRPr/>
          </a:p>
          <a:p>
            <a:pPr marL="502919" lvl="1" indent="-228599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920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Private methods: Implementation used by other methods in the same class</a:t>
            </a:r>
            <a:endParaRPr/>
          </a:p>
          <a:p>
            <a:pPr marL="274320" lvl="0" indent="-86360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2240"/>
              <a:buNone/>
            </a:pP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marL="274320" lvl="0" indent="-86360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2240"/>
              <a:buNone/>
            </a:pP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marL="274320" lvl="0" indent="-86360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2240"/>
              <a:buNone/>
            </a:pP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marL="274320" lvl="0" indent="-86360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2240"/>
              <a:buNone/>
            </a:pP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marL="274320" lvl="0" indent="-86360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2240"/>
              <a:buNone/>
            </a:pP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marL="274320" lvl="0" indent="-86360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2240"/>
              <a:buNone/>
            </a:pP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marL="274320" lvl="0" indent="-228600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2240"/>
              <a:buChar char="•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Encapsulation can be thought as </a:t>
            </a: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data-hiding</a:t>
            </a:r>
            <a:endParaRPr/>
          </a:p>
          <a:p>
            <a:pPr marL="502919" lvl="1" indent="-228599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920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Users or other programmers only need to know the interface </a:t>
            </a:r>
            <a:endParaRPr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02919" lvl="1" indent="-228599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920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Programmer can change the implementation, but need not notify the user</a:t>
            </a:r>
            <a:endParaRPr/>
          </a:p>
        </p:txBody>
      </p:sp>
      <p:pic>
        <p:nvPicPr>
          <p:cNvPr id="255" name="Google Shape;25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69952" y="2348880"/>
            <a:ext cx="6048920" cy="29934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9"/>
          <p:cNvSpPr txBox="1"/>
          <p:nvPr/>
        </p:nvSpPr>
        <p:spPr>
          <a:xfrm>
            <a:off x="477788" y="199381"/>
            <a:ext cx="12071076" cy="706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3600"/>
              <a:buFont typeface="Arial"/>
              <a:buNone/>
            </a:pPr>
            <a:r>
              <a:rPr lang="en-US" sz="3600" b="1" cap="none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Inheritance</a:t>
            </a:r>
            <a:endParaRPr sz="3600" b="1" cap="none">
              <a:solidFill>
                <a:srgbClr val="1E4E7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19"/>
          <p:cNvSpPr txBox="1">
            <a:spLocks noGrp="1"/>
          </p:cNvSpPr>
          <p:nvPr>
            <p:ph type="sldNum" idx="12"/>
          </p:nvPr>
        </p:nvSpPr>
        <p:spPr>
          <a:xfrm>
            <a:off x="11045824" y="6525344"/>
            <a:ext cx="1143001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263" name="Google Shape;263;p19"/>
          <p:cNvSpPr txBox="1">
            <a:spLocks noGrp="1"/>
          </p:cNvSpPr>
          <p:nvPr>
            <p:ph type="body" idx="1"/>
          </p:nvPr>
        </p:nvSpPr>
        <p:spPr>
          <a:xfrm>
            <a:off x="477788" y="908175"/>
            <a:ext cx="11711037" cy="5952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20"/>
              <a:buChar char="•"/>
            </a:pPr>
            <a:r>
              <a:rPr lang="en-US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Provide a compact representation of descriptions that share some commonalities</a:t>
            </a:r>
            <a:endParaRPr/>
          </a:p>
          <a:p>
            <a:pPr marL="274320" lvl="0" indent="-228600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92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OOP allows us to group the commonalities and create classes that can describe their differences from other classes.</a:t>
            </a:r>
            <a:endParaRPr/>
          </a:p>
          <a:p>
            <a:pPr marL="274320" lvl="0" indent="-228600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92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Ex. What is a duck?</a:t>
            </a:r>
            <a:endParaRPr/>
          </a:p>
          <a:p>
            <a:pPr marL="502919" lvl="1" indent="-228599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920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 bird that swims, with webbed feet, and a yellow bill </a:t>
            </a:r>
            <a:endParaRPr/>
          </a:p>
          <a:p>
            <a:pPr marL="502919" lvl="1" indent="-228599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920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 duck is a special type of bird</a:t>
            </a:r>
            <a:endParaRPr/>
          </a:p>
        </p:txBody>
      </p:sp>
      <p:pic>
        <p:nvPicPr>
          <p:cNvPr id="264" name="Google Shape;264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14603" y="3636268"/>
            <a:ext cx="3437012" cy="28564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19" descr="「duck」的圖片搜尋結果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52122" y="3645024"/>
            <a:ext cx="2831976" cy="2831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0"/>
          <p:cNvSpPr txBox="1"/>
          <p:nvPr/>
        </p:nvSpPr>
        <p:spPr>
          <a:xfrm>
            <a:off x="477788" y="199381"/>
            <a:ext cx="12071076" cy="706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3600"/>
              <a:buFont typeface="Arial"/>
              <a:buNone/>
            </a:pPr>
            <a:r>
              <a:rPr lang="en-US" sz="3600" b="1" cap="none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Inheritance (Cont’d)</a:t>
            </a:r>
            <a:endParaRPr sz="3600" b="1" cap="none">
              <a:solidFill>
                <a:srgbClr val="1E4E7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20"/>
          <p:cNvSpPr txBox="1">
            <a:spLocks noGrp="1"/>
          </p:cNvSpPr>
          <p:nvPr>
            <p:ph type="sldNum" idx="12"/>
          </p:nvPr>
        </p:nvSpPr>
        <p:spPr>
          <a:xfrm>
            <a:off x="11045824" y="6525344"/>
            <a:ext cx="1143001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273" name="Google Shape;273;p20"/>
          <p:cNvSpPr txBox="1">
            <a:spLocks noGrp="1"/>
          </p:cNvSpPr>
          <p:nvPr>
            <p:ph type="body" idx="1"/>
          </p:nvPr>
        </p:nvSpPr>
        <p:spPr>
          <a:xfrm>
            <a:off x="477789" y="908175"/>
            <a:ext cx="8352928" cy="5952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40"/>
              <a:buChar char="•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An example of organizing different </a:t>
            </a:r>
            <a:endParaRPr/>
          </a:p>
          <a:p>
            <a:pPr marL="45720" lvl="0" indent="0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2240"/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  vehicles via their differences</a:t>
            </a:r>
            <a:endParaRPr/>
          </a:p>
          <a:p>
            <a:pPr marL="502919" lvl="1" indent="-228599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920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Car inherits from Vehicle</a:t>
            </a:r>
            <a:endParaRPr/>
          </a:p>
          <a:p>
            <a:pPr marL="502919" lvl="1" indent="-228599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920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Saloon inherits from Car</a:t>
            </a:r>
            <a:endParaRPr/>
          </a:p>
          <a:p>
            <a:pPr marL="502919" lvl="1" indent="-228599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920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…</a:t>
            </a:r>
            <a:endParaRPr/>
          </a:p>
          <a:p>
            <a:pPr marL="274320" lvl="0" indent="-228600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2240"/>
              <a:buChar char="•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Child class inherits all the data and </a:t>
            </a:r>
            <a:endParaRPr/>
          </a:p>
          <a:p>
            <a:pPr marL="45720" lvl="0" indent="0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2240"/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  methods of the parent class</a:t>
            </a:r>
            <a:endParaRPr/>
          </a:p>
          <a:p>
            <a:pPr marL="502919" lvl="1" indent="-228599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920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Car class inherits the methods of the vehicle class </a:t>
            </a:r>
            <a:endParaRPr/>
          </a:p>
          <a:p>
            <a:pPr marL="274320" lvl="1" indent="0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920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	– engineStart(), gearChange(), lightsOn()</a:t>
            </a:r>
            <a:endParaRPr/>
          </a:p>
          <a:p>
            <a:pPr marL="502919" lvl="1" indent="-228599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920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Car class inherits the data of the vehicle class </a:t>
            </a:r>
            <a:endParaRPr/>
          </a:p>
          <a:p>
            <a:pPr marL="274320" lvl="1" indent="0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920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	– isEngineOn, isLightsOn, numberOfWheels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274320" lvl="0" indent="-86360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2240"/>
              <a:buNone/>
            </a:pP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4" name="Google Shape;274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13326" y="980728"/>
            <a:ext cx="5407514" cy="3193747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20"/>
          <p:cNvSpPr txBox="1"/>
          <p:nvPr/>
        </p:nvSpPr>
        <p:spPr>
          <a:xfrm>
            <a:off x="9982844" y="1112890"/>
            <a:ext cx="1937996" cy="757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rPr>
              <a:t>Base / Parent Class</a:t>
            </a:r>
            <a:endParaRPr sz="2400">
              <a:solidFill>
                <a:srgbClr val="0033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20"/>
          <p:cNvSpPr txBox="1"/>
          <p:nvPr/>
        </p:nvSpPr>
        <p:spPr>
          <a:xfrm>
            <a:off x="4870276" y="2276872"/>
            <a:ext cx="2211789" cy="757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rPr>
              <a:t>Derived / Child Class</a:t>
            </a:r>
            <a:endParaRPr sz="2400">
              <a:solidFill>
                <a:srgbClr val="0033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1"/>
          <p:cNvSpPr txBox="1"/>
          <p:nvPr/>
        </p:nvSpPr>
        <p:spPr>
          <a:xfrm>
            <a:off x="477788" y="199381"/>
            <a:ext cx="12071076" cy="706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3600"/>
              <a:buFont typeface="Arial"/>
              <a:buNone/>
            </a:pPr>
            <a:r>
              <a:rPr lang="en-US" sz="3600" b="1" cap="none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Polymorphism</a:t>
            </a:r>
            <a:endParaRPr sz="3600" b="1" cap="none">
              <a:solidFill>
                <a:srgbClr val="1E4E7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21"/>
          <p:cNvSpPr txBox="1">
            <a:spLocks noGrp="1"/>
          </p:cNvSpPr>
          <p:nvPr>
            <p:ph type="sldNum" idx="12"/>
          </p:nvPr>
        </p:nvSpPr>
        <p:spPr>
          <a:xfrm>
            <a:off x="11045824" y="6525344"/>
            <a:ext cx="1143001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284" name="Google Shape;284;p21"/>
          <p:cNvSpPr txBox="1">
            <a:spLocks noGrp="1"/>
          </p:cNvSpPr>
          <p:nvPr>
            <p:ph type="body" idx="1"/>
          </p:nvPr>
        </p:nvSpPr>
        <p:spPr>
          <a:xfrm>
            <a:off x="477788" y="908175"/>
            <a:ext cx="11711037" cy="5952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40"/>
              <a:buChar char="•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Polymorphism means "</a:t>
            </a: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multiple forms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“ of the same method</a:t>
            </a:r>
            <a:endParaRPr/>
          </a:p>
          <a:p>
            <a:pPr marL="502919" lvl="1" indent="-228599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920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Exact same method name can behave differently in derived classes</a:t>
            </a:r>
            <a:endParaRPr/>
          </a:p>
          <a:p>
            <a:pPr marL="502919" lvl="1" indent="-228599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920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Same method name can be used in the same class with slightly different parameters</a:t>
            </a:r>
            <a:endParaRPr/>
          </a:p>
          <a:p>
            <a:pPr marL="274320" lvl="0" indent="-228600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92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Two forms of polymorphism, </a:t>
            </a: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over-riding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 and </a:t>
            </a: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over-loading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5" name="Google Shape;285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89090" y="3213222"/>
            <a:ext cx="3888432" cy="35028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2"/>
          <p:cNvSpPr txBox="1"/>
          <p:nvPr/>
        </p:nvSpPr>
        <p:spPr>
          <a:xfrm>
            <a:off x="477788" y="199381"/>
            <a:ext cx="12071076" cy="706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3600"/>
              <a:buFont typeface="Arial"/>
              <a:buNone/>
            </a:pPr>
            <a:r>
              <a:rPr lang="en-US" sz="3600" b="1" cap="none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Polymorphism (Cont’d)</a:t>
            </a:r>
            <a:endParaRPr sz="3600" b="1" cap="none">
              <a:solidFill>
                <a:srgbClr val="1E4E7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22"/>
          <p:cNvSpPr txBox="1">
            <a:spLocks noGrp="1"/>
          </p:cNvSpPr>
          <p:nvPr>
            <p:ph type="sldNum" idx="12"/>
          </p:nvPr>
        </p:nvSpPr>
        <p:spPr>
          <a:xfrm>
            <a:off x="11045824" y="6525344"/>
            <a:ext cx="1143001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293" name="Google Shape;293;p22"/>
          <p:cNvSpPr txBox="1">
            <a:spLocks noGrp="1"/>
          </p:cNvSpPr>
          <p:nvPr>
            <p:ph type="body" idx="1"/>
          </p:nvPr>
        </p:nvSpPr>
        <p:spPr>
          <a:xfrm>
            <a:off x="477788" y="908175"/>
            <a:ext cx="11711037" cy="5952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2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Difference between </a:t>
            </a: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over-riding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 and </a:t>
            </a: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over-loading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4" name="Google Shape;294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8954" y="1695005"/>
            <a:ext cx="10630916" cy="43788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Google Shape;300;p23" descr="「presentation background」的圖片搜尋結果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88825" cy="6853237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23"/>
          <p:cNvSpPr/>
          <p:nvPr/>
        </p:nvSpPr>
        <p:spPr>
          <a:xfrm>
            <a:off x="1451590" y="2407612"/>
            <a:ext cx="9109013" cy="2716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1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Class-related messages will be available on MS teams</a:t>
            </a:r>
          </a:p>
          <a:p>
            <a:pPr marL="457200" lvl="1" algn="ctr">
              <a:lnSpc>
                <a:spcPct val="120000"/>
              </a:lnSpc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Link: </a:t>
            </a:r>
            <a:endParaRPr lang="en-US"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  <a:hlinkClick r:id="rId4"/>
            </a:endParaRPr>
          </a:p>
          <a:p>
            <a:pPr marL="457200" lvl="1" algn="ctr">
              <a:lnSpc>
                <a:spcPct val="120000"/>
              </a:lnSpc>
            </a:pPr>
            <a:r>
              <a:rPr lang="en-US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https://teams.microsoft.com/l/team/19%3aqG1lyoshUHpaaIPvLlJcH_Fv_WXdkvtC27BEdLYc_0M1%40thread.tacv2/conversations?groupId=d27dcbf4-2e7d-45e8-bd82-c243a8183a63&amp;tenantId=dfb5e216-2b8a-4b32-b1cb-e786a1095218</a:t>
            </a:r>
            <a:endParaRPr lang="en-US"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1" algn="ctr">
              <a:lnSpc>
                <a:spcPct val="120000"/>
              </a:lnSpc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Access Code: </a:t>
            </a:r>
          </a:p>
          <a:p>
            <a:pPr marL="457200" lvl="1" algn="ctr">
              <a:lnSpc>
                <a:spcPct val="120000"/>
              </a:lnSpc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go4k75s</a:t>
            </a:r>
          </a:p>
          <a:p>
            <a:pPr marL="457200" marR="0" lvl="1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  <a:p>
            <a:pPr marL="457200" marR="0" lvl="1" indent="0" algn="ctr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Do the survey and mark your calendar to get 1 points bonus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 txBox="1"/>
          <p:nvPr/>
        </p:nvSpPr>
        <p:spPr>
          <a:xfrm>
            <a:off x="693812" y="188640"/>
            <a:ext cx="10339783" cy="706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Course Information</a:t>
            </a:r>
            <a:endParaRPr/>
          </a:p>
        </p:txBody>
      </p:sp>
      <p:sp>
        <p:nvSpPr>
          <p:cNvPr id="110" name="Google Shape;110;p3"/>
          <p:cNvSpPr txBox="1">
            <a:spLocks noGrp="1"/>
          </p:cNvSpPr>
          <p:nvPr>
            <p:ph type="body" idx="1"/>
          </p:nvPr>
        </p:nvSpPr>
        <p:spPr>
          <a:xfrm>
            <a:off x="693812" y="1001092"/>
            <a:ext cx="11017224" cy="5555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560"/>
              <a:buChar char="•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Object Oriented Programming</a:t>
            </a:r>
            <a:endParaRPr/>
          </a:p>
          <a:p>
            <a:pPr marL="274320" lvl="0" indent="-22860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2560"/>
              <a:buChar char="•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Course Time and Place</a:t>
            </a:r>
            <a:endParaRPr/>
          </a:p>
          <a:p>
            <a:pPr marL="502919" lvl="1" indent="-22860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2240"/>
              <a:buFont typeface="Calibri"/>
              <a:buChar char="−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Lecture (3 Hours)</a:t>
            </a:r>
            <a:endParaRPr/>
          </a:p>
          <a:p>
            <a:pPr marL="731520" lvl="2" indent="-22860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920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Monday 15:10 - 16:00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731520" lvl="2" indent="-22860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920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Friday 10:10 - 12:00</a:t>
            </a:r>
            <a:endParaRPr/>
          </a:p>
          <a:p>
            <a:pPr marL="731520" lvl="2" indent="-22860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920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The Sixth Teaching Building 327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502919" lvl="1" indent="-22860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2240"/>
              <a:buFont typeface="Calibri"/>
              <a:buChar char="−"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Midterm &amp; Final involve both hand-written and computer-based exams</a:t>
            </a:r>
            <a:endParaRPr/>
          </a:p>
          <a:p>
            <a:pPr marL="731520" lvl="2" indent="-22860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920"/>
              <a:buChar char="•"/>
            </a:pP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Check the Announcement beforehand</a:t>
            </a:r>
            <a:endParaRPr sz="3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74320" lvl="0" indent="-228600">
              <a:lnSpc>
                <a:spcPct val="120000"/>
              </a:lnSpc>
              <a:spcBef>
                <a:spcPts val="300"/>
              </a:spcBef>
              <a:buSzPts val="2560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Course 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Website: </a:t>
            </a:r>
            <a:r>
              <a:rPr lang="en-US" sz="2800">
                <a:latin typeface="Calibri"/>
                <a:ea typeface="Calibri"/>
                <a:cs typeface="Calibri"/>
                <a:sym typeface="Calibri"/>
                <a:hlinkClick r:id="rId3"/>
              </a:rPr>
              <a:t>http://140.124.183.78/gitlab/109000000/oop2022f</a:t>
            </a:r>
            <a:endParaRPr lang="en-US" sz="2800">
              <a:latin typeface="Calibri"/>
              <a:ea typeface="Calibri"/>
              <a:cs typeface="Calibri"/>
              <a:sym typeface="Calibri"/>
            </a:endParaRPr>
          </a:p>
          <a:p>
            <a:pPr marL="731520" lvl="1" indent="-228600">
              <a:lnSpc>
                <a:spcPct val="120000"/>
              </a:lnSpc>
              <a:spcBef>
                <a:spcPts val="300"/>
              </a:spcBef>
              <a:buSzPts val="2560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You need to connect to School VPN to access the website</a:t>
            </a:r>
          </a:p>
        </p:txBody>
      </p:sp>
      <p:sp>
        <p:nvSpPr>
          <p:cNvPr id="111" name="Google Shape;111;p3"/>
          <p:cNvSpPr txBox="1"/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3"/>
          <p:cNvSpPr/>
          <p:nvPr/>
        </p:nvSpPr>
        <p:spPr>
          <a:xfrm>
            <a:off x="8087183" y="3639602"/>
            <a:ext cx="220714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Course Website </a:t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BD8F89AD-01F2-4BA3-A587-80A77649AC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2770" y="570552"/>
            <a:ext cx="3055970" cy="305597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"/>
          <p:cNvSpPr txBox="1"/>
          <p:nvPr/>
        </p:nvSpPr>
        <p:spPr>
          <a:xfrm>
            <a:off x="693812" y="188640"/>
            <a:ext cx="10339783" cy="706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3600"/>
              <a:buFont typeface="Arial"/>
              <a:buNone/>
            </a:pPr>
            <a:r>
              <a:rPr lang="en-US" sz="3600" b="1" cap="none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Prerequisites</a:t>
            </a:r>
            <a:endParaRPr/>
          </a:p>
        </p:txBody>
      </p:sp>
      <p:sp>
        <p:nvSpPr>
          <p:cNvPr id="143" name="Google Shape;143;p6"/>
          <p:cNvSpPr txBox="1">
            <a:spLocks noGrp="1"/>
          </p:cNvSpPr>
          <p:nvPr>
            <p:ph type="body" idx="1"/>
          </p:nvPr>
        </p:nvSpPr>
        <p:spPr>
          <a:xfrm>
            <a:off x="693812" y="1001092"/>
            <a:ext cx="11017224" cy="5555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560"/>
              <a:buChar char="•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Addend &amp; Interact</a:t>
            </a:r>
            <a:endParaRPr/>
          </a:p>
          <a:p>
            <a:pPr marL="274320" lvl="0" indent="-22860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2560"/>
              <a:buChar char="•"/>
            </a:pPr>
            <a:r>
              <a:rPr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Familiar with C or Taken 程設 (一) &amp; (二) </a:t>
            </a:r>
            <a:endParaRPr sz="3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74320" lvl="0" indent="-22860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2560"/>
              <a:buChar char="•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Do not be afraid of English</a:t>
            </a:r>
            <a:endParaRPr/>
          </a:p>
          <a:p>
            <a:pPr marL="274320" lvl="0" indent="-22860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2560"/>
              <a:buChar char="•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Read the text book</a:t>
            </a:r>
            <a:endParaRPr/>
          </a:p>
          <a:p>
            <a:pPr marL="274320" lvl="0" indent="-6604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2560"/>
              <a:buNone/>
            </a:pP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marL="274320" lvl="0" indent="-6604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2560"/>
              <a:buNone/>
            </a:pP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marL="274320" lvl="0" indent="-22860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2560"/>
              <a:buChar char="•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And, of course, willing to learn C++</a:t>
            </a:r>
            <a:endParaRPr/>
          </a:p>
          <a:p>
            <a:pPr marL="274320" lvl="0" indent="-106679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920"/>
              <a:buNone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6"/>
          <p:cNvSpPr txBox="1"/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"/>
          <p:cNvSpPr txBox="1"/>
          <p:nvPr/>
        </p:nvSpPr>
        <p:spPr>
          <a:xfrm>
            <a:off x="693812" y="188640"/>
            <a:ext cx="10339783" cy="706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3600"/>
              <a:buFont typeface="Arial"/>
              <a:buNone/>
            </a:pPr>
            <a:r>
              <a:rPr lang="en-US" sz="3600" b="1" cap="none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The book we are using</a:t>
            </a:r>
            <a:endParaRPr/>
          </a:p>
        </p:txBody>
      </p:sp>
      <p:sp>
        <p:nvSpPr>
          <p:cNvPr id="151" name="Google Shape;151;p7"/>
          <p:cNvSpPr txBox="1"/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p7"/>
          <p:cNvPicPr preferRelativeResize="0"/>
          <p:nvPr/>
        </p:nvPicPr>
        <p:blipFill rotWithShape="1">
          <a:blip r:embed="rId3">
            <a:alphaModFix/>
          </a:blip>
          <a:srcRect t="33918"/>
          <a:stretch/>
        </p:blipFill>
        <p:spPr>
          <a:xfrm>
            <a:off x="2073299" y="2483952"/>
            <a:ext cx="8042226" cy="4041392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7"/>
          <p:cNvSpPr txBox="1"/>
          <p:nvPr/>
        </p:nvSpPr>
        <p:spPr>
          <a:xfrm>
            <a:off x="693812" y="1001092"/>
            <a:ext cx="11017224" cy="5555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256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will assign reading chapter every week.</a:t>
            </a:r>
            <a:endParaRPr/>
          </a:p>
          <a:p>
            <a:pPr marL="274320" marR="0" lvl="0" indent="-22860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1E4E79"/>
              </a:buClr>
              <a:buSzPts val="256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would be very helpful if you can get one</a:t>
            </a:r>
            <a:endParaRPr/>
          </a:p>
          <a:p>
            <a:pPr marL="274320" marR="0" lvl="0" indent="-106679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1E4E79"/>
              </a:buClr>
              <a:buSzPts val="1920"/>
              <a:buFont typeface="Arial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"/>
          <p:cNvSpPr txBox="1"/>
          <p:nvPr/>
        </p:nvSpPr>
        <p:spPr>
          <a:xfrm>
            <a:off x="693812" y="188640"/>
            <a:ext cx="10339783" cy="706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3600"/>
              <a:buFont typeface="Arial"/>
              <a:buNone/>
            </a:pPr>
            <a:r>
              <a:rPr lang="en-US" sz="3600" b="1" cap="none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Course Grading Policy</a:t>
            </a:r>
            <a:endParaRPr/>
          </a:p>
        </p:txBody>
      </p:sp>
      <p:sp>
        <p:nvSpPr>
          <p:cNvPr id="160" name="Google Shape;160;p8"/>
          <p:cNvSpPr txBox="1">
            <a:spLocks noGrp="1"/>
          </p:cNvSpPr>
          <p:nvPr>
            <p:ph type="body" idx="1"/>
          </p:nvPr>
        </p:nvSpPr>
        <p:spPr>
          <a:xfrm>
            <a:off x="693812" y="807720"/>
            <a:ext cx="11377264" cy="5898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Char char="•"/>
            </a:pPr>
            <a:r>
              <a:rPr lang="en-US" sz="3200" b="1">
                <a:latin typeface="Calibri"/>
                <a:ea typeface="Calibri"/>
                <a:cs typeface="Calibri"/>
                <a:sym typeface="Calibri"/>
              </a:rPr>
              <a:t>Participance</a:t>
            </a:r>
            <a:r>
              <a:rPr lang="zh-TW" altLang="en-US" sz="3200" b="1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TW" sz="3200" b="1">
                <a:latin typeface="Calibri"/>
                <a:ea typeface="Calibri"/>
                <a:cs typeface="Calibri"/>
                <a:sym typeface="Calibri"/>
              </a:rPr>
              <a:t>as Bonus</a:t>
            </a:r>
            <a:r>
              <a:rPr lang="en-US" sz="3200" b="1">
                <a:latin typeface="Calibri"/>
                <a:ea typeface="Calibri"/>
                <a:cs typeface="Calibri"/>
                <a:sym typeface="Calibri"/>
              </a:rPr>
              <a:t>: Less than 5 % </a:t>
            </a:r>
          </a:p>
          <a:p>
            <a:pPr marL="27432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Char char="•"/>
            </a:pPr>
            <a:r>
              <a:rPr lang="en-US" sz="3200" b="1">
                <a:latin typeface="Calibri"/>
                <a:ea typeface="Calibri"/>
                <a:cs typeface="Calibri"/>
                <a:sym typeface="Calibri"/>
              </a:rPr>
              <a:t>Assignment: 30 %</a:t>
            </a:r>
            <a:endParaRPr/>
          </a:p>
          <a:p>
            <a:pPr marL="502919" lvl="1" indent="-22859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920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Weekly or Biweekly</a:t>
            </a:r>
            <a:endParaRPr/>
          </a:p>
          <a:p>
            <a:pPr marL="731520" lvl="2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760"/>
              <a:buChar char="•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HW that requires PDF report -&gt; submit to </a:t>
            </a:r>
            <a:r>
              <a:rPr lang="en-US" sz="2200" err="1"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 err="1">
                <a:latin typeface="Calibri"/>
                <a:ea typeface="Calibri"/>
                <a:cs typeface="Calibri"/>
                <a:sym typeface="Calibri"/>
              </a:rPr>
              <a:t>學園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marL="731520" lvl="2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760"/>
              <a:buChar char="•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HW that requires code -&gt; Git push to our Gitlab website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marL="731520" lvl="2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760"/>
              <a:buChar char="•"/>
            </a:pPr>
            <a:r>
              <a:rPr lang="en-US" sz="2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Accounts will be created by this Sunday – If you have no student ID, we will assign one</a:t>
            </a:r>
            <a:endParaRPr/>
          </a:p>
          <a:p>
            <a:pPr marL="274320" lvl="0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560"/>
              <a:buChar char="•"/>
            </a:pPr>
            <a:r>
              <a:rPr lang="en-US" sz="3200" b="1">
                <a:latin typeface="Calibri"/>
                <a:ea typeface="Calibri"/>
                <a:cs typeface="Calibri"/>
                <a:sym typeface="Calibri"/>
              </a:rPr>
              <a:t>Midterm Exam: 35 %</a:t>
            </a:r>
            <a:endParaRPr sz="2800" b="1">
              <a:latin typeface="Calibri"/>
              <a:ea typeface="Calibri"/>
              <a:cs typeface="Calibri"/>
              <a:sym typeface="Calibri"/>
            </a:endParaRPr>
          </a:p>
          <a:p>
            <a:pPr marL="274320" lvl="0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560"/>
              <a:buChar char="•"/>
            </a:pPr>
            <a:r>
              <a:rPr lang="en-US" sz="3200" b="1">
                <a:latin typeface="Calibri"/>
                <a:ea typeface="Calibri"/>
                <a:cs typeface="Calibri"/>
                <a:sym typeface="Calibri"/>
              </a:rPr>
              <a:t>Final Exams: 35 %</a:t>
            </a:r>
            <a:endParaRPr/>
          </a:p>
          <a:p>
            <a:pPr marL="502919" lvl="1" indent="-22859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920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50 minutes of hand-written exams - Physical </a:t>
            </a:r>
            <a:endParaRPr/>
          </a:p>
          <a:p>
            <a:pPr marL="502919" lvl="1" indent="-22859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920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3 hour of computer-based exams - Online</a:t>
            </a:r>
            <a:endParaRPr/>
          </a:p>
          <a:p>
            <a:pPr marL="502919" lvl="1" indent="-22859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920"/>
              <a:buChar char="•"/>
            </a:pP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Do the survey and mark your calendar before 09/23 24:00! </a:t>
            </a:r>
            <a:endParaRPr/>
          </a:p>
          <a:p>
            <a:pPr marL="731520" lvl="2" indent="-228600">
              <a:lnSpc>
                <a:spcPct val="100000"/>
              </a:lnSpc>
              <a:spcBef>
                <a:spcPts val="300"/>
              </a:spcBef>
              <a:buSzPts val="1600"/>
            </a:pPr>
            <a:r>
              <a:rPr lang="en-US" sz="2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https://forms.gle/L38sTYVMKY5qQKne7</a:t>
            </a:r>
            <a:endParaRPr lang="en-US" sz="2000" u="sng">
              <a:solidFill>
                <a:schemeClr val="hlink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31520" lvl="2" indent="-228600">
              <a:lnSpc>
                <a:spcPct val="100000"/>
              </a:lnSpc>
              <a:spcBef>
                <a:spcPts val="300"/>
              </a:spcBef>
              <a:buSzPts val="1600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If you do, you will get +1 bonus on the final grade</a:t>
            </a:r>
            <a:endParaRPr/>
          </a:p>
          <a:p>
            <a:pPr marL="731520" lvl="2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Char char="•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If you do not, you will get -3 points bonus on the final grade</a:t>
            </a:r>
            <a:endParaRPr/>
          </a:p>
        </p:txBody>
      </p:sp>
      <p:sp>
        <p:nvSpPr>
          <p:cNvPr id="161" name="Google Shape;161;p8"/>
          <p:cNvSpPr txBox="1"/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8"/>
          <p:cNvSpPr txBox="1"/>
          <p:nvPr/>
        </p:nvSpPr>
        <p:spPr>
          <a:xfrm>
            <a:off x="9168923" y="6433268"/>
            <a:ext cx="2455416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 Time Survey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8B4E8D0-CCF1-407A-B061-30C3A55226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7738" y="3633170"/>
            <a:ext cx="2837785" cy="283778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"/>
          <p:cNvSpPr txBox="1"/>
          <p:nvPr/>
        </p:nvSpPr>
        <p:spPr>
          <a:xfrm>
            <a:off x="693812" y="188640"/>
            <a:ext cx="10339783" cy="706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3600"/>
              <a:buFont typeface="Arial"/>
              <a:buNone/>
            </a:pPr>
            <a:r>
              <a:rPr lang="en-US" sz="3600" b="1" cap="none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Course Schedule</a:t>
            </a:r>
            <a:endParaRPr/>
          </a:p>
        </p:txBody>
      </p:sp>
      <p:graphicFrame>
        <p:nvGraphicFramePr>
          <p:cNvPr id="172" name="Google Shape;172;p9"/>
          <p:cNvGraphicFramePr/>
          <p:nvPr>
            <p:extLst>
              <p:ext uri="{D42A27DB-BD31-4B8C-83A1-F6EECF244321}">
                <p14:modId xmlns:p14="http://schemas.microsoft.com/office/powerpoint/2010/main" val="1185056116"/>
              </p:ext>
            </p:extLst>
          </p:nvPr>
        </p:nvGraphicFramePr>
        <p:xfrm>
          <a:off x="693812" y="877938"/>
          <a:ext cx="11086709" cy="5556283"/>
        </p:xfrm>
        <a:graphic>
          <a:graphicData uri="http://schemas.openxmlformats.org/drawingml/2006/table">
            <a:tbl>
              <a:tblPr firstRow="1" bandRow="1">
                <a:noFill/>
                <a:tableStyleId>{52C787A5-F1FE-43ED-8728-455C6766A2D5}</a:tableStyleId>
              </a:tblPr>
              <a:tblGrid>
                <a:gridCol w="489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4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048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45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842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4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W</a:t>
                      </a:r>
                      <a:endParaRPr sz="1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Date</a:t>
                      </a:r>
                      <a:endParaRPr sz="1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Lecture</a:t>
                      </a:r>
                      <a:endParaRPr sz="1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entury Gothic"/>
                        <a:buNone/>
                      </a:pPr>
                      <a:r>
                        <a:rPr lang="en-US" sz="1400" u="none" strike="noStrike" cap="none"/>
                        <a:t>Readings</a:t>
                      </a:r>
                      <a:endParaRPr sz="1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Homework</a:t>
                      </a:r>
                      <a:endParaRPr sz="1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Sept. 12, 16</a:t>
                      </a:r>
                      <a:endParaRPr sz="1200" u="none" strike="noStrike" cap="none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Lec01: Introduction &amp; Environment Setup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Chapter 1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20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Sept. 19, 23</a:t>
                      </a:r>
                      <a:endParaRPr sz="1200" u="none" strike="noStrike" cap="none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Lec02: Flow of Control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HW 00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20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Sept. 26, 30</a:t>
                      </a: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2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Lec03: Function Basics / Exception Handling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20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Oct. 3, 7</a:t>
                      </a:r>
                      <a:endParaRPr sz="1200" u="none" strike="noStrike" cap="none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2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Lec04: String</a:t>
                      </a:r>
                      <a:endParaRPr sz="1200" u="none" strike="noStrike" cap="non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4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Oct. </a:t>
                      </a:r>
                      <a:r>
                        <a:rPr lang="en-US" sz="1200" u="none" strike="noStrike" cap="none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10</a:t>
                      </a:r>
                      <a:r>
                        <a:rPr lang="en-US" sz="120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, 14</a:t>
                      </a:r>
                      <a:endParaRPr sz="1200" u="none" strike="noStrike" cap="none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altLang="zh-TW" sz="1200" u="none" strike="noStrike" cap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National Day</a:t>
                      </a:r>
                      <a:r>
                        <a:rPr lang="en-US" altLang="zh-TW" sz="12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/ </a:t>
                      </a:r>
                      <a:r>
                        <a:rPr lang="en-US" sz="12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Lec05: Pointer</a:t>
                      </a:r>
                      <a:endParaRPr sz="1200" u="none" strike="noStrike" cap="non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4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Oct. 17, 21</a:t>
                      </a:r>
                      <a:endParaRPr sz="1200" u="none" strike="noStrike" cap="none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2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Lec06: Parameters and Overloading 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4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Oct. 24, 28</a:t>
                      </a:r>
                      <a:endParaRPr sz="1200" u="none" strike="noStrike" cap="none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2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Lec07: Structures and Classes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4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Oct.</a:t>
                      </a:r>
                      <a:r>
                        <a:rPr lang="en-US" sz="1200" u="none" strike="noStrike" cap="none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31</a:t>
                      </a:r>
                      <a:r>
                        <a:rPr lang="en-US" sz="120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, </a:t>
                      </a:r>
                      <a:r>
                        <a:rPr lang="en-US" sz="1200" b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Nov.</a:t>
                      </a:r>
                      <a:r>
                        <a:rPr lang="en-US" sz="1200" b="1" u="none" strike="noStrike" cap="none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4</a:t>
                      </a:r>
                      <a:endParaRPr sz="1200" b="1" u="none" strike="noStrike" cap="none">
                        <a:solidFill>
                          <a:srgbClr val="0070C0"/>
                        </a:solidFill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200" u="none" strike="noStrike" cap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 class </a:t>
                      </a:r>
                      <a:r>
                        <a:rPr lang="en-US" sz="12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 </a:t>
                      </a:r>
                      <a:r>
                        <a:rPr lang="en-US" altLang="zh-TW" sz="12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Lec08: Constructors and Other Tools</a:t>
                      </a:r>
                      <a:endParaRPr sz="1200" b="1" u="none" strike="noStrike" cap="non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4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Nov.</a:t>
                      </a:r>
                      <a:r>
                        <a:rPr lang="en-US" sz="1200" b="1" u="none" strike="noStrike" cap="none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7</a:t>
                      </a:r>
                      <a:r>
                        <a:rPr lang="en-US" sz="120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, 11</a:t>
                      </a:r>
                      <a:endParaRPr sz="1200" u="none" strike="noStrike" cap="none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altLang="zh-TW" sz="1200" b="1" u="none" strike="noStrike" cap="none">
                          <a:solidFill>
                            <a:srgbClr val="0070C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Physical Hand-Written Midterm</a:t>
                      </a:r>
                      <a:r>
                        <a:rPr lang="en-US" altLang="zh-TW" sz="12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/ </a:t>
                      </a:r>
                      <a:r>
                        <a:rPr lang="en-US" altLang="zh-TW" sz="1200" b="1" u="none" strike="noStrike" cap="none">
                          <a:solidFill>
                            <a:srgbClr val="0070C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Online Computer-based Midterm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4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Nov. 14, 18</a:t>
                      </a:r>
                      <a:endParaRPr sz="1200" u="none" strike="noStrike" cap="none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altLang="zh-TW" sz="12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Lec09: Operator Overloading, Friends, and References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4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Nov. 21, 25</a:t>
                      </a:r>
                      <a:endParaRPr sz="1200" u="none" strike="noStrike" cap="none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2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Lec10: Inheritance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4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Nov. 28, Dec. 2</a:t>
                      </a:r>
                      <a:endParaRPr sz="1200" u="none" strike="noStrike" cap="none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2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Lec11: Inheritance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4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Dec. 5, 9</a:t>
                      </a:r>
                      <a:endParaRPr sz="1200" u="none" strike="noStrike" cap="none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2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Lec12: Polymorphism and Virtual Functions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4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Dec. 12, 16</a:t>
                      </a:r>
                      <a:endParaRPr sz="1200" u="none" strike="noStrike" cap="none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2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Lec14: Standard Template Library</a:t>
                      </a:r>
                      <a:endParaRPr sz="1200" u="none" strike="noStrike" cap="non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4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Dec. 19, 23</a:t>
                      </a:r>
                      <a:endParaRPr sz="1200" u="none" strike="noStrike" cap="none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2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Lec15: Templates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84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Dec. </a:t>
                      </a:r>
                      <a:r>
                        <a:rPr lang="en-US" sz="1200" b="1" u="none" strike="noStrike" cap="none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26</a:t>
                      </a:r>
                      <a:r>
                        <a:rPr lang="en-US" sz="120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, 30</a:t>
                      </a:r>
                      <a:endParaRPr sz="1200" u="none" strike="noStrike" cap="none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b="1" u="none" strike="noStrike" cap="none">
                          <a:solidFill>
                            <a:srgbClr val="0070C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Physical Hand-Written Final / </a:t>
                      </a:r>
                      <a:r>
                        <a:rPr lang="en-US" altLang="zh-TW" sz="12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Lec16: Streams and File I/O / Namespace</a:t>
                      </a:r>
                      <a:endParaRPr lang="zh-TW" altLang="en-US" sz="120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45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Jan. </a:t>
                      </a:r>
                      <a:r>
                        <a:rPr lang="en-US" sz="1200" u="none" strike="noStrike" cap="none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2</a:t>
                      </a:r>
                      <a:r>
                        <a:rPr lang="en-US" sz="120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, </a:t>
                      </a:r>
                      <a:r>
                        <a:rPr lang="en-US" sz="1200" b="1" u="none" strike="noStrike" cap="none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6</a:t>
                      </a:r>
                      <a:endParaRPr sz="1200" b="1" u="none" strike="noStrike" cap="none">
                        <a:solidFill>
                          <a:srgbClr val="0070C0"/>
                        </a:solidFill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altLang="zh-TW" sz="1200" u="none" strike="noStrike" cap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 class </a:t>
                      </a:r>
                      <a:r>
                        <a:rPr lang="en-US" altLang="zh-TW" sz="12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 </a:t>
                      </a:r>
                      <a:r>
                        <a:rPr lang="en-US" altLang="zh-TW" sz="1200" b="1" u="none" strike="noStrike" cap="none">
                          <a:solidFill>
                            <a:srgbClr val="0070C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Online Computer-based Final</a:t>
                      </a:r>
                      <a:endParaRPr sz="1200" b="1" u="none" strike="noStrike" cap="non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entury Gothic"/>
                        <a:buNone/>
                      </a:pP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32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Jan. 9, 13</a:t>
                      </a:r>
                      <a:endParaRPr sz="1200" u="none" strike="noStrike" cap="none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2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 class &amp; Let’s you guys to get prepared for other finals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entury Gothic"/>
                        <a:buNone/>
                      </a:pP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rgbClr val="FB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sp>
        <p:nvSpPr>
          <p:cNvPr id="173" name="Google Shape;173;p9"/>
          <p:cNvSpPr txBox="1"/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9"/>
          <p:cNvSpPr txBox="1"/>
          <p:nvPr/>
        </p:nvSpPr>
        <p:spPr>
          <a:xfrm>
            <a:off x="5001966" y="541685"/>
            <a:ext cx="6851171" cy="313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Due to national holidays, there will be no class on Oct. 10, Oct. 31, and Jan. 2.</a:t>
            </a:r>
            <a:endParaRPr sz="1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1"/>
          <p:cNvSpPr txBox="1"/>
          <p:nvPr/>
        </p:nvSpPr>
        <p:spPr>
          <a:xfrm>
            <a:off x="477788" y="199381"/>
            <a:ext cx="12071076" cy="706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3600"/>
              <a:buFont typeface="Arial"/>
              <a:buNone/>
            </a:pPr>
            <a:r>
              <a:rPr lang="en-US" sz="3600" b="1" cap="none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Object-Oriented Programming (OOP)</a:t>
            </a:r>
            <a:endParaRPr sz="3600" b="1" cap="none">
              <a:solidFill>
                <a:srgbClr val="1E4E7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1"/>
          <p:cNvSpPr txBox="1">
            <a:spLocks noGrp="1"/>
          </p:cNvSpPr>
          <p:nvPr>
            <p:ph type="sldNum" idx="12"/>
          </p:nvPr>
        </p:nvSpPr>
        <p:spPr>
          <a:xfrm>
            <a:off x="11045824" y="6525344"/>
            <a:ext cx="1143001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90" name="Google Shape;190;p11"/>
          <p:cNvSpPr txBox="1">
            <a:spLocks noGrp="1"/>
          </p:cNvSpPr>
          <p:nvPr>
            <p:ph type="body" idx="1"/>
          </p:nvPr>
        </p:nvSpPr>
        <p:spPr>
          <a:xfrm>
            <a:off x="477788" y="908175"/>
            <a:ext cx="11881320" cy="5952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40"/>
              <a:buChar char="•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OOP is a program design philosophy</a:t>
            </a:r>
            <a:endParaRPr/>
          </a:p>
          <a:p>
            <a:pPr marL="502919" lvl="1" indent="-228599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920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Modularization</a:t>
            </a:r>
            <a:endParaRPr/>
          </a:p>
          <a:p>
            <a:pPr marL="502919" lvl="1" indent="-228599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920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Reusability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marL="274320" lvl="0" indent="-228600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2240"/>
              <a:buChar char="•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The key idea is</a:t>
            </a:r>
            <a:endParaRPr/>
          </a:p>
          <a:p>
            <a:pPr marL="502919" lvl="1" indent="-228599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920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To describe the real world </a:t>
            </a: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accurately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as a collection of objects that interact</a:t>
            </a:r>
            <a:endParaRPr/>
          </a:p>
          <a:p>
            <a:pPr marL="274320" lvl="0" indent="-228600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2240"/>
              <a:buChar char="•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Everything in OOP is self sustainable </a:t>
            </a:r>
            <a:r>
              <a:rPr lang="en-US" sz="2800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objects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, which include</a:t>
            </a:r>
            <a:endParaRPr/>
          </a:p>
          <a:p>
            <a:pPr marL="502919" lvl="1" indent="-228599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920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States (data)</a:t>
            </a:r>
            <a:endParaRPr/>
          </a:p>
          <a:p>
            <a:pPr marL="502919" lvl="1" indent="-228599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920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Behaviors (methods)</a:t>
            </a:r>
            <a:endParaRPr/>
          </a:p>
          <a:p>
            <a:pPr marL="45720" lvl="0" indent="0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2240"/>
              <a:buNone/>
            </a:pP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marL="274320" lvl="0" indent="-147320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280"/>
              <a:buNone/>
            </a:pP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731520" lvl="2" indent="-137159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440"/>
              <a:buFont typeface="Arial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91" name="Google Shape;191;p11"/>
          <p:cNvGraphicFramePr/>
          <p:nvPr/>
        </p:nvGraphicFramePr>
        <p:xfrm>
          <a:off x="2031470" y="4869160"/>
          <a:ext cx="8125900" cy="1463080"/>
        </p:xfrm>
        <a:graphic>
          <a:graphicData uri="http://schemas.openxmlformats.org/drawingml/2006/table">
            <a:tbl>
              <a:tblPr firstRow="1" bandRow="1">
                <a:noFill/>
                <a:tableStyleId>{3CF8561F-062C-4189-A3C3-C81D5701790D}</a:tableStyleId>
              </a:tblPr>
              <a:tblGrid>
                <a:gridCol w="406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51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Procedural Programming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Object-Oriented Programming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Functions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Objects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Top down Approach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Bottom up approach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5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C++, Java, Python, C#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2"/>
          <p:cNvSpPr txBox="1"/>
          <p:nvPr/>
        </p:nvSpPr>
        <p:spPr>
          <a:xfrm>
            <a:off x="477788" y="199381"/>
            <a:ext cx="12071076" cy="706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3600"/>
              <a:buFont typeface="Arial"/>
              <a:buNone/>
            </a:pPr>
            <a:r>
              <a:rPr lang="en-US" sz="3600" b="1" cap="none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If you’re still unsure about the differences</a:t>
            </a:r>
            <a:endParaRPr sz="3600" b="1" cap="none">
              <a:solidFill>
                <a:srgbClr val="1E4E7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2"/>
          <p:cNvSpPr txBox="1">
            <a:spLocks noGrp="1"/>
          </p:cNvSpPr>
          <p:nvPr>
            <p:ph type="sldNum" idx="12"/>
          </p:nvPr>
        </p:nvSpPr>
        <p:spPr>
          <a:xfrm>
            <a:off x="11045824" y="6525344"/>
            <a:ext cx="1143001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199" name="Google Shape;199;p12"/>
          <p:cNvSpPr txBox="1">
            <a:spLocks noGrp="1"/>
          </p:cNvSpPr>
          <p:nvPr>
            <p:ph type="body" idx="1"/>
          </p:nvPr>
        </p:nvSpPr>
        <p:spPr>
          <a:xfrm>
            <a:off x="477788" y="908175"/>
            <a:ext cx="11377264" cy="5798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40"/>
              <a:buChar char="•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Example: We are writing a program to control toy airplane</a:t>
            </a:r>
            <a:endParaRPr/>
          </a:p>
          <a:p>
            <a:pPr marL="274320" lvl="0" indent="-228600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2240"/>
              <a:buChar char="•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Procedural Programming – function-based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marL="502919" lvl="1" indent="-228599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920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In this example, you need to control the airplane by functions</a:t>
            </a:r>
            <a:endParaRPr/>
          </a:p>
          <a:p>
            <a:pPr marL="45720" lvl="0" indent="0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2240"/>
              <a:buNone/>
            </a:pP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marL="274320" lvl="0" indent="-86360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2240"/>
              <a:buNone/>
            </a:pP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marL="731520" lvl="2" indent="-86359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2240"/>
              <a:buFont typeface="Arial"/>
              <a:buNone/>
            </a:pP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0" name="Google Shape;200;p12"/>
          <p:cNvPicPr preferRelativeResize="0"/>
          <p:nvPr/>
        </p:nvPicPr>
        <p:blipFill rotWithShape="1">
          <a:blip r:embed="rId3">
            <a:alphaModFix/>
          </a:blip>
          <a:srcRect b="40550"/>
          <a:stretch/>
        </p:blipFill>
        <p:spPr>
          <a:xfrm>
            <a:off x="1125860" y="2581547"/>
            <a:ext cx="5185047" cy="40770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12"/>
          <p:cNvPicPr preferRelativeResize="0"/>
          <p:nvPr/>
        </p:nvPicPr>
        <p:blipFill rotWithShape="1">
          <a:blip r:embed="rId3">
            <a:alphaModFix/>
          </a:blip>
          <a:srcRect t="59289"/>
          <a:stretch/>
        </p:blipFill>
        <p:spPr>
          <a:xfrm>
            <a:off x="6469371" y="3224100"/>
            <a:ext cx="5185047" cy="27919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3"/>
          <p:cNvSpPr txBox="1"/>
          <p:nvPr/>
        </p:nvSpPr>
        <p:spPr>
          <a:xfrm>
            <a:off x="477788" y="199381"/>
            <a:ext cx="12071076" cy="706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3600"/>
              <a:buFont typeface="Arial"/>
              <a:buNone/>
            </a:pPr>
            <a:r>
              <a:rPr lang="en-US" sz="3600" b="1" cap="none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If you’re still unsure about the differences (Cont'd)</a:t>
            </a:r>
            <a:endParaRPr sz="3600" b="1" cap="none">
              <a:solidFill>
                <a:srgbClr val="1E4E7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13"/>
          <p:cNvSpPr txBox="1">
            <a:spLocks noGrp="1"/>
          </p:cNvSpPr>
          <p:nvPr>
            <p:ph type="sldNum" idx="12"/>
          </p:nvPr>
        </p:nvSpPr>
        <p:spPr>
          <a:xfrm>
            <a:off x="11045824" y="6525344"/>
            <a:ext cx="1143001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209" name="Google Shape;209;p13"/>
          <p:cNvSpPr txBox="1">
            <a:spLocks noGrp="1"/>
          </p:cNvSpPr>
          <p:nvPr>
            <p:ph type="body" idx="1"/>
          </p:nvPr>
        </p:nvSpPr>
        <p:spPr>
          <a:xfrm>
            <a:off x="477788" y="908175"/>
            <a:ext cx="11377264" cy="5798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40"/>
              <a:buChar char="•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But in object-oriented programming, the state and functions are encapsulated into an </a:t>
            </a: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object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 (class)</a:t>
            </a:r>
            <a:endParaRPr/>
          </a:p>
          <a:p>
            <a:pPr marL="274320" lvl="0" indent="-106679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920"/>
              <a:buNone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45720" lvl="0" indent="0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2240"/>
              <a:buNone/>
            </a:pP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marL="274320" lvl="0" indent="-86360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2240"/>
              <a:buNone/>
            </a:pP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marL="731520" lvl="2" indent="-86359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2240"/>
              <a:buFont typeface="Arial"/>
              <a:buNone/>
            </a:pP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0" name="Google Shape;210;p13"/>
          <p:cNvPicPr preferRelativeResize="0"/>
          <p:nvPr/>
        </p:nvPicPr>
        <p:blipFill rotWithShape="1">
          <a:blip r:embed="rId3">
            <a:alphaModFix/>
          </a:blip>
          <a:srcRect b="38327"/>
          <a:stretch/>
        </p:blipFill>
        <p:spPr>
          <a:xfrm>
            <a:off x="909836" y="2132856"/>
            <a:ext cx="5015804" cy="3960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32772" y="1894950"/>
            <a:ext cx="5042073" cy="44358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世界國家/地區報告簡報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82E819C87A89BE49BCAA6C8FCE56A377" ma:contentTypeVersion="12" ma:contentTypeDescription="建立新的文件。" ma:contentTypeScope="" ma:versionID="9c21804288d564c3e19a3ce282d59a02">
  <xsd:schema xmlns:xsd="http://www.w3.org/2001/XMLSchema" xmlns:xs="http://www.w3.org/2001/XMLSchema" xmlns:p="http://schemas.microsoft.com/office/2006/metadata/properties" xmlns:ns2="d77dca30-cab3-4d8e-9b0c-7afa8564a9f4" xmlns:ns3="6bf35be3-b033-4b83-b40c-29a626ce707e" targetNamespace="http://schemas.microsoft.com/office/2006/metadata/properties" ma:root="true" ma:fieldsID="9c81923541a0c03f21c2673a62240d67" ns2:_="" ns3:_="">
    <xsd:import namespace="d77dca30-cab3-4d8e-9b0c-7afa8564a9f4"/>
    <xsd:import namespace="6bf35be3-b033-4b83-b40c-29a626ce70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77dca30-cab3-4d8e-9b0c-7afa8564a9f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影像標籤" ma:readOnly="false" ma:fieldId="{5cf76f15-5ced-4ddc-b409-7134ff3c332f}" ma:taxonomyMulti="true" ma:sspId="71e21026-b3a1-4af9-ade8-293966d218f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f35be3-b033-4b83-b40c-29a626ce707e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共用對象: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共用詳細資料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d90b3309-ce74-40ea-a174-a8d1d59dea5e}" ma:internalName="TaxCatchAll" ma:showField="CatchAllData" ma:web="6bf35be3-b033-4b83-b40c-29a626ce707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77dca30-cab3-4d8e-9b0c-7afa8564a9f4">
      <Terms xmlns="http://schemas.microsoft.com/office/infopath/2007/PartnerControls"/>
    </lcf76f155ced4ddcb4097134ff3c332f>
    <TaxCatchAll xmlns="6bf35be3-b033-4b83-b40c-29a626ce707e" xsi:nil="true"/>
  </documentManagement>
</p:properties>
</file>

<file path=customXml/itemProps1.xml><?xml version="1.0" encoding="utf-8"?>
<ds:datastoreItem xmlns:ds="http://schemas.openxmlformats.org/officeDocument/2006/customXml" ds:itemID="{ACA713E3-8145-4071-BF6F-2BD957EA831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E6C42A1-7F4C-4663-B448-16294904FD1A}"/>
</file>

<file path=customXml/itemProps3.xml><?xml version="1.0" encoding="utf-8"?>
<ds:datastoreItem xmlns:ds="http://schemas.openxmlformats.org/officeDocument/2006/customXml" ds:itemID="{54C80CD4-DB6A-4639-8010-330CFFFAAEDD}">
  <ds:schemaRefs>
    <ds:schemaRef ds:uri="http://schemas.microsoft.com/office/2006/metadata/properties"/>
    <ds:schemaRef ds:uri="http://schemas.microsoft.com/office/infopath/2007/PartnerControls"/>
    <ds:schemaRef ds:uri="d77dca30-cab3-4d8e-9b0c-7afa8564a9f4"/>
    <ds:schemaRef ds:uri="6bf35be3-b033-4b83-b40c-29a626ce70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自訂</PresentationFormat>
  <Slides>19</Slides>
  <Notes>19</Notes>
  <HiddenSlides>0</HiddenSlide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0" baseType="lpstr">
      <vt:lpstr>世界國家/地區報告簡報</vt:lpstr>
      <vt:lpstr>Object Oriented Programming Lecture 00: Course Information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Shuo-Han Chen</dc:creator>
  <cp:revision>4</cp:revision>
  <dcterms:created xsi:type="dcterms:W3CDTF">2019-11-24T21:24:40Z</dcterms:created>
  <dcterms:modified xsi:type="dcterms:W3CDTF">2022-10-25T18:14:29Z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0x01010082E819C87A89BE49BCAA6C8FCE56A377</vt:lpwstr>
  </property>
  <property fmtid="{D5CDD505-2E9C-101B-9397-08002B2CF9AE}" pid="3" name="Order">
    <vt:r8>74068500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  <property fmtid="{D5CDD505-2E9C-101B-9397-08002B2CF9AE}" pid="12" name="MediaServiceImageTags">
    <vt:lpwstr/>
  </property>
</Properties>
</file>