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3.xml" ContentType="application/vnd.openxmlformats-officedocument.presentationml.tags+xml"/>
  <Override PartName="/ppt/tags/tag5.xml" ContentType="application/vnd.openxmlformats-officedocument.presentationml.tags+xml"/>
  <Override PartName="/ppt/tags/tag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79" r:id="rId4"/>
    <p:sldId id="280" r:id="rId5"/>
    <p:sldId id="285" r:id="rId6"/>
    <p:sldId id="284" r:id="rId7"/>
    <p:sldId id="278" r:id="rId8"/>
    <p:sldId id="283" r:id="rId9"/>
    <p:sldId id="281" r:id="rId10"/>
    <p:sldId id="313" r:id="rId11"/>
    <p:sldId id="290" r:id="rId12"/>
    <p:sldId id="291" r:id="rId13"/>
    <p:sldId id="293" r:id="rId14"/>
    <p:sldId id="294" r:id="rId15"/>
    <p:sldId id="295" r:id="rId16"/>
    <p:sldId id="296" r:id="rId17"/>
    <p:sldId id="292" r:id="rId18"/>
    <p:sldId id="314" r:id="rId19"/>
    <p:sldId id="300" r:id="rId20"/>
    <p:sldId id="302" r:id="rId21"/>
    <p:sldId id="304" r:id="rId22"/>
    <p:sldId id="311" r:id="rId23"/>
    <p:sldId id="310" r:id="rId24"/>
    <p:sldId id="312" r:id="rId25"/>
    <p:sldId id="299" r:id="rId26"/>
    <p:sldId id="306" r:id="rId27"/>
    <p:sldId id="298" r:id="rId28"/>
    <p:sldId id="305" r:id="rId29"/>
    <p:sldId id="297" r:id="rId30"/>
    <p:sldId id="309" r:id="rId31"/>
    <p:sldId id="308" r:id="rId32"/>
    <p:sldId id="307" r:id="rId33"/>
    <p:sldId id="301" r:id="rId34"/>
    <p:sldId id="271" r:id="rId35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7056" autoAdjust="0"/>
  </p:normalViewPr>
  <p:slideViewPr>
    <p:cSldViewPr>
      <p:cViewPr varScale="1">
        <p:scale>
          <a:sx n="110" d="100"/>
          <a:sy n="110" d="100"/>
        </p:scale>
        <p:origin x="336" y="1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2022年9月16日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7240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3073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335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022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5923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0421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6492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8360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sz="800" b="0" dirty="0">
                <a:uFillTx/>
              </a:rPr>
              <a:t>1</a:t>
            </a:r>
          </a:p>
          <a:p>
            <a:pPr rtl="0"/>
            <a:r>
              <a:rPr lang="en-US" sz="800" b="0" dirty="0">
                <a:uFillTx/>
              </a:rPr>
              <a:t>1</a:t>
            </a:r>
          </a:p>
          <a:p>
            <a:pPr rtl="0"/>
            <a:r>
              <a:rPr lang="en-US" sz="800" b="0" dirty="0">
                <a:uFillTx/>
              </a:rPr>
              <a:t>5</a:t>
            </a:r>
          </a:p>
          <a:p>
            <a:pPr rtl="0"/>
            <a:r>
              <a:rPr lang="en-US" sz="800" b="0" dirty="0">
                <a:uFillTx/>
              </a:rPr>
              <a:t>0</a:t>
            </a:r>
          </a:p>
          <a:p>
            <a:pPr rtl="0"/>
            <a:r>
              <a:rPr lang="en-US" sz="800" b="0" dirty="0">
                <a:uFillTx/>
              </a:rPr>
              <a:t>1</a:t>
            </a:r>
          </a:p>
          <a:p>
            <a:pPr rtl="0"/>
            <a:r>
              <a:rPr lang="en-US" sz="800" b="0" dirty="0">
                <a:uFillTx/>
              </a:rPr>
              <a:t>5</a:t>
            </a:r>
          </a:p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2710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5001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5290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2103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926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5111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6754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5060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0268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5271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18785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919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8777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4496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876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5964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2263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956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066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148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832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5992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b="0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571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2022年9月16日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P%C3%B3ly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-4.6.2/libstdc++/api/a00259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cc.gnu.org/onlinedocs/gcc-4.6.2/libstdc++/api/a00770_sourc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plu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01: Flow of Control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Pioneer International R&amp;D Building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- 401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 15:10 - 16:00 &amp; F 10:10 - 12:00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How we are going to solve this proble</a:t>
            </a:r>
            <a:r>
              <a:rPr lang="en-US" altLang="zh-TW" sz="3600" b="1" cap="none" dirty="0"/>
              <a:t>m ?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10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836713"/>
            <a:ext cx="11139535" cy="6023992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 this course, we follow the steps of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How To Solve It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數學家</a:t>
            </a:r>
            <a:r>
              <a:rPr lang="en-US" altLang="zh-TW" sz="28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George </a:t>
            </a:r>
            <a:r>
              <a:rPr lang="en-US" altLang="zh-TW" sz="2800" u="sng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Pólya</a:t>
            </a:r>
            <a:r>
              <a:rPr lang="en-US" altLang="zh-TW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瞭解問題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(understanding the problem)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number of continuous upper case in a string</a:t>
            </a: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規劃解法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(devising a plan)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先個別檢查字母的大小寫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用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0 1 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代表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找出把所有的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的長度印出來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依規劃解題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(carrying out the plan)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大小寫檢查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isUpper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型態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String, int, vector</a:t>
            </a:r>
            <a:endParaRPr lang="en-US" altLang="zh-TW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回顧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(looking back)</a:t>
            </a: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Assuming you’re familiar with the following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11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Comparison Operators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Logical Operators</a:t>
            </a:r>
          </a:p>
          <a:p>
            <a:pPr lvl="1"/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Logical AND  (&amp;&amp;)</a:t>
            </a:r>
          </a:p>
          <a:p>
            <a:pPr lvl="1"/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Logical OR (||)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4" descr="C:\WINDOWS\Desktop\Oh_type\sacitch_C++_ppt\gif\savitchc02d01.gif">
            <a:extLst>
              <a:ext uri="{FF2B5EF4-FFF2-40B4-BE49-F238E27FC236}">
                <a16:creationId xmlns:a16="http://schemas.microsoft.com/office/drawing/2014/main" id="{97A5EC0E-E928-44F9-867A-2C6E7184F055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65" y="1484784"/>
            <a:ext cx="656169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5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Assuming you’re familiar with the following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12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Truth Table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C:\WINDOWS\Desktop\Oh_type\sacitch_C++_ppt\gif\savitchc02d02.gif">
            <a:extLst>
              <a:ext uri="{FF2B5EF4-FFF2-40B4-BE49-F238E27FC236}">
                <a16:creationId xmlns:a16="http://schemas.microsoft.com/office/drawing/2014/main" id="{3C7C2A2D-35FD-4E82-8239-4E8DA829FE1D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92" y="1397620"/>
            <a:ext cx="6461125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2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Precedence of Operators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13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4" descr="C:\WINDOWS\Desktop\Oh_type\sacitch_C++_ppt\gif\savitchc02d03_1of4.gif">
            <a:extLst>
              <a:ext uri="{FF2B5EF4-FFF2-40B4-BE49-F238E27FC236}">
                <a16:creationId xmlns:a16="http://schemas.microsoft.com/office/drawing/2014/main" id="{F6EBF99B-9FE9-4624-9D7D-05E4A97DA2D4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34" y="984834"/>
            <a:ext cx="7976442" cy="579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07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Precedence of Operators (Cont’d)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14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C:\WINDOWS\Desktop\Oh_type\sacitch_C++_ppt\gif\savitchc02d03_2of4.gif">
            <a:extLst>
              <a:ext uri="{FF2B5EF4-FFF2-40B4-BE49-F238E27FC236}">
                <a16:creationId xmlns:a16="http://schemas.microsoft.com/office/drawing/2014/main" id="{678B56C9-1D40-451A-954E-8F722DD24D7E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79" y="1520887"/>
            <a:ext cx="10007624" cy="3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3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Precedence of Operators (Cont’d)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15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C:\WINDOWS\Desktop\Oh_type\sacitch_C++_ppt\gif\savitchc02d03_3of4.gif">
            <a:extLst>
              <a:ext uri="{FF2B5EF4-FFF2-40B4-BE49-F238E27FC236}">
                <a16:creationId xmlns:a16="http://schemas.microsoft.com/office/drawing/2014/main" id="{6D8E4909-A8E6-4F9F-B14E-A711BA0E2FB4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69" y="1360749"/>
            <a:ext cx="9313485" cy="504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30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Precedence of Operators (Cont’d)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16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C:\WINDOWS\Desktop\Oh_type\sacitch_C++_ppt\gif\savitchc02d03_4of4.gif">
            <a:extLst>
              <a:ext uri="{FF2B5EF4-FFF2-40B4-BE49-F238E27FC236}">
                <a16:creationId xmlns:a16="http://schemas.microsoft.com/office/drawing/2014/main" id="{E9C6F753-1375-4404-802D-C0C1F303CE91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1124744"/>
            <a:ext cx="10332093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78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Precedence Examples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17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821012-8D29-4F70-8E0C-C2D10A4ACB72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Arithmetic before logical</a:t>
            </a:r>
          </a:p>
          <a:p>
            <a:pPr lvl="1">
              <a:spcBef>
                <a:spcPct val="250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x + 1 &gt; 2 || x + 1 &lt; -3 means:</a:t>
            </a:r>
          </a:p>
          <a:p>
            <a:pPr lvl="2">
              <a:spcBef>
                <a:spcPct val="250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(x + 1) &gt; 2  || (x + 1) &lt; -3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Short-circuit evaluation</a:t>
            </a:r>
          </a:p>
          <a:p>
            <a:pPr lvl="1">
              <a:spcBef>
                <a:spcPct val="250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(x &gt;= 0) &amp;&amp; (y &gt; 1)</a:t>
            </a:r>
          </a:p>
          <a:p>
            <a:pPr lvl="1">
              <a:spcBef>
                <a:spcPct val="250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Be careful with increment operators!</a:t>
            </a:r>
          </a:p>
          <a:p>
            <a:pPr lvl="2">
              <a:spcBef>
                <a:spcPct val="250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(x &gt; 1) &amp;&amp; (y++)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Integers as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values</a:t>
            </a:r>
          </a:p>
          <a:p>
            <a:pPr lvl="1">
              <a:spcBef>
                <a:spcPct val="250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All non-zero values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true</a:t>
            </a:r>
          </a:p>
          <a:p>
            <a:pPr lvl="1">
              <a:spcBef>
                <a:spcPct val="250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Zero value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false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3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Precedence Examples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18</a:t>
            </a:fld>
            <a:endParaRPr lang="zh-TW" altLang="en-US" dirty="0">
              <a:uFillTx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821012-8D29-4F70-8E0C-C2D10A4ACB72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Some cases</a:t>
            </a:r>
          </a:p>
          <a:p>
            <a:pPr lvl="1">
              <a:spcBef>
                <a:spcPct val="25000"/>
              </a:spcBef>
            </a:pP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&lt;&lt;( 6 != 5 ) &lt;&lt;"\n"; </a:t>
            </a:r>
          </a:p>
          <a:p>
            <a:pPr lvl="1">
              <a:spcBef>
                <a:spcPct val="25000"/>
              </a:spcBef>
            </a:pP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&lt;&lt;( 5 + 3 &gt; 4 )&lt;&lt;"\n"; </a:t>
            </a:r>
          </a:p>
          <a:p>
            <a:pPr lvl="1">
              <a:spcBef>
                <a:spcPct val="250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&lt;&lt;( 5 + ( 3 &gt; 4 ))&lt;&lt; "\n";</a:t>
            </a:r>
          </a:p>
          <a:p>
            <a:pPr lvl="1">
              <a:spcBef>
                <a:spcPct val="25000"/>
              </a:spcBef>
            </a:pP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&lt;&lt;( 0 || 1 &amp;&amp; 0 ) &lt;&lt;"\n"; </a:t>
            </a:r>
          </a:p>
          <a:p>
            <a:pPr lvl="1">
              <a:spcBef>
                <a:spcPct val="25000"/>
              </a:spcBef>
            </a:pP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&lt;&lt;( !0 || 0 &amp;&amp; 0 ) &lt;&lt;"\n";</a:t>
            </a:r>
          </a:p>
          <a:p>
            <a:pPr lvl="1">
              <a:spcBef>
                <a:spcPct val="25000"/>
              </a:spcBef>
            </a:pP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&lt;&lt;( 3 + 4 * 7 / 12 % 5 ) &lt;&lt;"\n";  </a:t>
            </a:r>
          </a:p>
          <a:p>
            <a:pPr lvl="1">
              <a:spcBef>
                <a:spcPct val="250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81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Strong </a:t>
            </a:r>
            <a:r>
              <a:rPr lang="en-US" altLang="zh-TW" sz="3600" b="1" cap="none" dirty="0" err="1"/>
              <a:t>Enum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19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C9A6722-48B3-437F-BBFC-D4504EFF40A1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C++11 introduces </a:t>
            </a:r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strong </a:t>
            </a:r>
            <a:r>
              <a:rPr lang="en-US" altLang="zh-TW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enums</a:t>
            </a:r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zh-TW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 classes</a:t>
            </a:r>
          </a:p>
          <a:p>
            <a:pPr lvl="1"/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Does not act like an integer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Avoid using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enums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as integer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Avoid name confliction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Can be assigned to types other than integer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CD5C06-462E-492D-9DD0-445D6219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80" y="4059039"/>
            <a:ext cx="3816424" cy="20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693812" y="188640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Course Schedule</a:t>
            </a:r>
            <a:endParaRPr/>
          </a:p>
        </p:txBody>
      </p:sp>
      <p:graphicFrame>
        <p:nvGraphicFramePr>
          <p:cNvPr id="172" name="Google Shape;172;p9"/>
          <p:cNvGraphicFramePr/>
          <p:nvPr>
            <p:extLst>
              <p:ext uri="{D42A27DB-BD31-4B8C-83A1-F6EECF244321}">
                <p14:modId xmlns:p14="http://schemas.microsoft.com/office/powerpoint/2010/main" val="530044870"/>
              </p:ext>
            </p:extLst>
          </p:nvPr>
        </p:nvGraphicFramePr>
        <p:xfrm>
          <a:off x="693812" y="877938"/>
          <a:ext cx="11086709" cy="555628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W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Date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Lecture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/>
                        <a:t>Readings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Homework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Sept. 12, 16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Lec01: Introduction &amp; Environment Setup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Chapter 1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Sept. 19, 23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Lec02: Flow of Control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HW 00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Sept. 26, 30</a:t>
                      </a:r>
                      <a:endParaRPr lang="en-US" altLang="zh-TW"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Lec03: Function Basics / Exception Handling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Oct. 3, 7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Lec04: String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Oct. 10, 14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TW" sz="12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National Day </a:t>
                      </a:r>
                      <a:r>
                        <a:rPr lang="en-US" altLang="zh-TW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 </a:t>
                      </a: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Lec05: Pointer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Oct. 17, 21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Lec06: Parameters and Overloading 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Oct. 24, 28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Lec07: Structures and Classes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Oct. 31, Nov. 4</a:t>
                      </a:r>
                      <a:endParaRPr sz="1200" b="1" u="none" strike="noStrike" cap="none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No class </a:t>
                      </a: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 </a:t>
                      </a:r>
                      <a:r>
                        <a:rPr lang="en-US" altLang="zh-TW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Lec08: Constructors and Other Tools</a:t>
                      </a:r>
                      <a:endParaRPr sz="1200" b="1" u="none" strike="noStrike" cap="none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Nov.</a:t>
                      </a: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7, 11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TW" sz="1200" b="1" u="none" strike="noStrike" cap="none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Physical Hand-Written Midterm </a:t>
                      </a:r>
                      <a:r>
                        <a:rPr lang="en-US" altLang="zh-TW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 </a:t>
                      </a:r>
                      <a:r>
                        <a:rPr lang="en-US" altLang="zh-TW" sz="1200" b="1" u="none" strike="noStrike" cap="none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Online Computer-based Midterm</a:t>
                      </a:r>
                      <a:endParaRPr sz="1200" b="1" u="none" strike="noStrike" cap="none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10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Nov. 14, 18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TW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Lec09: Operator Overloading, Friends, and References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11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Nov. 21, 25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Lec10: Inheritance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12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Nov. 28, Dec. 2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Lec11: Inheritance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13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Dec. 5, 9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Lec12: Polymorphism and Virtual Functions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14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Dec. 12, 16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Lec14: Standard Template Library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15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Dec. 19, 23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Lec15: Templates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16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Dec. </a:t>
                      </a: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26, 30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u="none" strike="noStrike" cap="none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Physical Hand-Written Final </a:t>
                      </a:r>
                      <a:r>
                        <a:rPr lang="en-US" altLang="zh-TW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 Lec16: Streams and File I/O / Namespace</a:t>
                      </a:r>
                      <a:endParaRPr lang="zh-TW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17</a:t>
                      </a:r>
                      <a:endParaRPr sz="1200" u="none" strike="noStrike" cap="none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Jan. 2, 6</a:t>
                      </a:r>
                      <a:endParaRPr sz="1200" b="1" u="none" strike="noStrike" cap="none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TW" sz="12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No class </a:t>
                      </a:r>
                      <a:r>
                        <a:rPr lang="en-US" altLang="zh-TW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 </a:t>
                      </a:r>
                      <a:r>
                        <a:rPr lang="en-US" altLang="zh-TW" sz="1200" b="1" u="none" strike="noStrike" cap="none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Online Computer-based Final</a:t>
                      </a:r>
                      <a:endParaRPr sz="1200" b="1" u="none" strike="noStrike" cap="none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18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Jan. 9, 13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No class </a:t>
                      </a: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&amp; Let’s you guys to get prepared for other finals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endParaRPr sz="1200" u="none" strike="noStrike" cap="none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73" name="Google Shape;173;p9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5001966" y="541685"/>
            <a:ext cx="6851171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Due to national holidays, there will be no class on Oct. 10, Oct. 31, and Jan. 2.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Enum</a:t>
            </a:r>
            <a:r>
              <a:rPr lang="en-US" altLang="zh-TW" sz="3600" b="1" cap="none" dirty="0"/>
              <a:t> (C)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20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A3BE3B-EE34-42F9-A993-7CDBAB17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491" y="140109"/>
            <a:ext cx="5667417" cy="657778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340AA2-1AF4-45CE-84C6-CC73704754D1}"/>
              </a:ext>
            </a:extLst>
          </p:cNvPr>
          <p:cNvSpPr/>
          <p:nvPr/>
        </p:nvSpPr>
        <p:spPr>
          <a:xfrm>
            <a:off x="4757746" y="4592701"/>
            <a:ext cx="194421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F76FBB-9BA4-451E-A6CD-7D82FAD21AA2}"/>
              </a:ext>
            </a:extLst>
          </p:cNvPr>
          <p:cNvSpPr/>
          <p:nvPr/>
        </p:nvSpPr>
        <p:spPr>
          <a:xfrm>
            <a:off x="4727558" y="2648485"/>
            <a:ext cx="1944216" cy="17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6659B9-5741-4E67-97B2-DCB58349368E}"/>
              </a:ext>
            </a:extLst>
          </p:cNvPr>
          <p:cNvSpPr/>
          <p:nvPr/>
        </p:nvSpPr>
        <p:spPr>
          <a:xfrm>
            <a:off x="4727558" y="1072148"/>
            <a:ext cx="1944216" cy="17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7BED50-408B-43A9-AEB3-6892CD8DBEB5}"/>
              </a:ext>
            </a:extLst>
          </p:cNvPr>
          <p:cNvSpPr txBox="1"/>
          <p:nvPr/>
        </p:nvSpPr>
        <p:spPr>
          <a:xfrm>
            <a:off x="1894938" y="4514544"/>
            <a:ext cx="100540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Legal</a:t>
            </a:r>
            <a:endParaRPr lang="zh-TW" altLang="en-US" sz="2400" dirty="0" err="1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192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Strong </a:t>
            </a:r>
            <a:r>
              <a:rPr lang="en-US" altLang="zh-TW" sz="3600" b="1" cap="none" dirty="0" err="1"/>
              <a:t>Enum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21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1E3EC57-04ED-4527-B6A7-CD2F0D2B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48" y="44809"/>
            <a:ext cx="5909612" cy="6858000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340AA2-1AF4-45CE-84C6-CC73704754D1}"/>
              </a:ext>
            </a:extLst>
          </p:cNvPr>
          <p:cNvSpPr/>
          <p:nvPr/>
        </p:nvSpPr>
        <p:spPr>
          <a:xfrm>
            <a:off x="4726260" y="4725144"/>
            <a:ext cx="194421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F76FBB-9BA4-451E-A6CD-7D82FAD21AA2}"/>
              </a:ext>
            </a:extLst>
          </p:cNvPr>
          <p:cNvSpPr/>
          <p:nvPr/>
        </p:nvSpPr>
        <p:spPr>
          <a:xfrm>
            <a:off x="4582244" y="2175766"/>
            <a:ext cx="1944216" cy="245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6659B9-5741-4E67-97B2-DCB58349368E}"/>
              </a:ext>
            </a:extLst>
          </p:cNvPr>
          <p:cNvSpPr/>
          <p:nvPr/>
        </p:nvSpPr>
        <p:spPr>
          <a:xfrm>
            <a:off x="4569110" y="476672"/>
            <a:ext cx="19442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6BE3CC-6F54-476B-B04D-6E6717A8F9A8}"/>
              </a:ext>
            </a:extLst>
          </p:cNvPr>
          <p:cNvSpPr txBox="1"/>
          <p:nvPr/>
        </p:nvSpPr>
        <p:spPr>
          <a:xfrm>
            <a:off x="1894938" y="4514544"/>
            <a:ext cx="105349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Illegal</a:t>
            </a:r>
            <a:endParaRPr lang="zh-TW" altLang="en-US" sz="2400" dirty="0" err="1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5785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Simple File I/O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22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449272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We can use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to read from a file in a manner very similar to reading from the keyboard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Add at the top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TW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using namespace std;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You can then declare an input stream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ifstream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Next you must connect the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variable to a text file on the disk.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inputStream.open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("filename.txt");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The “filename.txt” is the pathname to a file in the current directory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8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Simple File I/O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23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449272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&gt;&gt; var;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The result is the same as using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&gt;&gt; var except the input is coming from the text file and not the keyboard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When done with the file close it with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inputStream.close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Example : Consider a text file named player.txt with the following text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1955341-8941-4E72-A688-40015863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36" y="4699570"/>
            <a:ext cx="9865780" cy="188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15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Simple File I/O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24</a:t>
            </a:fld>
            <a:endParaRPr lang="zh-TW" altLang="en-US" dirty="0">
              <a:uFillTx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3A5800D-1775-4B49-9172-8336D5E6DB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26"/>
          <a:stretch/>
        </p:blipFill>
        <p:spPr bwMode="auto">
          <a:xfrm>
            <a:off x="200263" y="1556792"/>
            <a:ext cx="6140941" cy="395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671762F-6CD7-4B98-85CE-8A0696688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89"/>
          <a:stretch/>
        </p:blipFill>
        <p:spPr bwMode="auto">
          <a:xfrm>
            <a:off x="6433784" y="1556792"/>
            <a:ext cx="5746557" cy="395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59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Recap : if - else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25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D6C24F5-B348-455C-A236-C94B89024DFB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C:\WINDOWS\Desktop\Oh_type\sacitch_C++_ppt\gif\savitchc02d_p63_1of2.gif">
            <a:extLst>
              <a:ext uri="{FF2B5EF4-FFF2-40B4-BE49-F238E27FC236}">
                <a16:creationId xmlns:a16="http://schemas.microsoft.com/office/drawing/2014/main" id="{865958CB-22FD-4EA2-A204-CED1610A2E2D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80" y="1466999"/>
            <a:ext cx="9913350" cy="465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39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Recap : if - else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26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D6C24F5-B348-455C-A236-C94B89024DFB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4" descr="C:\WINDOWS\Desktop\Oh_type\sacitch_C++_ppt\gif\savitchc02d_p63_2of2.gif">
            <a:extLst>
              <a:ext uri="{FF2B5EF4-FFF2-40B4-BE49-F238E27FC236}">
                <a16:creationId xmlns:a16="http://schemas.microsoft.com/office/drawing/2014/main" id="{C65A8CC6-B3EE-486A-8553-937B9B689795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4" y="1528239"/>
            <a:ext cx="10221962" cy="46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974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Recap : switch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27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19039CC-BF02-47CC-9F21-B4E0CEB6D7F4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C:\WINDOWS\Desktop\Oh_type\sacitch_C++_ppt\gif\savitchc02d_p64_1of2.gif">
            <a:extLst>
              <a:ext uri="{FF2B5EF4-FFF2-40B4-BE49-F238E27FC236}">
                <a16:creationId xmlns:a16="http://schemas.microsoft.com/office/drawing/2014/main" id="{7B392473-C976-4F63-A268-287FC05CC9A2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3" y="990594"/>
            <a:ext cx="8578803" cy="560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97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Recap : switch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28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19039CC-BF02-47CC-9F21-B4E0CEB6D7F4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4" descr="C:\WINDOWS\Desktop\Oh_type\sacitch_C++_ppt\gif\savitchc02d_p64_2of2.gif">
            <a:extLst>
              <a:ext uri="{FF2B5EF4-FFF2-40B4-BE49-F238E27FC236}">
                <a16:creationId xmlns:a16="http://schemas.microsoft.com/office/drawing/2014/main" id="{00C5A5C1-7181-449C-BFC8-45EB9A3D5D53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151" y="1096075"/>
            <a:ext cx="7272808" cy="551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323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Recap : Loops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29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C774378-390A-4286-809A-6FA609AAA28E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3 Types of loops in C++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Most flexible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No "restrictions"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do-while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Least flexible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Always executes loop body at least once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Natural "counting" loop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3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Console I/O </a:t>
            </a:r>
            <a:r>
              <a:rPr lang="en-US" altLang="zh-TW" sz="2400" b="1" cap="none" dirty="0"/>
              <a:t>(Text book 57 – 64)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3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 C++, the </a:t>
            </a:r>
            <a:r>
              <a:rPr lang="en-US" altLang="zh-TW" sz="28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TW" sz="28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are replaced with </a:t>
            </a:r>
            <a:r>
              <a:rPr lang="en-US" altLang="zh-TW" sz="28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altLang="zh-TW" sz="28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 of the </a:t>
            </a:r>
            <a:r>
              <a:rPr lang="en-US" altLang="zh-TW" sz="28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library and </a:t>
            </a:r>
            <a:r>
              <a:rPr lang="en-US" altLang="zh-TW" sz="28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namespace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C:\WINDOWS\Desktop\Oh_type\sacitch_C++_ppt\gif\savitchc01d01_1of2.gif">
            <a:extLst>
              <a:ext uri="{FF2B5EF4-FFF2-40B4-BE49-F238E27FC236}">
                <a16:creationId xmlns:a16="http://schemas.microsoft.com/office/drawing/2014/main" id="{C9E04D75-A039-41E7-85E6-28DF26C7B32B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2083518"/>
            <a:ext cx="70866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9F5E288-0421-4337-9245-798C858B1E5B}"/>
              </a:ext>
            </a:extLst>
          </p:cNvPr>
          <p:cNvSpPr txBox="1">
            <a:spLocks/>
          </p:cNvSpPr>
          <p:nvPr/>
        </p:nvSpPr>
        <p:spPr>
          <a:xfrm>
            <a:off x="477788" y="1902544"/>
            <a:ext cx="4176464" cy="462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When you do output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When you do input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&gt;&gt;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Direction : To where you want the content to be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You can put variable in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directly, without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(“%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”, number);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(“%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”, number);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84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Recap : Loops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30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19039CC-BF02-47CC-9F21-B4E0CEB6D7F4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6" descr="savitchc02d_p69.gif                                            000528B5backup                         BE98102B:">
            <a:extLst>
              <a:ext uri="{FF2B5EF4-FFF2-40B4-BE49-F238E27FC236}">
                <a16:creationId xmlns:a16="http://schemas.microsoft.com/office/drawing/2014/main" id="{B55595A3-8675-4620-9356-5EA3479C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740" y="1057871"/>
            <a:ext cx="9187630" cy="521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233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Recap : Loops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31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19039CC-BF02-47CC-9F21-B4E0CEB6D7F4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C:\WINDOWS\Desktop\Oh_type\sacitch_C++_ppt\gif\savitchc02d_p70.gif">
            <a:extLst>
              <a:ext uri="{FF2B5EF4-FFF2-40B4-BE49-F238E27FC236}">
                <a16:creationId xmlns:a16="http://schemas.microsoft.com/office/drawing/2014/main" id="{BF34CB72-A125-430A-9F85-FF950740340F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078288"/>
            <a:ext cx="9123113" cy="527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14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Recap : Loops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32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19039CC-BF02-47CC-9F21-B4E0CEB6D7F4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5042A9C-9899-4D17-8A58-9797A6BC80E6}"/>
              </a:ext>
            </a:extLst>
          </p:cNvPr>
          <p:cNvSpPr txBox="1">
            <a:spLocks/>
          </p:cNvSpPr>
          <p:nvPr/>
        </p:nvSpPr>
        <p:spPr>
          <a:xfrm>
            <a:off x="419102" y="905471"/>
            <a:ext cx="11139535" cy="5802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for (count=0;count&lt;3;count++)   		</a:t>
            </a:r>
            <a:b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b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 &lt;&lt; "Hi ";	// Loop Body</a:t>
            </a:r>
            <a:b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How many times does loop body execute?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Initialization, loop condition and update all</a:t>
            </a:r>
            <a:b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"built into" the for-loop structure!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A natural "counting" loop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37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Summary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33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C774378-390A-4286-809A-6FA609AAA28E}"/>
              </a:ext>
            </a:extLst>
          </p:cNvPr>
          <p:cNvSpPr txBox="1">
            <a:spLocks/>
          </p:cNvSpPr>
          <p:nvPr/>
        </p:nvSpPr>
        <p:spPr>
          <a:xfrm>
            <a:off x="630188" y="1060575"/>
            <a:ext cx="11139535" cy="5952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Console I/O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Namespace in C++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Char array become String Class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4 steps in solving programming problem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Simple File I/O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Comparator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If-else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91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6736139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Thank you for your attention.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281B1D-87B9-415D-A655-CE6B7BAD1549}"/>
              </a:ext>
            </a:extLst>
          </p:cNvPr>
          <p:cNvSpPr/>
          <p:nvPr/>
        </p:nvSpPr>
        <p:spPr>
          <a:xfrm>
            <a:off x="477788" y="3449594"/>
            <a:ext cx="4320480" cy="2278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Class-related messages will be available on MS teams</a:t>
            </a:r>
          </a:p>
          <a:p>
            <a:pPr lvl="1" algn="ctr">
              <a:lnSpc>
                <a:spcPct val="120000"/>
              </a:lnSpc>
            </a:pPr>
            <a:endParaRPr lang="en-US" altLang="zh-TW"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algn="ctr">
              <a:lnSpc>
                <a:spcPct val="12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Code: </a:t>
            </a:r>
          </a:p>
          <a:p>
            <a:pPr lvl="1" algn="ctr">
              <a:lnSpc>
                <a:spcPct val="12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go4k75s</a:t>
            </a:r>
          </a:p>
        </p:txBody>
      </p:sp>
      <p:sp>
        <p:nvSpPr>
          <p:cNvPr id="7" name="Google Shape;163;p8">
            <a:extLst>
              <a:ext uri="{FF2B5EF4-FFF2-40B4-BE49-F238E27FC236}">
                <a16:creationId xmlns:a16="http://schemas.microsoft.com/office/drawing/2014/main" id="{45BF1BCE-ED1B-4769-B586-300BFB315719}"/>
              </a:ext>
            </a:extLst>
          </p:cNvPr>
          <p:cNvSpPr txBox="1"/>
          <p:nvPr/>
        </p:nvSpPr>
        <p:spPr>
          <a:xfrm>
            <a:off x="8229813" y="5777759"/>
            <a:ext cx="2455416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 Time Survey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A1E1ED-CD33-49ED-8721-5C566C300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28" y="2977661"/>
            <a:ext cx="2837785" cy="28377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343BD6-120E-4831-8CB7-189313D2711B}"/>
              </a:ext>
            </a:extLst>
          </p:cNvPr>
          <p:cNvSpPr/>
          <p:nvPr/>
        </p:nvSpPr>
        <p:spPr>
          <a:xfrm>
            <a:off x="8470676" y="6158532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before 09/23 24:00! 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Namespace </a:t>
            </a:r>
            <a:r>
              <a:rPr lang="en-US" altLang="zh-TW" sz="2400" b="1" cap="none" dirty="0"/>
              <a:t>(Text book 521 – 540)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4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24644" y="905471"/>
            <a:ext cx="11139535" cy="54997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Namespace is a collection of name definition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ex. Function / class / variable</a:t>
            </a: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Namespace is used to isolate function/class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the same name but has different functions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contains all definition from all standard library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way we use it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Includes entire standard library of name definitions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  <a:b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Can specify just the objects we want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std::</a:t>
            </a:r>
            <a:r>
              <a:rPr lang="en-US" altLang="zh-TW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	</a:t>
            </a:r>
            <a:b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std::</a:t>
            </a:r>
            <a:r>
              <a:rPr lang="en-US" altLang="zh-TW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0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Namespace </a:t>
            </a:r>
            <a:r>
              <a:rPr lang="en-US" altLang="zh-TW" sz="2400" b="1" cap="none" dirty="0"/>
              <a:t>(Text book 521 – 540)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5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 descr="C:\WINDOWS\Desktop\Oh_type\sacitch_C++_ppt\gif\savitchc11d07.gif">
            <a:extLst>
              <a:ext uri="{FF2B5EF4-FFF2-40B4-BE49-F238E27FC236}">
                <a16:creationId xmlns:a16="http://schemas.microsoft.com/office/drawing/2014/main" id="{7EB5D242-B79A-49EE-8FF6-352904C5BBD2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81" y="1285503"/>
            <a:ext cx="9599690" cy="51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39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Namespace </a:t>
            </a:r>
            <a:r>
              <a:rPr lang="en-US" altLang="zh-TW" sz="2400" b="1" cap="none" dirty="0"/>
              <a:t>(Text book 521 – 540)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6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Multiple namespace in one code project is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You can also define namespaces of your own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150681-395F-4070-A416-C68D936D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2204864"/>
            <a:ext cx="3154858" cy="42436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A1BC16-B5E7-4879-AD4C-4675DE259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24" y="2204864"/>
            <a:ext cx="3641545" cy="42436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4C2DD36-6F98-4BCC-80E0-F340A2FC7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179" y="2202160"/>
            <a:ext cx="4575035" cy="42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String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7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9" y="908175"/>
            <a:ext cx="4752528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 have less trouble now when dealing with stream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 of the </a:t>
            </a:r>
            <a:r>
              <a:rPr lang="en-US" altLang="zh-TW" sz="28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library and </a:t>
            </a:r>
            <a:r>
              <a:rPr lang="en-US" altLang="zh-TW" sz="28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namespace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You do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directly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We can also mess the string with some operators / methods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+=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.length() / .compare()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D8729EF-7A32-413C-A2A9-7FBAFDBFE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32" y="899240"/>
            <a:ext cx="6510450" cy="59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27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How does that become possible ?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8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As we already discussed, C++ enable objects to have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(Data)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Behavior (Functions)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See the implementation of string here </a:t>
            </a:r>
            <a:r>
              <a:rPr lang="en-US" altLang="zh-TW" sz="18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https://gcc.gnu.org/onlinedocs/gcc-4.6.2/libstdc++/api/a00259.html</a:t>
            </a:r>
            <a:endParaRPr lang="en-US" altLang="zh-TW" sz="1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1800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https://gcc.gnu.org/onlinedocs/gcc-4.6.2/libstdc++/api/a00770_source.html</a:t>
            </a:r>
            <a:endParaRPr lang="en-US" altLang="zh-TW" sz="1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u="sng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C4F8061-EBCD-48F4-9943-E5AE9033AC5B}"/>
              </a:ext>
            </a:extLst>
          </p:cNvPr>
          <p:cNvSpPr txBox="1">
            <a:spLocks/>
          </p:cNvSpPr>
          <p:nvPr/>
        </p:nvSpPr>
        <p:spPr>
          <a:xfrm>
            <a:off x="5374332" y="548680"/>
            <a:ext cx="11139535" cy="6157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TW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8C7A4E5-6781-4A3D-81B1-86B78A065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940" y="3212976"/>
            <a:ext cx="3528392" cy="352839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91A4D22-69FC-4591-B0D7-5B973D49E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326" y="3937796"/>
            <a:ext cx="4968832" cy="27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5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477788" y="199381"/>
            <a:ext cx="12071077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Try this out </a:t>
            </a:r>
            <a:endParaRPr lang="zh-TW" altLang="en-US" sz="3600" b="1" cap="none" dirty="0">
              <a:uFillTx/>
            </a:endParaRPr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045824" y="6525344"/>
            <a:ext cx="1143001" cy="180974"/>
          </a:xfrm>
        </p:spPr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9</a:t>
            </a:fld>
            <a:endParaRPr lang="zh-TW" altLang="en-US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77788" y="908175"/>
            <a:ext cx="11139535" cy="595252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http://cplusplus.com/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Will be very helpful in your future homework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5A0A17C-039B-413A-ABCE-DE0ED3D42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041" y="1899437"/>
            <a:ext cx="5782742" cy="48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96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2E819C87A89BE49BCAA6C8FCE56A377" ma:contentTypeVersion="11" ma:contentTypeDescription="建立新的文件。" ma:contentTypeScope="" ma:versionID="1059171eae3aac1f0ff693ee6b314a7f">
  <xsd:schema xmlns:xsd="http://www.w3.org/2001/XMLSchema" xmlns:xs="http://www.w3.org/2001/XMLSchema" xmlns:p="http://schemas.microsoft.com/office/2006/metadata/properties" xmlns:ns2="d77dca30-cab3-4d8e-9b0c-7afa8564a9f4" xmlns:ns3="6bf35be3-b033-4b83-b40c-29a626ce707e" targetNamespace="http://schemas.microsoft.com/office/2006/metadata/properties" ma:root="true" ma:fieldsID="c26830efa032b5afd96d03ac07bcf8ca" ns2:_="" ns3:_="">
    <xsd:import namespace="d77dca30-cab3-4d8e-9b0c-7afa8564a9f4"/>
    <xsd:import namespace="6bf35be3-b033-4b83-b40c-29a626ce7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dca30-cab3-4d8e-9b0c-7afa8564a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影像標籤" ma:readOnly="false" ma:fieldId="{5cf76f15-5ced-4ddc-b409-7134ff3c332f}" ma:taxonomyMulti="true" ma:sspId="71e21026-b3a1-4af9-ade8-293966d218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35be3-b033-4b83-b40c-29a626ce7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90b3309-ce74-40ea-a174-a8d1d59dea5e}" ma:internalName="TaxCatchAll" ma:showField="CatchAllData" ma:web="6bf35be3-b033-4b83-b40c-29a626ce70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77dca30-cab3-4d8e-9b0c-7afa8564a9f4">
      <Terms xmlns="http://schemas.microsoft.com/office/infopath/2007/PartnerControls"/>
    </lcf76f155ced4ddcb4097134ff3c332f>
    <TaxCatchAll xmlns="6bf35be3-b033-4b83-b40c-29a626ce707e" xsi:nil="true"/>
  </documentManagement>
</p:properties>
</file>

<file path=customXml/itemProps1.xml><?xml version="1.0" encoding="utf-8"?>
<ds:datastoreItem xmlns:ds="http://schemas.openxmlformats.org/officeDocument/2006/customXml" ds:itemID="{42F35F4B-98CC-463D-859E-5B9477219C99}"/>
</file>

<file path=customXml/itemProps2.xml><?xml version="1.0" encoding="utf-8"?>
<ds:datastoreItem xmlns:ds="http://schemas.openxmlformats.org/officeDocument/2006/customXml" ds:itemID="{F8A34A95-67AB-4A7A-A930-EDB008D90CA3}"/>
</file>

<file path=customXml/itemProps3.xml><?xml version="1.0" encoding="utf-8"?>
<ds:datastoreItem xmlns:ds="http://schemas.openxmlformats.org/officeDocument/2006/customXml" ds:itemID="{E03D1CEC-F46A-46A1-81F9-0C67F88BEF5C}"/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19348</TotalTime>
  <Words>1386</Words>
  <Application>Microsoft Office PowerPoint</Application>
  <PresentationFormat>自訂</PresentationFormat>
  <Paragraphs>496</Paragraphs>
  <Slides>34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Freestyle Script</vt:lpstr>
      <vt:lpstr>Wingdings</vt:lpstr>
      <vt:lpstr>世界國家/地區報告簡報</vt:lpstr>
      <vt:lpstr>Object Oriented Programming Lecture 01: Flow of Control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陳碩漢</cp:lastModifiedBy>
  <cp:revision>511</cp:revision>
  <cp:lastPrinted>2020-01-09T04:10:42Z</cp:lastPrinted>
  <dcterms:created xsi:type="dcterms:W3CDTF">2019-11-24T21:24:40Z</dcterms:created>
  <dcterms:modified xsi:type="dcterms:W3CDTF">2022-09-16T01:29:44Z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0x01010082E819C87A89BE49BCAA6C8FCE56A377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