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ed2474b8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ed2474b8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ed2474b8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ed2474b8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ed2474b8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ed2474b8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ed2474b8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ed2474b8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ed2474b8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ed2474b8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ed2474b8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ed2474b8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ed2474b81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ed2474b81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ed2474b81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ed2474b81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ed2474b8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ed2474b8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7ed2474b81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ed2474b8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ed2474b81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ed2474b81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KE6o8rjmXYXewTBMWzjqDTSpcCBMYPSt/view"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WcAgU6qpWP3Ovn_0y9nUOeDuhGWuOl8r/view" TargetMode="Externa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AcCNOAHbk5SivAtSyw1sE4fLMSNYnVCq/vie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My Pet Arbitrage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Tracy Chen &amp; Kimberly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248650" y="5356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a:t>
            </a:r>
            <a:endParaRPr/>
          </a:p>
        </p:txBody>
      </p:sp>
      <p:sp>
        <p:nvSpPr>
          <p:cNvPr id="335" name="Google Shape;335;p22"/>
          <p:cNvSpPr txBox="1"/>
          <p:nvPr>
            <p:ph idx="1" type="body"/>
          </p:nvPr>
        </p:nvSpPr>
        <p:spPr>
          <a:xfrm>
            <a:off x="1358900" y="1497175"/>
            <a:ext cx="3094500" cy="111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Satisfied and Playful Dog (+5 points): </a:t>
            </a:r>
            <a:endParaRPr/>
          </a:p>
          <a:p>
            <a:pPr indent="0" lvl="0" marL="0" rtl="0" algn="l">
              <a:spcBef>
                <a:spcPts val="1600"/>
              </a:spcBef>
              <a:spcAft>
                <a:spcPts val="1600"/>
              </a:spcAft>
              <a:buNone/>
            </a:pPr>
            <a:r>
              <a:rPr lang="en"/>
              <a:t>When you spend within your weekly budget </a:t>
            </a:r>
            <a:endParaRPr/>
          </a:p>
        </p:txBody>
      </p:sp>
      <p:sp>
        <p:nvSpPr>
          <p:cNvPr id="336" name="Google Shape;336;p22"/>
          <p:cNvSpPr txBox="1"/>
          <p:nvPr>
            <p:ph idx="1" type="body"/>
          </p:nvPr>
        </p:nvSpPr>
        <p:spPr>
          <a:xfrm>
            <a:off x="5289675" y="1459375"/>
            <a:ext cx="3094500" cy="11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Affectionate and Loving Dog (+1 point):</a:t>
            </a:r>
            <a:endParaRPr/>
          </a:p>
          <a:p>
            <a:pPr indent="0" lvl="0" marL="0" rtl="0" algn="l">
              <a:spcBef>
                <a:spcPts val="1600"/>
              </a:spcBef>
              <a:spcAft>
                <a:spcPts val="1600"/>
              </a:spcAft>
              <a:buNone/>
            </a:pPr>
            <a:r>
              <a:rPr lang="en"/>
              <a:t>When you log in your expenses on that day </a:t>
            </a:r>
            <a:endParaRPr/>
          </a:p>
        </p:txBody>
      </p:sp>
      <p:pic>
        <p:nvPicPr>
          <p:cNvPr id="337" name="Google Shape;337;p22"/>
          <p:cNvPicPr preferRelativeResize="0"/>
          <p:nvPr/>
        </p:nvPicPr>
        <p:blipFill>
          <a:blip r:embed="rId3">
            <a:alphaModFix/>
          </a:blip>
          <a:stretch>
            <a:fillRect/>
          </a:stretch>
        </p:blipFill>
        <p:spPr>
          <a:xfrm>
            <a:off x="1672450" y="2609575"/>
            <a:ext cx="2076146" cy="2229125"/>
          </a:xfrm>
          <a:prstGeom prst="rect">
            <a:avLst/>
          </a:prstGeom>
          <a:noFill/>
          <a:ln>
            <a:noFill/>
          </a:ln>
        </p:spPr>
      </p:pic>
      <p:pic>
        <p:nvPicPr>
          <p:cNvPr id="338" name="Google Shape;338;p22"/>
          <p:cNvPicPr preferRelativeResize="0"/>
          <p:nvPr/>
        </p:nvPicPr>
        <p:blipFill>
          <a:blip r:embed="rId4">
            <a:alphaModFix/>
          </a:blip>
          <a:stretch>
            <a:fillRect/>
          </a:stretch>
        </p:blipFill>
        <p:spPr>
          <a:xfrm>
            <a:off x="5837033" y="2752275"/>
            <a:ext cx="1999775" cy="2191325"/>
          </a:xfrm>
          <a:prstGeom prst="rect">
            <a:avLst/>
          </a:prstGeom>
          <a:noFill/>
          <a:ln>
            <a:noFill/>
          </a:ln>
        </p:spPr>
      </p:pic>
      <p:pic>
        <p:nvPicPr>
          <p:cNvPr id="339" name="Google Shape;339;p22"/>
          <p:cNvPicPr preferRelativeResize="0"/>
          <p:nvPr/>
        </p:nvPicPr>
        <p:blipFill>
          <a:blip r:embed="rId5">
            <a:alphaModFix/>
          </a:blip>
          <a:stretch>
            <a:fillRect/>
          </a:stretch>
        </p:blipFill>
        <p:spPr>
          <a:xfrm>
            <a:off x="3092525" y="2571750"/>
            <a:ext cx="656075" cy="665225"/>
          </a:xfrm>
          <a:prstGeom prst="rect">
            <a:avLst/>
          </a:prstGeom>
          <a:noFill/>
          <a:ln>
            <a:noFill/>
          </a:ln>
        </p:spPr>
      </p:pic>
      <p:pic>
        <p:nvPicPr>
          <p:cNvPr id="340" name="Google Shape;340;p22"/>
          <p:cNvPicPr preferRelativeResize="0"/>
          <p:nvPr/>
        </p:nvPicPr>
        <p:blipFill>
          <a:blip r:embed="rId6">
            <a:alphaModFix/>
          </a:blip>
          <a:stretch>
            <a:fillRect/>
          </a:stretch>
        </p:blipFill>
        <p:spPr>
          <a:xfrm>
            <a:off x="5837025" y="2752275"/>
            <a:ext cx="765350" cy="2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Punishment: </a:t>
            </a:r>
            <a:endParaRPr/>
          </a:p>
        </p:txBody>
      </p:sp>
      <p:sp>
        <p:nvSpPr>
          <p:cNvPr id="346" name="Google Shape;346;p23"/>
          <p:cNvSpPr txBox="1"/>
          <p:nvPr>
            <p:ph idx="1" type="body"/>
          </p:nvPr>
        </p:nvSpPr>
        <p:spPr>
          <a:xfrm>
            <a:off x="1303800" y="1597875"/>
            <a:ext cx="3268200" cy="18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Crying Dog: </a:t>
            </a:r>
            <a:endParaRPr/>
          </a:p>
          <a:p>
            <a:pPr indent="0" lvl="0" marL="0" rtl="0" algn="l">
              <a:spcBef>
                <a:spcPts val="1600"/>
              </a:spcBef>
              <a:spcAft>
                <a:spcPts val="1600"/>
              </a:spcAft>
              <a:buNone/>
            </a:pPr>
            <a:r>
              <a:rPr lang="en"/>
              <a:t>When you forget to log in your expenses for the day</a:t>
            </a:r>
            <a:endParaRPr/>
          </a:p>
        </p:txBody>
      </p:sp>
      <p:sp>
        <p:nvSpPr>
          <p:cNvPr id="347" name="Google Shape;347;p23"/>
          <p:cNvSpPr txBox="1"/>
          <p:nvPr>
            <p:ph idx="1" type="body"/>
          </p:nvPr>
        </p:nvSpPr>
        <p:spPr>
          <a:xfrm>
            <a:off x="4972625" y="1492900"/>
            <a:ext cx="3268200" cy="18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Sick Dog: </a:t>
            </a:r>
            <a:endParaRPr/>
          </a:p>
          <a:p>
            <a:pPr indent="0" lvl="0" marL="0" rtl="0" algn="l">
              <a:spcBef>
                <a:spcPts val="1600"/>
              </a:spcBef>
              <a:spcAft>
                <a:spcPts val="1600"/>
              </a:spcAft>
              <a:buNone/>
            </a:pPr>
            <a:r>
              <a:rPr lang="en"/>
              <a:t>When you overspend your weekly budget </a:t>
            </a:r>
            <a:endParaRPr/>
          </a:p>
        </p:txBody>
      </p:sp>
      <p:pic>
        <p:nvPicPr>
          <p:cNvPr id="348" name="Google Shape;348;p23"/>
          <p:cNvPicPr preferRelativeResize="0"/>
          <p:nvPr/>
        </p:nvPicPr>
        <p:blipFill>
          <a:blip r:embed="rId3">
            <a:alphaModFix/>
          </a:blip>
          <a:stretch>
            <a:fillRect/>
          </a:stretch>
        </p:blipFill>
        <p:spPr>
          <a:xfrm>
            <a:off x="5381921" y="2571746"/>
            <a:ext cx="1950200" cy="2172000"/>
          </a:xfrm>
          <a:prstGeom prst="rect">
            <a:avLst/>
          </a:prstGeom>
          <a:noFill/>
          <a:ln cap="flat" cmpd="sng" w="9525">
            <a:solidFill>
              <a:srgbClr val="FFFFFF"/>
            </a:solidFill>
            <a:prstDash val="solid"/>
            <a:round/>
            <a:headEnd len="sm" w="sm" type="none"/>
            <a:tailEnd len="sm" w="sm" type="none"/>
          </a:ln>
        </p:spPr>
      </p:pic>
      <p:pic>
        <p:nvPicPr>
          <p:cNvPr id="349" name="Google Shape;349;p23"/>
          <p:cNvPicPr preferRelativeResize="0"/>
          <p:nvPr/>
        </p:nvPicPr>
        <p:blipFill>
          <a:blip r:embed="rId4">
            <a:alphaModFix/>
          </a:blip>
          <a:stretch>
            <a:fillRect/>
          </a:stretch>
        </p:blipFill>
        <p:spPr>
          <a:xfrm>
            <a:off x="1401300" y="2670450"/>
            <a:ext cx="2048125" cy="2073300"/>
          </a:xfrm>
          <a:prstGeom prst="rect">
            <a:avLst/>
          </a:prstGeom>
          <a:noFill/>
          <a:ln>
            <a:noFill/>
          </a:ln>
        </p:spPr>
      </p:pic>
      <p:sp>
        <p:nvSpPr>
          <p:cNvPr id="350" name="Google Shape;350;p23"/>
          <p:cNvSpPr txBox="1"/>
          <p:nvPr/>
        </p:nvSpPr>
        <p:spPr>
          <a:xfrm>
            <a:off x="7198150" y="4233400"/>
            <a:ext cx="73359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51" name="Google Shape;351;p23"/>
          <p:cNvPicPr preferRelativeResize="0"/>
          <p:nvPr/>
        </p:nvPicPr>
        <p:blipFill>
          <a:blip r:embed="rId5">
            <a:alphaModFix/>
          </a:blip>
          <a:stretch>
            <a:fillRect/>
          </a:stretch>
        </p:blipFill>
        <p:spPr>
          <a:xfrm>
            <a:off x="6964750" y="3891500"/>
            <a:ext cx="367375" cy="73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3412775" y="2351100"/>
            <a:ext cx="2732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a:t>
            </a:r>
            <a:endParaRPr/>
          </a:p>
        </p:txBody>
      </p:sp>
      <p:sp>
        <p:nvSpPr>
          <p:cNvPr id="284" name="Google Shape;284;p14"/>
          <p:cNvSpPr txBox="1"/>
          <p:nvPr>
            <p:ph idx="1" type="body"/>
          </p:nvPr>
        </p:nvSpPr>
        <p:spPr>
          <a:xfrm>
            <a:off x="1185050" y="19663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-Comprehensive solution to increase financial literacy among people of ages 16-21 </a:t>
            </a:r>
            <a:endParaRPr/>
          </a:p>
          <a:p>
            <a:pPr indent="0" lvl="0" marL="0" rtl="0" algn="l">
              <a:spcBef>
                <a:spcPts val="1600"/>
              </a:spcBef>
              <a:spcAft>
                <a:spcPts val="0"/>
              </a:spcAft>
              <a:buNone/>
            </a:pPr>
            <a:r>
              <a:rPr lang="en"/>
              <a:t>- Based on math finance, economics, psychology </a:t>
            </a:r>
            <a:endParaRPr/>
          </a:p>
          <a:p>
            <a:pPr indent="0" lvl="0" marL="0" rtl="0" algn="l">
              <a:spcBef>
                <a:spcPts val="1600"/>
              </a:spcBef>
              <a:spcAft>
                <a:spcPts val="0"/>
              </a:spcAft>
              <a:buNone/>
            </a:pPr>
            <a:r>
              <a:rPr lang="en"/>
              <a:t>2 Pillars:</a:t>
            </a:r>
            <a:endParaRPr/>
          </a:p>
          <a:p>
            <a:pPr indent="-311150" lvl="0" marL="457200" rtl="0" algn="l">
              <a:spcBef>
                <a:spcPts val="1600"/>
              </a:spcBef>
              <a:spcAft>
                <a:spcPts val="0"/>
              </a:spcAft>
              <a:buSzPts val="1300"/>
              <a:buChar char="●"/>
            </a:pPr>
            <a:r>
              <a:rPr lang="en"/>
              <a:t>Positive/Negative reinforcement with a cute avatar: seek to change spending/saving habits of users</a:t>
            </a:r>
            <a:endParaRPr/>
          </a:p>
          <a:p>
            <a:pPr indent="-311150" lvl="0" marL="457200" rtl="0" algn="l">
              <a:spcBef>
                <a:spcPts val="0"/>
              </a:spcBef>
              <a:spcAft>
                <a:spcPts val="0"/>
              </a:spcAft>
              <a:buSzPts val="1300"/>
              <a:buChar char="●"/>
            </a:pPr>
            <a:r>
              <a:rPr lang="en"/>
              <a:t>Adaptable</a:t>
            </a:r>
            <a:r>
              <a:rPr lang="en"/>
              <a:t> planning of future spending goals: amount to save changes depending on expected future market and economic conditions  </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290" name="Google Shape;290;p15"/>
          <p:cNvSpPr txBox="1"/>
          <p:nvPr>
            <p:ph idx="1" type="body"/>
          </p:nvPr>
        </p:nvSpPr>
        <p:spPr>
          <a:xfrm>
            <a:off x="1303800" y="16961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AutoNum type="arabicParenR"/>
            </a:pPr>
            <a:r>
              <a:rPr lang="en"/>
              <a:t>Projection of savings to meet a certain goal </a:t>
            </a:r>
            <a:endParaRPr/>
          </a:p>
          <a:p>
            <a:pPr indent="-311150" lvl="0" marL="457200" rtl="0" algn="l">
              <a:spcBef>
                <a:spcPts val="1600"/>
              </a:spcBef>
              <a:spcAft>
                <a:spcPts val="0"/>
              </a:spcAft>
              <a:buSzPts val="1300"/>
              <a:buAutoNum type="arabicParenR"/>
            </a:pPr>
            <a:r>
              <a:rPr lang="en"/>
              <a:t>Logging of daily expenses to help users understand their spending habits </a:t>
            </a:r>
            <a:endParaRPr/>
          </a:p>
          <a:p>
            <a:pPr indent="-311150" lvl="0" marL="457200" rtl="0" algn="l">
              <a:spcBef>
                <a:spcPts val="1600"/>
              </a:spcBef>
              <a:spcAft>
                <a:spcPts val="1600"/>
              </a:spcAft>
              <a:buSzPts val="1300"/>
              <a:buAutoNum type="arabicParenR"/>
            </a:pPr>
            <a:r>
              <a:rPr lang="en"/>
              <a:t>Interaction with your pet to receive relevant financial advice and view your financial health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Projection of Savings </a:t>
            </a:r>
            <a:endParaRPr/>
          </a:p>
        </p:txBody>
      </p:sp>
      <p:sp>
        <p:nvSpPr>
          <p:cNvPr id="296" name="Google Shape;296;p16"/>
          <p:cNvSpPr txBox="1"/>
          <p:nvPr>
            <p:ph idx="1" type="body"/>
          </p:nvPr>
        </p:nvSpPr>
        <p:spPr>
          <a:xfrm>
            <a:off x="1303800" y="1533775"/>
            <a:ext cx="7030500" cy="26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Retirement:</a:t>
            </a:r>
            <a:endParaRPr/>
          </a:p>
          <a:p>
            <a:pPr indent="-311150" lvl="0" marL="914400" rtl="0" algn="l">
              <a:spcBef>
                <a:spcPts val="1600"/>
              </a:spcBef>
              <a:spcAft>
                <a:spcPts val="0"/>
              </a:spcAft>
              <a:buSzPts val="1300"/>
              <a:buChar char="●"/>
            </a:pPr>
            <a:r>
              <a:rPr lang="en"/>
              <a:t>Take current age and retirement age</a:t>
            </a:r>
            <a:endParaRPr/>
          </a:p>
          <a:p>
            <a:pPr indent="-311150" lvl="0" marL="914400" rtl="0" algn="l">
              <a:spcBef>
                <a:spcPts val="0"/>
              </a:spcBef>
              <a:spcAft>
                <a:spcPts val="0"/>
              </a:spcAft>
              <a:buSzPts val="1300"/>
              <a:buChar char="●"/>
            </a:pPr>
            <a:r>
              <a:rPr lang="en"/>
              <a:t>Assuming user will live until 80 and that inflation is at 2.5%</a:t>
            </a:r>
            <a:endParaRPr/>
          </a:p>
          <a:p>
            <a:pPr indent="-311150" lvl="0" marL="914400" rtl="0" algn="l">
              <a:spcBef>
                <a:spcPts val="0"/>
              </a:spcBef>
              <a:spcAft>
                <a:spcPts val="0"/>
              </a:spcAft>
              <a:buSzPts val="1300"/>
              <a:buChar char="●"/>
            </a:pPr>
            <a:r>
              <a:rPr lang="en"/>
              <a:t>Having future monthly expense based on current monthly expense adjusted for inflation</a:t>
            </a:r>
            <a:endParaRPr/>
          </a:p>
          <a:p>
            <a:pPr indent="-311150" lvl="0" marL="914400" rtl="0" algn="l">
              <a:spcBef>
                <a:spcPts val="0"/>
              </a:spcBef>
              <a:spcAft>
                <a:spcPts val="0"/>
              </a:spcAft>
              <a:buSzPts val="1300"/>
              <a:buChar char="●"/>
            </a:pPr>
            <a:r>
              <a:rPr lang="en"/>
              <a:t>Determining lump sum amount needed at retirement </a:t>
            </a:r>
            <a:endParaRPr/>
          </a:p>
          <a:p>
            <a:pPr indent="-311150" lvl="0" marL="914400" rtl="0" algn="l">
              <a:spcBef>
                <a:spcPts val="0"/>
              </a:spcBef>
              <a:spcAft>
                <a:spcPts val="0"/>
              </a:spcAft>
              <a:buSzPts val="1300"/>
              <a:buChar char="●"/>
            </a:pPr>
            <a:r>
              <a:rPr lang="en"/>
              <a:t>Ideally use forward rates for growth rates, due to unavailability of Bloomberg, t</a:t>
            </a:r>
            <a:r>
              <a:rPr lang="en"/>
              <a:t>ake the Moving Average of S&amp;P growth rate as our interest rate to compound savings each year until retirement. Note if rates are negative, use 10 year bond yields. The summation of these cash flows equal the lump sum.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Projection of Savings </a:t>
            </a:r>
            <a:endParaRPr/>
          </a:p>
          <a:p>
            <a:pPr indent="0" lvl="0" marL="0" rtl="0" algn="l">
              <a:spcBef>
                <a:spcPts val="0"/>
              </a:spcBef>
              <a:spcAft>
                <a:spcPts val="0"/>
              </a:spcAft>
              <a:buNone/>
            </a:pPr>
            <a:r>
              <a:t/>
            </a:r>
            <a:endParaRPr/>
          </a:p>
        </p:txBody>
      </p:sp>
      <p:sp>
        <p:nvSpPr>
          <p:cNvPr id="302" name="Google Shape;302;p17"/>
          <p:cNvSpPr txBox="1"/>
          <p:nvPr>
            <p:ph idx="1" type="body"/>
          </p:nvPr>
        </p:nvSpPr>
        <p:spPr>
          <a:xfrm>
            <a:off x="3396750" y="1319900"/>
            <a:ext cx="2350500" cy="4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Retirement Planning Feature </a:t>
            </a:r>
            <a:endParaRPr/>
          </a:p>
        </p:txBody>
      </p:sp>
      <p:pic>
        <p:nvPicPr>
          <p:cNvPr id="303" name="Google Shape;303;p17" title="project.mp4">
            <a:hlinkClick r:id="rId3"/>
          </p:cNvPr>
          <p:cNvPicPr preferRelativeResize="0"/>
          <p:nvPr/>
        </p:nvPicPr>
        <p:blipFill>
          <a:blip r:embed="rId4">
            <a:alphaModFix/>
          </a:blip>
          <a:stretch>
            <a:fillRect/>
          </a:stretch>
        </p:blipFill>
        <p:spPr>
          <a:xfrm>
            <a:off x="1792776" y="1729121"/>
            <a:ext cx="5723902" cy="317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Projection of Savings </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Loans:  </a:t>
            </a:r>
            <a:endParaRPr/>
          </a:p>
          <a:p>
            <a:pPr indent="-311150" lvl="0" marL="457200" rtl="0" algn="l">
              <a:spcBef>
                <a:spcPts val="1600"/>
              </a:spcBef>
              <a:spcAft>
                <a:spcPts val="0"/>
              </a:spcAft>
              <a:buSzPts val="1300"/>
              <a:buChar char="●"/>
            </a:pPr>
            <a:r>
              <a:rPr lang="en"/>
              <a:t>Assuming a federal loan with average rate of 5.8%</a:t>
            </a:r>
            <a:endParaRPr/>
          </a:p>
          <a:p>
            <a:pPr indent="-311150" lvl="0" marL="457200" rtl="0" algn="l">
              <a:spcBef>
                <a:spcPts val="0"/>
              </a:spcBef>
              <a:spcAft>
                <a:spcPts val="0"/>
              </a:spcAft>
              <a:buSzPts val="1300"/>
              <a:buChar char="●"/>
            </a:pPr>
            <a:r>
              <a:rPr lang="en"/>
              <a:t>Daily Interest Rates are converted to monthly interest payments. </a:t>
            </a:r>
            <a:endParaRPr/>
          </a:p>
          <a:p>
            <a:pPr indent="-311150" lvl="0" marL="457200" rtl="0" algn="l">
              <a:spcBef>
                <a:spcPts val="0"/>
              </a:spcBef>
              <a:spcAft>
                <a:spcPts val="0"/>
              </a:spcAft>
              <a:buSzPts val="1300"/>
              <a:buChar char="●"/>
            </a:pPr>
            <a:r>
              <a:rPr lang="en"/>
              <a:t>Total Interest Payment and Principal (loan amount) summed and divided over the span of monthly payments across 10 years    </a:t>
            </a:r>
            <a:endParaRPr/>
          </a:p>
          <a:p>
            <a:pPr indent="-311150" lvl="0" marL="457200" rtl="0" algn="l">
              <a:spcBef>
                <a:spcPts val="0"/>
              </a:spcBef>
              <a:spcAft>
                <a:spcPts val="0"/>
              </a:spcAft>
              <a:buSzPts val="1300"/>
              <a:buChar char="●"/>
            </a:pPr>
            <a:r>
              <a:rPr lang="en"/>
              <a:t>Display the  amortized payments over a time span of 10 years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Logging </a:t>
            </a:r>
            <a:r>
              <a:rPr lang="en"/>
              <a:t>of Daily Expenses </a:t>
            </a:r>
            <a:r>
              <a:rPr b="0" lang="en" sz="1300">
                <a:latin typeface="Nunito"/>
                <a:ea typeface="Nunito"/>
                <a:cs typeface="Nunito"/>
                <a:sym typeface="Nunito"/>
              </a:rPr>
              <a:t> </a:t>
            </a:r>
            <a:endParaRPr/>
          </a:p>
        </p:txBody>
      </p:sp>
      <p:sp>
        <p:nvSpPr>
          <p:cNvPr id="315" name="Google Shape;315;p19"/>
          <p:cNvSpPr txBox="1"/>
          <p:nvPr>
            <p:ph idx="1" type="body"/>
          </p:nvPr>
        </p:nvSpPr>
        <p:spPr>
          <a:xfrm>
            <a:off x="566900" y="1700475"/>
            <a:ext cx="2659800" cy="278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user can input monthly income, expenses, and their goals for retirement, student loans, etc.</a:t>
            </a:r>
            <a:endParaRPr/>
          </a:p>
          <a:p>
            <a:pPr indent="-311150" lvl="0" marL="457200" rtl="0" algn="l">
              <a:spcBef>
                <a:spcPts val="0"/>
              </a:spcBef>
              <a:spcAft>
                <a:spcPts val="0"/>
              </a:spcAft>
              <a:buSzPts val="1300"/>
              <a:buChar char="●"/>
            </a:pPr>
            <a:r>
              <a:rPr lang="en"/>
              <a:t>Can Save Daily Expenses </a:t>
            </a:r>
            <a:endParaRPr/>
          </a:p>
          <a:p>
            <a:pPr indent="-311150" lvl="0" marL="457200" rtl="0" algn="l">
              <a:spcBef>
                <a:spcPts val="0"/>
              </a:spcBef>
              <a:spcAft>
                <a:spcPts val="0"/>
              </a:spcAft>
              <a:buSzPts val="1300"/>
              <a:buChar char="●"/>
            </a:pPr>
            <a:r>
              <a:rPr lang="en"/>
              <a:t>Pie Chart showing various expenses can be shown so the user is aware of where most of their expenses come from </a:t>
            </a:r>
            <a:endParaRPr/>
          </a:p>
          <a:p>
            <a:pPr indent="0" lvl="0" marL="0" rtl="0" algn="l">
              <a:spcBef>
                <a:spcPts val="1600"/>
              </a:spcBef>
              <a:spcAft>
                <a:spcPts val="1600"/>
              </a:spcAft>
              <a:buNone/>
            </a:pPr>
            <a:r>
              <a:t/>
            </a:r>
            <a:endParaRPr/>
          </a:p>
        </p:txBody>
      </p:sp>
      <p:pic>
        <p:nvPicPr>
          <p:cNvPr id="316" name="Google Shape;316;p19" title="log_expenses.mp4">
            <a:hlinkClick r:id="rId3"/>
          </p:cNvPr>
          <p:cNvPicPr preferRelativeResize="0"/>
          <p:nvPr/>
        </p:nvPicPr>
        <p:blipFill>
          <a:blip r:embed="rId4">
            <a:alphaModFix/>
          </a:blip>
          <a:stretch>
            <a:fillRect/>
          </a:stretch>
        </p:blipFill>
        <p:spPr>
          <a:xfrm>
            <a:off x="3557700" y="1268250"/>
            <a:ext cx="5064926" cy="3522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Reward/Punishment System </a:t>
            </a:r>
            <a:endParaRPr/>
          </a:p>
        </p:txBody>
      </p:sp>
      <p:sp>
        <p:nvSpPr>
          <p:cNvPr id="322" name="Google Shape;322;p20"/>
          <p:cNvSpPr txBox="1"/>
          <p:nvPr>
            <p:ph idx="1" type="body"/>
          </p:nvPr>
        </p:nvSpPr>
        <p:spPr>
          <a:xfrm>
            <a:off x="1303800" y="1728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change user’s spending/saving habits </a:t>
            </a:r>
            <a:endParaRPr/>
          </a:p>
          <a:p>
            <a:pPr indent="0" lvl="0" marL="0" rtl="0" algn="l">
              <a:spcBef>
                <a:spcPts val="1600"/>
              </a:spcBef>
              <a:spcAft>
                <a:spcPts val="0"/>
              </a:spcAft>
              <a:buNone/>
            </a:pPr>
            <a:r>
              <a:rPr lang="en"/>
              <a:t>Previously: </a:t>
            </a:r>
            <a:endParaRPr/>
          </a:p>
          <a:p>
            <a:pPr indent="-311150" lvl="0" marL="457200" rtl="0" algn="l">
              <a:spcBef>
                <a:spcPts val="1600"/>
              </a:spcBef>
              <a:spcAft>
                <a:spcPts val="0"/>
              </a:spcAft>
              <a:buSzPts val="1300"/>
              <a:buChar char="●"/>
            </a:pPr>
            <a:r>
              <a:rPr lang="en"/>
              <a:t>Projection of savings feature stores the amount you should be saving/setting aside for necessary payments to meet your goals</a:t>
            </a:r>
            <a:endParaRPr/>
          </a:p>
          <a:p>
            <a:pPr indent="-311150" lvl="0" marL="457200" rtl="0" algn="l">
              <a:spcBef>
                <a:spcPts val="0"/>
              </a:spcBef>
              <a:spcAft>
                <a:spcPts val="0"/>
              </a:spcAft>
              <a:buSzPts val="1300"/>
              <a:buChar char="●"/>
            </a:pPr>
            <a:r>
              <a:rPr lang="en"/>
              <a:t>Your daily expenses recorded would be compared to your target for savings</a:t>
            </a:r>
            <a:endParaRPr/>
          </a:p>
          <a:p>
            <a:pPr indent="-311150" lvl="0" marL="457200" rtl="0" algn="l">
              <a:spcBef>
                <a:spcPts val="0"/>
              </a:spcBef>
              <a:spcAft>
                <a:spcPts val="0"/>
              </a:spcAft>
              <a:buSzPts val="1300"/>
              <a:buChar char="●"/>
            </a:pPr>
            <a:r>
              <a:rPr lang="en"/>
              <a:t>Your pet dog will be affected by your logging habit of daily expenses and whether  your daily expenses meet the projected savings amount </a:t>
            </a:r>
            <a:endParaRPr/>
          </a:p>
          <a:p>
            <a:pPr indent="-311150" lvl="0" marL="457200" rtl="0" algn="l">
              <a:spcBef>
                <a:spcPts val="0"/>
              </a:spcBef>
              <a:spcAft>
                <a:spcPts val="0"/>
              </a:spcAft>
              <a:buSzPts val="1300"/>
              <a:buChar char="●"/>
            </a:pPr>
            <a:r>
              <a:rPr lang="en"/>
              <a:t>You will be ranked among other app users based on the health of your dog (points system)</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with Pet </a:t>
            </a:r>
            <a:endParaRPr/>
          </a:p>
        </p:txBody>
      </p:sp>
      <p:sp>
        <p:nvSpPr>
          <p:cNvPr id="328" name="Google Shape;328;p21"/>
          <p:cNvSpPr txBox="1"/>
          <p:nvPr>
            <p:ph idx="1" type="body"/>
          </p:nvPr>
        </p:nvSpPr>
        <p:spPr>
          <a:xfrm>
            <a:off x="1122013" y="1144350"/>
            <a:ext cx="6900000" cy="6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Your pet dog can give you various financial tips. In the final version this would be connected to a news site, so Arbitrage will give you advice depending on current markets.  </a:t>
            </a:r>
            <a:endParaRPr/>
          </a:p>
        </p:txBody>
      </p:sp>
      <p:pic>
        <p:nvPicPr>
          <p:cNvPr id="329" name="Google Shape;329;p21" title="interact.mp4">
            <a:hlinkClick r:id="rId3"/>
          </p:cNvPr>
          <p:cNvPicPr preferRelativeResize="0"/>
          <p:nvPr/>
        </p:nvPicPr>
        <p:blipFill>
          <a:blip r:embed="rId4">
            <a:alphaModFix/>
          </a:blip>
          <a:stretch>
            <a:fillRect/>
          </a:stretch>
        </p:blipFill>
        <p:spPr>
          <a:xfrm>
            <a:off x="1629849" y="1751300"/>
            <a:ext cx="5884315" cy="326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