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80" r:id="rId6"/>
    <p:sldId id="260" r:id="rId7"/>
    <p:sldId id="279" r:id="rId8"/>
    <p:sldId id="259" r:id="rId9"/>
    <p:sldId id="258" r:id="rId10"/>
    <p:sldId id="281" r:id="rId11"/>
    <p:sldId id="264" r:id="rId12"/>
    <p:sldId id="265" r:id="rId13"/>
    <p:sldId id="282" r:id="rId14"/>
    <p:sldId id="266" r:id="rId15"/>
    <p:sldId id="270" r:id="rId16"/>
    <p:sldId id="272" r:id="rId17"/>
    <p:sldId id="283" r:id="rId18"/>
    <p:sldId id="267" r:id="rId19"/>
    <p:sldId id="268" r:id="rId20"/>
    <p:sldId id="273" r:id="rId21"/>
    <p:sldId id="277" r:id="rId22"/>
    <p:sldId id="284" r:id="rId23"/>
    <p:sldId id="274" r:id="rId24"/>
    <p:sldId id="285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F925-9669-40F4-86C3-CF63B0ADA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4383F-E98F-4959-AA11-721CC97FB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8578-5C65-4C29-BFB1-053DEB5F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62F-D713-4AD4-B4E5-27138956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45DE-59A8-47D1-BE61-EF5FF5AE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41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CE1C-2C0D-4E74-8DBF-34AADC3E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6798A-A0AA-4D4E-B372-BC865CD1C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FFA1-1D49-4043-8CAF-E866F5B6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FD8A-6959-48EA-8943-AAD064C5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FB6F-4FAC-4D16-86CF-8CE8649F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258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AA172-6430-4877-8631-2CF33FEBD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0D8EB-ECE6-4583-8359-D25B2178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3384-AD4F-416D-B011-5B2ACDDB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8B0A-B1F6-427E-B538-03810810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8D17-2D37-4101-AB6E-451CA4C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13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A8A3-BC49-4C7E-9E70-42C971B4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29B5-39B4-48AE-AA87-D46E7F86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B0D7-6A9B-4399-B3F4-57C51127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842E-5565-4C2F-9279-1888CA53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A5BA-688B-4B25-92A0-00656B57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67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387F-170F-44EB-A964-8DF352AA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8572-FB10-4E90-9738-C57B4700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F78D-760E-4D06-88B9-03FACA70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CBE-3AA7-4AD8-8751-E7644664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F2DE-4680-4758-8585-FA33874B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35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2216-84B7-47E7-A50B-7E2BE14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053B-CE0C-48D8-9AF8-24651E9E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312B2-0902-4345-9C0E-5924288E5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B25BC-FA29-43B8-8798-05F0E172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A644C-9CFE-45EE-8266-1855FA42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6A02-88E9-49C1-8F13-02C832A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6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B2F4-54C7-47D2-A36E-97280055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4EF5-4C78-431C-B56F-411678560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67E7C-F2C2-4FCE-B9A9-E86BA598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91745-0BCE-430D-84BF-2F001F7FF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4386D-69C1-44FF-A522-9216BFC5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B0C07-C4F7-43F8-9DE6-D076F2F1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5A5B9-3532-4D99-875E-6DC19CA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D8D7C-41D0-47B7-957B-29446DF4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93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2CFD-79A9-481D-9C7F-CEF15D76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89CBA-C8A7-4021-B56E-FF4A2434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5CE71-91FE-4D9A-A595-BD106DD6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B3750-67AB-4FB4-B3B7-DEFE377A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407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2C60E-069C-4351-B8B6-297284BD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DB618-EA05-4898-82E5-D9D0EA6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F3C36-B5B7-4A30-89F8-2823DA2F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30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9464-5C72-4D40-B5A0-5C4468B0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CF53-20FF-4647-A3B9-6B965821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4BC5D-75DB-40DD-8FA5-6F5723D7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141C-8C2D-4921-A418-05FF1679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43C1-9789-462A-8F5E-A4EDC930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7CF3D-E22A-41D2-9AC5-34A00AC3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75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41F2-351E-488B-8EDD-AC00CC64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1E2AC-EDA2-47CC-A225-76F233BE0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78625-3CAC-47F5-9CFB-0EEA31E17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0EBFE-C938-464B-A2AC-5AEF3B59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0C79E-F091-4B04-9285-35C0DAF4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BB702-470D-4B56-95EE-A65B09F0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94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BFBED-847F-4C42-B4BE-C2BFB1B7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052D2-4A43-4DB2-9504-260716A4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37D1-130C-4E95-9CC5-100D9C66F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954E-E7C2-4034-A942-C405C06E55A3}" type="datetimeFigureOut">
              <a:rPr lang="en-SG" smtClean="0"/>
              <a:t>2/2/2021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4852-2C96-4178-98B5-F3E8163ED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BC1C-204E-430C-BEE0-4C7DDABC0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CDB2-3637-4311-9AF4-5B295078DE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02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B2285-57FE-4D5A-A9F6-6538D2CA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Amsterdam </a:t>
            </a:r>
            <a:r>
              <a:rPr lang="en-US" sz="8000" dirty="0" err="1">
                <a:solidFill>
                  <a:srgbClr val="FFFFFF"/>
                </a:solidFill>
              </a:rPr>
              <a:t>AirBnB</a:t>
            </a:r>
            <a:endParaRPr lang="en-SG" sz="8000" dirty="0">
              <a:solidFill>
                <a:srgbClr val="FFFFFF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0217-70D3-4CC6-B929-3A99668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en-SG" sz="3200" dirty="0">
              <a:solidFill>
                <a:srgbClr val="FEFFFF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3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B2285-57FE-4D5A-A9F6-6538D2CA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734552" cy="3185975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Median price of successful hosts</a:t>
            </a:r>
            <a:endParaRPr lang="en-SG" sz="8000" dirty="0">
              <a:solidFill>
                <a:srgbClr val="FFFFFF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0217-70D3-4CC6-B929-3A99668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en-SG" sz="3200" dirty="0">
              <a:solidFill>
                <a:srgbClr val="FEFFFF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2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ACC42-B02E-4628-90E5-A765F407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Distribution of price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Median = $100 per day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E654A211-D19D-4B85-B164-40AB149B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9" y="1597432"/>
            <a:ext cx="10347655" cy="497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34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Improving the profitability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F8BE-5C61-4C23-90E4-D5D3356F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Can we do better than this?</a:t>
            </a:r>
          </a:p>
          <a:p>
            <a:pPr lvl="1"/>
            <a:r>
              <a:rPr lang="en-SG" dirty="0"/>
              <a:t>Let’s take a look at which types of properties are successful and which neighbourhoods are more likely to succeed.</a:t>
            </a:r>
          </a:p>
        </p:txBody>
      </p:sp>
    </p:spTree>
    <p:extLst>
      <p:ext uri="{BB962C8B-B14F-4D97-AF65-F5344CB8AC3E}">
        <p14:creationId xmlns:p14="http://schemas.microsoft.com/office/powerpoint/2010/main" val="424557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B2285-57FE-4D5A-A9F6-6538D2CA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734552" cy="3185975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Deep dive into property types</a:t>
            </a:r>
            <a:endParaRPr lang="en-SG" sz="8000" dirty="0">
              <a:solidFill>
                <a:srgbClr val="FFFFFF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0217-70D3-4CC6-B929-3A99668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en-SG" sz="3200" dirty="0">
              <a:solidFill>
                <a:srgbClr val="FEFFFF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Improving the profitability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8FB628-D945-42AD-8D41-1A9CC929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30" y="1590740"/>
            <a:ext cx="7557181" cy="527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18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Improving the profitability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77E8CD9A-C2EB-401F-9B19-E3672734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48" y="1622744"/>
            <a:ext cx="7645671" cy="523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87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Median price of successful Boat Hosts = $120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9C5093A3-FF1E-4C58-9EF4-21D1A099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0" y="1622744"/>
            <a:ext cx="10887289" cy="523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5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B2285-57FE-4D5A-A9F6-6538D2CA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734552" cy="3185975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Focusing on the neighborhoods</a:t>
            </a:r>
            <a:endParaRPr lang="en-SG" sz="8000" dirty="0">
              <a:solidFill>
                <a:srgbClr val="FFFFFF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0217-70D3-4CC6-B929-3A99668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en-SG" sz="3200" dirty="0">
              <a:solidFill>
                <a:srgbClr val="FEFFFF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Which Neighborhood contributes more to success?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5714B9D-DB5E-4924-AED7-B8288375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97" y="1622744"/>
            <a:ext cx="9359334" cy="52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34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Which Neighborhood has more successful hosts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E6AB9DB-B39E-4AEE-8F9D-1618FE98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33" y="1597664"/>
            <a:ext cx="9198482" cy="527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18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Amsterdam </a:t>
            </a:r>
            <a:r>
              <a:rPr lang="en-US" sz="4000" dirty="0" err="1">
                <a:solidFill>
                  <a:srgbClr val="FFFFFF"/>
                </a:solidFill>
              </a:rPr>
              <a:t>AirBnB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F8BE-5C61-4C23-90E4-D5D3356F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How do we determine a worthwhile investment?</a:t>
            </a:r>
          </a:p>
          <a:p>
            <a:pPr lvl="1"/>
            <a:r>
              <a:rPr lang="en-US" dirty="0"/>
              <a:t>We want a steady stream of income.</a:t>
            </a:r>
          </a:p>
          <a:p>
            <a:pPr lvl="1"/>
            <a:r>
              <a:rPr lang="en-US" dirty="0"/>
              <a:t>We want customers to regularly visit our hotel.</a:t>
            </a:r>
          </a:p>
          <a:p>
            <a:pPr lvl="1"/>
            <a:r>
              <a:rPr lang="en-US" dirty="0"/>
              <a:t>The hotel must have a good reputation.</a:t>
            </a:r>
          </a:p>
          <a:p>
            <a:pPr lvl="1"/>
            <a:r>
              <a:rPr lang="en-US" dirty="0"/>
              <a:t>Is it in a good location?</a:t>
            </a:r>
          </a:p>
          <a:p>
            <a:pPr lvl="1"/>
            <a:r>
              <a:rPr lang="en-US" dirty="0"/>
              <a:t>Are there any low hanging fruits?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41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Normalized distribution of property type by neighborhood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CDF8A0D-85C4-4019-BB2F-F2508D733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17" y="1590741"/>
            <a:ext cx="7489215" cy="526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8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long will it take for me to be successful?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F8BE-5C61-4C23-90E4-D5D3356F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Is there a timeframe that we’re looking at?</a:t>
            </a:r>
          </a:p>
          <a:p>
            <a:pPr lvl="1"/>
            <a:r>
              <a:rPr lang="en-SG" dirty="0"/>
              <a:t>Perhaps we can take a look at the distribution of how long the </a:t>
            </a:r>
            <a:r>
              <a:rPr lang="en-SG" dirty="0" err="1"/>
              <a:t>AirBnB</a:t>
            </a:r>
            <a:r>
              <a:rPr lang="en-SG" dirty="0"/>
              <a:t> hosts have been around. </a:t>
            </a:r>
          </a:p>
        </p:txBody>
      </p:sp>
    </p:spTree>
    <p:extLst>
      <p:ext uri="{BB962C8B-B14F-4D97-AF65-F5344CB8AC3E}">
        <p14:creationId xmlns:p14="http://schemas.microsoft.com/office/powerpoint/2010/main" val="2243481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B2285-57FE-4D5A-A9F6-6538D2CA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734552" cy="3185975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Timeframe for success</a:t>
            </a:r>
            <a:endParaRPr lang="en-SG" sz="8000" dirty="0">
              <a:solidFill>
                <a:srgbClr val="FFFFFF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0217-70D3-4CC6-B929-3A99668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en-SG" sz="3200" dirty="0">
              <a:solidFill>
                <a:srgbClr val="FEFFFF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0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long will it take for me to be successful?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At least 2 years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CD05E65-9C30-41DA-80FB-D1948C4F4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35" y="1582106"/>
            <a:ext cx="7781729" cy="52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3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B2285-57FE-4D5A-A9F6-6538D2CA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734552" cy="3185975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What to invest in?</a:t>
            </a:r>
            <a:endParaRPr lang="en-SG" sz="8000" dirty="0">
              <a:solidFill>
                <a:srgbClr val="FFFFFF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0217-70D3-4CC6-B929-3A99668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en-SG" sz="3200" dirty="0">
              <a:solidFill>
                <a:srgbClr val="FEFFFF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F8BE-5C61-4C23-90E4-D5D3356F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Is there any opportunity for investment?</a:t>
            </a:r>
          </a:p>
          <a:p>
            <a:pPr lvl="1"/>
            <a:r>
              <a:rPr lang="en-SG" dirty="0"/>
              <a:t>A Boathouse in De </a:t>
            </a:r>
            <a:r>
              <a:rPr lang="en-SG" dirty="0" err="1"/>
              <a:t>Baarsjes</a:t>
            </a:r>
            <a:r>
              <a:rPr lang="en-SG" dirty="0"/>
              <a:t> - Oud-West is a low hanging fruit as there are only 3 successful hosts in the area.</a:t>
            </a:r>
          </a:p>
          <a:p>
            <a:pPr lvl="1"/>
            <a:r>
              <a:rPr lang="en-SG" dirty="0"/>
              <a:t>The average price per bedroom among the hosts about $120.</a:t>
            </a:r>
          </a:p>
          <a:p>
            <a:pPr lvl="1"/>
            <a:r>
              <a:rPr lang="en-SG" dirty="0"/>
              <a:t>Or we could invest in a Boathouse at De </a:t>
            </a:r>
            <a:r>
              <a:rPr lang="en-SG" dirty="0" err="1"/>
              <a:t>Pijp</a:t>
            </a:r>
            <a:r>
              <a:rPr lang="en-SG" dirty="0"/>
              <a:t> – </a:t>
            </a:r>
            <a:r>
              <a:rPr lang="en-SG" dirty="0" err="1"/>
              <a:t>Rivierenbuurt</a:t>
            </a:r>
            <a:r>
              <a:rPr lang="en-SG" dirty="0"/>
              <a:t> as there doesn’t seem to be any successful Boathouse hosts as of yet.</a:t>
            </a:r>
          </a:p>
          <a:p>
            <a:pPr lvl="1"/>
            <a:endParaRPr lang="en-SG" dirty="0"/>
          </a:p>
          <a:p>
            <a:r>
              <a:rPr lang="en-SG" dirty="0"/>
              <a:t>Caveats:</a:t>
            </a:r>
          </a:p>
          <a:p>
            <a:pPr lvl="1"/>
            <a:r>
              <a:rPr lang="en-SG" dirty="0"/>
              <a:t>Could be a high risk venture as there may be underlying reasons as to why there aren’t that many boathouses in the area to begin with.</a:t>
            </a:r>
          </a:p>
          <a:p>
            <a:pPr lvl="1"/>
            <a:r>
              <a:rPr lang="en-SG" dirty="0"/>
              <a:t>It takes at least 2 years to be a successful hosts </a:t>
            </a:r>
          </a:p>
          <a:p>
            <a:pPr lvl="1"/>
            <a:r>
              <a:rPr lang="en-SG" dirty="0"/>
              <a:t>Other than the price of the property, there are other significant upfront costs investments into furnishing.</a:t>
            </a:r>
          </a:p>
        </p:txBody>
      </p:sp>
    </p:spTree>
    <p:extLst>
      <p:ext uri="{BB962C8B-B14F-4D97-AF65-F5344CB8AC3E}">
        <p14:creationId xmlns:p14="http://schemas.microsoft.com/office/powerpoint/2010/main" val="33987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Let’s try to emulate success from other hosts.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F8BE-5C61-4C23-90E4-D5D3356F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How can we determine if a host is successful?</a:t>
            </a:r>
          </a:p>
          <a:p>
            <a:pPr lvl="1"/>
            <a:r>
              <a:rPr lang="en-SG" sz="2800" dirty="0"/>
              <a:t>Price?</a:t>
            </a:r>
          </a:p>
          <a:p>
            <a:pPr lvl="1"/>
            <a:r>
              <a:rPr lang="en-SG" sz="2800" dirty="0"/>
              <a:t>Number of reviews?</a:t>
            </a:r>
          </a:p>
          <a:p>
            <a:pPr lvl="1"/>
            <a:r>
              <a:rPr lang="en-SG" sz="2800" dirty="0"/>
              <a:t>Location?</a:t>
            </a:r>
          </a:p>
          <a:p>
            <a:pPr lvl="1"/>
            <a:r>
              <a:rPr lang="en-SG" sz="2800" dirty="0"/>
              <a:t>Ratings?</a:t>
            </a:r>
          </a:p>
        </p:txBody>
      </p:sp>
    </p:spTree>
    <p:extLst>
      <p:ext uri="{BB962C8B-B14F-4D97-AF65-F5344CB8AC3E}">
        <p14:creationId xmlns:p14="http://schemas.microsoft.com/office/powerpoint/2010/main" val="288697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Assumptions Made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F8BE-5C61-4C23-90E4-D5D3356F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How can we determine if a host is successful?</a:t>
            </a:r>
          </a:p>
          <a:p>
            <a:pPr lvl="1"/>
            <a:r>
              <a:rPr lang="en-SG" dirty="0"/>
              <a:t>Assume that successful host = high review count, high ratings</a:t>
            </a:r>
          </a:p>
        </p:txBody>
      </p:sp>
    </p:spTree>
    <p:extLst>
      <p:ext uri="{BB962C8B-B14F-4D97-AF65-F5344CB8AC3E}">
        <p14:creationId xmlns:p14="http://schemas.microsoft.com/office/powerpoint/2010/main" val="20038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B2285-57FE-4D5A-A9F6-6538D2CA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734552" cy="3185975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Definition of success</a:t>
            </a:r>
            <a:endParaRPr lang="en-SG" sz="8000" dirty="0">
              <a:solidFill>
                <a:srgbClr val="FFFFFF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0217-70D3-4CC6-B929-3A99668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en-SG" sz="3200" dirty="0">
              <a:solidFill>
                <a:srgbClr val="FEFFFF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2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</a:t>
            </a:r>
            <a:r>
              <a:rPr lang="en-SG" sz="4000" dirty="0">
                <a:solidFill>
                  <a:srgbClr val="FFFFFF"/>
                </a:solidFill>
              </a:rPr>
              <a:t>umber of reviews vs rating score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B02ACE1-0ABA-42C7-85B9-952D7D2FE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68" y="1622745"/>
            <a:ext cx="7692411" cy="526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7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Assumptions Made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F8BE-5C61-4C23-90E4-D5D3356F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Let’s filter the chart and see only the top 25% of hosts.</a:t>
            </a:r>
          </a:p>
          <a:p>
            <a:pPr lvl="1"/>
            <a:r>
              <a:rPr lang="en-SG" dirty="0"/>
              <a:t>Criteria: Above 98% rating and above 15 reviews</a:t>
            </a:r>
          </a:p>
        </p:txBody>
      </p:sp>
    </p:spTree>
    <p:extLst>
      <p:ext uri="{BB962C8B-B14F-4D97-AF65-F5344CB8AC3E}">
        <p14:creationId xmlns:p14="http://schemas.microsoft.com/office/powerpoint/2010/main" val="303834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7C13-62FB-465E-9087-F536A80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Successful Host Chart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56B77-6DEF-4230-8729-1735D68634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51" y="1622745"/>
            <a:ext cx="7679094" cy="525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60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ACC42-B02E-4628-90E5-A765F407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Zoomed In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F36E06-D513-411B-982B-589B34F7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45" y="1597432"/>
            <a:ext cx="7758657" cy="52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7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424</Words>
  <Application>Microsoft Office PowerPoint</Application>
  <PresentationFormat>Widescreen</PresentationFormat>
  <Paragraphs>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Amsterdam AirBnB</vt:lpstr>
      <vt:lpstr>Amsterdam AirBnB</vt:lpstr>
      <vt:lpstr>Let’s try to emulate success from other hosts.</vt:lpstr>
      <vt:lpstr>Assumptions Made</vt:lpstr>
      <vt:lpstr>Definition of success</vt:lpstr>
      <vt:lpstr>Number of reviews vs rating score</vt:lpstr>
      <vt:lpstr>Assumptions Made</vt:lpstr>
      <vt:lpstr>Successful Host Chart</vt:lpstr>
      <vt:lpstr>Zoomed In</vt:lpstr>
      <vt:lpstr>Median price of successful hosts</vt:lpstr>
      <vt:lpstr>Distribution of price  Median = $100 per day</vt:lpstr>
      <vt:lpstr>Improving the profitability</vt:lpstr>
      <vt:lpstr>Deep dive into property types</vt:lpstr>
      <vt:lpstr>Improving the profitability</vt:lpstr>
      <vt:lpstr>Improving the profitability</vt:lpstr>
      <vt:lpstr>Median price of successful Boat Hosts = $120</vt:lpstr>
      <vt:lpstr>Focusing on the neighborhoods</vt:lpstr>
      <vt:lpstr>Which Neighborhood contributes more to success?</vt:lpstr>
      <vt:lpstr>Which Neighborhood has more successful hosts</vt:lpstr>
      <vt:lpstr>Normalized distribution of property type by neighborhood</vt:lpstr>
      <vt:lpstr>How long will it take for me to be successful? </vt:lpstr>
      <vt:lpstr>Timeframe for success</vt:lpstr>
      <vt:lpstr>How long will it take for me to be successful? At least 2 years</vt:lpstr>
      <vt:lpstr>What to invest in?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Amsterdam AirBnB</dc:title>
  <dc:creator>Geraldine Ong</dc:creator>
  <cp:lastModifiedBy>Geraldine Ong</cp:lastModifiedBy>
  <cp:revision>15</cp:revision>
  <dcterms:created xsi:type="dcterms:W3CDTF">2021-02-02T08:59:49Z</dcterms:created>
  <dcterms:modified xsi:type="dcterms:W3CDTF">2021-02-02T16:08:30Z</dcterms:modified>
</cp:coreProperties>
</file>