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DFB7B-DEDA-41E9-A665-DB97680019BB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BBD5C-34F1-4551-B9A7-1B49236A83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8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44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523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28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4846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25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4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234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907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5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13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42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45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5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27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7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4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25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1902C3-E8B0-4E60-8B3D-E6091D5D90DD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EA5020-7168-4AF9-867A-4A59FB43AD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40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6C44-4BF0-496A-85AB-844F2EE3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Autofit/>
          </a:bodyPr>
          <a:lstStyle/>
          <a:p>
            <a:pPr algn="l"/>
            <a:r>
              <a:rPr lang="en-US" sz="8000" dirty="0"/>
              <a:t>Predicting CLV by Customer Profile</a:t>
            </a:r>
            <a:endParaRPr lang="en-SG" sz="8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4C9BB0-523D-423C-9F2D-F274BF855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 Project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129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2B48E5-80BA-4014-80BF-91DC5561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80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Suggested business actions</a:t>
            </a:r>
            <a:endParaRPr lang="en-SG" sz="2000" dirty="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Graphic 12" descr="Target Audience with solid fill">
            <a:extLst>
              <a:ext uri="{FF2B5EF4-FFF2-40B4-BE49-F238E27FC236}">
                <a16:creationId xmlns:a16="http://schemas.microsoft.com/office/drawing/2014/main" id="{F671316C-E0FE-47B4-914D-5448602A6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7287" y="1795581"/>
            <a:ext cx="2543175" cy="2543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449DA3-2B17-4DFF-B0DE-D8D083EF1529}"/>
              </a:ext>
            </a:extLst>
          </p:cNvPr>
          <p:cNvSpPr txBox="1"/>
          <p:nvPr/>
        </p:nvSpPr>
        <p:spPr>
          <a:xfrm>
            <a:off x="1157287" y="4191120"/>
            <a:ext cx="308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Launch marketing campaigns to target single moms</a:t>
            </a:r>
            <a:endParaRPr lang="en-SG" sz="2400" dirty="0"/>
          </a:p>
        </p:txBody>
      </p:sp>
      <p:pic>
        <p:nvPicPr>
          <p:cNvPr id="18" name="Graphic 17" descr="Group of people with solid fill">
            <a:extLst>
              <a:ext uri="{FF2B5EF4-FFF2-40B4-BE49-F238E27FC236}">
                <a16:creationId xmlns:a16="http://schemas.microsoft.com/office/drawing/2014/main" id="{7F026DAE-23CE-4A1C-B94F-62CE4713C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4899" y="1943219"/>
            <a:ext cx="2247901" cy="22479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5B9D95-E47B-4B8D-8D23-CCA4E88F3EE8}"/>
              </a:ext>
            </a:extLst>
          </p:cNvPr>
          <p:cNvSpPr txBox="1"/>
          <p:nvPr/>
        </p:nvSpPr>
        <p:spPr>
          <a:xfrm>
            <a:off x="5053012" y="4191120"/>
            <a:ext cx="2247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sales staff who can connect with them</a:t>
            </a:r>
          </a:p>
          <a:p>
            <a:endParaRPr lang="en-SG" sz="2400" dirty="0"/>
          </a:p>
        </p:txBody>
      </p:sp>
      <p:pic>
        <p:nvPicPr>
          <p:cNvPr id="21" name="Graphic 20" descr="Connections with solid fill">
            <a:extLst>
              <a:ext uri="{FF2B5EF4-FFF2-40B4-BE49-F238E27FC236}">
                <a16:creationId xmlns:a16="http://schemas.microsoft.com/office/drawing/2014/main" id="{14EF05C2-D360-41C6-9F48-F5F813BC57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18562" y="1904447"/>
            <a:ext cx="2247900" cy="2247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690258-E128-4180-B39C-82B9FAFD6A20}"/>
              </a:ext>
            </a:extLst>
          </p:cNvPr>
          <p:cNvSpPr txBox="1"/>
          <p:nvPr/>
        </p:nvSpPr>
        <p:spPr>
          <a:xfrm>
            <a:off x="8428037" y="4181595"/>
            <a:ext cx="3086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Explore partnership opportunities </a:t>
            </a:r>
            <a:br>
              <a:rPr lang="en-US" sz="2400" dirty="0"/>
            </a:br>
            <a:r>
              <a:rPr lang="en-US" sz="2400" dirty="0"/>
              <a:t>high-end supermarkets/gyms</a:t>
            </a:r>
          </a:p>
        </p:txBody>
      </p:sp>
    </p:spTree>
    <p:extLst>
      <p:ext uri="{BB962C8B-B14F-4D97-AF65-F5344CB8AC3E}">
        <p14:creationId xmlns:p14="http://schemas.microsoft.com/office/powerpoint/2010/main" val="3754512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7DE26-7927-45F6-A3B2-F0694F3AC7B8}"/>
              </a:ext>
            </a:extLst>
          </p:cNvPr>
          <p:cNvSpPr txBox="1"/>
          <p:nvPr/>
        </p:nvSpPr>
        <p:spPr>
          <a:xfrm>
            <a:off x="1666875" y="2321004"/>
            <a:ext cx="107251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SUMMARY</a:t>
            </a:r>
            <a:endParaRPr lang="en-SG" sz="16600" dirty="0"/>
          </a:p>
        </p:txBody>
      </p:sp>
    </p:spTree>
    <p:extLst>
      <p:ext uri="{BB962C8B-B14F-4D97-AF65-F5344CB8AC3E}">
        <p14:creationId xmlns:p14="http://schemas.microsoft.com/office/powerpoint/2010/main" val="208787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Female Profile with solid fill">
            <a:extLst>
              <a:ext uri="{FF2B5EF4-FFF2-40B4-BE49-F238E27FC236}">
                <a16:creationId xmlns:a16="http://schemas.microsoft.com/office/drawing/2014/main" id="{32D3AA4B-EBEB-4B4E-A75F-CAD92A2DD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4927" y="1231295"/>
            <a:ext cx="3658396" cy="3658396"/>
          </a:xfrm>
          <a:prstGeom prst="rect">
            <a:avLst/>
          </a:prstGeom>
        </p:spPr>
      </p:pic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6588003C-3F08-4ED9-B79A-B85A1867D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7844" y="1268457"/>
            <a:ext cx="3304384" cy="3304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E05EC7-B2BA-49D0-BE30-3345053B2A9F}"/>
              </a:ext>
            </a:extLst>
          </p:cNvPr>
          <p:cNvSpPr txBox="1"/>
          <p:nvPr/>
        </p:nvSpPr>
        <p:spPr>
          <a:xfrm>
            <a:off x="2451894" y="740367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E224C-5899-4668-9695-1161F7F85C40}"/>
              </a:ext>
            </a:extLst>
          </p:cNvPr>
          <p:cNvSpPr txBox="1"/>
          <p:nvPr/>
        </p:nvSpPr>
        <p:spPr>
          <a:xfrm>
            <a:off x="7227096" y="770793"/>
            <a:ext cx="232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Strategies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6ABE3-78E9-41BB-8CE4-137B0E804096}"/>
              </a:ext>
            </a:extLst>
          </p:cNvPr>
          <p:cNvSpPr txBox="1"/>
          <p:nvPr/>
        </p:nvSpPr>
        <p:spPr>
          <a:xfrm>
            <a:off x="1853421" y="4441273"/>
            <a:ext cx="4238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Female</a:t>
            </a:r>
          </a:p>
          <a:p>
            <a:r>
              <a:rPr lang="en-SG" sz="3600" dirty="0"/>
              <a:t>Divorced</a:t>
            </a:r>
          </a:p>
          <a:p>
            <a:r>
              <a:rPr lang="en-SG" sz="3600" dirty="0"/>
              <a:t>Owns luxury Car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4B1052-8573-417F-AF5C-774C4F184C94}"/>
              </a:ext>
            </a:extLst>
          </p:cNvPr>
          <p:cNvSpPr txBox="1"/>
          <p:nvPr/>
        </p:nvSpPr>
        <p:spPr>
          <a:xfrm>
            <a:off x="7087394" y="4423794"/>
            <a:ext cx="4433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Marketing</a:t>
            </a:r>
          </a:p>
          <a:p>
            <a:r>
              <a:rPr lang="en-US" sz="3600" dirty="0">
                <a:solidFill>
                  <a:srgbClr val="FFFFFF"/>
                </a:solidFill>
              </a:rPr>
              <a:t>Sales staff</a:t>
            </a:r>
          </a:p>
          <a:p>
            <a:r>
              <a:rPr lang="en-US" sz="3600" dirty="0">
                <a:solidFill>
                  <a:srgbClr val="FFFFFF"/>
                </a:solidFill>
              </a:rPr>
              <a:t>Partnerships</a:t>
            </a:r>
          </a:p>
          <a:p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820302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279C06-8579-46C0-8DE5-20D6677E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21" y="1085548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Scenario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3AF5-A9CB-4EE8-82F0-BF2DCA461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6455273" cy="5010451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Client – CEO of US Car Company</a:t>
            </a:r>
          </a:p>
          <a:p>
            <a:r>
              <a:rPr lang="en-US" sz="2800" dirty="0">
                <a:solidFill>
                  <a:schemeClr val="tx1"/>
                </a:solidFill>
              </a:rPr>
              <a:t>Wants to improve profitability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Wants to utilize marketing budget effectively</a:t>
            </a:r>
            <a:endParaRPr lang="en-SG" sz="2800" dirty="0">
              <a:solidFill>
                <a:schemeClr val="tx1"/>
              </a:solidFill>
            </a:endParaRPr>
          </a:p>
          <a:p>
            <a:r>
              <a:rPr lang="en-SG" sz="2800" dirty="0">
                <a:solidFill>
                  <a:schemeClr val="tx1"/>
                </a:solidFill>
              </a:rPr>
              <a:t>Gave you some data to work with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93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1062C1-D5A0-4C89-97E0-B443D955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Problem statements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35AB-B72B-4D59-892F-6545A0DB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6314347" cy="4686903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Who are our most valuable customers?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What is the average CLV?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(Customer Lifetime Value)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Can we predict CLV of a new customer?</a:t>
            </a:r>
            <a:endParaRPr lang="en-SG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81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F1928-0D69-47B9-A9FF-A12DC7D6C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80" y="567979"/>
            <a:ext cx="5578991" cy="57220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4ABEBD-BDD5-4C11-83C2-D16FF1C8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299" y="685498"/>
            <a:ext cx="4907321" cy="8001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Important correlations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7D712CD-8549-4638-8A9A-8B1B91B7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4" y="1552575"/>
            <a:ext cx="4907322" cy="4219877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Correlated: Monthly Premium Auto</a:t>
            </a:r>
          </a:p>
          <a:p>
            <a:r>
              <a:rPr lang="en-US" sz="3200" dirty="0">
                <a:solidFill>
                  <a:srgbClr val="EBEBEB"/>
                </a:solidFill>
              </a:rPr>
              <a:t>Income not correlated</a:t>
            </a:r>
          </a:p>
          <a:p>
            <a:r>
              <a:rPr lang="en-US" sz="3200" dirty="0">
                <a:solidFill>
                  <a:srgbClr val="EBEBEB"/>
                </a:solidFill>
              </a:rPr>
              <a:t>Goal: To target high CLV profiles</a:t>
            </a:r>
            <a:endParaRPr lang="en-SG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1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76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7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FCCD4E-8F6E-4978-BABB-2CC672592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203" y="1943100"/>
            <a:ext cx="4169435" cy="3314700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114A3ED-0183-417C-B4B6-FEC58F2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637" y="1543050"/>
            <a:ext cx="6478287" cy="4514850"/>
          </a:xfrm>
        </p:spPr>
        <p:txBody>
          <a:bodyPr anchor="ctr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No clear correlation by income or gender</a:t>
            </a:r>
            <a:endParaRPr lang="en-SG" sz="4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72C79C-5345-4565-9EBC-CC565581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05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00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0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930D34E-F108-499A-B2F8-DD3D8F77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396" y="638175"/>
            <a:ext cx="7181850" cy="36861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No clear separation of CLV by education</a:t>
            </a:r>
            <a:endParaRPr lang="en-SG" sz="5400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7177F6-312B-46D3-B5D3-2FEEF9FD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423" y="1979407"/>
            <a:ext cx="3601473" cy="289918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44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124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930D34E-F108-499A-B2F8-DD3D8F77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13" y="895349"/>
            <a:ext cx="7088625" cy="37056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No clear CLV separation by state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A6406C-4834-4F51-A845-82565F056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189" y="2139540"/>
            <a:ext cx="3531062" cy="2842504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594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149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5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151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2" name="Rectangle 76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3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154" name="Rectangle 80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930D34E-F108-499A-B2F8-DD3D8F77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225" y="1860425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Luxury car owners have higher CLV</a:t>
            </a:r>
          </a:p>
        </p:txBody>
      </p:sp>
      <p:pic>
        <p:nvPicPr>
          <p:cNvPr id="614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B4CB8E6-51CB-4A29-A364-C8F6BFDB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4" y="2023845"/>
            <a:ext cx="3531062" cy="280719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025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42CFC-0E5A-4F82-844F-124ABE15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358" y="627525"/>
            <a:ext cx="10000327" cy="98998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</a:rPr>
              <a:t>Who is our idea customer?</a:t>
            </a:r>
            <a:endParaRPr lang="en-SG" sz="4000" dirty="0">
              <a:solidFill>
                <a:srgbClr val="EBEBEB"/>
              </a:solidFill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9F1501C-535A-4389-A7CD-ED81F65B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1891995"/>
            <a:ext cx="7027913" cy="390524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Female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Divorced</a:t>
            </a:r>
          </a:p>
          <a:p>
            <a:r>
              <a:rPr lang="en-US" sz="3600" dirty="0">
                <a:solidFill>
                  <a:srgbClr val="FFFFFF"/>
                </a:solidFill>
              </a:rPr>
              <a:t>Owns a luxury car</a:t>
            </a:r>
          </a:p>
          <a:p>
            <a:r>
              <a:rPr lang="en-US" sz="3600" dirty="0">
                <a:solidFill>
                  <a:srgbClr val="FFFFFF"/>
                </a:solidFill>
              </a:rPr>
              <a:t>High school diploma</a:t>
            </a:r>
          </a:p>
          <a:p>
            <a:r>
              <a:rPr lang="en-US" sz="3600" dirty="0">
                <a:solidFill>
                  <a:srgbClr val="FFFFFF"/>
                </a:solidFill>
              </a:rPr>
              <a:t>What the CLV?</a:t>
            </a:r>
          </a:p>
          <a:p>
            <a:r>
              <a:rPr lang="en-US" sz="3600" dirty="0">
                <a:solidFill>
                  <a:srgbClr val="FFFFFF"/>
                </a:solidFill>
              </a:rPr>
              <a:t>CLV is 3 times more than the 50</a:t>
            </a:r>
            <a:r>
              <a:rPr lang="en-US" sz="3600" baseline="30000" dirty="0">
                <a:solidFill>
                  <a:srgbClr val="FFFFFF"/>
                </a:solidFill>
              </a:rPr>
              <a:t>th</a:t>
            </a:r>
            <a:r>
              <a:rPr lang="en-US" sz="3600" dirty="0">
                <a:solidFill>
                  <a:srgbClr val="FFFFFF"/>
                </a:solidFill>
              </a:rPr>
              <a:t> percentile</a:t>
            </a:r>
          </a:p>
          <a:p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520A5-767F-406D-84D3-8637FF759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05" y="1893735"/>
            <a:ext cx="35147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0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173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Predicting CLV by Customer Profile</vt:lpstr>
      <vt:lpstr>Scenario</vt:lpstr>
      <vt:lpstr>Problem statements</vt:lpstr>
      <vt:lpstr>Important correlations</vt:lpstr>
      <vt:lpstr>PowerPoint Presentation</vt:lpstr>
      <vt:lpstr>No clear separation of CLV by education</vt:lpstr>
      <vt:lpstr>No clear CLV separation by state</vt:lpstr>
      <vt:lpstr>Luxury car owners have higher CLV</vt:lpstr>
      <vt:lpstr>Who is our idea customer?</vt:lpstr>
      <vt:lpstr>Suggested business actions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 </dc:title>
  <dc:creator>Geraldine Ong</dc:creator>
  <cp:lastModifiedBy>Geraldine Ong</cp:lastModifiedBy>
  <cp:revision>16</cp:revision>
  <dcterms:created xsi:type="dcterms:W3CDTF">2021-02-23T11:23:21Z</dcterms:created>
  <dcterms:modified xsi:type="dcterms:W3CDTF">2021-03-08T02:56:12Z</dcterms:modified>
</cp:coreProperties>
</file>