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handoutMasterIdLst>
    <p:handoutMasterId r:id="rId77"/>
  </p:handoutMasterIdLst>
  <p:sldIdLst>
    <p:sldId id="355" r:id="rId2"/>
    <p:sldId id="356" r:id="rId3"/>
    <p:sldId id="357" r:id="rId4"/>
    <p:sldId id="358" r:id="rId5"/>
    <p:sldId id="359" r:id="rId6"/>
    <p:sldId id="360" r:id="rId7"/>
    <p:sldId id="361" r:id="rId8"/>
    <p:sldId id="362" r:id="rId9"/>
    <p:sldId id="363" r:id="rId10"/>
    <p:sldId id="283" r:id="rId11"/>
    <p:sldId id="284" r:id="rId12"/>
    <p:sldId id="285" r:id="rId13"/>
    <p:sldId id="287" r:id="rId14"/>
    <p:sldId id="295" r:id="rId15"/>
    <p:sldId id="290" r:id="rId16"/>
    <p:sldId id="28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293" r:id="rId34"/>
    <p:sldId id="298" r:id="rId35"/>
    <p:sldId id="286" r:id="rId36"/>
    <p:sldId id="289" r:id="rId37"/>
    <p:sldId id="297" r:id="rId38"/>
    <p:sldId id="294" r:id="rId39"/>
    <p:sldId id="296" r:id="rId40"/>
    <p:sldId id="300" r:id="rId41"/>
    <p:sldId id="301" r:id="rId42"/>
    <p:sldId id="302" r:id="rId43"/>
    <p:sldId id="303" r:id="rId44"/>
    <p:sldId id="338" r:id="rId45"/>
    <p:sldId id="337" r:id="rId46"/>
    <p:sldId id="306" r:id="rId47"/>
    <p:sldId id="339" r:id="rId48"/>
    <p:sldId id="305" r:id="rId49"/>
    <p:sldId id="308" r:id="rId50"/>
    <p:sldId id="341" r:id="rId51"/>
    <p:sldId id="340" r:id="rId52"/>
    <p:sldId id="329" r:id="rId53"/>
    <p:sldId id="310" r:id="rId54"/>
    <p:sldId id="330" r:id="rId55"/>
    <p:sldId id="312" r:id="rId56"/>
    <p:sldId id="313" r:id="rId57"/>
    <p:sldId id="314" r:id="rId58"/>
    <p:sldId id="336" r:id="rId59"/>
    <p:sldId id="331" r:id="rId60"/>
    <p:sldId id="364" r:id="rId61"/>
    <p:sldId id="365" r:id="rId62"/>
    <p:sldId id="311" r:id="rId63"/>
    <p:sldId id="315" r:id="rId64"/>
    <p:sldId id="316" r:id="rId65"/>
    <p:sldId id="321" r:id="rId66"/>
    <p:sldId id="334" r:id="rId67"/>
    <p:sldId id="335" r:id="rId68"/>
    <p:sldId id="366" r:id="rId69"/>
    <p:sldId id="367" r:id="rId70"/>
    <p:sldId id="368" r:id="rId71"/>
    <p:sldId id="319" r:id="rId72"/>
    <p:sldId id="320" r:id="rId73"/>
    <p:sldId id="342" r:id="rId74"/>
    <p:sldId id="344" r:id="rId75"/>
  </p:sldIdLst>
  <p:sldSz cx="9144000" cy="6858000" type="screen4x3"/>
  <p:notesSz cx="6858000" cy="9144000"/>
  <p:defaultTextStyle>
    <a:defPPr>
      <a:defRPr lang="en-GB"/>
    </a:defPPr>
    <a:lvl1pPr algn="l" rtl="0" fontAlgn="base">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CC"/>
    <a:srgbClr val="0000AA"/>
    <a:srgbClr val="0000B4"/>
    <a:srgbClr val="0000C8"/>
    <a:srgbClr val="000096"/>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4660"/>
  </p:normalViewPr>
  <p:slideViewPr>
    <p:cSldViewPr snapToGrid="0">
      <p:cViewPr varScale="1">
        <p:scale>
          <a:sx n="110" d="100"/>
          <a:sy n="110" d="100"/>
        </p:scale>
        <p:origin x="1620"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D40CB1C-407A-4198-A796-FC420418A711}" type="datetimeFigureOut">
              <a:rPr lang="en-US" altLang="en-US"/>
              <a:pPr/>
              <a:t>11/11/2014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E8C364A-E716-4BD2-AE02-CE040A48121F}" type="slidenum">
              <a:rPr lang="en-US" altLang="en-US"/>
              <a:pPr/>
              <a:t>‹#›</a:t>
            </a:fld>
            <a:endParaRPr lang="en-US" altLang="en-US"/>
          </a:p>
        </p:txBody>
      </p:sp>
    </p:spTree>
    <p:extLst>
      <p:ext uri="{BB962C8B-B14F-4D97-AF65-F5344CB8AC3E}">
        <p14:creationId xmlns:p14="http://schemas.microsoft.com/office/powerpoint/2010/main" val="3319016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881D7AB-CF98-4D12-B3AE-D2924A018486}" type="slidenum">
              <a:rPr lang="en-GB" altLang="en-US"/>
              <a:pPr/>
              <a:t>‹#›</a:t>
            </a:fld>
            <a:endParaRPr lang="en-GB" altLang="en-US"/>
          </a:p>
        </p:txBody>
      </p:sp>
    </p:spTree>
    <p:extLst>
      <p:ext uri="{BB962C8B-B14F-4D97-AF65-F5344CB8AC3E}">
        <p14:creationId xmlns:p14="http://schemas.microsoft.com/office/powerpoint/2010/main" val="1107774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88C7F437-59F2-40F2-95AC-7D40CADAF211}" type="slidenum">
              <a:rPr lang="en-GB" altLang="en-US" sz="1200"/>
              <a:pPr eaLnBrk="1" hangingPunct="1"/>
              <a:t>14</a:t>
            </a:fld>
            <a:endParaRPr lang="en-GB" altLang="en-US" sz="1200"/>
          </a:p>
        </p:txBody>
      </p:sp>
    </p:spTree>
    <p:extLst>
      <p:ext uri="{BB962C8B-B14F-4D97-AF65-F5344CB8AC3E}">
        <p14:creationId xmlns:p14="http://schemas.microsoft.com/office/powerpoint/2010/main" val="171182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5403BB-39C3-4BD7-ADE7-E8F60CD6EEF3}" type="slidenum">
              <a:rPr lang="en-US" altLang="en-US" smtClean="0"/>
              <a:pPr/>
              <a:t>17</a:t>
            </a:fld>
            <a:endParaRPr lang="en-US" altLang="en-US" smtClean="0"/>
          </a:p>
        </p:txBody>
      </p:sp>
    </p:spTree>
    <p:extLst>
      <p:ext uri="{BB962C8B-B14F-4D97-AF65-F5344CB8AC3E}">
        <p14:creationId xmlns:p14="http://schemas.microsoft.com/office/powerpoint/2010/main" val="73611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 name="Slide Number Placeholder 3"/>
          <p:cNvSpPr>
            <a:spLocks noGrp="1"/>
          </p:cNvSpPr>
          <p:nvPr>
            <p:ph type="sldNum" sz="quarter" idx="5"/>
          </p:nvPr>
        </p:nvSpPr>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E1CB84BA-5A71-4371-8731-ADE062B6E817}" type="slidenum">
              <a:rPr lang="en-GB" altLang="en-US" sz="1200"/>
              <a:pPr eaLnBrk="1" hangingPunct="1"/>
              <a:t>51</a:t>
            </a:fld>
            <a:endParaRPr lang="en-GB" altLang="en-US" sz="1200"/>
          </a:p>
        </p:txBody>
      </p:sp>
    </p:spTree>
    <p:extLst>
      <p:ext uri="{BB962C8B-B14F-4D97-AF65-F5344CB8AC3E}">
        <p14:creationId xmlns:p14="http://schemas.microsoft.com/office/powerpoint/2010/main" val="117653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775B6F41-8E1B-4B68-A218-EDCBFA0C7B76}" type="slidenum">
              <a:rPr lang="en-GB" altLang="en-US" sz="1200"/>
              <a:pPr eaLnBrk="1" hangingPunct="1"/>
              <a:t>53</a:t>
            </a:fld>
            <a:endParaRPr lang="en-GB" altLang="en-US" sz="120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3554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4FC8E1FD-CBBA-4DE7-9B57-FF8814C7E17C}" type="slidenum">
              <a:rPr lang="en-GB" altLang="en-US" sz="1200"/>
              <a:pPr eaLnBrk="1" hangingPunct="1"/>
              <a:t>59</a:t>
            </a:fld>
            <a:endParaRPr lang="en-GB" altLang="en-US" sz="1200"/>
          </a:p>
        </p:txBody>
      </p:sp>
    </p:spTree>
    <p:extLst>
      <p:ext uri="{BB962C8B-B14F-4D97-AF65-F5344CB8AC3E}">
        <p14:creationId xmlns:p14="http://schemas.microsoft.com/office/powerpoint/2010/main" val="4021260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6FB24E6C-D572-4F41-85EE-AF4BBB4F73A2}" type="slidenum">
              <a:rPr lang="tr-TR" altLang="en-US" sz="1200"/>
              <a:pPr eaLnBrk="1" hangingPunct="1"/>
              <a:t>66</a:t>
            </a:fld>
            <a:endParaRPr lang="tr-TR" altLang="en-US"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5729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Ask the students what 15 / 4 and 2 / 3 are, since the answers are non-obvious.</a:t>
            </a:r>
          </a:p>
        </p:txBody>
      </p:sp>
      <p:sp>
        <p:nvSpPr>
          <p:cNvPr id="94211"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endParaRPr lang="en-US" altLang="en-US" sz="1200" smtClean="0">
              <a:latin typeface="Times New Roman" panose="02020603050405020304" pitchFamily="18" charset="0"/>
            </a:endParaRPr>
          </a:p>
        </p:txBody>
      </p:sp>
      <p:sp>
        <p:nvSpPr>
          <p:cNvPr id="94212" name="Footer Placeholder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endParaRPr lang="en-US" altLang="en-US" sz="1200" smtClean="0">
              <a:latin typeface="Times New Roman" panose="02020603050405020304" pitchFamily="18" charset="0"/>
            </a:endParaRPr>
          </a:p>
        </p:txBody>
      </p:sp>
      <p:sp>
        <p:nvSpPr>
          <p:cNvPr id="9421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endParaRPr lang="en-US" altLang="en-US" sz="1200" smtClean="0">
              <a:latin typeface="Times New Roman" panose="02020603050405020304" pitchFamily="18" charset="0"/>
            </a:endParaRPr>
          </a:p>
        </p:txBody>
      </p:sp>
    </p:spTree>
    <p:extLst>
      <p:ext uri="{BB962C8B-B14F-4D97-AF65-F5344CB8AC3E}">
        <p14:creationId xmlns:p14="http://schemas.microsoft.com/office/powerpoint/2010/main" val="95962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endParaRPr lang="en-US" altLang="en-US" sz="1200" smtClean="0">
              <a:latin typeface="Times New Roman" panose="02020603050405020304" pitchFamily="18" charset="0"/>
            </a:endParaRPr>
          </a:p>
        </p:txBody>
      </p:sp>
      <p:sp>
        <p:nvSpPr>
          <p:cNvPr id="96260" name="Footer Placeholder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endParaRPr lang="en-US" altLang="en-US" sz="1200" smtClean="0">
              <a:latin typeface="Times New Roman" panose="02020603050405020304" pitchFamily="18" charset="0"/>
            </a:endParaRPr>
          </a:p>
        </p:txBody>
      </p:sp>
      <p:sp>
        <p:nvSpPr>
          <p:cNvPr id="9626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endParaRPr lang="en-US" altLang="en-US" sz="1200" smtClean="0">
              <a:latin typeface="Times New Roman" panose="02020603050405020304" pitchFamily="18" charset="0"/>
            </a:endParaRPr>
          </a:p>
        </p:txBody>
      </p:sp>
    </p:spTree>
    <p:extLst>
      <p:ext uri="{BB962C8B-B14F-4D97-AF65-F5344CB8AC3E}">
        <p14:creationId xmlns:p14="http://schemas.microsoft.com/office/powerpoint/2010/main" val="320619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4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8"/>
          <p:cNvSpPr txBox="1">
            <a:spLocks noChangeArrowheads="1"/>
          </p:cNvSpPr>
          <p:nvPr userDrawn="1"/>
        </p:nvSpPr>
        <p:spPr bwMode="auto">
          <a:xfrm>
            <a:off x="1447800" y="1050925"/>
            <a:ext cx="7239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62263" indent="-2862263"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defRPr>
            </a:lvl2pPr>
            <a:lvl3pPr marL="1143000" indent="-228600" eaLnBrk="0" hangingPunct="0">
              <a:defRPr sz="1400">
                <a:solidFill>
                  <a:schemeClr val="tx1"/>
                </a:solidFill>
                <a:latin typeface="Arial" charset="0"/>
                <a:ea typeface="ＭＳ Ｐゴシック" charset="0"/>
              </a:defRPr>
            </a:lvl3pPr>
            <a:lvl4pPr marL="1600200" indent="-228600" eaLnBrk="0" hangingPunct="0">
              <a:defRPr sz="1400">
                <a:solidFill>
                  <a:schemeClr val="tx1"/>
                </a:solidFill>
                <a:latin typeface="Arial" charset="0"/>
                <a:ea typeface="ＭＳ Ｐゴシック" charset="0"/>
              </a:defRPr>
            </a:lvl4pPr>
            <a:lvl5pPr marL="2057400" indent="-228600" eaLnBrk="0" hangingPunct="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pPr eaLnBrk="1" hangingPunct="1">
              <a:spcBef>
                <a:spcPct val="20000"/>
              </a:spcBef>
              <a:defRPr/>
            </a:pPr>
            <a:r>
              <a:rPr lang="en-US" sz="4000" b="1" i="1" smtClean="0">
                <a:solidFill>
                  <a:srgbClr val="0000AA"/>
                </a:solidFill>
                <a:latin typeface="Comic Sans MS" charset="0"/>
              </a:rPr>
              <a:t>CMPE 150: Introduction to Computing</a:t>
            </a:r>
          </a:p>
        </p:txBody>
      </p:sp>
      <p:sp>
        <p:nvSpPr>
          <p:cNvPr id="4098" name="Rectangle 2"/>
          <p:cNvSpPr>
            <a:spLocks noGrp="1" noChangeArrowheads="1"/>
          </p:cNvSpPr>
          <p:nvPr>
            <p:ph type="ctrTitle"/>
          </p:nvPr>
        </p:nvSpPr>
        <p:spPr>
          <a:xfrm>
            <a:off x="3505200" y="2895600"/>
            <a:ext cx="5334000" cy="16764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05953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6" name="Rectangle 6"/>
          <p:cNvSpPr>
            <a:spLocks noGrp="1" noChangeArrowheads="1"/>
          </p:cNvSpPr>
          <p:nvPr>
            <p:ph type="sldNum" sz="quarter" idx="12"/>
          </p:nvPr>
        </p:nvSpPr>
        <p:spPr>
          <a:ln/>
        </p:spPr>
        <p:txBody>
          <a:bodyPr/>
          <a:lstStyle>
            <a:lvl1pPr>
              <a:defRPr/>
            </a:lvl1pPr>
          </a:lstStyle>
          <a:p>
            <a:fld id="{48583BF6-4EC6-41CC-A4DB-7DDB74342BBF}" type="slidenum">
              <a:rPr lang="en-US" altLang="en-US"/>
              <a:pPr/>
              <a:t>‹#›</a:t>
            </a:fld>
            <a:endParaRPr lang="en-US" altLang="en-US"/>
          </a:p>
        </p:txBody>
      </p:sp>
    </p:spTree>
    <p:extLst>
      <p:ext uri="{BB962C8B-B14F-4D97-AF65-F5344CB8AC3E}">
        <p14:creationId xmlns:p14="http://schemas.microsoft.com/office/powerpoint/2010/main" val="260176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133600" cy="6049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248400" cy="6049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6" name="Rectangle 6"/>
          <p:cNvSpPr>
            <a:spLocks noGrp="1" noChangeArrowheads="1"/>
          </p:cNvSpPr>
          <p:nvPr>
            <p:ph type="sldNum" sz="quarter" idx="12"/>
          </p:nvPr>
        </p:nvSpPr>
        <p:spPr>
          <a:ln/>
        </p:spPr>
        <p:txBody>
          <a:bodyPr/>
          <a:lstStyle>
            <a:lvl1pPr>
              <a:defRPr/>
            </a:lvl1pPr>
          </a:lstStyle>
          <a:p>
            <a:fld id="{85C09D9E-D8B3-48B1-AFA2-C0ED3F811D1C}" type="slidenum">
              <a:rPr lang="en-US" altLang="en-US"/>
              <a:pPr/>
              <a:t>‹#›</a:t>
            </a:fld>
            <a:endParaRPr lang="en-US" altLang="en-US"/>
          </a:p>
        </p:txBody>
      </p:sp>
    </p:spTree>
    <p:extLst>
      <p:ext uri="{BB962C8B-B14F-4D97-AF65-F5344CB8AC3E}">
        <p14:creationId xmlns:p14="http://schemas.microsoft.com/office/powerpoint/2010/main" val="61400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7921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4191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4400" y="1219200"/>
            <a:ext cx="4191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7" name="Rectangle 6"/>
          <p:cNvSpPr>
            <a:spLocks noGrp="1" noChangeArrowheads="1"/>
          </p:cNvSpPr>
          <p:nvPr>
            <p:ph type="sldNum" sz="quarter" idx="12"/>
          </p:nvPr>
        </p:nvSpPr>
        <p:spPr>
          <a:ln/>
        </p:spPr>
        <p:txBody>
          <a:bodyPr/>
          <a:lstStyle>
            <a:lvl1pPr>
              <a:defRPr/>
            </a:lvl1pPr>
          </a:lstStyle>
          <a:p>
            <a:fld id="{A10C9362-F40F-416F-8674-B52C74ED8075}" type="slidenum">
              <a:rPr lang="en-US" altLang="en-US"/>
              <a:pPr/>
              <a:t>‹#›</a:t>
            </a:fld>
            <a:endParaRPr lang="en-US" altLang="en-US"/>
          </a:p>
        </p:txBody>
      </p:sp>
    </p:spTree>
    <p:extLst>
      <p:ext uri="{BB962C8B-B14F-4D97-AF65-F5344CB8AC3E}">
        <p14:creationId xmlns:p14="http://schemas.microsoft.com/office/powerpoint/2010/main" val="4037659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219200"/>
            <a:ext cx="8534400" cy="51054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6" name="Rectangle 6"/>
          <p:cNvSpPr>
            <a:spLocks noGrp="1" noChangeArrowheads="1"/>
          </p:cNvSpPr>
          <p:nvPr>
            <p:ph type="sldNum" sz="quarter" idx="12"/>
          </p:nvPr>
        </p:nvSpPr>
        <p:spPr>
          <a:ln/>
        </p:spPr>
        <p:txBody>
          <a:bodyPr/>
          <a:lstStyle>
            <a:lvl1pPr>
              <a:defRPr/>
            </a:lvl1pPr>
          </a:lstStyle>
          <a:p>
            <a:fld id="{1FFE043B-41E3-40B8-B595-36CA2C3AD9F0}" type="slidenum">
              <a:rPr lang="en-US" altLang="en-US"/>
              <a:pPr/>
              <a:t>‹#›</a:t>
            </a:fld>
            <a:endParaRPr lang="en-US" altLang="en-US"/>
          </a:p>
        </p:txBody>
      </p:sp>
    </p:spTree>
    <p:extLst>
      <p:ext uri="{BB962C8B-B14F-4D97-AF65-F5344CB8AC3E}">
        <p14:creationId xmlns:p14="http://schemas.microsoft.com/office/powerpoint/2010/main" val="4181949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7921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4191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19200"/>
            <a:ext cx="41910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848100"/>
            <a:ext cx="41910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7"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8" name="Rectangle 6"/>
          <p:cNvSpPr>
            <a:spLocks noGrp="1" noChangeArrowheads="1"/>
          </p:cNvSpPr>
          <p:nvPr>
            <p:ph type="sldNum" sz="quarter" idx="12"/>
          </p:nvPr>
        </p:nvSpPr>
        <p:spPr>
          <a:ln/>
        </p:spPr>
        <p:txBody>
          <a:bodyPr/>
          <a:lstStyle>
            <a:lvl1pPr>
              <a:defRPr/>
            </a:lvl1pPr>
          </a:lstStyle>
          <a:p>
            <a:fld id="{F296A412-BF5B-49F2-9F17-9AE54EBB285F}" type="slidenum">
              <a:rPr lang="en-US" altLang="en-US"/>
              <a:pPr/>
              <a:t>‹#›</a:t>
            </a:fld>
            <a:endParaRPr lang="en-US" altLang="en-US"/>
          </a:p>
        </p:txBody>
      </p:sp>
    </p:spTree>
    <p:extLst>
      <p:ext uri="{BB962C8B-B14F-4D97-AF65-F5344CB8AC3E}">
        <p14:creationId xmlns:p14="http://schemas.microsoft.com/office/powerpoint/2010/main" val="3416326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Fall 2013</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CMPE 150 – Introduction to Computing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7FF0459-F5E6-4D44-B709-E0550D61C976}" type="slidenum">
              <a:rPr lang="en-US"/>
              <a:pPr>
                <a:defRPr/>
              </a:pPr>
              <a:t>‹#›</a:t>
            </a:fld>
            <a:endParaRPr lang="en-US"/>
          </a:p>
        </p:txBody>
      </p:sp>
    </p:spTree>
    <p:extLst>
      <p:ext uri="{BB962C8B-B14F-4D97-AF65-F5344CB8AC3E}">
        <p14:creationId xmlns:p14="http://schemas.microsoft.com/office/powerpoint/2010/main" val="30085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12"/>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AB8E9EC5-FB77-4F45-B5D3-A7910001939A}" type="slidenum">
              <a:rPr lang="en-US" altLang="en-US">
                <a:latin typeface="Comic Sans MS" panose="030F0702030302020204" pitchFamily="66" charset="0"/>
              </a:rPr>
              <a:pPr eaLnBrk="1" hangingPunct="1"/>
              <a:t>‹#›</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28281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683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4191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19200"/>
            <a:ext cx="4191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461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756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385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3"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4" name="Rectangle 6"/>
          <p:cNvSpPr>
            <a:spLocks noGrp="1" noChangeArrowheads="1"/>
          </p:cNvSpPr>
          <p:nvPr>
            <p:ph type="sldNum" sz="quarter" idx="12"/>
          </p:nvPr>
        </p:nvSpPr>
        <p:spPr>
          <a:ln/>
        </p:spPr>
        <p:txBody>
          <a:bodyPr/>
          <a:lstStyle>
            <a:lvl1pPr>
              <a:defRPr/>
            </a:lvl1pPr>
          </a:lstStyle>
          <a:p>
            <a:fld id="{94E146BA-ED95-4CC0-820C-ECA24C349E5F}" type="slidenum">
              <a:rPr lang="en-US" altLang="en-US"/>
              <a:pPr/>
              <a:t>‹#›</a:t>
            </a:fld>
            <a:endParaRPr lang="en-US" altLang="en-US"/>
          </a:p>
        </p:txBody>
      </p:sp>
    </p:spTree>
    <p:extLst>
      <p:ext uri="{BB962C8B-B14F-4D97-AF65-F5344CB8AC3E}">
        <p14:creationId xmlns:p14="http://schemas.microsoft.com/office/powerpoint/2010/main" val="115542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7" name="Rectangle 6"/>
          <p:cNvSpPr>
            <a:spLocks noGrp="1" noChangeArrowheads="1"/>
          </p:cNvSpPr>
          <p:nvPr>
            <p:ph type="sldNum" sz="quarter" idx="12"/>
          </p:nvPr>
        </p:nvSpPr>
        <p:spPr>
          <a:ln/>
        </p:spPr>
        <p:txBody>
          <a:bodyPr/>
          <a:lstStyle>
            <a:lvl1pPr>
              <a:defRPr/>
            </a:lvl1pPr>
          </a:lstStyle>
          <a:p>
            <a:fld id="{33CFDE4D-E731-4E43-BAA6-A73CF02F78DB}" type="slidenum">
              <a:rPr lang="en-US" altLang="en-US"/>
              <a:pPr/>
              <a:t>‹#›</a:t>
            </a:fld>
            <a:endParaRPr lang="en-US" altLang="en-US"/>
          </a:p>
        </p:txBody>
      </p:sp>
    </p:spTree>
    <p:extLst>
      <p:ext uri="{BB962C8B-B14F-4D97-AF65-F5344CB8AC3E}">
        <p14:creationId xmlns:p14="http://schemas.microsoft.com/office/powerpoint/2010/main" val="255283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Fall 2013</a:t>
            </a: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CMPE 150 – Introduction to Computing</a:t>
            </a:r>
          </a:p>
        </p:txBody>
      </p:sp>
      <p:sp>
        <p:nvSpPr>
          <p:cNvPr id="7" name="Rectangle 6"/>
          <p:cNvSpPr>
            <a:spLocks noGrp="1" noChangeArrowheads="1"/>
          </p:cNvSpPr>
          <p:nvPr>
            <p:ph type="sldNum" sz="quarter" idx="12"/>
          </p:nvPr>
        </p:nvSpPr>
        <p:spPr>
          <a:ln/>
        </p:spPr>
        <p:txBody>
          <a:bodyPr/>
          <a:lstStyle>
            <a:lvl1pPr>
              <a:defRPr/>
            </a:lvl1pPr>
          </a:lstStyle>
          <a:p>
            <a:fld id="{79E3E134-EC50-4D95-BBFA-599485D73ADC}" type="slidenum">
              <a:rPr lang="en-US" altLang="en-US"/>
              <a:pPr/>
              <a:t>‹#›</a:t>
            </a:fld>
            <a:endParaRPr lang="en-US" altLang="en-US"/>
          </a:p>
        </p:txBody>
      </p:sp>
    </p:spTree>
    <p:extLst>
      <p:ext uri="{BB962C8B-B14F-4D97-AF65-F5344CB8AC3E}">
        <p14:creationId xmlns:p14="http://schemas.microsoft.com/office/powerpoint/2010/main" val="57616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74638"/>
            <a:ext cx="8534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81000" y="1219200"/>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381000" y="6400800"/>
            <a:ext cx="1295400" cy="320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mtClean="0">
                <a:latin typeface="Comic Sans MS" pitchFamily="66" charset="0"/>
                <a:ea typeface="+mn-ea"/>
                <a:cs typeface="+mn-cs"/>
              </a:defRPr>
            </a:lvl1pPr>
          </a:lstStyle>
          <a:p>
            <a:pPr>
              <a:defRPr/>
            </a:pPr>
            <a:r>
              <a:rPr lang="en-US" smtClean="0"/>
              <a:t>Fall 2013</a:t>
            </a:r>
            <a:endParaRPr lang="en-US"/>
          </a:p>
        </p:txBody>
      </p:sp>
      <p:sp>
        <p:nvSpPr>
          <p:cNvPr id="3" name="Rectangle 5"/>
          <p:cNvSpPr>
            <a:spLocks noGrp="1" noChangeArrowheads="1"/>
          </p:cNvSpPr>
          <p:nvPr>
            <p:ph type="ftr" sz="quarter" idx="3"/>
          </p:nvPr>
        </p:nvSpPr>
        <p:spPr bwMode="auto">
          <a:xfrm>
            <a:off x="1828800" y="6400800"/>
            <a:ext cx="6400800" cy="320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a:latin typeface="Comic Sans MS" panose="030F0702030302020204" pitchFamily="66" charset="0"/>
              </a:defRPr>
            </a:lvl1pPr>
          </a:lstStyle>
          <a:p>
            <a:r>
              <a:rPr lang="en-US" altLang="en-US"/>
              <a:t>CMPE 150 – Introduction to Computing</a:t>
            </a:r>
          </a:p>
        </p:txBody>
      </p:sp>
      <p:sp>
        <p:nvSpPr>
          <p:cNvPr id="1030" name="Rectangle 6"/>
          <p:cNvSpPr>
            <a:spLocks noGrp="1" noChangeArrowheads="1"/>
          </p:cNvSpPr>
          <p:nvPr>
            <p:ph type="sldNum" sz="quarter" idx="4"/>
          </p:nvPr>
        </p:nvSpPr>
        <p:spPr bwMode="auto">
          <a:xfrm>
            <a:off x="8382000" y="6400800"/>
            <a:ext cx="533400" cy="320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a:latin typeface="Comic Sans MS" panose="030F0702030302020204" pitchFamily="66" charset="0"/>
              </a:defRPr>
            </a:lvl1pPr>
          </a:lstStyle>
          <a:p>
            <a:fld id="{9E55950E-B70E-4AF7-9C7E-28C6F628C47C}" type="slidenum">
              <a:rPr lang="en-US" altLang="en-US"/>
              <a:pPr/>
              <a:t>‹#›</a:t>
            </a:fld>
            <a:endParaRPr lang="en-US" altLang="en-US"/>
          </a:p>
        </p:txBody>
      </p:sp>
      <p:sp>
        <p:nvSpPr>
          <p:cNvPr id="1031" name="Ink 23"/>
          <p:cNvSpPr>
            <a:spLocks noRot="1" noChangeAspect="1" noEditPoints="1" noChangeArrowheads="1" noChangeShapeType="1" noTextEdit="1"/>
          </p:cNvSpPr>
          <p:nvPr userDrawn="1"/>
        </p:nvSpPr>
        <p:spPr bwMode="auto">
          <a:xfrm>
            <a:off x="457200" y="1066800"/>
            <a:ext cx="8077200" cy="76200"/>
          </a:xfrm>
          <a:custGeom>
            <a:avLst/>
            <a:gdLst>
              <a:gd name="T0" fmla="*/ 2147483647 w 18393"/>
              <a:gd name="T1" fmla="*/ 2147483647 h 387"/>
              <a:gd name="T2" fmla="*/ 2147483647 w 18393"/>
              <a:gd name="T3" fmla="*/ 2147483647 h 387"/>
              <a:gd name="T4" fmla="*/ 2147483647 w 18393"/>
              <a:gd name="T5" fmla="*/ 2147483647 h 387"/>
              <a:gd name="T6" fmla="*/ 2147483647 w 18393"/>
              <a:gd name="T7" fmla="*/ 2147483647 h 387"/>
              <a:gd name="T8" fmla="*/ 2147483647 w 18393"/>
              <a:gd name="T9" fmla="*/ 2147483647 h 387"/>
              <a:gd name="T10" fmla="*/ 2147483647 w 18393"/>
              <a:gd name="T11" fmla="*/ 2147483647 h 3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393" h="387" extrusionOk="0">
                <a:moveTo>
                  <a:pt x="14" y="91"/>
                </a:moveTo>
                <a:cubicBezTo>
                  <a:pt x="52" y="94"/>
                  <a:pt x="46" y="118"/>
                  <a:pt x="84" y="121"/>
                </a:cubicBezTo>
                <a:cubicBezTo>
                  <a:pt x="469" y="147"/>
                  <a:pt x="861" y="86"/>
                  <a:pt x="1247" y="78"/>
                </a:cubicBezTo>
                <a:cubicBezTo>
                  <a:pt x="2769" y="48"/>
                  <a:pt x="4274" y="171"/>
                  <a:pt x="5799" y="88"/>
                </a:cubicBezTo>
                <a:cubicBezTo>
                  <a:pt x="7776" y="-19"/>
                  <a:pt x="9730" y="41"/>
                  <a:pt x="11707" y="93"/>
                </a:cubicBezTo>
                <a:cubicBezTo>
                  <a:pt x="13942" y="152"/>
                  <a:pt x="16171" y="105"/>
                  <a:pt x="18392" y="386"/>
                </a:cubicBezTo>
              </a:path>
            </a:pathLst>
          </a:custGeom>
          <a:noFill/>
          <a:ln w="57150" cap="rnd">
            <a:solidFill>
              <a:srgbClr val="00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6" r:id="rId15"/>
  </p:sldLayoutIdLst>
  <p:hf hdr="0" ftr="0" dt="0"/>
  <p:txStyles>
    <p:titleStyle>
      <a:lvl1pPr algn="l" rtl="0" eaLnBrk="0" fontAlgn="base" hangingPunct="0">
        <a:spcBef>
          <a:spcPct val="0"/>
        </a:spcBef>
        <a:spcAft>
          <a:spcPct val="0"/>
        </a:spcAft>
        <a:defRPr sz="4400">
          <a:solidFill>
            <a:srgbClr val="0000C8"/>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C8"/>
          </a:solidFill>
          <a:latin typeface="Comic Sans MS" pitchFamily="66"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C8"/>
          </a:solidFill>
          <a:latin typeface="Comic Sans MS" pitchFamily="66"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C8"/>
          </a:solidFill>
          <a:latin typeface="Comic Sans MS" pitchFamily="66"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C8"/>
          </a:solidFill>
          <a:latin typeface="Comic Sans MS" pitchFamily="66" charset="0"/>
          <a:ea typeface="MS PGothic" panose="020B0600070205080204" pitchFamily="34" charset="-128"/>
          <a:cs typeface="ＭＳ Ｐゴシック" charset="0"/>
        </a:defRPr>
      </a:lvl5pPr>
      <a:lvl6pPr marL="457200" algn="l" rtl="0" fontAlgn="base">
        <a:spcBef>
          <a:spcPct val="0"/>
        </a:spcBef>
        <a:spcAft>
          <a:spcPct val="0"/>
        </a:spcAft>
        <a:defRPr sz="4400">
          <a:solidFill>
            <a:srgbClr val="0000C8"/>
          </a:solidFill>
          <a:latin typeface="Comic Sans MS" pitchFamily="66" charset="0"/>
        </a:defRPr>
      </a:lvl6pPr>
      <a:lvl7pPr marL="914400" algn="l" rtl="0" fontAlgn="base">
        <a:spcBef>
          <a:spcPct val="0"/>
        </a:spcBef>
        <a:spcAft>
          <a:spcPct val="0"/>
        </a:spcAft>
        <a:defRPr sz="4400">
          <a:solidFill>
            <a:srgbClr val="0000C8"/>
          </a:solidFill>
          <a:latin typeface="Comic Sans MS" pitchFamily="66" charset="0"/>
        </a:defRPr>
      </a:lvl7pPr>
      <a:lvl8pPr marL="1371600" algn="l" rtl="0" fontAlgn="base">
        <a:spcBef>
          <a:spcPct val="0"/>
        </a:spcBef>
        <a:spcAft>
          <a:spcPct val="0"/>
        </a:spcAft>
        <a:defRPr sz="4400">
          <a:solidFill>
            <a:srgbClr val="0000C8"/>
          </a:solidFill>
          <a:latin typeface="Comic Sans MS" pitchFamily="66" charset="0"/>
        </a:defRPr>
      </a:lvl8pPr>
      <a:lvl9pPr marL="1828800" algn="l" rtl="0" fontAlgn="base">
        <a:spcBef>
          <a:spcPct val="0"/>
        </a:spcBef>
        <a:spcAft>
          <a:spcPct val="0"/>
        </a:spcAft>
        <a:defRPr sz="4400">
          <a:solidFill>
            <a:srgbClr val="0000C8"/>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hyperlink" Target="http://www.ascii-code.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smtClean="0">
                <a:latin typeface="Arial" panose="020B0604020202020204" pitchFamily="34" charset="0"/>
              </a:rPr>
              <a:t>A computer system</a:t>
            </a:r>
          </a:p>
        </p:txBody>
      </p:sp>
      <p:sp>
        <p:nvSpPr>
          <p:cNvPr id="30725" name="Rectangle 3"/>
          <p:cNvSpPr>
            <a:spLocks noGrp="1" noChangeArrowheads="1"/>
          </p:cNvSpPr>
          <p:nvPr>
            <p:ph type="body" idx="1"/>
          </p:nvPr>
        </p:nvSpPr>
        <p:spPr/>
        <p:txBody>
          <a:bodyPr/>
          <a:lstStyle/>
          <a:p>
            <a:pPr eaLnBrk="1" hangingPunct="1"/>
            <a:r>
              <a:rPr lang="en-US" altLang="en-US" smtClean="0"/>
              <a:t>In this course, we will learn how to develop our own software (using C language), but we need to understand how our programs will be executed by the hardware.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1</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en-US" sz="4000" smtClean="0"/>
              <a:t>Our first C program: Hello World</a:t>
            </a:r>
          </a:p>
        </p:txBody>
      </p:sp>
      <p:sp>
        <p:nvSpPr>
          <p:cNvPr id="45060" name="Rectangle 4"/>
          <p:cNvSpPr>
            <a:spLocks noGrp="1" noChangeArrowheads="1"/>
          </p:cNvSpPr>
          <p:nvPr>
            <p:ph type="body" sz="half" idx="1"/>
          </p:nvPr>
        </p:nvSpPr>
        <p:spPr>
          <a:xfrm>
            <a:off x="381000" y="1219200"/>
            <a:ext cx="5289550" cy="5105400"/>
          </a:xfrm>
        </p:spPr>
        <p:txBody>
          <a:bodyPr/>
          <a:lstStyle/>
          <a:p>
            <a:pPr eaLnBrk="1" hangingPunct="1">
              <a:lnSpc>
                <a:spcPct val="90000"/>
              </a:lnSpc>
            </a:pPr>
            <a:r>
              <a:rPr lang="en-US" altLang="en-US" smtClean="0"/>
              <a:t>Every C program has a </a:t>
            </a:r>
            <a:r>
              <a:rPr lang="en-US" altLang="en-US" b="1" smtClean="0">
                <a:solidFill>
                  <a:srgbClr val="0000C8"/>
                </a:solidFill>
                <a:latin typeface="Courier New" panose="02070309020205020404" pitchFamily="49" charset="0"/>
              </a:rPr>
              <a:t>main()</a:t>
            </a:r>
            <a:r>
              <a:rPr lang="en-US" altLang="en-US" smtClean="0"/>
              <a:t> function.</a:t>
            </a:r>
          </a:p>
          <a:p>
            <a:pPr lvl="1" eaLnBrk="1" hangingPunct="1">
              <a:lnSpc>
                <a:spcPct val="90000"/>
              </a:lnSpc>
            </a:pPr>
            <a:r>
              <a:rPr lang="en-US" altLang="en-US" smtClean="0"/>
              <a:t>It wraps all the statements to be executed.</a:t>
            </a:r>
          </a:p>
          <a:p>
            <a:pPr eaLnBrk="1" hangingPunct="1">
              <a:lnSpc>
                <a:spcPct val="90000"/>
              </a:lnSpc>
            </a:pPr>
            <a:r>
              <a:rPr lang="en-US" altLang="en-US" smtClean="0"/>
              <a:t>We make use of previously written functions. They are provided by header files.</a:t>
            </a:r>
          </a:p>
          <a:p>
            <a:pPr lvl="1" eaLnBrk="1" hangingPunct="1">
              <a:lnSpc>
                <a:spcPct val="90000"/>
              </a:lnSpc>
            </a:pPr>
            <a:r>
              <a:rPr lang="en-US" altLang="en-US" smtClean="0"/>
              <a:t>Typically, we include the </a:t>
            </a:r>
            <a:r>
              <a:rPr lang="en-US" altLang="en-US" i="1" smtClean="0"/>
              <a:t>standard input/output header</a:t>
            </a:r>
            <a:r>
              <a:rPr lang="en-US" altLang="en-US" smtClean="0"/>
              <a:t> file, named </a:t>
            </a:r>
            <a:r>
              <a:rPr lang="en-US" altLang="en-US" b="1" smtClean="0">
                <a:solidFill>
                  <a:srgbClr val="0000C8"/>
                </a:solidFill>
                <a:latin typeface="Courier New" panose="02070309020205020404" pitchFamily="49" charset="0"/>
              </a:rPr>
              <a:t>stdio.h</a:t>
            </a:r>
            <a:r>
              <a:rPr lang="en-US" altLang="en-US" smtClean="0"/>
              <a:t>.</a:t>
            </a:r>
          </a:p>
          <a:p>
            <a:pPr eaLnBrk="1" hangingPunct="1">
              <a:lnSpc>
                <a:spcPct val="90000"/>
              </a:lnSpc>
            </a:pPr>
            <a:r>
              <a:rPr lang="en-US" altLang="en-US" smtClean="0"/>
              <a:t>We write all statements inside the </a:t>
            </a:r>
            <a:r>
              <a:rPr lang="en-US" altLang="en-US" b="1" smtClean="0">
                <a:solidFill>
                  <a:srgbClr val="0000C8"/>
                </a:solidFill>
                <a:latin typeface="Courier New" panose="02070309020205020404" pitchFamily="49" charset="0"/>
              </a:rPr>
              <a:t>main()</a:t>
            </a:r>
            <a:r>
              <a:rPr lang="en-US" altLang="en-US" smtClean="0"/>
              <a:t> function.</a:t>
            </a:r>
          </a:p>
        </p:txBody>
      </p:sp>
      <p:sp>
        <p:nvSpPr>
          <p:cNvPr id="45061" name="Rectangle 5"/>
          <p:cNvSpPr>
            <a:spLocks noGrp="1" noChangeArrowheads="1"/>
          </p:cNvSpPr>
          <p:nvPr>
            <p:ph type="body" sz="half" idx="2"/>
          </p:nvPr>
        </p:nvSpPr>
        <p:spPr>
          <a:xfrm>
            <a:off x="5824538" y="1219200"/>
            <a:ext cx="3090862" cy="5105400"/>
          </a:xfrm>
          <a:noFill/>
        </p:spPr>
        <p:txBody>
          <a:bodyPr lIns="0" rIns="0"/>
          <a:lstStyle/>
          <a:p>
            <a:pPr eaLnBrk="1" hangingPunct="1">
              <a:lnSpc>
                <a:spcPct val="90000"/>
              </a:lnSpc>
              <a:buFontTx/>
              <a:buNone/>
            </a:pPr>
            <a:endParaRPr lang="en-US" altLang="en-US" sz="1600" b="1" smtClean="0">
              <a:solidFill>
                <a:srgbClr val="0000C8"/>
              </a:solidFill>
              <a:latin typeface="Courier New" panose="02070309020205020404" pitchFamily="49" charset="0"/>
            </a:endParaRPr>
          </a:p>
          <a:p>
            <a:pPr eaLnBrk="1" hangingPunct="1">
              <a:lnSpc>
                <a:spcPct val="90000"/>
              </a:lnSpc>
              <a:buFontTx/>
              <a:buNone/>
            </a:pPr>
            <a:r>
              <a:rPr lang="en-US" altLang="en-US" sz="1600" b="1" smtClean="0">
                <a:solidFill>
                  <a:srgbClr val="0000C8"/>
                </a:solidFill>
                <a:latin typeface="Courier New" panose="02070309020205020404" pitchFamily="49" charset="0"/>
              </a:rPr>
              <a:t>#include &lt;stdio.h&gt;</a:t>
            </a:r>
          </a:p>
          <a:p>
            <a:pPr eaLnBrk="1" hangingPunct="1">
              <a:lnSpc>
                <a:spcPct val="90000"/>
              </a:lnSpc>
              <a:buFontTx/>
              <a:buNone/>
            </a:pPr>
            <a:endParaRPr lang="en-US" altLang="en-US" sz="1600" b="1" smtClean="0">
              <a:solidFill>
                <a:srgbClr val="0000C8"/>
              </a:solidFill>
              <a:latin typeface="Courier New" panose="02070309020205020404" pitchFamily="49" charset="0"/>
            </a:endParaRPr>
          </a:p>
          <a:p>
            <a:pPr eaLnBrk="1" hangingPunct="1">
              <a:lnSpc>
                <a:spcPct val="90000"/>
              </a:lnSpc>
              <a:buFontTx/>
              <a:buNone/>
            </a:pPr>
            <a:r>
              <a:rPr lang="en-US" altLang="en-US" sz="1600" b="1" smtClean="0">
                <a:solidFill>
                  <a:srgbClr val="0000C8"/>
                </a:solidFill>
                <a:latin typeface="Courier New" panose="02070309020205020404" pitchFamily="49" charset="0"/>
              </a:rPr>
              <a:t>int main()</a:t>
            </a:r>
          </a:p>
          <a:p>
            <a:pPr eaLnBrk="1" hangingPunct="1">
              <a:lnSpc>
                <a:spcPct val="90000"/>
              </a:lnSpc>
              <a:buFontTx/>
              <a:buNone/>
            </a:pPr>
            <a:r>
              <a:rPr lang="en-US" altLang="en-US" sz="1600" b="1" smtClean="0">
                <a:solidFill>
                  <a:srgbClr val="0000C8"/>
                </a:solidFill>
                <a:latin typeface="Courier New" panose="02070309020205020404" pitchFamily="49" charset="0"/>
              </a:rPr>
              <a:t>{</a:t>
            </a:r>
          </a:p>
          <a:p>
            <a:pPr eaLnBrk="1" hangingPunct="1">
              <a:lnSpc>
                <a:spcPct val="90000"/>
              </a:lnSpc>
              <a:buFontTx/>
              <a:buNone/>
            </a:pPr>
            <a:r>
              <a:rPr lang="en-US" altLang="en-US" sz="1600" b="1" smtClean="0">
                <a:solidFill>
                  <a:srgbClr val="0000C8"/>
                </a:solidFill>
                <a:latin typeface="Courier New" panose="02070309020205020404" pitchFamily="49" charset="0"/>
              </a:rPr>
              <a:t>   printf("Hello world");</a:t>
            </a:r>
          </a:p>
          <a:p>
            <a:pPr eaLnBrk="1" hangingPunct="1">
              <a:lnSpc>
                <a:spcPct val="90000"/>
              </a:lnSpc>
              <a:buFontTx/>
              <a:buNone/>
            </a:pPr>
            <a:r>
              <a:rPr lang="en-US" altLang="en-US" sz="1600" b="1" smtClean="0">
                <a:solidFill>
                  <a:srgbClr val="0000C8"/>
                </a:solidFill>
                <a:latin typeface="Courier New" panose="02070309020205020404" pitchFamily="49" charset="0"/>
              </a:rPr>
              <a:t>   return 0;</a:t>
            </a:r>
          </a:p>
          <a:p>
            <a:pPr eaLnBrk="1" hangingPunct="1">
              <a:lnSpc>
                <a:spcPct val="90000"/>
              </a:lnSpc>
              <a:buFontTx/>
              <a:buNone/>
            </a:pPr>
            <a:r>
              <a:rPr lang="en-US" altLang="en-US" sz="1600" b="1" smtClean="0">
                <a:solidFill>
                  <a:srgbClr val="0000C8"/>
                </a:solidFill>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61">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061">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61">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P spid="450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smtClean="0"/>
              <a:t>Need for input</a:t>
            </a:r>
          </a:p>
        </p:txBody>
      </p:sp>
      <p:sp>
        <p:nvSpPr>
          <p:cNvPr id="40965" name="Rectangle 3"/>
          <p:cNvSpPr>
            <a:spLocks noGrp="1" noChangeArrowheads="1"/>
          </p:cNvSpPr>
          <p:nvPr>
            <p:ph type="body" idx="1"/>
          </p:nvPr>
        </p:nvSpPr>
        <p:spPr/>
        <p:txBody>
          <a:bodyPr/>
          <a:lstStyle/>
          <a:p>
            <a:pPr eaLnBrk="1" hangingPunct="1">
              <a:lnSpc>
                <a:spcPct val="80000"/>
              </a:lnSpc>
            </a:pPr>
            <a:r>
              <a:rPr lang="en-US" altLang="en-US" sz="2800" dirty="0" smtClean="0"/>
              <a:t>Note that the Hello World program has no input.</a:t>
            </a:r>
          </a:p>
          <a:p>
            <a:pPr lvl="1" eaLnBrk="1" hangingPunct="1">
              <a:lnSpc>
                <a:spcPct val="80000"/>
              </a:lnSpc>
            </a:pPr>
            <a:r>
              <a:rPr lang="en-US" altLang="en-US" sz="2400" dirty="0" smtClean="0"/>
              <a:t>Therefore, it always produces the same output:</a:t>
            </a:r>
          </a:p>
          <a:p>
            <a:pPr lvl="1" eaLnBrk="1" hangingPunct="1">
              <a:lnSpc>
                <a:spcPct val="80000"/>
              </a:lnSpc>
              <a:buFontTx/>
              <a:buNone/>
            </a:pPr>
            <a:r>
              <a:rPr lang="en-US" altLang="en-US" sz="2400" dirty="0" smtClean="0"/>
              <a:t>				</a:t>
            </a:r>
            <a:r>
              <a:rPr lang="en-US" altLang="en-US" sz="2400" b="1" dirty="0" smtClean="0">
                <a:solidFill>
                  <a:srgbClr val="0000C8"/>
                </a:solidFill>
                <a:latin typeface="Courier New" panose="02070309020205020404" pitchFamily="49" charset="0"/>
              </a:rPr>
              <a:t>Hello World</a:t>
            </a:r>
          </a:p>
          <a:p>
            <a:pPr lvl="1" eaLnBrk="1" hangingPunct="1">
              <a:lnSpc>
                <a:spcPct val="80000"/>
              </a:lnSpc>
            </a:pPr>
            <a:r>
              <a:rPr lang="en-US" altLang="en-US" sz="2400" dirty="0" smtClean="0"/>
              <a:t>So, after we run this program once, we know what it will always produce. Therefore, we don’t need the program anymore; we can safely delete it.</a:t>
            </a:r>
          </a:p>
          <a:p>
            <a:pPr eaLnBrk="1" hangingPunct="1">
              <a:lnSpc>
                <a:spcPct val="80000"/>
              </a:lnSpc>
            </a:pPr>
            <a:r>
              <a:rPr lang="en-US" altLang="en-US" sz="2800" dirty="0" smtClean="0"/>
              <a:t>Definitely this is not what we want. (O/w, nobody will pay us </a:t>
            </a:r>
            <a:r>
              <a:rPr lang="en-US" altLang="en-US" sz="2800" dirty="0" smtClean="0">
                <a:sym typeface="Wingdings" panose="05000000000000000000" pitchFamily="2" charset="2"/>
              </a:rPr>
              <a:t>)</a:t>
            </a:r>
            <a:r>
              <a:rPr lang="en-US" altLang="en-US" sz="2800" dirty="0" smtClean="0"/>
              <a:t> </a:t>
            </a:r>
          </a:p>
          <a:p>
            <a:pPr lvl="1" eaLnBrk="1" hangingPunct="1">
              <a:lnSpc>
                <a:spcPct val="80000"/>
              </a:lnSpc>
            </a:pPr>
            <a:r>
              <a:rPr lang="en-US" altLang="en-US" sz="2400" dirty="0" smtClean="0"/>
              <a:t>We want to write programs that can take input and produce different results according to the input.</a:t>
            </a:r>
          </a:p>
          <a:p>
            <a:pPr eaLnBrk="1" hangingPunct="1">
              <a:lnSpc>
                <a:spcPct val="80000"/>
              </a:lnSpc>
            </a:pPr>
            <a:r>
              <a:rPr lang="en-US" altLang="en-US" sz="2800" dirty="0" smtClean="0"/>
              <a:t>(Details of I/O functions will be covered in the course.)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11</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en-US" sz="3600" smtClean="0"/>
              <a:t>A program that also performs input</a:t>
            </a:r>
          </a:p>
        </p:txBody>
      </p:sp>
      <p:sp>
        <p:nvSpPr>
          <p:cNvPr id="48132" name="Rectangle 4"/>
          <p:cNvSpPr>
            <a:spLocks noGrp="1" noChangeArrowheads="1"/>
          </p:cNvSpPr>
          <p:nvPr>
            <p:ph type="body" sz="half" idx="1"/>
          </p:nvPr>
        </p:nvSpPr>
        <p:spPr>
          <a:xfrm>
            <a:off x="381000" y="1860550"/>
            <a:ext cx="4783138" cy="4464050"/>
          </a:xfrm>
        </p:spPr>
        <p:txBody>
          <a:bodyPr/>
          <a:lstStyle/>
          <a:p>
            <a:pPr eaLnBrk="1" hangingPunct="1">
              <a:lnSpc>
                <a:spcPct val="90000"/>
              </a:lnSpc>
              <a:buFontTx/>
              <a:buNone/>
            </a:pPr>
            <a:r>
              <a:rPr lang="en-US" altLang="en-US" sz="1800" b="1" smtClean="0">
                <a:solidFill>
                  <a:srgbClr val="0000C8"/>
                </a:solidFill>
                <a:latin typeface="Courier New" panose="02070309020205020404" pitchFamily="49" charset="0"/>
              </a:rPr>
              <a:t>#include &lt;stdio.h&gt;</a:t>
            </a:r>
          </a:p>
          <a:p>
            <a:pPr eaLnBrk="1" hangingPunct="1">
              <a:lnSpc>
                <a:spcPct val="90000"/>
              </a:lnSpc>
              <a:buFontTx/>
              <a:buNone/>
            </a:pPr>
            <a:endParaRPr lang="en-US" altLang="en-US" sz="1800" b="1" smtClean="0">
              <a:solidFill>
                <a:srgbClr val="0000C8"/>
              </a:solidFill>
              <a:latin typeface="Courier New" panose="02070309020205020404" pitchFamily="49" charset="0"/>
            </a:endParaRPr>
          </a:p>
          <a:p>
            <a:pPr eaLnBrk="1" hangingPunct="1">
              <a:lnSpc>
                <a:spcPct val="90000"/>
              </a:lnSpc>
              <a:buFontTx/>
              <a:buNone/>
            </a:pPr>
            <a:r>
              <a:rPr lang="en-US" altLang="en-US" sz="1800" b="1" smtClean="0">
                <a:solidFill>
                  <a:srgbClr val="0000C8"/>
                </a:solidFill>
                <a:latin typeface="Courier New" panose="02070309020205020404" pitchFamily="49" charset="0"/>
              </a:rPr>
              <a:t>int main()</a:t>
            </a:r>
          </a:p>
          <a:p>
            <a:pPr eaLnBrk="1" hangingPunct="1">
              <a:lnSpc>
                <a:spcPct val="90000"/>
              </a:lnSpc>
              <a:buFontTx/>
              <a:buNone/>
            </a:pPr>
            <a:r>
              <a:rPr lang="en-US" altLang="en-US" sz="1800" b="1" smtClean="0">
                <a:solidFill>
                  <a:srgbClr val="0000C8"/>
                </a:solidFill>
                <a:latin typeface="Courier New" panose="02070309020205020404" pitchFamily="49" charset="0"/>
              </a:rPr>
              <a:t>{</a:t>
            </a:r>
          </a:p>
          <a:p>
            <a:pPr eaLnBrk="1" hangingPunct="1">
              <a:lnSpc>
                <a:spcPct val="90000"/>
              </a:lnSpc>
              <a:buFontTx/>
              <a:buNone/>
            </a:pPr>
            <a:r>
              <a:rPr lang="en-US" altLang="en-US" sz="1800" b="1" smtClean="0">
                <a:solidFill>
                  <a:srgbClr val="0000C8"/>
                </a:solidFill>
                <a:latin typeface="Courier New" panose="02070309020205020404" pitchFamily="49" charset="0"/>
              </a:rPr>
              <a:t>   int a, b, c;</a:t>
            </a:r>
          </a:p>
          <a:p>
            <a:pPr eaLnBrk="1" hangingPunct="1">
              <a:lnSpc>
                <a:spcPct val="90000"/>
              </a:lnSpc>
              <a:buFontTx/>
              <a:buNone/>
            </a:pPr>
            <a:endParaRPr lang="en-US" altLang="en-US" sz="1800" b="1" smtClean="0">
              <a:solidFill>
                <a:srgbClr val="0000C8"/>
              </a:solidFill>
              <a:latin typeface="Courier New" panose="02070309020205020404" pitchFamily="49" charset="0"/>
            </a:endParaRPr>
          </a:p>
          <a:p>
            <a:pPr eaLnBrk="1" hangingPunct="1">
              <a:lnSpc>
                <a:spcPct val="90000"/>
              </a:lnSpc>
              <a:buFontTx/>
              <a:buNone/>
            </a:pPr>
            <a:r>
              <a:rPr lang="en-US" altLang="en-US" sz="1800" b="1" smtClean="0">
                <a:solidFill>
                  <a:srgbClr val="0000C8"/>
                </a:solidFill>
                <a:latin typeface="Courier New" panose="02070309020205020404" pitchFamily="49" charset="0"/>
              </a:rPr>
              <a:t>   printf("Enter two numbers: ");</a:t>
            </a:r>
          </a:p>
          <a:p>
            <a:pPr eaLnBrk="1" hangingPunct="1">
              <a:lnSpc>
                <a:spcPct val="90000"/>
              </a:lnSpc>
              <a:buFontTx/>
              <a:buNone/>
            </a:pPr>
            <a:r>
              <a:rPr lang="en-US" altLang="en-US" sz="1800" b="1" smtClean="0">
                <a:solidFill>
                  <a:srgbClr val="FF0000"/>
                </a:solidFill>
                <a:latin typeface="Courier New" panose="02070309020205020404" pitchFamily="49" charset="0"/>
              </a:rPr>
              <a:t>   scanf("%d%d", &amp;a, &amp;b);</a:t>
            </a:r>
          </a:p>
          <a:p>
            <a:pPr eaLnBrk="1" hangingPunct="1">
              <a:lnSpc>
                <a:spcPct val="90000"/>
              </a:lnSpc>
              <a:buFontTx/>
              <a:buNone/>
            </a:pPr>
            <a:r>
              <a:rPr lang="en-US" altLang="en-US" sz="1800" b="1" smtClean="0">
                <a:solidFill>
                  <a:srgbClr val="0000C8"/>
                </a:solidFill>
                <a:latin typeface="Courier New" panose="02070309020205020404" pitchFamily="49" charset="0"/>
              </a:rPr>
              <a:t>   c=a+b;</a:t>
            </a:r>
          </a:p>
          <a:p>
            <a:pPr eaLnBrk="1" hangingPunct="1">
              <a:lnSpc>
                <a:spcPct val="90000"/>
              </a:lnSpc>
              <a:buFontTx/>
              <a:buNone/>
            </a:pPr>
            <a:r>
              <a:rPr lang="en-US" altLang="en-US" sz="1800" b="1" smtClean="0">
                <a:solidFill>
                  <a:srgbClr val="0000C8"/>
                </a:solidFill>
                <a:latin typeface="Courier New" panose="02070309020205020404" pitchFamily="49" charset="0"/>
              </a:rPr>
              <a:t>   printf("Result is %d  ", c);</a:t>
            </a:r>
          </a:p>
          <a:p>
            <a:pPr eaLnBrk="1" hangingPunct="1">
              <a:lnSpc>
                <a:spcPct val="90000"/>
              </a:lnSpc>
              <a:buFontTx/>
              <a:buNone/>
            </a:pPr>
            <a:r>
              <a:rPr lang="en-US" altLang="en-US" sz="1800" b="1" smtClean="0">
                <a:solidFill>
                  <a:srgbClr val="0000C8"/>
                </a:solidFill>
                <a:latin typeface="Courier New" panose="02070309020205020404" pitchFamily="49" charset="0"/>
              </a:rPr>
              <a:t>   return 0;</a:t>
            </a:r>
          </a:p>
          <a:p>
            <a:pPr eaLnBrk="1" hangingPunct="1">
              <a:lnSpc>
                <a:spcPct val="90000"/>
              </a:lnSpc>
              <a:buFontTx/>
              <a:buNone/>
            </a:pPr>
            <a:r>
              <a:rPr lang="en-US" altLang="en-US" sz="1800" b="1" smtClean="0">
                <a:solidFill>
                  <a:srgbClr val="0000C8"/>
                </a:solidFill>
                <a:latin typeface="Courier New" panose="02070309020205020404" pitchFamily="49" charset="0"/>
              </a:rPr>
              <a:t>}</a:t>
            </a:r>
          </a:p>
        </p:txBody>
      </p:sp>
      <p:sp>
        <p:nvSpPr>
          <p:cNvPr id="48133" name="Rectangle 5"/>
          <p:cNvSpPr>
            <a:spLocks noGrp="1" noChangeArrowheads="1"/>
          </p:cNvSpPr>
          <p:nvPr>
            <p:ph type="body" sz="half" idx="2"/>
          </p:nvPr>
        </p:nvSpPr>
        <p:spPr>
          <a:xfrm>
            <a:off x="5191125" y="1860550"/>
            <a:ext cx="3724275" cy="4464050"/>
          </a:xfrm>
          <a:solidFill>
            <a:schemeClr val="tx1"/>
          </a:solidFill>
        </p:spPr>
        <p:txBody>
          <a:bodyPr/>
          <a:lstStyle/>
          <a:p>
            <a:pPr eaLnBrk="1" hangingPunct="1">
              <a:lnSpc>
                <a:spcPct val="90000"/>
              </a:lnSpc>
              <a:buFontTx/>
              <a:buNone/>
            </a:pPr>
            <a:r>
              <a:rPr lang="en-US" altLang="en-US" sz="1600" b="1" smtClean="0">
                <a:solidFill>
                  <a:schemeClr val="bg1"/>
                </a:solidFill>
                <a:latin typeface="Courier New" panose="02070309020205020404" pitchFamily="49" charset="0"/>
              </a:rPr>
              <a:t>Enter two numbers:</a:t>
            </a:r>
            <a:endParaRPr lang="en-US" altLang="en-US" sz="1600" b="1" smtClean="0">
              <a:solidFill>
                <a:srgbClr val="99FF33"/>
              </a:solidFill>
              <a:latin typeface="Courier New" panose="02070309020205020404" pitchFamily="49" charset="0"/>
            </a:endParaRPr>
          </a:p>
          <a:p>
            <a:pPr eaLnBrk="1" hangingPunct="1">
              <a:lnSpc>
                <a:spcPct val="90000"/>
              </a:lnSpc>
              <a:buFontTx/>
              <a:buNone/>
            </a:pPr>
            <a:r>
              <a:rPr lang="en-US" altLang="en-US" sz="1600" b="1" smtClean="0">
                <a:solidFill>
                  <a:schemeClr val="bg1"/>
                </a:solidFill>
                <a:latin typeface="Courier New" panose="02070309020205020404" pitchFamily="49" charset="0"/>
              </a:rPr>
              <a:t>Result is 13</a:t>
            </a:r>
          </a:p>
        </p:txBody>
      </p:sp>
      <p:sp>
        <p:nvSpPr>
          <p:cNvPr id="41991" name="Rectangle 6"/>
          <p:cNvSpPr>
            <a:spLocks noChangeArrowheads="1"/>
          </p:cNvSpPr>
          <p:nvPr/>
        </p:nvSpPr>
        <p:spPr bwMode="auto">
          <a:xfrm>
            <a:off x="407988" y="1189038"/>
            <a:ext cx="416083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en-US" sz="2800">
                <a:latin typeface="Comic Sans MS" panose="030F0702030302020204" pitchFamily="66" charset="0"/>
              </a:rPr>
              <a:t>C Program</a:t>
            </a:r>
          </a:p>
        </p:txBody>
      </p:sp>
      <p:sp>
        <p:nvSpPr>
          <p:cNvPr id="41992" name="Rectangle 7"/>
          <p:cNvSpPr>
            <a:spLocks noChangeArrowheads="1"/>
          </p:cNvSpPr>
          <p:nvPr/>
        </p:nvSpPr>
        <p:spPr bwMode="auto">
          <a:xfrm>
            <a:off x="5184775" y="1179513"/>
            <a:ext cx="36925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en-US" sz="2800">
                <a:latin typeface="Comic Sans MS" panose="030F0702030302020204" pitchFamily="66" charset="0"/>
              </a:rPr>
              <a:t>User screen</a:t>
            </a:r>
          </a:p>
        </p:txBody>
      </p:sp>
      <p:sp>
        <p:nvSpPr>
          <p:cNvPr id="48136" name="Text Box 8"/>
          <p:cNvSpPr txBox="1">
            <a:spLocks noChangeArrowheads="1"/>
          </p:cNvSpPr>
          <p:nvPr/>
        </p:nvSpPr>
        <p:spPr bwMode="auto">
          <a:xfrm>
            <a:off x="5186363" y="1819275"/>
            <a:ext cx="312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600" b="1">
                <a:solidFill>
                  <a:schemeClr val="bg1"/>
                </a:solidFill>
              </a:rPr>
              <a:t>_</a:t>
            </a:r>
          </a:p>
        </p:txBody>
      </p:sp>
      <p:sp>
        <p:nvSpPr>
          <p:cNvPr id="48137" name="Text Box 9"/>
          <p:cNvSpPr txBox="1">
            <a:spLocks noChangeArrowheads="1"/>
          </p:cNvSpPr>
          <p:nvPr/>
        </p:nvSpPr>
        <p:spPr bwMode="auto">
          <a:xfrm>
            <a:off x="6719888" y="2085975"/>
            <a:ext cx="312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600" b="1">
                <a:solidFill>
                  <a:schemeClr val="bg1"/>
                </a:solidFill>
              </a:rPr>
              <a:t>_</a:t>
            </a:r>
          </a:p>
        </p:txBody>
      </p:sp>
      <p:sp>
        <p:nvSpPr>
          <p:cNvPr id="48138" name="Text Box 10"/>
          <p:cNvSpPr txBox="1">
            <a:spLocks noChangeArrowheads="1"/>
          </p:cNvSpPr>
          <p:nvPr/>
        </p:nvSpPr>
        <p:spPr bwMode="auto">
          <a:xfrm>
            <a:off x="5195888" y="2305050"/>
            <a:ext cx="312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600" b="1">
                <a:solidFill>
                  <a:schemeClr val="bg1"/>
                </a:solidFill>
              </a:rPr>
              <a:t>_</a:t>
            </a:r>
          </a:p>
        </p:txBody>
      </p:sp>
      <p:sp>
        <p:nvSpPr>
          <p:cNvPr id="48139" name="Text Box 11"/>
          <p:cNvSpPr txBox="1">
            <a:spLocks noChangeArrowheads="1"/>
          </p:cNvSpPr>
          <p:nvPr/>
        </p:nvSpPr>
        <p:spPr bwMode="auto">
          <a:xfrm>
            <a:off x="3516313" y="45735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b="1">
                <a:solidFill>
                  <a:srgbClr val="FF0000"/>
                </a:solidFill>
                <a:latin typeface="Courier New" panose="02070309020205020404" pitchFamily="49" charset="0"/>
              </a:rPr>
              <a:t>\n</a:t>
            </a:r>
          </a:p>
        </p:txBody>
      </p:sp>
      <p:sp>
        <p:nvSpPr>
          <p:cNvPr id="48140" name="Text Box 12"/>
          <p:cNvSpPr txBox="1">
            <a:spLocks noChangeArrowheads="1"/>
          </p:cNvSpPr>
          <p:nvPr/>
        </p:nvSpPr>
        <p:spPr bwMode="auto">
          <a:xfrm>
            <a:off x="7451725" y="1906588"/>
            <a:ext cx="593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600">
                <a:latin typeface="Courier New" panose="02070309020205020404" pitchFamily="49" charset="0"/>
              </a:rPr>
              <a:t> </a:t>
            </a:r>
            <a:r>
              <a:rPr lang="en-US" altLang="en-US" sz="1600" b="1">
                <a:solidFill>
                  <a:srgbClr val="99FF33"/>
                </a:solidFill>
                <a:latin typeface="Courier New" panose="02070309020205020404" pitchFamily="49" charset="0"/>
              </a:rPr>
              <a:t>5</a:t>
            </a:r>
            <a:r>
              <a:rPr lang="en-US" altLang="en-US" sz="1600" b="1">
                <a:solidFill>
                  <a:schemeClr val="bg1"/>
                </a:solidFill>
                <a:latin typeface="Courier New" panose="02070309020205020404" pitchFamily="49" charset="0"/>
              </a:rPr>
              <a:t> </a:t>
            </a:r>
            <a:r>
              <a:rPr lang="en-US" altLang="en-US" sz="1600" b="1">
                <a:solidFill>
                  <a:srgbClr val="99FF33"/>
                </a:solidFill>
                <a:latin typeface="Courier New" panose="02070309020205020404" pitchFamily="49" charset="0"/>
              </a:rPr>
              <a:t>8</a:t>
            </a:r>
          </a:p>
        </p:txBody>
      </p:sp>
      <p:sp>
        <p:nvSpPr>
          <p:cNvPr id="48141" name="Text Box 13"/>
          <p:cNvSpPr txBox="1">
            <a:spLocks noChangeArrowheads="1"/>
          </p:cNvSpPr>
          <p:nvPr/>
        </p:nvSpPr>
        <p:spPr bwMode="auto">
          <a:xfrm>
            <a:off x="7481888" y="1828800"/>
            <a:ext cx="312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600" b="1">
                <a:solidFill>
                  <a:schemeClr val="bg1"/>
                </a:solidFill>
              </a:rPr>
              <a:t>_</a:t>
            </a:r>
          </a:p>
        </p:txBody>
      </p:sp>
      <p:grpSp>
        <p:nvGrpSpPr>
          <p:cNvPr id="2" name="Group 18"/>
          <p:cNvGrpSpPr>
            <a:grpSpLocks/>
          </p:cNvGrpSpPr>
          <p:nvPr/>
        </p:nvGrpSpPr>
        <p:grpSpPr bwMode="auto">
          <a:xfrm>
            <a:off x="215900" y="3997325"/>
            <a:ext cx="3733800" cy="2165350"/>
            <a:chOff x="136" y="2518"/>
            <a:chExt cx="2352" cy="1364"/>
          </a:xfrm>
        </p:grpSpPr>
        <p:sp>
          <p:nvSpPr>
            <p:cNvPr id="42003" name="Rectangle 14"/>
            <p:cNvSpPr>
              <a:spLocks noChangeArrowheads="1"/>
            </p:cNvSpPr>
            <p:nvPr/>
          </p:nvSpPr>
          <p:spPr bwMode="auto">
            <a:xfrm>
              <a:off x="533" y="2518"/>
              <a:ext cx="1955" cy="203"/>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42004" name="AutoShape 16"/>
            <p:cNvSpPr>
              <a:spLocks/>
            </p:cNvSpPr>
            <p:nvPr/>
          </p:nvSpPr>
          <p:spPr bwMode="auto">
            <a:xfrm>
              <a:off x="136" y="3498"/>
              <a:ext cx="992" cy="384"/>
            </a:xfrm>
            <a:prstGeom prst="borderCallout3">
              <a:avLst>
                <a:gd name="adj1" fmla="val 18750"/>
                <a:gd name="adj2" fmla="val -4838"/>
                <a:gd name="adj3" fmla="val 18750"/>
                <a:gd name="adj4" fmla="val -4838"/>
                <a:gd name="adj5" fmla="val -177343"/>
                <a:gd name="adj6" fmla="val -4838"/>
                <a:gd name="adj7" fmla="val -215625"/>
                <a:gd name="adj8" fmla="val 106954"/>
              </a:avLst>
            </a:prstGeom>
            <a:solidFill>
              <a:srgbClr val="FFFF99"/>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1"/>
                <a:t>Read two integers (decimals) into variables a and b</a:t>
              </a:r>
              <a:endParaRPr lang="en-US" altLang="en-US" sz="1200"/>
            </a:p>
          </p:txBody>
        </p:sp>
      </p:grpSp>
      <p:grpSp>
        <p:nvGrpSpPr>
          <p:cNvPr id="3" name="Group 19"/>
          <p:cNvGrpSpPr>
            <a:grpSpLocks/>
          </p:cNvGrpSpPr>
          <p:nvPr/>
        </p:nvGrpSpPr>
        <p:grpSpPr bwMode="auto">
          <a:xfrm>
            <a:off x="846138" y="4597400"/>
            <a:ext cx="4235450" cy="1647825"/>
            <a:chOff x="533" y="2896"/>
            <a:chExt cx="2668" cy="1038"/>
          </a:xfrm>
        </p:grpSpPr>
        <p:sp>
          <p:nvSpPr>
            <p:cNvPr id="42001" name="AutoShape 15"/>
            <p:cNvSpPr>
              <a:spLocks/>
            </p:cNvSpPr>
            <p:nvPr/>
          </p:nvSpPr>
          <p:spPr bwMode="auto">
            <a:xfrm>
              <a:off x="2184" y="3507"/>
              <a:ext cx="1017" cy="427"/>
            </a:xfrm>
            <a:prstGeom prst="borderCallout1">
              <a:avLst>
                <a:gd name="adj1" fmla="val 16861"/>
                <a:gd name="adj2" fmla="val -4718"/>
                <a:gd name="adj3" fmla="val -105620"/>
                <a:gd name="adj4" fmla="val -17894"/>
              </a:avLst>
            </a:prstGeom>
            <a:solidFill>
              <a:srgbClr val="FFFF99">
                <a:alpha val="50195"/>
              </a:srgbClr>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1"/>
                <a:t>Display the value of variable c after the text "Result is"</a:t>
              </a:r>
            </a:p>
          </p:txBody>
        </p:sp>
        <p:sp>
          <p:nvSpPr>
            <p:cNvPr id="42002" name="Rectangle 17"/>
            <p:cNvSpPr>
              <a:spLocks noChangeArrowheads="1"/>
            </p:cNvSpPr>
            <p:nvPr/>
          </p:nvSpPr>
          <p:spPr bwMode="auto">
            <a:xfrm>
              <a:off x="533" y="2896"/>
              <a:ext cx="2464" cy="203"/>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repeatCount="indefinite" fill="hold" grpId="0" nodeType="withEffect">
                                  <p:stCondLst>
                                    <p:cond delay="0"/>
                                  </p:stCondLst>
                                  <p:iterate type="lt">
                                    <p:tmPct val="50000"/>
                                  </p:iterate>
                                  <p:childTnLst>
                                    <p:set>
                                      <p:cBhvr>
                                        <p:cTn id="6" dur="1" fill="hold">
                                          <p:stCondLst>
                                            <p:cond delay="0"/>
                                          </p:stCondLst>
                                        </p:cTn>
                                        <p:tgtEl>
                                          <p:spTgt spid="48136"/>
                                        </p:tgtEl>
                                        <p:attrNameLst>
                                          <p:attrName>style.visibility</p:attrName>
                                        </p:attrNameLst>
                                      </p:cBhvr>
                                      <p:to>
                                        <p:strVal val="visible"/>
                                      </p:to>
                                    </p:set>
                                    <p:anim calcmode="discrete" valueType="clr">
                                      <p:cBhvr override="childStyle">
                                        <p:cTn id="7" dur="1000"/>
                                        <p:tgtEl>
                                          <p:spTgt spid="48136"/>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48136"/>
                                        </p:tgtEl>
                                        <p:attrNameLst>
                                          <p:attrName>fillcolor</p:attrName>
                                        </p:attrNameLst>
                                      </p:cBhvr>
                                      <p:tavLst>
                                        <p:tav tm="0">
                                          <p:val>
                                            <p:clrVal>
                                              <a:schemeClr val="accent2"/>
                                            </p:clrVal>
                                          </p:val>
                                        </p:tav>
                                        <p:tav tm="50000">
                                          <p:val>
                                            <p:clrVal>
                                              <a:schemeClr val="hlink"/>
                                            </p:clrVal>
                                          </p:val>
                                        </p:tav>
                                      </p:tavLst>
                                    </p:anim>
                                    <p:set>
                                      <p:cBhvr>
                                        <p:cTn id="9" dur="1000"/>
                                        <p:tgtEl>
                                          <p:spTgt spid="4813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iterate type="lt">
                                    <p:tmAbs val="0"/>
                                  </p:iterate>
                                  <p:childTnLst>
                                    <p:set>
                                      <p:cBhvr>
                                        <p:cTn id="25" dur="1" fill="hold">
                                          <p:stCondLst>
                                            <p:cond delay="0"/>
                                          </p:stCondLst>
                                        </p:cTn>
                                        <p:tgtEl>
                                          <p:spTgt spid="48136"/>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48133">
                                            <p:txEl>
                                              <p:pRg st="0" end="0"/>
                                            </p:txEl>
                                          </p:spTgt>
                                        </p:tgtEl>
                                        <p:attrNameLst>
                                          <p:attrName>style.visibility</p:attrName>
                                        </p:attrNameLst>
                                      </p:cBhvr>
                                      <p:to>
                                        <p:strVal val="visible"/>
                                      </p:to>
                                    </p:set>
                                  </p:childTnLst>
                                </p:cTn>
                              </p:par>
                              <p:par>
                                <p:cTn id="28" presetID="27" presetClass="entr" presetSubtype="0" repeatCount="indefinite" fill="hold" nodeType="withEffect">
                                  <p:stCondLst>
                                    <p:cond delay="0"/>
                                  </p:stCondLst>
                                  <p:iterate type="lt">
                                    <p:tmPct val="50000"/>
                                  </p:iterate>
                                  <p:childTnLst>
                                    <p:set>
                                      <p:cBhvr>
                                        <p:cTn id="29" dur="1" fill="hold">
                                          <p:stCondLst>
                                            <p:cond delay="0"/>
                                          </p:stCondLst>
                                        </p:cTn>
                                        <p:tgtEl>
                                          <p:spTgt spid="48141"/>
                                        </p:tgtEl>
                                        <p:attrNameLst>
                                          <p:attrName>style.visibility</p:attrName>
                                        </p:attrNameLst>
                                      </p:cBhvr>
                                      <p:to>
                                        <p:strVal val="visible"/>
                                      </p:to>
                                    </p:set>
                                    <p:anim calcmode="discrete" valueType="clr">
                                      <p:cBhvr override="childStyle">
                                        <p:cTn id="30" dur="1000"/>
                                        <p:tgtEl>
                                          <p:spTgt spid="48141"/>
                                        </p:tgtEl>
                                        <p:attrNameLst>
                                          <p:attrName>style.color</p:attrName>
                                        </p:attrNameLst>
                                      </p:cBhvr>
                                      <p:tavLst>
                                        <p:tav tm="0">
                                          <p:val>
                                            <p:clrVal>
                                              <a:schemeClr val="accent2"/>
                                            </p:clrVal>
                                          </p:val>
                                        </p:tav>
                                        <p:tav tm="50000">
                                          <p:val>
                                            <p:clrVal>
                                              <a:schemeClr val="hlink"/>
                                            </p:clrVal>
                                          </p:val>
                                        </p:tav>
                                      </p:tavLst>
                                    </p:anim>
                                    <p:anim calcmode="discrete" valueType="clr">
                                      <p:cBhvr>
                                        <p:cTn id="31" dur="1000"/>
                                        <p:tgtEl>
                                          <p:spTgt spid="48141"/>
                                        </p:tgtEl>
                                        <p:attrNameLst>
                                          <p:attrName>fillcolor</p:attrName>
                                        </p:attrNameLst>
                                      </p:cBhvr>
                                      <p:tavLst>
                                        <p:tav tm="0">
                                          <p:val>
                                            <p:clrVal>
                                              <a:schemeClr val="accent2"/>
                                            </p:clrVal>
                                          </p:val>
                                        </p:tav>
                                        <p:tav tm="50000">
                                          <p:val>
                                            <p:clrVal>
                                              <a:schemeClr val="hlink"/>
                                            </p:clrVal>
                                          </p:val>
                                        </p:tav>
                                      </p:tavLst>
                                    </p:anim>
                                    <p:set>
                                      <p:cBhvr>
                                        <p:cTn id="32" dur="1000"/>
                                        <p:tgtEl>
                                          <p:spTgt spid="48141"/>
                                        </p:tgtEl>
                                        <p:attrNameLst>
                                          <p:attrName>fill.type</p:attrName>
                                        </p:attrNameLst>
                                      </p:cBhvr>
                                      <p:to>
                                        <p:strVal val="solid"/>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0" nodeType="clickEffect">
                                  <p:stCondLst>
                                    <p:cond delay="0"/>
                                  </p:stCondLst>
                                  <p:iterate type="lt">
                                    <p:tmAbs val="0"/>
                                  </p:iterate>
                                  <p:childTnLst>
                                    <p:set>
                                      <p:cBhvr>
                                        <p:cTn id="36" dur="1" fill="hold">
                                          <p:stCondLst>
                                            <p:cond delay="0"/>
                                          </p:stCondLst>
                                        </p:cTn>
                                        <p:tgtEl>
                                          <p:spTgt spid="481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481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133">
                                            <p:txEl>
                                              <p:pRg st="1" end="1"/>
                                            </p:txEl>
                                          </p:spTgt>
                                        </p:tgtEl>
                                        <p:attrNameLst>
                                          <p:attrName>style.visibility</p:attrName>
                                        </p:attrNameLst>
                                      </p:cBhvr>
                                      <p:to>
                                        <p:strVal val="visible"/>
                                      </p:to>
                                    </p:set>
                                  </p:childTnLst>
                                </p:cTn>
                              </p:par>
                              <p:par>
                                <p:cTn id="41" presetID="27" presetClass="entr" presetSubtype="0" repeatCount="indefinite" fill="hold" grpId="0" nodeType="withEffect">
                                  <p:stCondLst>
                                    <p:cond delay="0"/>
                                  </p:stCondLst>
                                  <p:iterate type="lt">
                                    <p:tmPct val="50000"/>
                                  </p:iterate>
                                  <p:childTnLst>
                                    <p:set>
                                      <p:cBhvr>
                                        <p:cTn id="42" dur="1" fill="hold">
                                          <p:stCondLst>
                                            <p:cond delay="0"/>
                                          </p:stCondLst>
                                        </p:cTn>
                                        <p:tgtEl>
                                          <p:spTgt spid="48137"/>
                                        </p:tgtEl>
                                        <p:attrNameLst>
                                          <p:attrName>style.visibility</p:attrName>
                                        </p:attrNameLst>
                                      </p:cBhvr>
                                      <p:to>
                                        <p:strVal val="visible"/>
                                      </p:to>
                                    </p:set>
                                    <p:anim calcmode="discrete" valueType="clr">
                                      <p:cBhvr override="childStyle">
                                        <p:cTn id="43" dur="1000"/>
                                        <p:tgtEl>
                                          <p:spTgt spid="48137"/>
                                        </p:tgtEl>
                                        <p:attrNameLst>
                                          <p:attrName>style.color</p:attrName>
                                        </p:attrNameLst>
                                      </p:cBhvr>
                                      <p:tavLst>
                                        <p:tav tm="0">
                                          <p:val>
                                            <p:clrVal>
                                              <a:schemeClr val="accent2"/>
                                            </p:clrVal>
                                          </p:val>
                                        </p:tav>
                                        <p:tav tm="50000">
                                          <p:val>
                                            <p:clrVal>
                                              <a:schemeClr val="hlink"/>
                                            </p:clrVal>
                                          </p:val>
                                        </p:tav>
                                      </p:tavLst>
                                    </p:anim>
                                    <p:anim calcmode="discrete" valueType="clr">
                                      <p:cBhvr>
                                        <p:cTn id="44" dur="1000"/>
                                        <p:tgtEl>
                                          <p:spTgt spid="48137"/>
                                        </p:tgtEl>
                                        <p:attrNameLst>
                                          <p:attrName>fillcolor</p:attrName>
                                        </p:attrNameLst>
                                      </p:cBhvr>
                                      <p:tavLst>
                                        <p:tav tm="0">
                                          <p:val>
                                            <p:clrVal>
                                              <a:schemeClr val="accent2"/>
                                            </p:clrVal>
                                          </p:val>
                                        </p:tav>
                                        <p:tav tm="50000">
                                          <p:val>
                                            <p:clrVal>
                                              <a:schemeClr val="hlink"/>
                                            </p:clrVal>
                                          </p:val>
                                        </p:tav>
                                      </p:tavLst>
                                    </p:anim>
                                    <p:set>
                                      <p:cBhvr>
                                        <p:cTn id="45" dur="1000"/>
                                        <p:tgtEl>
                                          <p:spTgt spid="48137"/>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813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iterate type="lt">
                                    <p:tmAbs val="0"/>
                                  </p:iterate>
                                  <p:childTnLst>
                                    <p:set>
                                      <p:cBhvr>
                                        <p:cTn id="53" dur="1" fill="hold">
                                          <p:stCondLst>
                                            <p:cond delay="0"/>
                                          </p:stCondLst>
                                        </p:cTn>
                                        <p:tgtEl>
                                          <p:spTgt spid="48137"/>
                                        </p:tgtEl>
                                        <p:attrNameLst>
                                          <p:attrName>style.visibility</p:attrName>
                                        </p:attrNameLst>
                                      </p:cBhvr>
                                      <p:to>
                                        <p:strVal val="hidden"/>
                                      </p:to>
                                    </p:set>
                                  </p:childTnLst>
                                </p:cTn>
                              </p:par>
                              <p:par>
                                <p:cTn id="54" presetID="27" presetClass="entr" presetSubtype="0" repeatCount="indefinite" fill="hold" grpId="0" nodeType="withEffect">
                                  <p:stCondLst>
                                    <p:cond delay="0"/>
                                  </p:stCondLst>
                                  <p:iterate type="lt">
                                    <p:tmPct val="50000"/>
                                  </p:iterate>
                                  <p:childTnLst>
                                    <p:set>
                                      <p:cBhvr>
                                        <p:cTn id="55" dur="1" fill="hold">
                                          <p:stCondLst>
                                            <p:cond delay="0"/>
                                          </p:stCondLst>
                                        </p:cTn>
                                        <p:tgtEl>
                                          <p:spTgt spid="48138"/>
                                        </p:tgtEl>
                                        <p:attrNameLst>
                                          <p:attrName>style.visibility</p:attrName>
                                        </p:attrNameLst>
                                      </p:cBhvr>
                                      <p:to>
                                        <p:strVal val="visible"/>
                                      </p:to>
                                    </p:set>
                                    <p:anim calcmode="discrete" valueType="clr">
                                      <p:cBhvr override="childStyle">
                                        <p:cTn id="56" dur="1000"/>
                                        <p:tgtEl>
                                          <p:spTgt spid="48138"/>
                                        </p:tgtEl>
                                        <p:attrNameLst>
                                          <p:attrName>style.color</p:attrName>
                                        </p:attrNameLst>
                                      </p:cBhvr>
                                      <p:tavLst>
                                        <p:tav tm="0">
                                          <p:val>
                                            <p:clrVal>
                                              <a:schemeClr val="accent2"/>
                                            </p:clrVal>
                                          </p:val>
                                        </p:tav>
                                        <p:tav tm="50000">
                                          <p:val>
                                            <p:clrVal>
                                              <a:schemeClr val="hlink"/>
                                            </p:clrVal>
                                          </p:val>
                                        </p:tav>
                                      </p:tavLst>
                                    </p:anim>
                                    <p:anim calcmode="discrete" valueType="clr">
                                      <p:cBhvr>
                                        <p:cTn id="57" dur="1000"/>
                                        <p:tgtEl>
                                          <p:spTgt spid="48138"/>
                                        </p:tgtEl>
                                        <p:attrNameLst>
                                          <p:attrName>fillcolor</p:attrName>
                                        </p:attrNameLst>
                                      </p:cBhvr>
                                      <p:tavLst>
                                        <p:tav tm="0">
                                          <p:val>
                                            <p:clrVal>
                                              <a:schemeClr val="accent2"/>
                                            </p:clrVal>
                                          </p:val>
                                        </p:tav>
                                        <p:tav tm="50000">
                                          <p:val>
                                            <p:clrVal>
                                              <a:schemeClr val="hlink"/>
                                            </p:clrVal>
                                          </p:val>
                                        </p:tav>
                                      </p:tavLst>
                                    </p:anim>
                                    <p:set>
                                      <p:cBhvr>
                                        <p:cTn id="58" dur="1000"/>
                                        <p:tgtEl>
                                          <p:spTgt spid="481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p:bldP spid="48133" grpId="0" build="p"/>
      <p:bldP spid="48136" grpId="0"/>
      <p:bldP spid="48136" grpId="1"/>
      <p:bldP spid="48137" grpId="0"/>
      <p:bldP spid="48137" grpId="1"/>
      <p:bldP spid="48138" grpId="0"/>
      <p:bldP spid="48139" grpId="0"/>
      <p:bldP spid="48140" grpId="0"/>
      <p:bldP spid="481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en-US" smtClean="0"/>
              <a:t>Variables</a:t>
            </a:r>
          </a:p>
        </p:txBody>
      </p:sp>
      <p:sp>
        <p:nvSpPr>
          <p:cNvPr id="43013" name="Rectangle 3"/>
          <p:cNvSpPr>
            <a:spLocks noGrp="1" noChangeArrowheads="1"/>
          </p:cNvSpPr>
          <p:nvPr>
            <p:ph type="body" idx="1"/>
          </p:nvPr>
        </p:nvSpPr>
        <p:spPr/>
        <p:txBody>
          <a:bodyPr/>
          <a:lstStyle/>
          <a:p>
            <a:pPr eaLnBrk="1" hangingPunct="1"/>
            <a:r>
              <a:rPr lang="en-US" altLang="en-US" smtClean="0"/>
              <a:t>Operations (such as addition, subtraction, etc.) operate on operands.</a:t>
            </a:r>
          </a:p>
          <a:p>
            <a:pPr eaLnBrk="1" hangingPunct="1"/>
            <a:r>
              <a:rPr lang="en-US" altLang="en-US" smtClean="0"/>
              <a:t>You need some space to store the value of each operand.</a:t>
            </a:r>
          </a:p>
          <a:p>
            <a:pPr eaLnBrk="1" hangingPunct="1"/>
            <a:r>
              <a:rPr lang="en-US" altLang="en-US" smtClean="0"/>
              <a:t>A variable provides storage space for a value.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13</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en-US" smtClean="0"/>
              <a:t>Variables</a:t>
            </a:r>
          </a:p>
        </p:txBody>
      </p:sp>
      <p:sp>
        <p:nvSpPr>
          <p:cNvPr id="30726" name="Rectangle 3"/>
          <p:cNvSpPr>
            <a:spLocks noGrp="1" noChangeArrowheads="1"/>
          </p:cNvSpPr>
          <p:nvPr>
            <p:ph type="body" idx="1"/>
          </p:nvPr>
        </p:nvSpPr>
        <p:spPr/>
        <p:txBody>
          <a:bodyPr>
            <a:normAutofit lnSpcReduction="10000"/>
          </a:bodyPr>
          <a:lstStyle/>
          <a:p>
            <a:pPr eaLnBrk="1" hangingPunct="1">
              <a:lnSpc>
                <a:spcPct val="90000"/>
              </a:lnSpc>
              <a:defRPr/>
            </a:pPr>
            <a:r>
              <a:rPr lang="en-US" b="1" smtClean="0">
                <a:solidFill>
                  <a:srgbClr val="FF0000"/>
                </a:solidFill>
                <a:ea typeface="+mn-ea"/>
                <a:cs typeface="+mn-cs"/>
              </a:rPr>
              <a:t>IMPORTANT:</a:t>
            </a:r>
            <a:r>
              <a:rPr lang="en-US" smtClean="0">
                <a:ea typeface="+mn-ea"/>
                <a:cs typeface="+mn-cs"/>
              </a:rPr>
              <a:t> The value of a variable can never be empty. The value is represented via multiple bits, each of which is either 0 or 1. So, the variable always has a value.</a:t>
            </a:r>
          </a:p>
          <a:p>
            <a:pPr eaLnBrk="1" hangingPunct="1">
              <a:lnSpc>
                <a:spcPct val="90000"/>
              </a:lnSpc>
              <a:defRPr/>
            </a:pPr>
            <a:r>
              <a:rPr lang="en-US" smtClean="0">
                <a:ea typeface="+mn-ea"/>
                <a:cs typeface="+mn-cs"/>
              </a:rPr>
              <a:t>When a local variable is defined, its initial value is undefined. In other words, it has an arbitrary value. (For the moment, we will not use global variables.)</a:t>
            </a:r>
          </a:p>
          <a:p>
            <a:pPr eaLnBrk="1" hangingPunct="1">
              <a:lnSpc>
                <a:spcPct val="90000"/>
              </a:lnSpc>
              <a:defRPr/>
            </a:pPr>
            <a:r>
              <a:rPr lang="en-US" smtClean="0">
                <a:ea typeface="+mn-ea"/>
                <a:cs typeface="+mn-cs"/>
              </a:rPr>
              <a:t>So, make sure that the variable has a valid value before you perform any operation based on that value.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14</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en-US" smtClean="0"/>
              <a:t>Variables</a:t>
            </a:r>
          </a:p>
        </p:txBody>
      </p:sp>
      <p:sp>
        <p:nvSpPr>
          <p:cNvPr id="46085" name="Rectangle 3"/>
          <p:cNvSpPr>
            <a:spLocks noGrp="1" noChangeArrowheads="1"/>
          </p:cNvSpPr>
          <p:nvPr>
            <p:ph type="body" idx="1"/>
          </p:nvPr>
        </p:nvSpPr>
        <p:spPr/>
        <p:txBody>
          <a:bodyPr/>
          <a:lstStyle/>
          <a:p>
            <a:pPr eaLnBrk="1" hangingPunct="1">
              <a:lnSpc>
                <a:spcPct val="80000"/>
              </a:lnSpc>
            </a:pPr>
            <a:r>
              <a:rPr lang="en-US" altLang="en-US" sz="2800" smtClean="0"/>
              <a:t>Each variable consists of multiple bits. E.g.:</a:t>
            </a:r>
          </a:p>
          <a:p>
            <a:pPr eaLnBrk="1" hangingPunct="1">
              <a:lnSpc>
                <a:spcPct val="80000"/>
              </a:lnSpc>
              <a:buFontTx/>
              <a:buNone/>
            </a:pPr>
            <a:endParaRPr lang="en-US" altLang="en-US" sz="2800" smtClean="0"/>
          </a:p>
          <a:p>
            <a:pPr eaLnBrk="1" hangingPunct="1">
              <a:lnSpc>
                <a:spcPct val="80000"/>
              </a:lnSpc>
            </a:pPr>
            <a:r>
              <a:rPr lang="en-US" altLang="en-US" sz="2800" smtClean="0">
                <a:solidFill>
                  <a:srgbClr val="FF0000"/>
                </a:solidFill>
              </a:rPr>
              <a:t>Thus, every value is actually stored as a sequence of bits (1s and 0s) in the computer.</a:t>
            </a:r>
          </a:p>
          <a:p>
            <a:pPr eaLnBrk="1" hangingPunct="1">
              <a:lnSpc>
                <a:spcPct val="80000"/>
              </a:lnSpc>
            </a:pPr>
            <a:r>
              <a:rPr lang="en-US" altLang="en-US" sz="2800" smtClean="0"/>
              <a:t>The number of bits is called the size of the variable.</a:t>
            </a:r>
          </a:p>
          <a:p>
            <a:pPr eaLnBrk="1" hangingPunct="1">
              <a:lnSpc>
                <a:spcPct val="80000"/>
              </a:lnSpc>
            </a:pPr>
            <a:r>
              <a:rPr lang="en-US" altLang="en-US" sz="2800" smtClean="0"/>
              <a:t>The size of a variable depends on the type of the variable, the hardware, the operating system, and the compiler used.</a:t>
            </a:r>
          </a:p>
          <a:p>
            <a:pPr lvl="1" eaLnBrk="1" hangingPunct="1">
              <a:lnSpc>
                <a:spcPct val="80000"/>
              </a:lnSpc>
            </a:pPr>
            <a:r>
              <a:rPr lang="en-US" altLang="en-US" sz="2400" smtClean="0">
                <a:solidFill>
                  <a:srgbClr val="FF0000"/>
                </a:solidFill>
              </a:rPr>
              <a:t>So, in your programs NEVER make assumptions about the size of a variable.</a:t>
            </a:r>
          </a:p>
          <a:p>
            <a:pPr lvl="1" eaLnBrk="1" hangingPunct="1">
              <a:lnSpc>
                <a:spcPct val="80000"/>
              </a:lnSpc>
            </a:pPr>
            <a:r>
              <a:rPr lang="en-US" altLang="en-US" sz="2400" smtClean="0"/>
              <a:t>The size may change due to the factors listed above, and your program will not work.</a:t>
            </a:r>
          </a:p>
        </p:txBody>
      </p:sp>
      <p:grpSp>
        <p:nvGrpSpPr>
          <p:cNvPr id="46086" name="Group 20"/>
          <p:cNvGrpSpPr>
            <a:grpSpLocks/>
          </p:cNvGrpSpPr>
          <p:nvPr/>
        </p:nvGrpSpPr>
        <p:grpSpPr bwMode="auto">
          <a:xfrm>
            <a:off x="904875" y="1782763"/>
            <a:ext cx="4059238" cy="222250"/>
            <a:chOff x="1158" y="1159"/>
            <a:chExt cx="2557" cy="140"/>
          </a:xfrm>
        </p:grpSpPr>
        <p:sp>
          <p:nvSpPr>
            <p:cNvPr id="46105" name="Text Box 4"/>
            <p:cNvSpPr txBox="1">
              <a:spLocks noChangeArrowheads="1"/>
            </p:cNvSpPr>
            <p:nvPr/>
          </p:nvSpPr>
          <p:spPr bwMode="auto">
            <a:xfrm>
              <a:off x="1158"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46106" name="Text Box 5"/>
            <p:cNvSpPr txBox="1">
              <a:spLocks noChangeArrowheads="1"/>
            </p:cNvSpPr>
            <p:nvPr/>
          </p:nvSpPr>
          <p:spPr bwMode="auto">
            <a:xfrm>
              <a:off x="1320"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46107" name="Text Box 6"/>
            <p:cNvSpPr txBox="1">
              <a:spLocks noChangeArrowheads="1"/>
            </p:cNvSpPr>
            <p:nvPr/>
          </p:nvSpPr>
          <p:spPr bwMode="auto">
            <a:xfrm>
              <a:off x="1477"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08" name="Text Box 7"/>
            <p:cNvSpPr txBox="1">
              <a:spLocks noChangeArrowheads="1"/>
            </p:cNvSpPr>
            <p:nvPr/>
          </p:nvSpPr>
          <p:spPr bwMode="auto">
            <a:xfrm>
              <a:off x="1639"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46109" name="Text Box 8"/>
            <p:cNvSpPr txBox="1">
              <a:spLocks noChangeArrowheads="1"/>
            </p:cNvSpPr>
            <p:nvPr/>
          </p:nvSpPr>
          <p:spPr bwMode="auto">
            <a:xfrm>
              <a:off x="1800"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46110" name="Text Box 9"/>
            <p:cNvSpPr txBox="1">
              <a:spLocks noChangeArrowheads="1"/>
            </p:cNvSpPr>
            <p:nvPr/>
          </p:nvSpPr>
          <p:spPr bwMode="auto">
            <a:xfrm>
              <a:off x="1956"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11" name="Text Box 10"/>
            <p:cNvSpPr txBox="1">
              <a:spLocks noChangeArrowheads="1"/>
            </p:cNvSpPr>
            <p:nvPr/>
          </p:nvSpPr>
          <p:spPr bwMode="auto">
            <a:xfrm>
              <a:off x="2119"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12" name="Text Box 11"/>
            <p:cNvSpPr txBox="1">
              <a:spLocks noChangeArrowheads="1"/>
            </p:cNvSpPr>
            <p:nvPr/>
          </p:nvSpPr>
          <p:spPr bwMode="auto">
            <a:xfrm>
              <a:off x="2275"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46113" name="Text Box 12"/>
            <p:cNvSpPr txBox="1">
              <a:spLocks noChangeArrowheads="1"/>
            </p:cNvSpPr>
            <p:nvPr/>
          </p:nvSpPr>
          <p:spPr bwMode="auto">
            <a:xfrm>
              <a:off x="2438"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14" name="Text Box 13"/>
            <p:cNvSpPr txBox="1">
              <a:spLocks noChangeArrowheads="1"/>
            </p:cNvSpPr>
            <p:nvPr/>
          </p:nvSpPr>
          <p:spPr bwMode="auto">
            <a:xfrm>
              <a:off x="2594"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46115" name="Text Box 14"/>
            <p:cNvSpPr txBox="1">
              <a:spLocks noChangeArrowheads="1"/>
            </p:cNvSpPr>
            <p:nvPr/>
          </p:nvSpPr>
          <p:spPr bwMode="auto">
            <a:xfrm>
              <a:off x="2757"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16" name="Text Box 15"/>
            <p:cNvSpPr txBox="1">
              <a:spLocks noChangeArrowheads="1"/>
            </p:cNvSpPr>
            <p:nvPr/>
          </p:nvSpPr>
          <p:spPr bwMode="auto">
            <a:xfrm>
              <a:off x="2919"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17" name="Text Box 16"/>
            <p:cNvSpPr txBox="1">
              <a:spLocks noChangeArrowheads="1"/>
            </p:cNvSpPr>
            <p:nvPr/>
          </p:nvSpPr>
          <p:spPr bwMode="auto">
            <a:xfrm>
              <a:off x="3080"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46118" name="Text Box 17"/>
            <p:cNvSpPr txBox="1">
              <a:spLocks noChangeArrowheads="1"/>
            </p:cNvSpPr>
            <p:nvPr/>
          </p:nvSpPr>
          <p:spPr bwMode="auto">
            <a:xfrm>
              <a:off x="3236"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19" name="Text Box 18"/>
            <p:cNvSpPr txBox="1">
              <a:spLocks noChangeArrowheads="1"/>
            </p:cNvSpPr>
            <p:nvPr/>
          </p:nvSpPr>
          <p:spPr bwMode="auto">
            <a:xfrm>
              <a:off x="3399"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46120" name="Text Box 19"/>
            <p:cNvSpPr txBox="1">
              <a:spLocks noChangeArrowheads="1"/>
            </p:cNvSpPr>
            <p:nvPr/>
          </p:nvSpPr>
          <p:spPr bwMode="auto">
            <a:xfrm>
              <a:off x="3555" y="1159"/>
              <a:ext cx="160" cy="140"/>
            </a:xfrm>
            <a:prstGeom prst="rect">
              <a:avLst/>
            </a:prstGeom>
            <a:solidFill>
              <a:srgbClr val="FFFF99"/>
            </a:solidFill>
            <a:ln w="9525">
              <a:solidFill>
                <a:schemeClr val="tx1"/>
              </a:solidFill>
              <a:miter lim="800000"/>
              <a:headEnd/>
              <a:tailEnd/>
            </a:ln>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grpSp>
      <p:sp>
        <p:nvSpPr>
          <p:cNvPr id="46087" name="Text Box 21"/>
          <p:cNvSpPr txBox="1">
            <a:spLocks noChangeArrowheads="1"/>
          </p:cNvSpPr>
          <p:nvPr/>
        </p:nvSpPr>
        <p:spPr bwMode="auto">
          <a:xfrm>
            <a:off x="4940300" y="1760538"/>
            <a:ext cx="365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sym typeface="Wingdings" panose="05000000000000000000" pitchFamily="2" charset="2"/>
              </a:rPr>
              <a:t> </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13</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10</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9</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7</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5</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4</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2</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1</a:t>
            </a:r>
            <a:r>
              <a:rPr lang="en-US" altLang="en-US" b="1">
                <a:solidFill>
                  <a:srgbClr val="0000C8"/>
                </a:solidFill>
                <a:latin typeface="Courier New" panose="02070309020205020404" pitchFamily="49" charset="0"/>
              </a:rPr>
              <a:t>+2</a:t>
            </a:r>
            <a:r>
              <a:rPr lang="en-US" altLang="en-US" b="1" baseline="30000">
                <a:solidFill>
                  <a:srgbClr val="FF0000"/>
                </a:solidFill>
                <a:latin typeface="Courier New" panose="02070309020205020404" pitchFamily="49" charset="0"/>
              </a:rPr>
              <a:t>0</a:t>
            </a:r>
            <a:r>
              <a:rPr lang="en-US" altLang="en-US" b="1">
                <a:solidFill>
                  <a:srgbClr val="0000C8"/>
                </a:solidFill>
                <a:latin typeface="Courier New" panose="02070309020205020404" pitchFamily="49" charset="0"/>
              </a:rPr>
              <a:t>=9911</a:t>
            </a:r>
            <a:endParaRPr lang="en-GB" altLang="en-US" b="1">
              <a:solidFill>
                <a:srgbClr val="0000C8"/>
              </a:solidFill>
              <a:latin typeface="Courier New" panose="02070309020205020404" pitchFamily="49" charset="0"/>
            </a:endParaRPr>
          </a:p>
        </p:txBody>
      </p:sp>
      <p:grpSp>
        <p:nvGrpSpPr>
          <p:cNvPr id="46088" name="Group 22"/>
          <p:cNvGrpSpPr>
            <a:grpSpLocks/>
          </p:cNvGrpSpPr>
          <p:nvPr/>
        </p:nvGrpSpPr>
        <p:grpSpPr bwMode="auto">
          <a:xfrm>
            <a:off x="895350" y="1617663"/>
            <a:ext cx="4059238" cy="152400"/>
            <a:chOff x="1158" y="1181"/>
            <a:chExt cx="2557" cy="96"/>
          </a:xfrm>
        </p:grpSpPr>
        <p:sp>
          <p:nvSpPr>
            <p:cNvPr id="46089" name="Text Box 23"/>
            <p:cNvSpPr txBox="1">
              <a:spLocks noChangeArrowheads="1"/>
            </p:cNvSpPr>
            <p:nvPr/>
          </p:nvSpPr>
          <p:spPr bwMode="auto">
            <a:xfrm>
              <a:off x="1158"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15</a:t>
              </a:r>
              <a:endParaRPr lang="en-GB" altLang="en-US" sz="1000" b="1">
                <a:solidFill>
                  <a:srgbClr val="FF0000"/>
                </a:solidFill>
                <a:latin typeface="Courier New" panose="02070309020205020404" pitchFamily="49" charset="0"/>
              </a:endParaRPr>
            </a:p>
          </p:txBody>
        </p:sp>
        <p:sp>
          <p:nvSpPr>
            <p:cNvPr id="46090" name="Text Box 24"/>
            <p:cNvSpPr txBox="1">
              <a:spLocks noChangeArrowheads="1"/>
            </p:cNvSpPr>
            <p:nvPr/>
          </p:nvSpPr>
          <p:spPr bwMode="auto">
            <a:xfrm>
              <a:off x="1320"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14</a:t>
              </a:r>
              <a:endParaRPr lang="en-GB" altLang="en-US" sz="1000" b="1">
                <a:solidFill>
                  <a:srgbClr val="FF0000"/>
                </a:solidFill>
                <a:latin typeface="Courier New" panose="02070309020205020404" pitchFamily="49" charset="0"/>
              </a:endParaRPr>
            </a:p>
          </p:txBody>
        </p:sp>
        <p:sp>
          <p:nvSpPr>
            <p:cNvPr id="46091" name="Text Box 25"/>
            <p:cNvSpPr txBox="1">
              <a:spLocks noChangeArrowheads="1"/>
            </p:cNvSpPr>
            <p:nvPr/>
          </p:nvSpPr>
          <p:spPr bwMode="auto">
            <a:xfrm>
              <a:off x="1477"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13</a:t>
              </a:r>
              <a:endParaRPr lang="en-GB" altLang="en-US" sz="1000" b="1">
                <a:solidFill>
                  <a:srgbClr val="FF0000"/>
                </a:solidFill>
                <a:latin typeface="Courier New" panose="02070309020205020404" pitchFamily="49" charset="0"/>
              </a:endParaRPr>
            </a:p>
          </p:txBody>
        </p:sp>
        <p:sp>
          <p:nvSpPr>
            <p:cNvPr id="46092" name="Text Box 26"/>
            <p:cNvSpPr txBox="1">
              <a:spLocks noChangeArrowheads="1"/>
            </p:cNvSpPr>
            <p:nvPr/>
          </p:nvSpPr>
          <p:spPr bwMode="auto">
            <a:xfrm>
              <a:off x="1639"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12</a:t>
              </a:r>
              <a:endParaRPr lang="en-GB" altLang="en-US" sz="1000" b="1">
                <a:solidFill>
                  <a:srgbClr val="FF0000"/>
                </a:solidFill>
                <a:latin typeface="Courier New" panose="02070309020205020404" pitchFamily="49" charset="0"/>
              </a:endParaRPr>
            </a:p>
          </p:txBody>
        </p:sp>
        <p:sp>
          <p:nvSpPr>
            <p:cNvPr id="46093" name="Text Box 27"/>
            <p:cNvSpPr txBox="1">
              <a:spLocks noChangeArrowheads="1"/>
            </p:cNvSpPr>
            <p:nvPr/>
          </p:nvSpPr>
          <p:spPr bwMode="auto">
            <a:xfrm>
              <a:off x="1800"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11</a:t>
              </a:r>
              <a:endParaRPr lang="en-GB" altLang="en-US" sz="1000" b="1">
                <a:solidFill>
                  <a:srgbClr val="FF0000"/>
                </a:solidFill>
                <a:latin typeface="Courier New" panose="02070309020205020404" pitchFamily="49" charset="0"/>
              </a:endParaRPr>
            </a:p>
          </p:txBody>
        </p:sp>
        <p:sp>
          <p:nvSpPr>
            <p:cNvPr id="46094" name="Text Box 28"/>
            <p:cNvSpPr txBox="1">
              <a:spLocks noChangeArrowheads="1"/>
            </p:cNvSpPr>
            <p:nvPr/>
          </p:nvSpPr>
          <p:spPr bwMode="auto">
            <a:xfrm>
              <a:off x="1956"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10</a:t>
              </a:r>
              <a:endParaRPr lang="en-GB" altLang="en-US" sz="1000" b="1">
                <a:solidFill>
                  <a:srgbClr val="FF0000"/>
                </a:solidFill>
                <a:latin typeface="Courier New" panose="02070309020205020404" pitchFamily="49" charset="0"/>
              </a:endParaRPr>
            </a:p>
          </p:txBody>
        </p:sp>
        <p:sp>
          <p:nvSpPr>
            <p:cNvPr id="46095" name="Text Box 29"/>
            <p:cNvSpPr txBox="1">
              <a:spLocks noChangeArrowheads="1"/>
            </p:cNvSpPr>
            <p:nvPr/>
          </p:nvSpPr>
          <p:spPr bwMode="auto">
            <a:xfrm>
              <a:off x="2119"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9</a:t>
              </a:r>
              <a:endParaRPr lang="en-GB" altLang="en-US" sz="1000" b="1">
                <a:solidFill>
                  <a:srgbClr val="FF0000"/>
                </a:solidFill>
                <a:latin typeface="Courier New" panose="02070309020205020404" pitchFamily="49" charset="0"/>
              </a:endParaRPr>
            </a:p>
          </p:txBody>
        </p:sp>
        <p:sp>
          <p:nvSpPr>
            <p:cNvPr id="46096" name="Text Box 30"/>
            <p:cNvSpPr txBox="1">
              <a:spLocks noChangeArrowheads="1"/>
            </p:cNvSpPr>
            <p:nvPr/>
          </p:nvSpPr>
          <p:spPr bwMode="auto">
            <a:xfrm>
              <a:off x="2275"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8</a:t>
              </a:r>
              <a:endParaRPr lang="en-GB" altLang="en-US" sz="1000" b="1">
                <a:solidFill>
                  <a:srgbClr val="FF0000"/>
                </a:solidFill>
                <a:latin typeface="Courier New" panose="02070309020205020404" pitchFamily="49" charset="0"/>
              </a:endParaRPr>
            </a:p>
          </p:txBody>
        </p:sp>
        <p:sp>
          <p:nvSpPr>
            <p:cNvPr id="46097" name="Text Box 31"/>
            <p:cNvSpPr txBox="1">
              <a:spLocks noChangeArrowheads="1"/>
            </p:cNvSpPr>
            <p:nvPr/>
          </p:nvSpPr>
          <p:spPr bwMode="auto">
            <a:xfrm>
              <a:off x="2438"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7</a:t>
              </a:r>
              <a:endParaRPr lang="en-GB" altLang="en-US" sz="1000" b="1">
                <a:solidFill>
                  <a:srgbClr val="FF0000"/>
                </a:solidFill>
                <a:latin typeface="Courier New" panose="02070309020205020404" pitchFamily="49" charset="0"/>
              </a:endParaRPr>
            </a:p>
          </p:txBody>
        </p:sp>
        <p:sp>
          <p:nvSpPr>
            <p:cNvPr id="46098" name="Text Box 32"/>
            <p:cNvSpPr txBox="1">
              <a:spLocks noChangeArrowheads="1"/>
            </p:cNvSpPr>
            <p:nvPr/>
          </p:nvSpPr>
          <p:spPr bwMode="auto">
            <a:xfrm>
              <a:off x="2594"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6</a:t>
              </a:r>
              <a:endParaRPr lang="en-GB" altLang="en-US" sz="1000" b="1">
                <a:solidFill>
                  <a:srgbClr val="FF0000"/>
                </a:solidFill>
                <a:latin typeface="Courier New" panose="02070309020205020404" pitchFamily="49" charset="0"/>
              </a:endParaRPr>
            </a:p>
          </p:txBody>
        </p:sp>
        <p:sp>
          <p:nvSpPr>
            <p:cNvPr id="46099" name="Text Box 33"/>
            <p:cNvSpPr txBox="1">
              <a:spLocks noChangeArrowheads="1"/>
            </p:cNvSpPr>
            <p:nvPr/>
          </p:nvSpPr>
          <p:spPr bwMode="auto">
            <a:xfrm>
              <a:off x="2757"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5</a:t>
              </a:r>
              <a:endParaRPr lang="en-GB" altLang="en-US" sz="1000" b="1">
                <a:solidFill>
                  <a:srgbClr val="FF0000"/>
                </a:solidFill>
                <a:latin typeface="Courier New" panose="02070309020205020404" pitchFamily="49" charset="0"/>
              </a:endParaRPr>
            </a:p>
          </p:txBody>
        </p:sp>
        <p:sp>
          <p:nvSpPr>
            <p:cNvPr id="46100" name="Text Box 34"/>
            <p:cNvSpPr txBox="1">
              <a:spLocks noChangeArrowheads="1"/>
            </p:cNvSpPr>
            <p:nvPr/>
          </p:nvSpPr>
          <p:spPr bwMode="auto">
            <a:xfrm>
              <a:off x="2919"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4</a:t>
              </a:r>
              <a:endParaRPr lang="en-GB" altLang="en-US" sz="1000" b="1">
                <a:solidFill>
                  <a:srgbClr val="FF0000"/>
                </a:solidFill>
                <a:latin typeface="Courier New" panose="02070309020205020404" pitchFamily="49" charset="0"/>
              </a:endParaRPr>
            </a:p>
          </p:txBody>
        </p:sp>
        <p:sp>
          <p:nvSpPr>
            <p:cNvPr id="46101" name="Text Box 35"/>
            <p:cNvSpPr txBox="1">
              <a:spLocks noChangeArrowheads="1"/>
            </p:cNvSpPr>
            <p:nvPr/>
          </p:nvSpPr>
          <p:spPr bwMode="auto">
            <a:xfrm>
              <a:off x="3080"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3</a:t>
              </a:r>
              <a:endParaRPr lang="en-GB" altLang="en-US" sz="1000" b="1">
                <a:solidFill>
                  <a:srgbClr val="FF0000"/>
                </a:solidFill>
                <a:latin typeface="Courier New" panose="02070309020205020404" pitchFamily="49" charset="0"/>
              </a:endParaRPr>
            </a:p>
          </p:txBody>
        </p:sp>
        <p:sp>
          <p:nvSpPr>
            <p:cNvPr id="46102" name="Text Box 36"/>
            <p:cNvSpPr txBox="1">
              <a:spLocks noChangeArrowheads="1"/>
            </p:cNvSpPr>
            <p:nvPr/>
          </p:nvSpPr>
          <p:spPr bwMode="auto">
            <a:xfrm>
              <a:off x="3236"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2</a:t>
              </a:r>
              <a:endParaRPr lang="en-GB" altLang="en-US" sz="1000" b="1">
                <a:solidFill>
                  <a:srgbClr val="FF0000"/>
                </a:solidFill>
                <a:latin typeface="Courier New" panose="02070309020205020404" pitchFamily="49" charset="0"/>
              </a:endParaRPr>
            </a:p>
          </p:txBody>
        </p:sp>
        <p:sp>
          <p:nvSpPr>
            <p:cNvPr id="46103" name="Text Box 37"/>
            <p:cNvSpPr txBox="1">
              <a:spLocks noChangeArrowheads="1"/>
            </p:cNvSpPr>
            <p:nvPr/>
          </p:nvSpPr>
          <p:spPr bwMode="auto">
            <a:xfrm>
              <a:off x="3399"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1</a:t>
              </a:r>
              <a:endParaRPr lang="en-GB" altLang="en-US" sz="1000" b="1">
                <a:solidFill>
                  <a:srgbClr val="FF0000"/>
                </a:solidFill>
                <a:latin typeface="Courier New" panose="02070309020205020404" pitchFamily="49" charset="0"/>
              </a:endParaRPr>
            </a:p>
          </p:txBody>
        </p:sp>
        <p:sp>
          <p:nvSpPr>
            <p:cNvPr id="46104" name="Text Box 38"/>
            <p:cNvSpPr txBox="1">
              <a:spLocks noChangeArrowheads="1"/>
            </p:cNvSpPr>
            <p:nvPr/>
          </p:nvSpPr>
          <p:spPr bwMode="auto">
            <a:xfrm>
              <a:off x="3555" y="1181"/>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b="1">
                  <a:solidFill>
                    <a:srgbClr val="FF0000"/>
                  </a:solidFill>
                  <a:latin typeface="Courier New" panose="02070309020205020404" pitchFamily="49" charset="0"/>
                </a:rPr>
                <a:t>0</a:t>
              </a:r>
              <a:endParaRPr lang="en-GB" altLang="en-US" sz="1000" b="1">
                <a:solidFill>
                  <a:srgbClr val="FF0000"/>
                </a:solidFill>
                <a:latin typeface="Courier New" panose="02070309020205020404" pitchFamily="49" charset="0"/>
              </a:endParaRPr>
            </a:p>
          </p:txBody>
        </p:sp>
      </p:gr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15</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AutoShape 15"/>
          <p:cNvSpPr>
            <a:spLocks noChangeArrowheads="1"/>
          </p:cNvSpPr>
          <p:nvPr/>
        </p:nvSpPr>
        <p:spPr bwMode="auto">
          <a:xfrm>
            <a:off x="6149975" y="1863725"/>
            <a:ext cx="1295400" cy="27940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47109" name="Rectangle 2"/>
          <p:cNvSpPr>
            <a:spLocks noGrp="1" noChangeArrowheads="1"/>
          </p:cNvSpPr>
          <p:nvPr>
            <p:ph type="title"/>
          </p:nvPr>
        </p:nvSpPr>
        <p:spPr/>
        <p:txBody>
          <a:bodyPr/>
          <a:lstStyle/>
          <a:p>
            <a:pPr eaLnBrk="1" hangingPunct="1"/>
            <a:r>
              <a:rPr lang="en-US" altLang="en-US" smtClean="0"/>
              <a:t>Variables</a:t>
            </a:r>
          </a:p>
        </p:txBody>
      </p:sp>
      <p:sp>
        <p:nvSpPr>
          <p:cNvPr id="52228" name="Rectangle 4"/>
          <p:cNvSpPr>
            <a:spLocks noGrp="1" noChangeArrowheads="1"/>
          </p:cNvSpPr>
          <p:nvPr>
            <p:ph type="body" sz="half" idx="1"/>
          </p:nvPr>
        </p:nvSpPr>
        <p:spPr>
          <a:xfrm>
            <a:off x="381000" y="1219200"/>
            <a:ext cx="5153025" cy="5105400"/>
          </a:xfrm>
        </p:spPr>
        <p:txBody>
          <a:bodyPr/>
          <a:lstStyle/>
          <a:p>
            <a:pPr eaLnBrk="1" hangingPunct="1">
              <a:buFontTx/>
              <a:buNone/>
            </a:pPr>
            <a:r>
              <a:rPr lang="en-US" altLang="en-US" sz="1800" b="1" smtClean="0">
                <a:solidFill>
                  <a:srgbClr val="0000C8"/>
                </a:solidFill>
                <a:latin typeface="Courier New" panose="02070309020205020404" pitchFamily="49" charset="0"/>
              </a:rPr>
              <a:t>#include &lt;stdio.h&gt;</a:t>
            </a:r>
          </a:p>
          <a:p>
            <a:pPr eaLnBrk="1" hangingPunct="1">
              <a:buFontTx/>
              <a:buNone/>
            </a:pPr>
            <a:endParaRPr lang="en-US" altLang="en-US" sz="1800" b="1" smtClean="0">
              <a:solidFill>
                <a:srgbClr val="0000C8"/>
              </a:solidFill>
              <a:latin typeface="Courier New" panose="02070309020205020404" pitchFamily="49" charset="0"/>
            </a:endParaRPr>
          </a:p>
          <a:p>
            <a:pPr eaLnBrk="1" hangingPunct="1">
              <a:buFontTx/>
              <a:buNone/>
            </a:pPr>
            <a:r>
              <a:rPr lang="en-US" altLang="en-US" sz="1800" b="1" smtClean="0">
                <a:solidFill>
                  <a:srgbClr val="0000C8"/>
                </a:solidFill>
                <a:latin typeface="Courier New" panose="02070309020205020404" pitchFamily="49" charset="0"/>
              </a:rPr>
              <a:t>int main()</a:t>
            </a:r>
          </a:p>
          <a:p>
            <a:pPr eaLnBrk="1" hangingPunct="1">
              <a:buFontTx/>
              <a:buNone/>
            </a:pPr>
            <a:r>
              <a:rPr lang="en-US" altLang="en-US" sz="1800" b="1" smtClean="0">
                <a:solidFill>
                  <a:srgbClr val="0000C8"/>
                </a:solidFill>
                <a:latin typeface="Courier New" panose="02070309020205020404" pitchFamily="49" charset="0"/>
              </a:rPr>
              <a:t>{</a:t>
            </a:r>
          </a:p>
          <a:p>
            <a:pPr eaLnBrk="1" hangingPunct="1">
              <a:buFontTx/>
              <a:buNone/>
            </a:pPr>
            <a:r>
              <a:rPr lang="en-US" altLang="en-US" sz="1800" b="1" smtClean="0">
                <a:solidFill>
                  <a:srgbClr val="0000C8"/>
                </a:solidFill>
                <a:latin typeface="Courier New" panose="02070309020205020404" pitchFamily="49" charset="0"/>
              </a:rPr>
              <a:t>   int a, b, c;</a:t>
            </a:r>
          </a:p>
          <a:p>
            <a:pPr eaLnBrk="1" hangingPunct="1">
              <a:buFontTx/>
              <a:buNone/>
            </a:pPr>
            <a:endParaRPr lang="en-US" altLang="en-US" sz="1800" b="1" smtClean="0">
              <a:solidFill>
                <a:srgbClr val="0000C8"/>
              </a:solidFill>
              <a:latin typeface="Courier New" panose="02070309020205020404" pitchFamily="49" charset="0"/>
            </a:endParaRPr>
          </a:p>
          <a:p>
            <a:pPr eaLnBrk="1" hangingPunct="1">
              <a:buFontTx/>
              <a:buNone/>
            </a:pPr>
            <a:r>
              <a:rPr lang="en-US" altLang="en-US" sz="1800" b="1" smtClean="0">
                <a:solidFill>
                  <a:srgbClr val="0000C8"/>
                </a:solidFill>
                <a:latin typeface="Courier New" panose="02070309020205020404" pitchFamily="49" charset="0"/>
              </a:rPr>
              <a:t>   a=10;</a:t>
            </a:r>
          </a:p>
          <a:p>
            <a:pPr eaLnBrk="1" hangingPunct="1">
              <a:buFontTx/>
              <a:buNone/>
            </a:pPr>
            <a:r>
              <a:rPr lang="en-US" altLang="en-US" sz="1800" b="1" smtClean="0">
                <a:solidFill>
                  <a:srgbClr val="0000C8"/>
                </a:solidFill>
                <a:latin typeface="Courier New" panose="02070309020205020404" pitchFamily="49" charset="0"/>
              </a:rPr>
              <a:t>   b=3;</a:t>
            </a:r>
          </a:p>
          <a:p>
            <a:pPr eaLnBrk="1" hangingPunct="1">
              <a:buFontTx/>
              <a:buNone/>
            </a:pPr>
            <a:r>
              <a:rPr lang="en-US" altLang="en-US" sz="1800" b="1" smtClean="0">
                <a:solidFill>
                  <a:srgbClr val="0000C8"/>
                </a:solidFill>
                <a:latin typeface="Courier New" panose="02070309020205020404" pitchFamily="49" charset="0"/>
              </a:rPr>
              <a:t>   c=a-b;</a:t>
            </a:r>
          </a:p>
          <a:p>
            <a:pPr eaLnBrk="1" hangingPunct="1">
              <a:buFontTx/>
              <a:buNone/>
            </a:pPr>
            <a:r>
              <a:rPr lang="en-US" altLang="en-US" sz="1800" b="1" smtClean="0">
                <a:solidFill>
                  <a:srgbClr val="0000C8"/>
                </a:solidFill>
                <a:latin typeface="Courier New" panose="02070309020205020404" pitchFamily="49" charset="0"/>
              </a:rPr>
              <a:t>   a=b+2;</a:t>
            </a:r>
          </a:p>
          <a:p>
            <a:pPr eaLnBrk="1" hangingPunct="1">
              <a:buFontTx/>
              <a:buNone/>
            </a:pPr>
            <a:r>
              <a:rPr lang="en-US" altLang="en-US" sz="1800" b="1" smtClean="0">
                <a:solidFill>
                  <a:srgbClr val="0000C8"/>
                </a:solidFill>
                <a:latin typeface="Courier New" panose="02070309020205020404" pitchFamily="49" charset="0"/>
              </a:rPr>
              <a:t>}</a:t>
            </a:r>
          </a:p>
        </p:txBody>
      </p:sp>
      <p:grpSp>
        <p:nvGrpSpPr>
          <p:cNvPr id="47111" name="Group 8"/>
          <p:cNvGrpSpPr>
            <a:grpSpLocks/>
          </p:cNvGrpSpPr>
          <p:nvPr/>
        </p:nvGrpSpPr>
        <p:grpSpPr bwMode="auto">
          <a:xfrm>
            <a:off x="6370638" y="2016125"/>
            <a:ext cx="714375" cy="242888"/>
            <a:chOff x="715" y="1938"/>
            <a:chExt cx="450" cy="153"/>
          </a:xfrm>
        </p:grpSpPr>
        <p:sp>
          <p:nvSpPr>
            <p:cNvPr id="47123" name="Text Box 9"/>
            <p:cNvSpPr txBox="1">
              <a:spLocks noChangeArrowheads="1"/>
            </p:cNvSpPr>
            <p:nvPr/>
          </p:nvSpPr>
          <p:spPr bwMode="auto">
            <a:xfrm>
              <a:off x="715" y="1938"/>
              <a:ext cx="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tr-TR" altLang="en-US" b="1" i="1">
                  <a:latin typeface="Courier New" panose="02070309020205020404" pitchFamily="49" charset="0"/>
                </a:rPr>
                <a:t>a</a:t>
              </a:r>
              <a:endParaRPr lang="en-US" altLang="en-US" b="1" i="1">
                <a:latin typeface="Courier New" panose="02070309020205020404" pitchFamily="49" charset="0"/>
              </a:endParaRPr>
            </a:p>
          </p:txBody>
        </p:sp>
        <p:sp>
          <p:nvSpPr>
            <p:cNvPr id="47124" name="Rectangle 10"/>
            <p:cNvSpPr>
              <a:spLocks noChangeArrowheads="1"/>
            </p:cNvSpPr>
            <p:nvPr/>
          </p:nvSpPr>
          <p:spPr bwMode="auto">
            <a:xfrm>
              <a:off x="814" y="1941"/>
              <a:ext cx="351" cy="150"/>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tr-TR" altLang="en-US" b="1" i="1">
                  <a:latin typeface="Courier New" panose="02070309020205020404" pitchFamily="49" charset="0"/>
                </a:rPr>
                <a:t>...</a:t>
              </a:r>
              <a:endParaRPr lang="en-GB" altLang="en-US" b="1" i="1">
                <a:latin typeface="Courier New" panose="02070309020205020404" pitchFamily="49" charset="0"/>
              </a:endParaRPr>
            </a:p>
          </p:txBody>
        </p:sp>
      </p:grpSp>
      <p:sp>
        <p:nvSpPr>
          <p:cNvPr id="47112" name="Text Box 16"/>
          <p:cNvSpPr txBox="1">
            <a:spLocks noChangeArrowheads="1"/>
          </p:cNvSpPr>
          <p:nvPr/>
        </p:nvSpPr>
        <p:spPr bwMode="auto">
          <a:xfrm>
            <a:off x="6302375" y="155892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t>Program</a:t>
            </a:r>
          </a:p>
        </p:txBody>
      </p:sp>
      <p:grpSp>
        <p:nvGrpSpPr>
          <p:cNvPr id="47113" name="Group 21"/>
          <p:cNvGrpSpPr>
            <a:grpSpLocks/>
          </p:cNvGrpSpPr>
          <p:nvPr/>
        </p:nvGrpSpPr>
        <p:grpSpPr bwMode="auto">
          <a:xfrm>
            <a:off x="6370638" y="2344738"/>
            <a:ext cx="714375" cy="242887"/>
            <a:chOff x="715" y="1938"/>
            <a:chExt cx="450" cy="153"/>
          </a:xfrm>
        </p:grpSpPr>
        <p:sp>
          <p:nvSpPr>
            <p:cNvPr id="47121" name="Text Box 22"/>
            <p:cNvSpPr txBox="1">
              <a:spLocks noChangeArrowheads="1"/>
            </p:cNvSpPr>
            <p:nvPr/>
          </p:nvSpPr>
          <p:spPr bwMode="auto">
            <a:xfrm>
              <a:off x="715" y="1938"/>
              <a:ext cx="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tr-TR" altLang="en-US" b="1" i="1">
                  <a:latin typeface="Courier New" panose="02070309020205020404" pitchFamily="49" charset="0"/>
                </a:rPr>
                <a:t>b</a:t>
              </a:r>
              <a:endParaRPr lang="en-US" altLang="en-US" b="1" i="1">
                <a:latin typeface="Courier New" panose="02070309020205020404" pitchFamily="49" charset="0"/>
              </a:endParaRPr>
            </a:p>
          </p:txBody>
        </p:sp>
        <p:sp>
          <p:nvSpPr>
            <p:cNvPr id="47122" name="Rectangle 23"/>
            <p:cNvSpPr>
              <a:spLocks noChangeArrowheads="1"/>
            </p:cNvSpPr>
            <p:nvPr/>
          </p:nvSpPr>
          <p:spPr bwMode="auto">
            <a:xfrm>
              <a:off x="814" y="1941"/>
              <a:ext cx="351" cy="150"/>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tr-TR" altLang="en-US" b="1" i="1">
                  <a:latin typeface="Courier New" panose="02070309020205020404" pitchFamily="49" charset="0"/>
                </a:rPr>
                <a:t>...</a:t>
              </a:r>
              <a:endParaRPr lang="en-GB" altLang="en-US" b="1" i="1">
                <a:latin typeface="Courier New" panose="02070309020205020404" pitchFamily="49" charset="0"/>
              </a:endParaRPr>
            </a:p>
          </p:txBody>
        </p:sp>
      </p:grpSp>
      <p:grpSp>
        <p:nvGrpSpPr>
          <p:cNvPr id="47114" name="Group 24"/>
          <p:cNvGrpSpPr>
            <a:grpSpLocks/>
          </p:cNvGrpSpPr>
          <p:nvPr/>
        </p:nvGrpSpPr>
        <p:grpSpPr bwMode="auto">
          <a:xfrm>
            <a:off x="6370638" y="2663825"/>
            <a:ext cx="714375" cy="242888"/>
            <a:chOff x="715" y="1938"/>
            <a:chExt cx="450" cy="153"/>
          </a:xfrm>
        </p:grpSpPr>
        <p:sp>
          <p:nvSpPr>
            <p:cNvPr id="47119" name="Text Box 25"/>
            <p:cNvSpPr txBox="1">
              <a:spLocks noChangeArrowheads="1"/>
            </p:cNvSpPr>
            <p:nvPr/>
          </p:nvSpPr>
          <p:spPr bwMode="auto">
            <a:xfrm>
              <a:off x="715" y="1938"/>
              <a:ext cx="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tr-TR" altLang="en-US" b="1" i="1">
                  <a:latin typeface="Courier New" panose="02070309020205020404" pitchFamily="49" charset="0"/>
                </a:rPr>
                <a:t>c</a:t>
              </a:r>
              <a:endParaRPr lang="en-US" altLang="en-US" b="1" i="1">
                <a:latin typeface="Courier New" panose="02070309020205020404" pitchFamily="49" charset="0"/>
              </a:endParaRPr>
            </a:p>
          </p:txBody>
        </p:sp>
        <p:sp>
          <p:nvSpPr>
            <p:cNvPr id="47120" name="Rectangle 26"/>
            <p:cNvSpPr>
              <a:spLocks noChangeArrowheads="1"/>
            </p:cNvSpPr>
            <p:nvPr/>
          </p:nvSpPr>
          <p:spPr bwMode="auto">
            <a:xfrm>
              <a:off x="814" y="1941"/>
              <a:ext cx="351" cy="150"/>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tr-TR" altLang="en-US" b="1" i="1">
                  <a:latin typeface="Courier New" panose="02070309020205020404" pitchFamily="49" charset="0"/>
                </a:rPr>
                <a:t>...</a:t>
              </a:r>
              <a:endParaRPr lang="en-GB" altLang="en-US" b="1" i="1">
                <a:latin typeface="Courier New" panose="02070309020205020404" pitchFamily="49" charset="0"/>
              </a:endParaRPr>
            </a:p>
          </p:txBody>
        </p:sp>
      </p:grpSp>
      <p:sp>
        <p:nvSpPr>
          <p:cNvPr id="52251" name="Rectangle 27"/>
          <p:cNvSpPr>
            <a:spLocks noChangeArrowheads="1"/>
          </p:cNvSpPr>
          <p:nvPr/>
        </p:nvSpPr>
        <p:spPr bwMode="auto">
          <a:xfrm>
            <a:off x="6662738" y="2052638"/>
            <a:ext cx="282575" cy="1746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tr-TR" altLang="en-US"/>
              <a:t>10</a:t>
            </a:r>
            <a:endParaRPr lang="en-GB" altLang="en-US"/>
          </a:p>
        </p:txBody>
      </p:sp>
      <p:sp>
        <p:nvSpPr>
          <p:cNvPr id="52252" name="Rectangle 28"/>
          <p:cNvSpPr>
            <a:spLocks noChangeArrowheads="1"/>
          </p:cNvSpPr>
          <p:nvPr/>
        </p:nvSpPr>
        <p:spPr bwMode="auto">
          <a:xfrm>
            <a:off x="6662738" y="2693988"/>
            <a:ext cx="282575" cy="1746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tr-TR" altLang="en-US"/>
              <a:t>7</a:t>
            </a:r>
            <a:endParaRPr lang="en-GB" altLang="en-US"/>
          </a:p>
        </p:txBody>
      </p:sp>
      <p:sp>
        <p:nvSpPr>
          <p:cNvPr id="52253" name="Rectangle 29"/>
          <p:cNvSpPr>
            <a:spLocks noChangeArrowheads="1"/>
          </p:cNvSpPr>
          <p:nvPr/>
        </p:nvSpPr>
        <p:spPr bwMode="auto">
          <a:xfrm>
            <a:off x="6670675" y="2390775"/>
            <a:ext cx="282575" cy="1746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tr-TR" altLang="en-US"/>
              <a:t>3</a:t>
            </a:r>
            <a:endParaRPr lang="en-GB" altLang="en-US"/>
          </a:p>
        </p:txBody>
      </p:sp>
      <p:sp>
        <p:nvSpPr>
          <p:cNvPr id="52254" name="Rectangle 30"/>
          <p:cNvSpPr>
            <a:spLocks noChangeArrowheads="1"/>
          </p:cNvSpPr>
          <p:nvPr/>
        </p:nvSpPr>
        <p:spPr bwMode="auto">
          <a:xfrm>
            <a:off x="6672263" y="2049463"/>
            <a:ext cx="282575" cy="1746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tr-TR" altLang="en-US"/>
              <a:t>5</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52228">
                                            <p:txEl>
                                              <p:pRg st="6" end="6"/>
                                            </p:txEl>
                                          </p:spTgt>
                                        </p:tgtEl>
                                        <p:attrNameLst>
                                          <p:attrName>style.color</p:attrName>
                                        </p:attrNameLst>
                                      </p:cBhvr>
                                      <p:to>
                                        <a:srgbClr val="FF0000"/>
                                      </p:to>
                                    </p:animClr>
                                  </p:childTnLst>
                                </p:cTn>
                              </p:par>
                              <p:par>
                                <p:cTn id="7" presetID="1" presetClass="entr" presetSubtype="0" fill="hold" grpId="0" nodeType="withEffect">
                                  <p:stCondLst>
                                    <p:cond delay="0"/>
                                  </p:stCondLst>
                                  <p:childTnLst>
                                    <p:set>
                                      <p:cBhvr>
                                        <p:cTn id="8" dur="1" fill="hold">
                                          <p:stCondLst>
                                            <p:cond delay="0"/>
                                          </p:stCondLst>
                                        </p:cTn>
                                        <p:tgtEl>
                                          <p:spTgt spid="5225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nodeType="clickEffect">
                                  <p:stCondLst>
                                    <p:cond delay="0"/>
                                  </p:stCondLst>
                                  <p:childTnLst>
                                    <p:animClr clrSpc="rgb" dir="cw">
                                      <p:cBhvr override="childStyle">
                                        <p:cTn id="12" dur="500" fill="hold"/>
                                        <p:tgtEl>
                                          <p:spTgt spid="52228">
                                            <p:txEl>
                                              <p:pRg st="6" end="6"/>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500" fill="hold"/>
                                        <p:tgtEl>
                                          <p:spTgt spid="52228">
                                            <p:txEl>
                                              <p:pRg st="7" end="7"/>
                                            </p:txEl>
                                          </p:spTgt>
                                        </p:tgtEl>
                                        <p:attrNameLst>
                                          <p:attrName>style.color</p:attrName>
                                        </p:attrNameLst>
                                      </p:cBhvr>
                                      <p:to>
                                        <a:srgbClr val="FF0000"/>
                                      </p:to>
                                    </p:animClr>
                                  </p:childTnLst>
                                </p:cTn>
                              </p:par>
                              <p:par>
                                <p:cTn id="15" presetID="1" presetClass="entr" presetSubtype="0" fill="hold" grpId="0" nodeType="withEffect">
                                  <p:stCondLst>
                                    <p:cond delay="0"/>
                                  </p:stCondLst>
                                  <p:childTnLst>
                                    <p:set>
                                      <p:cBhvr>
                                        <p:cTn id="16" dur="1" fill="hold">
                                          <p:stCondLst>
                                            <p:cond delay="0"/>
                                          </p:stCondLst>
                                        </p:cTn>
                                        <p:tgtEl>
                                          <p:spTgt spid="522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nodeType="clickEffect">
                                  <p:stCondLst>
                                    <p:cond delay="0"/>
                                  </p:stCondLst>
                                  <p:childTnLst>
                                    <p:animClr clrSpc="rgb" dir="cw">
                                      <p:cBhvr override="childStyle">
                                        <p:cTn id="20" dur="2000" fill="hold"/>
                                        <p:tgtEl>
                                          <p:spTgt spid="52228">
                                            <p:txEl>
                                              <p:pRg st="7" end="7"/>
                                            </p:txEl>
                                          </p:spTgt>
                                        </p:tgtEl>
                                        <p:attrNameLst>
                                          <p:attrName>style.color</p:attrName>
                                        </p:attrNameLst>
                                      </p:cBhvr>
                                      <p:to>
                                        <a:schemeClr val="accent2"/>
                                      </p:to>
                                    </p:animClr>
                                  </p:childTnLst>
                                </p:cTn>
                              </p:par>
                              <p:par>
                                <p:cTn id="21" presetID="3" presetClass="emph" presetSubtype="2" fill="hold" nodeType="withEffect">
                                  <p:stCondLst>
                                    <p:cond delay="0"/>
                                  </p:stCondLst>
                                  <p:childTnLst>
                                    <p:animClr clrSpc="rgb" dir="cw">
                                      <p:cBhvr override="childStyle">
                                        <p:cTn id="22" dur="500" fill="hold"/>
                                        <p:tgtEl>
                                          <p:spTgt spid="52228">
                                            <p:txEl>
                                              <p:pRg st="8" end="8"/>
                                            </p:txEl>
                                          </p:spTgt>
                                        </p:tgtEl>
                                        <p:attrNameLst>
                                          <p:attrName>style.color</p:attrName>
                                        </p:attrNameLst>
                                      </p:cBhvr>
                                      <p:to>
                                        <a:srgbClr val="FF0000"/>
                                      </p:to>
                                    </p:animClr>
                                  </p:childTnLst>
                                </p:cTn>
                              </p:par>
                              <p:par>
                                <p:cTn id="23" presetID="1" presetClass="entr" presetSubtype="0" fill="hold" grpId="0" nodeType="withEffect">
                                  <p:stCondLst>
                                    <p:cond delay="0"/>
                                  </p:stCondLst>
                                  <p:childTnLst>
                                    <p:set>
                                      <p:cBhvr>
                                        <p:cTn id="24" dur="1" fill="hold">
                                          <p:stCondLst>
                                            <p:cond delay="0"/>
                                          </p:stCondLst>
                                        </p:cTn>
                                        <p:tgtEl>
                                          <p:spTgt spid="522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mph" presetSubtype="2" fill="hold" nodeType="clickEffect">
                                  <p:stCondLst>
                                    <p:cond delay="0"/>
                                  </p:stCondLst>
                                  <p:childTnLst>
                                    <p:animClr clrSpc="rgb" dir="cw">
                                      <p:cBhvr override="childStyle">
                                        <p:cTn id="28" dur="2000" fill="hold"/>
                                        <p:tgtEl>
                                          <p:spTgt spid="52228">
                                            <p:txEl>
                                              <p:pRg st="8" end="8"/>
                                            </p:txEl>
                                          </p:spTgt>
                                        </p:tgtEl>
                                        <p:attrNameLst>
                                          <p:attrName>style.color</p:attrName>
                                        </p:attrNameLst>
                                      </p:cBhvr>
                                      <p:to>
                                        <a:schemeClr val="accent2"/>
                                      </p:to>
                                    </p:animClr>
                                  </p:childTnLst>
                                </p:cTn>
                              </p:par>
                              <p:par>
                                <p:cTn id="29" presetID="3" presetClass="emph" presetSubtype="2" fill="hold" nodeType="withEffect">
                                  <p:stCondLst>
                                    <p:cond delay="0"/>
                                  </p:stCondLst>
                                  <p:childTnLst>
                                    <p:animClr clrSpc="rgb" dir="cw">
                                      <p:cBhvr override="childStyle">
                                        <p:cTn id="30" dur="500" fill="hold"/>
                                        <p:tgtEl>
                                          <p:spTgt spid="52228">
                                            <p:txEl>
                                              <p:pRg st="9" end="9"/>
                                            </p:txEl>
                                          </p:spTgt>
                                        </p:tgtEl>
                                        <p:attrNameLst>
                                          <p:attrName>style.color</p:attrName>
                                        </p:attrNameLst>
                                      </p:cBhvr>
                                      <p:to>
                                        <a:srgbClr val="FF0000"/>
                                      </p:to>
                                    </p:animClr>
                                  </p:childTnLst>
                                </p:cTn>
                              </p:par>
                              <p:par>
                                <p:cTn id="31" presetID="1" presetClass="entr" presetSubtype="0" fill="hold" grpId="0" nodeType="withEffect">
                                  <p:stCondLst>
                                    <p:cond delay="0"/>
                                  </p:stCondLst>
                                  <p:childTnLst>
                                    <p:set>
                                      <p:cBhvr>
                                        <p:cTn id="32" dur="1" fill="hold">
                                          <p:stCondLst>
                                            <p:cond delay="0"/>
                                          </p:stCondLst>
                                        </p:cTn>
                                        <p:tgtEl>
                                          <p:spTgt spid="52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1" grpId="0" animBg="1"/>
      <p:bldP spid="52252" grpId="0" animBg="1"/>
      <p:bldP spid="52253" grpId="0" animBg="1"/>
      <p:bldP spid="522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1981200" y="1524000"/>
            <a:ext cx="5257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itchFamily="34" charset="0"/>
              </a:defRPr>
            </a:lvl1pPr>
            <a:lvl2pPr marL="742950" indent="-285750">
              <a:spcBef>
                <a:spcPct val="20000"/>
              </a:spcBef>
              <a:buFont typeface="Arial" panose="020B0604020202020204" pitchFamily="34" charset="0"/>
              <a:buChar char="–"/>
              <a:defRPr sz="2800">
                <a:solidFill>
                  <a:schemeClr val="tx1"/>
                </a:solidFill>
                <a:latin typeface="Calibri" pitchFamily="34" charset="0"/>
              </a:defRPr>
            </a:lvl2pPr>
            <a:lvl3pPr marL="1143000" indent="-228600">
              <a:spcBef>
                <a:spcPct val="20000"/>
              </a:spcBef>
              <a:buFont typeface="Arial" panose="020B0604020202020204" pitchFamily="34" charset="0"/>
              <a:buChar char="•"/>
              <a:defRPr sz="2400">
                <a:solidFill>
                  <a:schemeClr val="tx1"/>
                </a:solidFill>
                <a:latin typeface="Calibri" pitchFamily="34" charset="0"/>
              </a:defRPr>
            </a:lvl3pPr>
            <a:lvl4pPr marL="1600200" indent="-228600">
              <a:spcBef>
                <a:spcPct val="20000"/>
              </a:spcBef>
              <a:buFont typeface="Arial" panose="020B0604020202020204" pitchFamily="34" charset="0"/>
              <a:buChar char="–"/>
              <a:defRPr sz="2000">
                <a:solidFill>
                  <a:schemeClr val="tx1"/>
                </a:solidFill>
                <a:latin typeface="Calibri" pitchFamily="34" charset="0"/>
              </a:defRPr>
            </a:lvl4pPr>
            <a:lvl5pPr marL="2057400" indent="-228600">
              <a:spcBef>
                <a:spcPct val="20000"/>
              </a:spcBef>
              <a:buFont typeface="Arial" panose="020B0604020202020204"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9pPr>
          </a:lstStyle>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Identifiers</a:t>
            </a:r>
          </a:p>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Variables</a:t>
            </a:r>
            <a:endParaRPr lang="en-US" altLang="en-US" u="sng">
              <a:latin typeface="Courier New" panose="02070309020205020404" pitchFamily="49" charset="0"/>
              <a:cs typeface="Courier New" panose="02070309020205020404" pitchFamily="49" charset="0"/>
            </a:endParaRPr>
          </a:p>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Keywords</a:t>
            </a:r>
          </a:p>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Statements</a:t>
            </a:r>
          </a:p>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Comments</a:t>
            </a:r>
          </a:p>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Whitespaces</a:t>
            </a:r>
          </a:p>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Syntax</a:t>
            </a:r>
          </a:p>
          <a:p>
            <a:pPr eaLnBrk="1" hangingPunct="1">
              <a:spcBef>
                <a:spcPct val="0"/>
              </a:spcBef>
              <a:buFont typeface="Calibri" pitchFamily="34" charset="0"/>
              <a:buAutoNum type="arabicPeriod"/>
            </a:pPr>
            <a:r>
              <a:rPr lang="en-US" altLang="en-US">
                <a:latin typeface="Courier New" panose="02070309020205020404" pitchFamily="49" charset="0"/>
                <a:cs typeface="Courier New" panose="02070309020205020404" pitchFamily="49" charset="0"/>
              </a:rPr>
              <a:t>Semantic</a:t>
            </a:r>
          </a:p>
        </p:txBody>
      </p:sp>
      <p:sp>
        <p:nvSpPr>
          <p:cNvPr id="3076" name="Rectangle 3"/>
          <p:cNvSpPr>
            <a:spLocks noChangeArrowheads="1"/>
          </p:cNvSpPr>
          <p:nvPr/>
        </p:nvSpPr>
        <p:spPr bwMode="auto">
          <a:xfrm>
            <a:off x="582386" y="0"/>
            <a:ext cx="7924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itchFamily="34" charset="0"/>
              </a:defRPr>
            </a:lvl1pPr>
            <a:lvl2pPr marL="742950" indent="-285750">
              <a:spcBef>
                <a:spcPct val="20000"/>
              </a:spcBef>
              <a:buFont typeface="Arial" panose="020B0604020202020204" pitchFamily="34" charset="0"/>
              <a:buChar char="–"/>
              <a:defRPr sz="2800">
                <a:solidFill>
                  <a:schemeClr val="tx1"/>
                </a:solidFill>
                <a:latin typeface="Calibri" pitchFamily="34" charset="0"/>
              </a:defRPr>
            </a:lvl2pPr>
            <a:lvl3pPr marL="1143000" indent="-228600">
              <a:spcBef>
                <a:spcPct val="20000"/>
              </a:spcBef>
              <a:buFont typeface="Arial" panose="020B0604020202020204" pitchFamily="34" charset="0"/>
              <a:buChar char="•"/>
              <a:defRPr sz="2400">
                <a:solidFill>
                  <a:schemeClr val="tx1"/>
                </a:solidFill>
                <a:latin typeface="Calibri" pitchFamily="34" charset="0"/>
              </a:defRPr>
            </a:lvl3pPr>
            <a:lvl4pPr marL="1600200" indent="-228600">
              <a:spcBef>
                <a:spcPct val="20000"/>
              </a:spcBef>
              <a:buFont typeface="Arial" panose="020B0604020202020204" pitchFamily="34" charset="0"/>
              <a:buChar char="–"/>
              <a:defRPr sz="2000">
                <a:solidFill>
                  <a:schemeClr val="tx1"/>
                </a:solidFill>
                <a:latin typeface="Calibri" pitchFamily="34" charset="0"/>
              </a:defRPr>
            </a:lvl4pPr>
            <a:lvl5pPr marL="2057400" indent="-228600">
              <a:spcBef>
                <a:spcPct val="20000"/>
              </a:spcBef>
              <a:buFont typeface="Arial" panose="020B0604020202020204"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dirty="0">
                <a:latin typeface="Arial" panose="020B0604020202020204" pitchFamily="34" charset="0"/>
              </a:rPr>
              <a:t>In this session we will cover the following sub-topics:</a:t>
            </a:r>
          </a:p>
        </p:txBody>
      </p:sp>
      <p:sp>
        <p:nvSpPr>
          <p:cNvPr id="2" name="Slide Number Placeholder 1"/>
          <p:cNvSpPr>
            <a:spLocks noGrp="1"/>
          </p:cNvSpPr>
          <p:nvPr>
            <p:ph type="sldNum" sz="quarter" idx="12"/>
          </p:nvPr>
        </p:nvSpPr>
        <p:spPr/>
        <p:txBody>
          <a:bodyPr/>
          <a:lstStyle/>
          <a:p>
            <a:pPr>
              <a:defRPr/>
            </a:pPr>
            <a:fld id="{57FF0459-F5E6-4D44-B709-E0550D61C976}" type="slidenum">
              <a:rPr lang="en-US" smtClean="0"/>
              <a:pPr>
                <a:defRPr/>
              </a:pPr>
              <a:t>17</a:t>
            </a:fld>
            <a:endParaRPr lang="en-US"/>
          </a:p>
        </p:txBody>
      </p:sp>
    </p:spTree>
    <p:extLst>
      <p:ext uri="{BB962C8B-B14F-4D97-AF65-F5344CB8AC3E}">
        <p14:creationId xmlns:p14="http://schemas.microsoft.com/office/powerpoint/2010/main" val="2475360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2209800" y="228600"/>
            <a:ext cx="4953000" cy="708025"/>
          </a:xfrm>
        </p:spPr>
        <p:txBody>
          <a:bodyPr>
            <a:spAutoFit/>
          </a:bodyPr>
          <a:lstStyle/>
          <a:p>
            <a:pPr eaLnBrk="1" hangingPunct="1"/>
            <a:r>
              <a:rPr lang="en-US" altLang="en-US" sz="4000" smtClean="0">
                <a:latin typeface="Arial" panose="020B0604020202020204" pitchFamily="34" charset="0"/>
                <a:cs typeface="Arial" panose="020B0604020202020204" pitchFamily="34" charset="0"/>
              </a:rPr>
              <a:t>C IDENTIFIERS</a:t>
            </a:r>
          </a:p>
        </p:txBody>
      </p:sp>
      <p:sp>
        <p:nvSpPr>
          <p:cNvPr id="5123" name="Subtitle 2"/>
          <p:cNvSpPr>
            <a:spLocks noGrp="1"/>
          </p:cNvSpPr>
          <p:nvPr>
            <p:ph type="subTitle" idx="1"/>
          </p:nvPr>
        </p:nvSpPr>
        <p:spPr>
          <a:xfrm>
            <a:off x="228600" y="1600200"/>
            <a:ext cx="8763000" cy="4357688"/>
          </a:xfrm>
        </p:spPr>
        <p:txBody>
          <a:bodyPr>
            <a:spAutoFit/>
          </a:bodyPr>
          <a:lstStyle/>
          <a:p>
            <a:pPr marL="342900" indent="-342900" algn="l" eaLnBrk="1" hangingPunct="1">
              <a:buFont typeface="Calibri" pitchFamily="34" charset="0"/>
              <a:buAutoNum type="arabicPeriod"/>
            </a:pPr>
            <a:r>
              <a:rPr lang="en-US" altLang="en-US" sz="1800" smtClean="0">
                <a:solidFill>
                  <a:schemeClr val="tx1"/>
                </a:solidFill>
                <a:latin typeface="Arial" panose="020B0604020202020204" pitchFamily="34" charset="0"/>
                <a:cs typeface="Arial" panose="020B0604020202020204" pitchFamily="34" charset="0"/>
              </a:rPr>
              <a:t>Is a </a:t>
            </a:r>
            <a:r>
              <a:rPr lang="en-US" altLang="en-US" sz="1800" u="sng" smtClean="0">
                <a:solidFill>
                  <a:schemeClr val="tx1"/>
                </a:solidFill>
                <a:latin typeface="Arial" panose="020B0604020202020204" pitchFamily="34" charset="0"/>
                <a:cs typeface="Arial" panose="020B0604020202020204" pitchFamily="34" charset="0"/>
              </a:rPr>
              <a:t>unique name</a:t>
            </a:r>
            <a:r>
              <a:rPr lang="en-US" altLang="en-US" sz="1800" smtClean="0">
                <a:solidFill>
                  <a:schemeClr val="tx1"/>
                </a:solidFill>
                <a:latin typeface="Arial" panose="020B0604020202020204" pitchFamily="34" charset="0"/>
                <a:cs typeface="Arial" panose="020B0604020202020204" pitchFamily="34" charset="0"/>
              </a:rPr>
              <a:t> that simply </a:t>
            </a:r>
            <a:r>
              <a:rPr lang="en-US" altLang="en-US" sz="1800" u="sng" smtClean="0">
                <a:solidFill>
                  <a:schemeClr val="tx1"/>
                </a:solidFill>
                <a:latin typeface="Arial" panose="020B0604020202020204" pitchFamily="34" charset="0"/>
                <a:cs typeface="Arial" panose="020B0604020202020204" pitchFamily="34" charset="0"/>
              </a:rPr>
              <a:t>references to memory locations</a:t>
            </a:r>
            <a:r>
              <a:rPr lang="en-US" altLang="en-US" sz="1800" smtClean="0">
                <a:solidFill>
                  <a:schemeClr val="tx1"/>
                </a:solidFill>
                <a:latin typeface="Arial" panose="020B0604020202020204" pitchFamily="34" charset="0"/>
                <a:cs typeface="Arial" panose="020B0604020202020204" pitchFamily="34" charset="0"/>
              </a:rPr>
              <a:t>, which can </a:t>
            </a:r>
            <a:r>
              <a:rPr lang="en-US" altLang="en-US" sz="1800" u="sng" smtClean="0">
                <a:solidFill>
                  <a:schemeClr val="tx1"/>
                </a:solidFill>
                <a:latin typeface="Arial" panose="020B0604020202020204" pitchFamily="34" charset="0"/>
                <a:cs typeface="Arial" panose="020B0604020202020204" pitchFamily="34" charset="0"/>
              </a:rPr>
              <a:t>hold values</a:t>
            </a:r>
            <a:r>
              <a:rPr lang="en-US" altLang="en-US" sz="1800" smtClean="0">
                <a:solidFill>
                  <a:schemeClr val="tx1"/>
                </a:solidFill>
                <a:latin typeface="Arial" panose="020B0604020202020204" pitchFamily="34" charset="0"/>
                <a:cs typeface="Arial" panose="020B0604020202020204" pitchFamily="34" charset="0"/>
              </a:rPr>
              <a:t> (data).</a:t>
            </a:r>
          </a:p>
          <a:p>
            <a:pPr marL="342900" indent="-342900" algn="l" eaLnBrk="1" hangingPunct="1">
              <a:buFont typeface="Calibri" pitchFamily="34" charset="0"/>
              <a:buAutoNum type="arabicPeriod"/>
            </a:pPr>
            <a:r>
              <a:rPr lang="en-US" altLang="en-US" sz="1800" smtClean="0">
                <a:solidFill>
                  <a:schemeClr val="tx1"/>
                </a:solidFill>
                <a:latin typeface="Arial" panose="020B0604020202020204" pitchFamily="34" charset="0"/>
                <a:cs typeface="Arial" panose="020B0604020202020204" pitchFamily="34" charset="0"/>
              </a:rPr>
              <a:t>Identifiers give unique names to various </a:t>
            </a:r>
            <a:r>
              <a:rPr lang="en-US" altLang="en-US" sz="1800" u="sng" smtClean="0">
                <a:solidFill>
                  <a:schemeClr val="tx1"/>
                </a:solidFill>
                <a:latin typeface="Arial" panose="020B0604020202020204" pitchFamily="34" charset="0"/>
                <a:cs typeface="Arial" panose="020B0604020202020204" pitchFamily="34" charset="0"/>
              </a:rPr>
              <a:t>objects</a:t>
            </a:r>
            <a:r>
              <a:rPr lang="en-US" altLang="en-US" sz="1800" smtClean="0">
                <a:solidFill>
                  <a:schemeClr val="tx1"/>
                </a:solidFill>
                <a:latin typeface="Arial" panose="020B0604020202020204" pitchFamily="34" charset="0"/>
                <a:cs typeface="Arial" panose="020B0604020202020204" pitchFamily="34" charset="0"/>
              </a:rPr>
              <a:t> in a program.</a:t>
            </a:r>
          </a:p>
          <a:p>
            <a:pPr marL="342900" indent="-342900" algn="l" eaLnBrk="1" hangingPunct="1">
              <a:buFont typeface="Calibri" pitchFamily="34" charset="0"/>
              <a:buAutoNum type="arabicPeriod"/>
            </a:pPr>
            <a:r>
              <a:rPr lang="en-US" altLang="en-US" sz="1800" smtClean="0">
                <a:solidFill>
                  <a:schemeClr val="tx1"/>
                </a:solidFill>
                <a:latin typeface="Arial" panose="020B0604020202020204" pitchFamily="34" charset="0"/>
                <a:cs typeface="Arial" panose="020B0604020202020204" pitchFamily="34" charset="0"/>
              </a:rPr>
              <a:t>Are formed by combining letters (both upper and lowercase), digits (0–9) and underscore ( _ ).</a:t>
            </a:r>
          </a:p>
          <a:p>
            <a:pPr marL="342900" indent="-342900" algn="l" eaLnBrk="1" hangingPunct="1">
              <a:buFont typeface="Calibri" pitchFamily="34" charset="0"/>
              <a:buAutoNum type="arabicPeriod"/>
            </a:pPr>
            <a:r>
              <a:rPr lang="en-US" altLang="en-US" sz="1800" smtClean="0">
                <a:solidFill>
                  <a:schemeClr val="tx1"/>
                </a:solidFill>
                <a:latin typeface="Arial" panose="020B0604020202020204" pitchFamily="34" charset="0"/>
                <a:cs typeface="Arial" panose="020B0604020202020204" pitchFamily="34" charset="0"/>
              </a:rPr>
              <a:t>Rules for identifier naming are:</a:t>
            </a:r>
          </a:p>
          <a:p>
            <a:pPr marL="800100" lvl="1" indent="-342900" algn="l" eaLnBrk="1" hangingPunct="1">
              <a:buFont typeface="Calibri" pitchFamily="34" charset="0"/>
              <a:buAutoNum type="alphaLcParenR"/>
            </a:pPr>
            <a:r>
              <a:rPr lang="en-US" altLang="en-US" sz="1800" smtClean="0">
                <a:solidFill>
                  <a:schemeClr val="tx1"/>
                </a:solidFill>
                <a:latin typeface="Arial" panose="020B0604020202020204" pitchFamily="34" charset="0"/>
                <a:cs typeface="Arial" panose="020B0604020202020204" pitchFamily="34" charset="0"/>
              </a:rPr>
              <a:t>The first character of an identifier </a:t>
            </a:r>
            <a:r>
              <a:rPr lang="en-US" altLang="en-US" sz="1800" u="sng" smtClean="0">
                <a:solidFill>
                  <a:schemeClr val="tx1"/>
                </a:solidFill>
                <a:latin typeface="Arial" panose="020B0604020202020204" pitchFamily="34" charset="0"/>
                <a:cs typeface="Arial" panose="020B0604020202020204" pitchFamily="34" charset="0"/>
              </a:rPr>
              <a:t>must be a letter (non-digit)</a:t>
            </a:r>
            <a:r>
              <a:rPr lang="en-US" altLang="en-US" sz="1800" smtClean="0">
                <a:solidFill>
                  <a:schemeClr val="tx1"/>
                </a:solidFill>
                <a:latin typeface="Arial" panose="020B0604020202020204" pitchFamily="34" charset="0"/>
                <a:cs typeface="Arial" panose="020B0604020202020204" pitchFamily="34" charset="0"/>
              </a:rPr>
              <a:t> including underscore ( _ ).</a:t>
            </a:r>
          </a:p>
          <a:p>
            <a:pPr marL="800100" lvl="1" indent="-342900" algn="l" eaLnBrk="1" hangingPunct="1">
              <a:buFont typeface="Calibri" pitchFamily="34" charset="0"/>
              <a:buAutoNum type="alphaLcParenR"/>
            </a:pPr>
            <a:r>
              <a:rPr lang="en-US" altLang="en-US" sz="1800" smtClean="0">
                <a:solidFill>
                  <a:schemeClr val="tx1"/>
                </a:solidFill>
                <a:latin typeface="Arial" panose="020B0604020202020204" pitchFamily="34" charset="0"/>
                <a:cs typeface="Arial" panose="020B0604020202020204" pitchFamily="34" charset="0"/>
              </a:rPr>
              <a:t>The </a:t>
            </a:r>
            <a:r>
              <a:rPr lang="en-US" altLang="en-US" sz="1800" u="sng" smtClean="0">
                <a:solidFill>
                  <a:schemeClr val="tx1"/>
                </a:solidFill>
                <a:latin typeface="Arial" panose="020B0604020202020204" pitchFamily="34" charset="0"/>
                <a:cs typeface="Arial" panose="020B0604020202020204" pitchFamily="34" charset="0"/>
              </a:rPr>
              <a:t>blank or white space character is not permitted</a:t>
            </a:r>
            <a:r>
              <a:rPr lang="en-US" altLang="en-US" sz="1800" smtClean="0">
                <a:solidFill>
                  <a:schemeClr val="tx1"/>
                </a:solidFill>
                <a:latin typeface="Arial" panose="020B0604020202020204" pitchFamily="34" charset="0"/>
                <a:cs typeface="Arial" panose="020B0604020202020204" pitchFamily="34" charset="0"/>
              </a:rPr>
              <a:t> in an identifier. Space, tab, linefeed, carriage-return, formfeed, vertical-tab, and newline characters are "white-space characters“ - they serve the same purpose as the spaces between words and lines on a printed page.</a:t>
            </a:r>
          </a:p>
          <a:p>
            <a:pPr marL="800100" lvl="1" indent="-342900" algn="l" eaLnBrk="1" hangingPunct="1">
              <a:buFont typeface="Calibri" pitchFamily="34" charset="0"/>
              <a:buAutoNum type="alphaLcParenR"/>
            </a:pPr>
            <a:r>
              <a:rPr lang="en-US" altLang="en-US" sz="1800" smtClean="0">
                <a:solidFill>
                  <a:schemeClr val="tx1"/>
                </a:solidFill>
                <a:latin typeface="Arial" panose="020B0604020202020204" pitchFamily="34" charset="0"/>
                <a:cs typeface="Arial" panose="020B0604020202020204" pitchFamily="34" charset="0"/>
              </a:rPr>
              <a:t>Can be any length but implementation dependent.</a:t>
            </a:r>
          </a:p>
          <a:p>
            <a:pPr marL="800100" lvl="1" indent="-342900" algn="l" eaLnBrk="1" hangingPunct="1">
              <a:buFont typeface="Calibri" pitchFamily="34" charset="0"/>
              <a:buAutoNum type="alphaLcParenR"/>
            </a:pPr>
            <a:r>
              <a:rPr lang="en-US" altLang="en-US" sz="1800" smtClean="0">
                <a:solidFill>
                  <a:schemeClr val="tx1"/>
                </a:solidFill>
                <a:latin typeface="Arial" panose="020B0604020202020204" pitchFamily="34" charset="0"/>
                <a:cs typeface="Arial" panose="020B0604020202020204" pitchFamily="34" charset="0"/>
              </a:rPr>
              <a:t>Reserved words/keywords cannot be used.</a:t>
            </a:r>
          </a:p>
        </p:txBody>
      </p:sp>
      <p:sp>
        <p:nvSpPr>
          <p:cNvPr id="2" name="Slide Number Placeholder 1"/>
          <p:cNvSpPr>
            <a:spLocks noGrp="1"/>
          </p:cNvSpPr>
          <p:nvPr>
            <p:ph type="sldNum" sz="quarter" idx="12"/>
          </p:nvPr>
        </p:nvSpPr>
        <p:spPr/>
        <p:txBody>
          <a:bodyPr/>
          <a:lstStyle/>
          <a:p>
            <a:pPr>
              <a:defRPr/>
            </a:pPr>
            <a:fld id="{57FF0459-F5E6-4D44-B709-E0550D61C976}" type="slidenum">
              <a:rPr lang="en-US" smtClean="0"/>
              <a:pPr>
                <a:defRPr/>
              </a:pPr>
              <a:t>18</a:t>
            </a:fld>
            <a:endParaRPr lang="en-US"/>
          </a:p>
        </p:txBody>
      </p:sp>
    </p:spTree>
    <p:extLst>
      <p:ext uri="{BB962C8B-B14F-4D97-AF65-F5344CB8AC3E}">
        <p14:creationId xmlns:p14="http://schemas.microsoft.com/office/powerpoint/2010/main" val="3012360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0" y="228600"/>
            <a:ext cx="5486400" cy="769938"/>
          </a:xfrm>
        </p:spPr>
        <p:txBody>
          <a:bodyPr>
            <a:spAutoFit/>
          </a:bodyPr>
          <a:lstStyle/>
          <a:p>
            <a:pPr eaLnBrk="1" hangingPunct="1"/>
            <a:r>
              <a:rPr lang="en-US" altLang="en-US" smtClean="0">
                <a:latin typeface="Arial" panose="020B0604020202020204" pitchFamily="34" charset="0"/>
                <a:cs typeface="Arial" panose="020B0604020202020204" pitchFamily="34" charset="0"/>
              </a:rPr>
              <a:t>C IDENTIFIERS</a:t>
            </a:r>
          </a:p>
        </p:txBody>
      </p:sp>
      <p:sp>
        <p:nvSpPr>
          <p:cNvPr id="6147" name="Content Placeholder 2"/>
          <p:cNvSpPr>
            <a:spLocks noGrp="1"/>
          </p:cNvSpPr>
          <p:nvPr>
            <p:ph idx="1"/>
          </p:nvPr>
        </p:nvSpPr>
        <p:spPr>
          <a:xfrm>
            <a:off x="228600" y="1524000"/>
            <a:ext cx="8763000" cy="4525963"/>
          </a:xfrm>
        </p:spPr>
        <p:txBody>
          <a:bodyPr/>
          <a:lstStyle/>
          <a:p>
            <a:pPr algn="ctr" eaLnBrk="1" hangingPunct="1">
              <a:buFont typeface="Arial" panose="020B0604020202020204" pitchFamily="34" charset="0"/>
              <a:buNone/>
            </a:pPr>
            <a:r>
              <a:rPr lang="en-US" altLang="en-US" smtClean="0">
                <a:latin typeface="Arial" panose="020B0604020202020204" pitchFamily="34" charset="0"/>
                <a:cs typeface="Arial" panose="020B0604020202020204" pitchFamily="34" charset="0"/>
              </a:rPr>
              <a:t>Examples: variable names</a:t>
            </a:r>
          </a:p>
          <a:p>
            <a:pPr eaLnBrk="1" hangingPunct="1">
              <a:buFont typeface="Arial" panose="020B0604020202020204" pitchFamily="34" charset="0"/>
              <a:buNone/>
            </a:pPr>
            <a:endParaRPr lang="en-US" altLang="en-US" smtClean="0"/>
          </a:p>
        </p:txBody>
      </p:sp>
      <p:graphicFrame>
        <p:nvGraphicFramePr>
          <p:cNvPr id="4" name="Table 3"/>
          <p:cNvGraphicFramePr>
            <a:graphicFrameLocks noGrp="1"/>
          </p:cNvGraphicFramePr>
          <p:nvPr/>
        </p:nvGraphicFramePr>
        <p:xfrm>
          <a:off x="228600" y="2590800"/>
          <a:ext cx="8763000" cy="2743200"/>
        </p:xfrm>
        <a:graphic>
          <a:graphicData uri="http://schemas.openxmlformats.org/drawingml/2006/table">
            <a:tbl>
              <a:tblPr firstRow="1" bandRow="1">
                <a:tableStyleId>{5C22544A-7EE6-4342-B048-85BDC9FD1C3A}</a:tableStyleId>
              </a:tblPr>
              <a:tblGrid>
                <a:gridCol w="2077824"/>
                <a:gridCol w="6685176"/>
              </a:tblGrid>
              <a:tr h="457200">
                <a:tc>
                  <a:txBody>
                    <a:bodyPr/>
                    <a:lstStyle/>
                    <a:p>
                      <a:pPr algn="ctr"/>
                      <a:r>
                        <a:rPr lang="en-US" dirty="0" smtClean="0"/>
                        <a:t>Correct</a:t>
                      </a:r>
                      <a:endParaRPr lang="en-US" dirty="0"/>
                    </a:p>
                  </a:txBody>
                  <a:tcPr/>
                </a:tc>
                <a:tc>
                  <a:txBody>
                    <a:bodyPr/>
                    <a:lstStyle/>
                    <a:p>
                      <a:pPr algn="ctr"/>
                      <a:r>
                        <a:rPr lang="en-US" dirty="0" smtClean="0">
                          <a:solidFill>
                            <a:srgbClr val="FF0000"/>
                          </a:solidFill>
                        </a:rPr>
                        <a:t>Wrong</a:t>
                      </a:r>
                      <a:endParaRPr lang="en-US" dirty="0">
                        <a:solidFill>
                          <a:srgbClr val="FF0000"/>
                        </a:solidFill>
                      </a:endParaRPr>
                    </a:p>
                  </a:txBody>
                  <a:tcPr/>
                </a:tc>
              </a:tr>
              <a:tr h="457200">
                <a:tc>
                  <a:txBody>
                    <a:bodyPr/>
                    <a:lstStyle/>
                    <a:p>
                      <a:r>
                        <a:rPr lang="en-US" dirty="0" smtClean="0">
                          <a:latin typeface="Courier New" pitchFamily="49" charset="0"/>
                          <a:cs typeface="Courier New" pitchFamily="49" charset="0"/>
                        </a:rPr>
                        <a:t>secondName</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2ndName /* starts with a digit */</a:t>
                      </a:r>
                      <a:endParaRPr lang="en-US" dirty="0">
                        <a:latin typeface="Courier New" pitchFamily="49" charset="0"/>
                        <a:cs typeface="Courier New" pitchFamily="49" charset="0"/>
                      </a:endParaRPr>
                    </a:p>
                  </a:txBody>
                  <a:tcPr/>
                </a:tc>
              </a:tr>
              <a:tr h="457200">
                <a:tc>
                  <a:txBody>
                    <a:bodyPr/>
                    <a:lstStyle/>
                    <a:p>
                      <a:r>
                        <a:rPr lang="en-US" dirty="0" smtClean="0">
                          <a:latin typeface="Courier New" pitchFamily="49" charset="0"/>
                          <a:cs typeface="Courier New" pitchFamily="49" charset="0"/>
                        </a:rPr>
                        <a:t>_addNumber</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%calculateSum /*</a:t>
                      </a:r>
                      <a:r>
                        <a:rPr lang="en-US" baseline="0" dirty="0" smtClean="0">
                          <a:latin typeface="Courier New" pitchFamily="49" charset="0"/>
                          <a:cs typeface="Courier New" pitchFamily="49" charset="0"/>
                        </a:rPr>
                        <a:t> contains invalid character */</a:t>
                      </a:r>
                      <a:endParaRPr lang="en-US" dirty="0">
                        <a:latin typeface="Courier New" pitchFamily="49" charset="0"/>
                        <a:cs typeface="Courier New" pitchFamily="49" charset="0"/>
                      </a:endParaRPr>
                    </a:p>
                  </a:txBody>
                  <a:tcPr/>
                </a:tc>
              </a:tr>
              <a:tr h="457200">
                <a:tc>
                  <a:txBody>
                    <a:bodyPr/>
                    <a:lstStyle/>
                    <a:p>
                      <a:r>
                        <a:rPr lang="en-US" dirty="0" smtClean="0">
                          <a:latin typeface="Courier New" pitchFamily="49" charset="0"/>
                          <a:cs typeface="Courier New" pitchFamily="49" charset="0"/>
                        </a:rPr>
                        <a:t>charAndNum</a:t>
                      </a:r>
                      <a:endParaRPr lang="en-US" dirty="0">
                        <a:latin typeface="Courier New" pitchFamily="49" charset="0"/>
                        <a:cs typeface="Courier New" pitchFamily="49" charset="0"/>
                      </a:endParaRPr>
                    </a:p>
                  </a:txBody>
                  <a:tcPr/>
                </a:tc>
                <a:tc>
                  <a:txBody>
                    <a:bodyPr/>
                    <a:lstStyle/>
                    <a:p>
                      <a:r>
                        <a:rPr lang="en-US" smtClean="0">
                          <a:latin typeface="Courier New" pitchFamily="49" charset="0"/>
                          <a:cs typeface="Courier New" pitchFamily="49" charset="0"/>
                        </a:rPr>
                        <a:t>char </a:t>
                      </a:r>
                      <a:r>
                        <a:rPr lang="en-US" dirty="0" smtClean="0">
                          <a:latin typeface="Courier New" pitchFamily="49" charset="0"/>
                          <a:cs typeface="Courier New" pitchFamily="49" charset="0"/>
                        </a:rPr>
                        <a:t>/*</a:t>
                      </a:r>
                      <a:r>
                        <a:rPr lang="en-US" baseline="0" dirty="0" smtClean="0">
                          <a:latin typeface="Courier New" pitchFamily="49" charset="0"/>
                          <a:cs typeface="Courier New" pitchFamily="49" charset="0"/>
                        </a:rPr>
                        <a:t> reserved word */</a:t>
                      </a:r>
                      <a:endParaRPr lang="en-US" dirty="0">
                        <a:latin typeface="Courier New" pitchFamily="49" charset="0"/>
                        <a:cs typeface="Courier New" pitchFamily="49" charset="0"/>
                      </a:endParaRPr>
                    </a:p>
                  </a:txBody>
                  <a:tcPr/>
                </a:tc>
              </a:tr>
              <a:tr h="457200">
                <a:tc>
                  <a:txBody>
                    <a:bodyPr/>
                    <a:lstStyle/>
                    <a:p>
                      <a:r>
                        <a:rPr lang="en-US" dirty="0" smtClean="0">
                          <a:latin typeface="Courier New" pitchFamily="49" charset="0"/>
                          <a:cs typeface="Courier New" pitchFamily="49" charset="0"/>
                        </a:rPr>
                        <a:t>annual_rate</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annual rate /* contains a space */</a:t>
                      </a:r>
                      <a:endParaRPr lang="en-US" dirty="0">
                        <a:latin typeface="Courier New" pitchFamily="49" charset="0"/>
                        <a:cs typeface="Courier New" pitchFamily="49" charset="0"/>
                      </a:endParaRPr>
                    </a:p>
                  </a:txBody>
                  <a:tcPr/>
                </a:tc>
              </a:tr>
              <a:tr h="457200">
                <a:tc>
                  <a:txBody>
                    <a:bodyPr/>
                    <a:lstStyle/>
                    <a:p>
                      <a:r>
                        <a:rPr lang="en-US" dirty="0" smtClean="0">
                          <a:latin typeface="Courier New" pitchFamily="49" charset="0"/>
                          <a:cs typeface="Courier New" pitchFamily="49" charset="0"/>
                        </a:rPr>
                        <a:t>stage4mark</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my\</a:t>
                      </a:r>
                      <a:r>
                        <a:rPr lang="en-US" dirty="0" err="1" smtClean="0">
                          <a:latin typeface="Courier New" pitchFamily="49" charset="0"/>
                          <a:cs typeface="Courier New" pitchFamily="49" charset="0"/>
                        </a:rPr>
                        <a:t>nName</a:t>
                      </a:r>
                      <a:r>
                        <a:rPr lang="en-US" dirty="0" smtClean="0">
                          <a:latin typeface="Courier New" pitchFamily="49" charset="0"/>
                          <a:cs typeface="Courier New" pitchFamily="49" charset="0"/>
                        </a:rPr>
                        <a:t> /* contains</a:t>
                      </a:r>
                      <a:r>
                        <a:rPr lang="en-US" baseline="0" dirty="0" smtClean="0">
                          <a:latin typeface="Courier New" pitchFamily="49" charset="0"/>
                          <a:cs typeface="Courier New" pitchFamily="49" charset="0"/>
                        </a:rPr>
                        <a:t> new line character, \n */</a:t>
                      </a:r>
                      <a:endParaRPr lang="en-US" dirty="0">
                        <a:latin typeface="Courier New" pitchFamily="49" charset="0"/>
                        <a:cs typeface="Courier New" pitchFamily="49" charset="0"/>
                      </a:endParaRPr>
                    </a:p>
                  </a:txBody>
                  <a:tcPr/>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19</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1645522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smtClean="0">
                <a:latin typeface="Arial" panose="020B0604020202020204" pitchFamily="34" charset="0"/>
              </a:rPr>
              <a:t>CPU: Central Processing Unit</a:t>
            </a:r>
          </a:p>
        </p:txBody>
      </p:sp>
      <p:sp>
        <p:nvSpPr>
          <p:cNvPr id="31749" name="Rectangle 3"/>
          <p:cNvSpPr>
            <a:spLocks noGrp="1" noChangeArrowheads="1"/>
          </p:cNvSpPr>
          <p:nvPr>
            <p:ph type="body" idx="1"/>
          </p:nvPr>
        </p:nvSpPr>
        <p:spPr/>
        <p:txBody>
          <a:bodyPr/>
          <a:lstStyle/>
          <a:p>
            <a:pPr eaLnBrk="1" hangingPunct="1"/>
            <a:r>
              <a:rPr lang="en-US" altLang="en-US" smtClean="0"/>
              <a:t>In terms of hardware, what is important for us is the CPU.</a:t>
            </a:r>
          </a:p>
          <a:p>
            <a:pPr eaLnBrk="1" hangingPunct="1"/>
            <a:r>
              <a:rPr lang="en-US" altLang="en-US" smtClean="0"/>
              <a:t>It does all processing and control.</a:t>
            </a:r>
          </a:p>
          <a:p>
            <a:pPr lvl="1" eaLnBrk="1" hangingPunct="1"/>
            <a:r>
              <a:rPr lang="en-US" altLang="en-US" smtClean="0"/>
              <a:t>Everything is controlled and executed by the CPU.</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00200" y="152400"/>
            <a:ext cx="5638800" cy="769938"/>
          </a:xfrm>
        </p:spPr>
        <p:txBody>
          <a:bodyPr>
            <a:spAutoFit/>
          </a:bodyPr>
          <a:lstStyle/>
          <a:p>
            <a:pPr eaLnBrk="1" hangingPunct="1"/>
            <a:r>
              <a:rPr lang="en-US" altLang="en-US" smtClean="0">
                <a:latin typeface="Arial" panose="020B0604020202020204" pitchFamily="34" charset="0"/>
                <a:cs typeface="Arial" panose="020B0604020202020204" pitchFamily="34" charset="0"/>
              </a:rPr>
              <a:t>C VARIABLES</a:t>
            </a:r>
          </a:p>
        </p:txBody>
      </p:sp>
      <p:sp>
        <p:nvSpPr>
          <p:cNvPr id="3" name="Content Placeholder 2"/>
          <p:cNvSpPr>
            <a:spLocks noGrp="1"/>
          </p:cNvSpPr>
          <p:nvPr>
            <p:ph idx="1"/>
          </p:nvPr>
        </p:nvSpPr>
        <p:spPr>
          <a:xfrm>
            <a:off x="457200" y="1600200"/>
            <a:ext cx="8458200" cy="4525963"/>
          </a:xfrm>
        </p:spPr>
        <p:txBody>
          <a:bodyPr rtlCol="0">
            <a:normAutofit lnSpcReduction="10000"/>
          </a:bodyPr>
          <a:lstStyle/>
          <a:p>
            <a:pPr eaLnBrk="1" fontAlgn="auto" hangingPunct="1">
              <a:spcAft>
                <a:spcPts val="0"/>
              </a:spcAft>
              <a:buFont typeface="Wingdings" pitchFamily="2" charset="2"/>
              <a:buChar char="§"/>
              <a:defRPr/>
            </a:pPr>
            <a:r>
              <a:rPr lang="en-US" dirty="0" smtClean="0">
                <a:latin typeface="Arial" pitchFamily="34" charset="0"/>
                <a:cs typeface="Arial" pitchFamily="34" charset="0"/>
              </a:rPr>
              <a:t>are </a:t>
            </a:r>
            <a:r>
              <a:rPr lang="en-US" u="sng" dirty="0" smtClean="0">
                <a:latin typeface="Arial" pitchFamily="34" charset="0"/>
                <a:cs typeface="Arial" pitchFamily="34" charset="0"/>
              </a:rPr>
              <a:t>named blocks of memory</a:t>
            </a:r>
            <a:r>
              <a:rPr lang="en-US" dirty="0" smtClean="0">
                <a:latin typeface="Arial" pitchFamily="34" charset="0"/>
                <a:cs typeface="Arial" pitchFamily="34" charset="0"/>
              </a:rPr>
              <a:t> &amp; is </a:t>
            </a:r>
            <a:r>
              <a:rPr lang="en-US" u="sng" dirty="0" smtClean="0">
                <a:latin typeface="Arial" pitchFamily="34" charset="0"/>
                <a:cs typeface="Arial" pitchFamily="34" charset="0"/>
              </a:rPr>
              <a:t>any valid identifier</a:t>
            </a:r>
            <a:r>
              <a:rPr lang="en-US" dirty="0" smtClean="0">
                <a:latin typeface="Arial" pitchFamily="34" charset="0"/>
                <a:cs typeface="Arial" pitchFamily="34" charset="0"/>
              </a:rPr>
              <a:t>.</a:t>
            </a:r>
          </a:p>
          <a:p>
            <a:pPr eaLnBrk="1" fontAlgn="auto" hangingPunct="1">
              <a:spcAft>
                <a:spcPts val="0"/>
              </a:spcAft>
              <a:buFont typeface="Wingdings" pitchFamily="2" charset="2"/>
              <a:buChar char="§"/>
              <a:defRPr/>
            </a:pPr>
            <a:r>
              <a:rPr lang="en-US" dirty="0" smtClean="0">
                <a:latin typeface="Arial" pitchFamily="34" charset="0"/>
                <a:cs typeface="Arial" pitchFamily="34" charset="0"/>
              </a:rPr>
              <a:t>Have two properties in syntax: </a:t>
            </a:r>
            <a:r>
              <a:rPr lang="en-US" u="sng" dirty="0" smtClean="0">
                <a:latin typeface="Arial" pitchFamily="34" charset="0"/>
                <a:cs typeface="Arial" pitchFamily="34" charset="0"/>
              </a:rPr>
              <a:t>name</a:t>
            </a:r>
            <a:r>
              <a:rPr lang="en-US" dirty="0" smtClean="0">
                <a:latin typeface="Arial" pitchFamily="34" charset="0"/>
                <a:cs typeface="Arial" pitchFamily="34" charset="0"/>
              </a:rPr>
              <a:t> — a unique identifier &amp; </a:t>
            </a:r>
            <a:r>
              <a:rPr lang="en-US" u="sng" dirty="0" smtClean="0">
                <a:latin typeface="Arial" pitchFamily="34" charset="0"/>
                <a:cs typeface="Arial" pitchFamily="34" charset="0"/>
              </a:rPr>
              <a:t>type</a:t>
            </a:r>
            <a:r>
              <a:rPr lang="en-US" dirty="0" smtClean="0">
                <a:latin typeface="Arial" pitchFamily="34" charset="0"/>
                <a:cs typeface="Arial" pitchFamily="34" charset="0"/>
              </a:rPr>
              <a:t> — what kind of value is stored.</a:t>
            </a:r>
          </a:p>
          <a:p>
            <a:pPr eaLnBrk="1" fontAlgn="auto" hangingPunct="1">
              <a:spcAft>
                <a:spcPts val="0"/>
              </a:spcAft>
              <a:buFont typeface="Wingdings" pitchFamily="2" charset="2"/>
              <a:buChar char="§"/>
              <a:defRPr/>
            </a:pPr>
            <a:r>
              <a:rPr lang="en-US" dirty="0" smtClean="0">
                <a:latin typeface="Arial" pitchFamily="34" charset="0"/>
                <a:cs typeface="Arial" pitchFamily="34" charset="0"/>
              </a:rPr>
              <a:t>It is identifier, that </a:t>
            </a:r>
            <a:r>
              <a:rPr lang="en-US" u="sng" dirty="0" smtClean="0">
                <a:latin typeface="Arial" pitchFamily="34" charset="0"/>
                <a:cs typeface="Arial" pitchFamily="34" charset="0"/>
              </a:rPr>
              <a:t>value may change</a:t>
            </a:r>
            <a:r>
              <a:rPr lang="en-US" dirty="0" smtClean="0">
                <a:latin typeface="Arial" pitchFamily="34" charset="0"/>
                <a:cs typeface="Arial" pitchFamily="34" charset="0"/>
              </a:rPr>
              <a:t> during the program execution.</a:t>
            </a:r>
          </a:p>
          <a:p>
            <a:pPr eaLnBrk="1" fontAlgn="auto" hangingPunct="1">
              <a:spcAft>
                <a:spcPts val="0"/>
              </a:spcAft>
              <a:buFont typeface="Wingdings" pitchFamily="2" charset="2"/>
              <a:buChar char="§"/>
              <a:defRPr/>
            </a:pPr>
            <a:r>
              <a:rPr lang="en-US" dirty="0" smtClean="0">
                <a:latin typeface="Arial" pitchFamily="34" charset="0"/>
                <a:cs typeface="Arial" pitchFamily="34" charset="0"/>
              </a:rPr>
              <a:t>Every variable stored in the computer’s memory has a </a:t>
            </a:r>
            <a:r>
              <a:rPr lang="en-US" u="sng" dirty="0" smtClean="0">
                <a:latin typeface="Arial" pitchFamily="34" charset="0"/>
                <a:cs typeface="Arial" pitchFamily="34" charset="0"/>
              </a:rPr>
              <a:t>name</a:t>
            </a:r>
            <a:r>
              <a:rPr lang="en-US" dirty="0" smtClean="0">
                <a:latin typeface="Arial" pitchFamily="34" charset="0"/>
                <a:cs typeface="Arial" pitchFamily="34" charset="0"/>
              </a:rPr>
              <a:t>, </a:t>
            </a:r>
            <a:r>
              <a:rPr lang="en-US" u="sng" dirty="0" smtClean="0">
                <a:latin typeface="Arial" pitchFamily="34" charset="0"/>
                <a:cs typeface="Arial" pitchFamily="34" charset="0"/>
              </a:rPr>
              <a:t>a value</a:t>
            </a:r>
            <a:r>
              <a:rPr lang="en-US" dirty="0" smtClean="0">
                <a:latin typeface="Arial" pitchFamily="34" charset="0"/>
                <a:cs typeface="Arial" pitchFamily="34" charset="0"/>
              </a:rPr>
              <a:t> and a </a:t>
            </a:r>
            <a:r>
              <a:rPr lang="en-US" u="sng" dirty="0" smtClean="0">
                <a:latin typeface="Arial" pitchFamily="34" charset="0"/>
                <a:cs typeface="Arial" pitchFamily="34" charset="0"/>
              </a:rPr>
              <a:t>type</a:t>
            </a:r>
            <a:r>
              <a:rPr lang="en-US" dirty="0" smtClean="0">
                <a:latin typeface="Arial" pitchFamily="34" charset="0"/>
                <a:cs typeface="Arial" pitchFamily="34" charset="0"/>
              </a:rPr>
              <a:t>.</a:t>
            </a:r>
          </a:p>
          <a:p>
            <a:pPr eaLnBrk="1" fontAlgn="auto" hangingPunct="1">
              <a:spcAft>
                <a:spcPts val="0"/>
              </a:spcAft>
              <a:buFont typeface="Wingdings" pitchFamily="2" charset="2"/>
              <a:buChar char="§"/>
              <a:defRPr/>
            </a:pPr>
            <a:endParaRPr lang="en-US" dirty="0" smtClean="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20</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4188920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371600" y="0"/>
            <a:ext cx="5867400" cy="868363"/>
          </a:xfrm>
        </p:spPr>
        <p:txBody>
          <a:bodyPr/>
          <a:lstStyle/>
          <a:p>
            <a:pPr eaLnBrk="1" hangingPunct="1"/>
            <a:r>
              <a:rPr lang="en-US" altLang="en-US" smtClean="0">
                <a:latin typeface="Arial" panose="020B0604020202020204" pitchFamily="34" charset="0"/>
                <a:cs typeface="Arial" panose="020B0604020202020204" pitchFamily="34" charset="0"/>
              </a:rPr>
              <a:t>C VARIABLES</a:t>
            </a:r>
          </a:p>
        </p:txBody>
      </p:sp>
      <p:sp>
        <p:nvSpPr>
          <p:cNvPr id="8195" name="Content Placeholder 2"/>
          <p:cNvSpPr>
            <a:spLocks noGrp="1"/>
          </p:cNvSpPr>
          <p:nvPr>
            <p:ph idx="1"/>
          </p:nvPr>
        </p:nvSpPr>
        <p:spPr>
          <a:xfrm>
            <a:off x="152400" y="1600200"/>
            <a:ext cx="8763000" cy="4525963"/>
          </a:xfrm>
        </p:spPr>
        <p:txBody>
          <a:bodyPr/>
          <a:lstStyle/>
          <a:p>
            <a:pPr eaLnBrk="1" hangingPunct="1">
              <a:buFont typeface="Wingdings" panose="05000000000000000000" pitchFamily="2" charset="2"/>
              <a:buChar char="§"/>
            </a:pPr>
            <a:r>
              <a:rPr lang="en-US" altLang="en-US" smtClean="0">
                <a:latin typeface="Arial" panose="020B0604020202020204" pitchFamily="34" charset="0"/>
                <a:cs typeface="Arial" panose="020B0604020202020204" pitchFamily="34" charset="0"/>
              </a:rPr>
              <a:t>More examples</a:t>
            </a:r>
          </a:p>
          <a:p>
            <a:pPr eaLnBrk="1" hangingPunct="1"/>
            <a:endParaRPr lang="en-US" altLang="en-US" smtClean="0"/>
          </a:p>
        </p:txBody>
      </p:sp>
      <p:graphicFrame>
        <p:nvGraphicFramePr>
          <p:cNvPr id="4" name="Table 3"/>
          <p:cNvGraphicFramePr>
            <a:graphicFrameLocks noGrp="1"/>
          </p:cNvGraphicFramePr>
          <p:nvPr/>
        </p:nvGraphicFramePr>
        <p:xfrm>
          <a:off x="228600" y="2362200"/>
          <a:ext cx="8610600" cy="3708400"/>
        </p:xfrm>
        <a:graphic>
          <a:graphicData uri="http://schemas.openxmlformats.org/drawingml/2006/table">
            <a:tbl>
              <a:tblPr firstRow="1" bandRow="1">
                <a:tableStyleId>{5C22544A-7EE6-4342-B048-85BDC9FD1C3A}</a:tableStyleId>
              </a:tblPr>
              <a:tblGrid>
                <a:gridCol w="4343400"/>
                <a:gridCol w="2286000"/>
                <a:gridCol w="1981200"/>
              </a:tblGrid>
              <a:tr h="370840">
                <a:tc>
                  <a:txBody>
                    <a:bodyPr/>
                    <a:lstStyle/>
                    <a:p>
                      <a:pPr algn="ctr"/>
                      <a:r>
                        <a:rPr lang="en-US" sz="1800" dirty="0" smtClean="0"/>
                        <a:t>Correct</a:t>
                      </a:r>
                      <a:endParaRPr lang="en-US" sz="1800" dirty="0"/>
                    </a:p>
                  </a:txBody>
                  <a:tcPr/>
                </a:tc>
                <a:tc>
                  <a:txBody>
                    <a:bodyPr/>
                    <a:lstStyle/>
                    <a:p>
                      <a:pPr algn="ctr"/>
                      <a:r>
                        <a:rPr lang="en-US" sz="1800" dirty="0" smtClean="0">
                          <a:solidFill>
                            <a:srgbClr val="FF0000"/>
                          </a:solidFill>
                        </a:rPr>
                        <a:t>Wrong</a:t>
                      </a:r>
                      <a:endParaRPr lang="en-US" sz="1800" dirty="0">
                        <a:solidFill>
                          <a:srgbClr val="FF0000"/>
                        </a:solidFill>
                      </a:endParaRPr>
                    </a:p>
                  </a:txBody>
                  <a:tcPr/>
                </a:tc>
                <a:tc>
                  <a:txBody>
                    <a:bodyPr/>
                    <a:lstStyle/>
                    <a:p>
                      <a:pPr algn="ctr"/>
                      <a:r>
                        <a:rPr lang="en-US" sz="1800" dirty="0" smtClean="0"/>
                        <a:t>Comment</a:t>
                      </a:r>
                      <a:endParaRPr lang="en-US" sz="1800" dirty="0"/>
                    </a:p>
                  </a:txBody>
                  <a:tcPr/>
                </a:tc>
              </a:tr>
              <a:tr h="370840">
                <a:tc>
                  <a:txBody>
                    <a:bodyPr/>
                    <a:lstStyle/>
                    <a:p>
                      <a:r>
                        <a:rPr lang="en-US" sz="1600" b="1" kern="1200" dirty="0" smtClean="0">
                          <a:solidFill>
                            <a:schemeClr val="dk1"/>
                          </a:solidFill>
                          <a:latin typeface="Courier New" pitchFamily="49" charset="0"/>
                          <a:ea typeface="+mn-ea"/>
                          <a:cs typeface="Courier New" pitchFamily="49" charset="0"/>
                        </a:rPr>
                        <a:t>int</a:t>
                      </a:r>
                      <a:r>
                        <a:rPr lang="en-US" sz="1600" kern="1200" dirty="0" smtClean="0">
                          <a:solidFill>
                            <a:schemeClr val="dk1"/>
                          </a:solidFill>
                          <a:latin typeface="Courier New" pitchFamily="49" charset="0"/>
                          <a:ea typeface="+mn-ea"/>
                          <a:cs typeface="Courier New" pitchFamily="49" charset="0"/>
                        </a:rPr>
                        <a:t> </a:t>
                      </a:r>
                      <a:r>
                        <a:rPr lang="en-US" sz="1600" kern="1200" baseline="0" dirty="0" smtClean="0">
                          <a:solidFill>
                            <a:schemeClr val="dk1"/>
                          </a:solidFill>
                          <a:latin typeface="Courier New" pitchFamily="49" charset="0"/>
                          <a:ea typeface="+mn-ea"/>
                          <a:cs typeface="Courier New" pitchFamily="49" charset="0"/>
                        </a:rPr>
                        <a:t> </a:t>
                      </a:r>
                      <a:r>
                        <a:rPr lang="en-US" sz="1600" kern="1200" dirty="0" smtClean="0">
                          <a:solidFill>
                            <a:schemeClr val="dk1"/>
                          </a:solidFill>
                          <a:latin typeface="Courier New" pitchFamily="49" charset="0"/>
                          <a:ea typeface="+mn-ea"/>
                          <a:cs typeface="Courier New" pitchFamily="49" charset="0"/>
                        </a:rPr>
                        <a:t>x, y, z;    </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int 3a, 1, -p;</a:t>
                      </a:r>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r>
              <a:tr h="370840">
                <a:tc>
                  <a:txBody>
                    <a:bodyPr/>
                    <a:lstStyle/>
                    <a:p>
                      <a:r>
                        <a:rPr lang="en-US" sz="1600" b="1" kern="1200" dirty="0" smtClean="0">
                          <a:solidFill>
                            <a:schemeClr val="dk1"/>
                          </a:solidFill>
                          <a:latin typeface="Courier New" pitchFamily="49" charset="0"/>
                          <a:ea typeface="+mn-ea"/>
                          <a:cs typeface="Courier New" pitchFamily="49" charset="0"/>
                        </a:rPr>
                        <a:t>short</a:t>
                      </a:r>
                      <a:r>
                        <a:rPr lang="en-US" sz="1600" kern="1200" dirty="0" smtClean="0">
                          <a:solidFill>
                            <a:schemeClr val="dk1"/>
                          </a:solidFill>
                          <a:latin typeface="Courier New" pitchFamily="49" charset="0"/>
                          <a:ea typeface="+mn-ea"/>
                          <a:cs typeface="Courier New" pitchFamily="49" charset="0"/>
                        </a:rPr>
                        <a:t>  number_one;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short number+one;</a:t>
                      </a:r>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r>
              <a:tr h="370840">
                <a:tc>
                  <a:txBody>
                    <a:bodyPr/>
                    <a:lstStyle/>
                    <a:p>
                      <a:r>
                        <a:rPr lang="en-US" sz="1600" b="1" kern="1200" dirty="0" smtClean="0">
                          <a:solidFill>
                            <a:schemeClr val="dk1"/>
                          </a:solidFill>
                          <a:latin typeface="Courier New" pitchFamily="49" charset="0"/>
                          <a:ea typeface="+mn-ea"/>
                          <a:cs typeface="Courier New" pitchFamily="49" charset="0"/>
                        </a:rPr>
                        <a:t>long</a:t>
                      </a:r>
                      <a:r>
                        <a:rPr lang="en-US" sz="1600" kern="1200" dirty="0" smtClean="0">
                          <a:solidFill>
                            <a:schemeClr val="dk1"/>
                          </a:solidFill>
                          <a:latin typeface="Courier New" pitchFamily="49" charset="0"/>
                          <a:ea typeface="+mn-ea"/>
                          <a:cs typeface="Courier New" pitchFamily="49" charset="0"/>
                        </a:rPr>
                        <a:t>  TypeofCar;</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long #number</a:t>
                      </a:r>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r>
              <a:tr h="370840">
                <a:tc>
                  <a:txBody>
                    <a:bodyPr/>
                    <a:lstStyle/>
                    <a:p>
                      <a:r>
                        <a:rPr lang="en-US" sz="1600" b="1" kern="1200" dirty="0" smtClean="0">
                          <a:solidFill>
                            <a:schemeClr val="dk1"/>
                          </a:solidFill>
                          <a:latin typeface="Courier New" pitchFamily="49" charset="0"/>
                          <a:ea typeface="+mn-ea"/>
                          <a:cs typeface="Courier New" pitchFamily="49" charset="0"/>
                        </a:rPr>
                        <a:t>unsigned int</a:t>
                      </a:r>
                      <a:r>
                        <a:rPr lang="en-US" sz="1600" kern="1200" dirty="0" smtClean="0">
                          <a:solidFill>
                            <a:schemeClr val="dk1"/>
                          </a:solidFill>
                          <a:latin typeface="Courier New" pitchFamily="49" charset="0"/>
                          <a:ea typeface="+mn-ea"/>
                          <a:cs typeface="Courier New" pitchFamily="49" charset="0"/>
                        </a:rPr>
                        <a:t>   positive_number;</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r>
              <a:tr h="370840">
                <a:tc>
                  <a:txBody>
                    <a:bodyPr/>
                    <a:lstStyle/>
                    <a:p>
                      <a:r>
                        <a:rPr lang="en-US" sz="1600" b="1" kern="1200" dirty="0" smtClean="0">
                          <a:solidFill>
                            <a:schemeClr val="dk1"/>
                          </a:solidFill>
                          <a:latin typeface="Courier New" pitchFamily="49" charset="0"/>
                          <a:ea typeface="+mn-ea"/>
                          <a:cs typeface="Courier New" pitchFamily="49" charset="0"/>
                        </a:rPr>
                        <a:t>char</a:t>
                      </a:r>
                      <a:r>
                        <a:rPr lang="en-US" sz="1600" kern="1200" dirty="0" smtClean="0">
                          <a:solidFill>
                            <a:schemeClr val="dk1"/>
                          </a:solidFill>
                          <a:latin typeface="Courier New" pitchFamily="49" charset="0"/>
                          <a:ea typeface="+mn-ea"/>
                          <a:cs typeface="Courier New" pitchFamily="49" charset="0"/>
                        </a:rPr>
                        <a:t>   Title;</a:t>
                      </a:r>
                      <a:endParaRPr lang="en-US" sz="1600" dirty="0">
                        <a:latin typeface="Courier New" pitchFamily="49" charset="0"/>
                        <a:cs typeface="Courier New" pitchFamily="49" charset="0"/>
                      </a:endParaRPr>
                    </a:p>
                  </a:txBody>
                  <a:tcPr/>
                </a:tc>
                <a:tc>
                  <a:txBody>
                    <a:bodyPr/>
                    <a:lstStyle/>
                    <a:p>
                      <a:endParaRPr lang="en-US" sz="160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Courier New" pitchFamily="49" charset="0"/>
                          <a:ea typeface="+mn-ea"/>
                          <a:cs typeface="Courier New" pitchFamily="49" charset="0"/>
                        </a:rPr>
                        <a:t>float</a:t>
                      </a:r>
                      <a:r>
                        <a:rPr lang="en-US" sz="1600" kern="1200" dirty="0" smtClean="0">
                          <a:solidFill>
                            <a:schemeClr val="dk1"/>
                          </a:solidFill>
                          <a:latin typeface="Courier New" pitchFamily="49" charset="0"/>
                          <a:ea typeface="+mn-ea"/>
                          <a:cs typeface="Courier New" pitchFamily="49" charset="0"/>
                        </a:rPr>
                        <a:t>  commission, yield = 4.52;</a:t>
                      </a:r>
                      <a:endParaRPr lang="en-US" sz="1600" dirty="0">
                        <a:latin typeface="Courier New" pitchFamily="49" charset="0"/>
                        <a:cs typeface="Courier New" pitchFamily="49" charset="0"/>
                      </a:endParaRPr>
                    </a:p>
                  </a:txBody>
                  <a:tcPr/>
                </a:tc>
                <a:tc>
                  <a:txBody>
                    <a:bodyPr/>
                    <a:lstStyle/>
                    <a:p>
                      <a:endParaRPr lang="en-US" sz="160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ourier New" pitchFamily="49" charset="0"/>
                          <a:cs typeface="Courier New" pitchFamily="49" charset="0"/>
                        </a:rPr>
                        <a:t>int  my_data</a:t>
                      </a:r>
                      <a:r>
                        <a:rPr lang="en-US" sz="1600" dirty="0" smtClean="0">
                          <a:latin typeface="Courier New" pitchFamily="49" charset="0"/>
                          <a:cs typeface="Courier New" pitchFamily="49" charset="0"/>
                        </a:rPr>
                        <a:t> = 4;</a:t>
                      </a:r>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ourier New" pitchFamily="49" charset="0"/>
                          <a:cs typeface="Courier New" pitchFamily="49" charset="0"/>
                        </a:rPr>
                        <a:t>char</a:t>
                      </a:r>
                      <a:r>
                        <a:rPr lang="en-US" sz="1600" dirty="0" smtClean="0">
                          <a:latin typeface="Courier New" pitchFamily="49" charset="0"/>
                          <a:cs typeface="Courier New" pitchFamily="49" charset="0"/>
                        </a:rPr>
                        <a:t> the_initial = 'M';</a:t>
                      </a:r>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A char</a:t>
                      </a:r>
                      <a:endParaRPr lang="en-US" sz="1600" dirty="0">
                        <a:latin typeface="Courier New" pitchFamily="49" charset="0"/>
                        <a:cs typeface="Courier New"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pitchFamily="49" charset="0"/>
                          <a:cs typeface="Courier New" pitchFamily="49" charset="0"/>
                        </a:rPr>
                        <a:t>Char studentName[20]</a:t>
                      </a:r>
                      <a:r>
                        <a:rPr lang="en-US" sz="1600" baseline="0" dirty="0" smtClean="0">
                          <a:latin typeface="Courier New" pitchFamily="49" charset="0"/>
                          <a:cs typeface="Courier New" pitchFamily="49" charset="0"/>
                        </a:rPr>
                        <a:t> = "Anita";</a:t>
                      </a:r>
                      <a:endParaRPr lang="en-US" sz="1600" dirty="0">
                        <a:latin typeface="Courier New" pitchFamily="49" charset="0"/>
                        <a:cs typeface="Courier New" pitchFamily="49" charset="0"/>
                      </a:endParaRPr>
                    </a:p>
                  </a:txBody>
                  <a:tcPr/>
                </a:tc>
                <a:tc>
                  <a:txBody>
                    <a:bodyPr/>
                    <a:lstStyle/>
                    <a:p>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A string</a:t>
                      </a:r>
                      <a:endParaRPr lang="en-US" sz="1600" dirty="0">
                        <a:latin typeface="Courier New" pitchFamily="49" charset="0"/>
                        <a:cs typeface="Courier New" pitchFamily="49" charset="0"/>
                      </a:endParaRPr>
                    </a:p>
                  </a:txBody>
                  <a:tcPr/>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21</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1832484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152400"/>
            <a:ext cx="8610600" cy="1143000"/>
          </a:xfrm>
        </p:spPr>
        <p:txBody>
          <a:bodyPr>
            <a:normAutofit fontScale="90000"/>
          </a:bodyPr>
          <a:lstStyle/>
          <a:p>
            <a:pPr eaLnBrk="1" hangingPunct="1"/>
            <a:r>
              <a:rPr lang="en-US" altLang="en-US" sz="4000" smtClean="0">
                <a:latin typeface="Arial" panose="020B0604020202020204" pitchFamily="34" charset="0"/>
                <a:cs typeface="Arial" panose="020B0604020202020204" pitchFamily="34" charset="0"/>
              </a:rPr>
              <a:t>C KEYWORDS/RESERVED WORDS</a:t>
            </a:r>
          </a:p>
        </p:txBody>
      </p:sp>
      <p:sp>
        <p:nvSpPr>
          <p:cNvPr id="9219" name="Content Placeholder 2"/>
          <p:cNvSpPr>
            <a:spLocks noGrp="1"/>
          </p:cNvSpPr>
          <p:nvPr>
            <p:ph idx="1"/>
          </p:nvPr>
        </p:nvSpPr>
        <p:spPr>
          <a:xfrm>
            <a:off x="533400" y="1371600"/>
            <a:ext cx="8229600" cy="1524000"/>
          </a:xfrm>
        </p:spPr>
        <p:txBody>
          <a:bodyPr/>
          <a:lstStyle/>
          <a:p>
            <a:pPr eaLnBrk="1" hangingPunct="1">
              <a:buFont typeface="Wingdings" panose="05000000000000000000" pitchFamily="2" charset="2"/>
              <a:buChar char="§"/>
            </a:pPr>
            <a:r>
              <a:rPr lang="en-US" altLang="en-US" sz="2800" smtClean="0">
                <a:latin typeface="Arial" panose="020B0604020202020204" pitchFamily="34" charset="0"/>
                <a:cs typeface="Arial" panose="020B0604020202020204" pitchFamily="34" charset="0"/>
              </a:rPr>
              <a:t>Reserved words in C &amp; are not available for re-definition.</a:t>
            </a:r>
          </a:p>
          <a:p>
            <a:pPr eaLnBrk="1" hangingPunct="1">
              <a:buFont typeface="Wingdings" panose="05000000000000000000" pitchFamily="2" charset="2"/>
              <a:buChar char="§"/>
            </a:pPr>
            <a:r>
              <a:rPr lang="en-US" altLang="en-US" sz="2800" smtClean="0">
                <a:latin typeface="Arial" panose="020B0604020202020204" pitchFamily="34" charset="0"/>
                <a:cs typeface="Arial" panose="020B0604020202020204" pitchFamily="34" charset="0"/>
              </a:rPr>
              <a:t>have special meaning in C.</a:t>
            </a:r>
          </a:p>
          <a:p>
            <a:pPr eaLnBrk="1" hangingPunct="1"/>
            <a:endParaRPr lang="en-US" altLang="en-US" sz="2800" smtClean="0"/>
          </a:p>
        </p:txBody>
      </p:sp>
      <p:graphicFrame>
        <p:nvGraphicFramePr>
          <p:cNvPr id="4" name="Table 3"/>
          <p:cNvGraphicFramePr>
            <a:graphicFrameLocks noGrp="1"/>
          </p:cNvGraphicFramePr>
          <p:nvPr/>
        </p:nvGraphicFramePr>
        <p:xfrm>
          <a:off x="152400" y="2895600"/>
          <a:ext cx="8686800" cy="3657600"/>
        </p:xfrm>
        <a:graphic>
          <a:graphicData uri="http://schemas.openxmlformats.org/drawingml/2006/table">
            <a:tbl>
              <a:tblPr firstRow="1" bandRow="1">
                <a:tableStyleId>{5C22544A-7EE6-4342-B048-85BDC9FD1C3A}</a:tableStyleId>
              </a:tblPr>
              <a:tblGrid>
                <a:gridCol w="1447800"/>
                <a:gridCol w="2477965"/>
                <a:gridCol w="1503485"/>
                <a:gridCol w="3257550"/>
              </a:tblGrid>
              <a:tr h="370840">
                <a:tc>
                  <a:txBody>
                    <a:bodyPr/>
                    <a:lstStyle/>
                    <a:p>
                      <a:r>
                        <a:rPr lang="en-US" dirty="0" smtClean="0">
                          <a:solidFill>
                            <a:schemeClr val="tx1"/>
                          </a:solidFill>
                          <a:latin typeface="Courier New" pitchFamily="49" charset="0"/>
                          <a:cs typeface="Courier New" pitchFamily="49" charset="0"/>
                        </a:rPr>
                        <a:t>auto</a:t>
                      </a:r>
                    </a:p>
                    <a:p>
                      <a:r>
                        <a:rPr lang="en-US" dirty="0" smtClean="0">
                          <a:solidFill>
                            <a:schemeClr val="tx1"/>
                          </a:solidFill>
                          <a:latin typeface="Courier New" pitchFamily="49" charset="0"/>
                          <a:cs typeface="Courier New" pitchFamily="49" charset="0"/>
                        </a:rPr>
                        <a:t>break</a:t>
                      </a:r>
                    </a:p>
                    <a:p>
                      <a:r>
                        <a:rPr lang="en-US" dirty="0" smtClean="0">
                          <a:solidFill>
                            <a:schemeClr val="tx1"/>
                          </a:solidFill>
                          <a:latin typeface="Courier New" pitchFamily="49" charset="0"/>
                          <a:cs typeface="Courier New" pitchFamily="49" charset="0"/>
                        </a:rPr>
                        <a:t>case</a:t>
                      </a:r>
                    </a:p>
                    <a:p>
                      <a:r>
                        <a:rPr lang="en-US" dirty="0" smtClean="0">
                          <a:solidFill>
                            <a:schemeClr val="tx1"/>
                          </a:solidFill>
                          <a:latin typeface="Courier New" pitchFamily="49" charset="0"/>
                          <a:cs typeface="Courier New" pitchFamily="49" charset="0"/>
                        </a:rPr>
                        <a:t>char</a:t>
                      </a:r>
                    </a:p>
                    <a:p>
                      <a:r>
                        <a:rPr lang="en-US" dirty="0" smtClean="0">
                          <a:solidFill>
                            <a:schemeClr val="tx1"/>
                          </a:solidFill>
                          <a:latin typeface="Courier New" pitchFamily="49" charset="0"/>
                          <a:cs typeface="Courier New" pitchFamily="49" charset="0"/>
                        </a:rPr>
                        <a:t>const</a:t>
                      </a:r>
                    </a:p>
                    <a:p>
                      <a:r>
                        <a:rPr lang="en-US" dirty="0" smtClean="0">
                          <a:solidFill>
                            <a:schemeClr val="tx1"/>
                          </a:solidFill>
                          <a:latin typeface="Courier New" pitchFamily="49" charset="0"/>
                          <a:cs typeface="Courier New" pitchFamily="49" charset="0"/>
                        </a:rPr>
                        <a:t>continue</a:t>
                      </a:r>
                    </a:p>
                    <a:p>
                      <a:r>
                        <a:rPr lang="en-US" dirty="0" smtClean="0">
                          <a:solidFill>
                            <a:schemeClr val="tx1"/>
                          </a:solidFill>
                          <a:latin typeface="Courier New" pitchFamily="49" charset="0"/>
                          <a:cs typeface="Courier New" pitchFamily="49" charset="0"/>
                        </a:rPr>
                        <a:t>default</a:t>
                      </a:r>
                    </a:p>
                    <a:p>
                      <a:r>
                        <a:rPr lang="en-US" dirty="0" smtClean="0">
                          <a:solidFill>
                            <a:schemeClr val="tx1"/>
                          </a:solidFill>
                          <a:latin typeface="Courier New" pitchFamily="49" charset="0"/>
                          <a:cs typeface="Courier New" pitchFamily="49" charset="0"/>
                        </a:rPr>
                        <a:t>do</a:t>
                      </a:r>
                    </a:p>
                    <a:p>
                      <a:r>
                        <a:rPr lang="en-US" dirty="0" smtClean="0">
                          <a:solidFill>
                            <a:schemeClr val="tx1"/>
                          </a:solidFill>
                          <a:latin typeface="Courier New" pitchFamily="49" charset="0"/>
                          <a:cs typeface="Courier New" pitchFamily="49" charset="0"/>
                        </a:rPr>
                        <a:t>double</a:t>
                      </a:r>
                    </a:p>
                    <a:p>
                      <a:r>
                        <a:rPr lang="en-US" dirty="0" smtClean="0">
                          <a:solidFill>
                            <a:schemeClr val="tx1"/>
                          </a:solidFill>
                          <a:latin typeface="Courier New" pitchFamily="49" charset="0"/>
                          <a:cs typeface="Courier New" pitchFamily="49" charset="0"/>
                        </a:rPr>
                        <a:t>else</a:t>
                      </a:r>
                    </a:p>
                    <a:p>
                      <a:r>
                        <a:rPr lang="en-US" dirty="0" smtClean="0">
                          <a:solidFill>
                            <a:schemeClr val="tx1"/>
                          </a:solidFill>
                          <a:latin typeface="Courier New" pitchFamily="49" charset="0"/>
                          <a:cs typeface="Courier New" pitchFamily="49" charset="0"/>
                        </a:rPr>
                        <a:t>enum</a:t>
                      </a:r>
                      <a:endParaRPr lang="en-US" dirty="0">
                        <a:solidFill>
                          <a:schemeClr val="tx1"/>
                        </a:solidFill>
                        <a:latin typeface="Courier New" pitchFamily="49" charset="0"/>
                        <a:cs typeface="Courier New" pitchFamily="49" charset="0"/>
                      </a:endParaRPr>
                    </a:p>
                  </a:txBody>
                  <a:tcPr/>
                </a:tc>
                <a:tc>
                  <a:txBody>
                    <a:bodyPr/>
                    <a:lstStyle/>
                    <a:p>
                      <a:r>
                        <a:rPr lang="en-US" dirty="0" smtClean="0">
                          <a:solidFill>
                            <a:schemeClr val="tx1"/>
                          </a:solidFill>
                          <a:latin typeface="Courier New" pitchFamily="49" charset="0"/>
                          <a:cs typeface="Courier New" pitchFamily="49" charset="0"/>
                        </a:rPr>
                        <a:t>extern</a:t>
                      </a:r>
                    </a:p>
                    <a:p>
                      <a:r>
                        <a:rPr lang="en-US" dirty="0" smtClean="0">
                          <a:solidFill>
                            <a:schemeClr val="tx1"/>
                          </a:solidFill>
                          <a:latin typeface="Courier New" pitchFamily="49" charset="0"/>
                          <a:cs typeface="Courier New" pitchFamily="49" charset="0"/>
                        </a:rPr>
                        <a:t>float</a:t>
                      </a:r>
                    </a:p>
                    <a:p>
                      <a:r>
                        <a:rPr lang="en-US" dirty="0" smtClean="0">
                          <a:solidFill>
                            <a:schemeClr val="tx1"/>
                          </a:solidFill>
                          <a:latin typeface="Courier New" pitchFamily="49" charset="0"/>
                          <a:cs typeface="Courier New" pitchFamily="49" charset="0"/>
                        </a:rPr>
                        <a:t>for</a:t>
                      </a:r>
                    </a:p>
                    <a:p>
                      <a:r>
                        <a:rPr lang="en-US" dirty="0" smtClean="0">
                          <a:solidFill>
                            <a:schemeClr val="tx1"/>
                          </a:solidFill>
                          <a:latin typeface="Courier New" pitchFamily="49" charset="0"/>
                          <a:cs typeface="Courier New" pitchFamily="49" charset="0"/>
                        </a:rPr>
                        <a:t>goto</a:t>
                      </a:r>
                    </a:p>
                    <a:p>
                      <a:r>
                        <a:rPr lang="en-US" dirty="0" smtClean="0">
                          <a:solidFill>
                            <a:schemeClr val="tx1"/>
                          </a:solidFill>
                          <a:latin typeface="Courier New" pitchFamily="49" charset="0"/>
                          <a:cs typeface="Courier New" pitchFamily="49" charset="0"/>
                        </a:rPr>
                        <a:t>if</a:t>
                      </a:r>
                    </a:p>
                    <a:p>
                      <a:r>
                        <a:rPr lang="en-US" dirty="0" smtClean="0">
                          <a:solidFill>
                            <a:schemeClr val="tx1"/>
                          </a:solidFill>
                          <a:latin typeface="Courier New" pitchFamily="49" charset="0"/>
                          <a:cs typeface="Courier New" pitchFamily="49" charset="0"/>
                        </a:rPr>
                        <a:t>inline (C99 beyond)</a:t>
                      </a:r>
                    </a:p>
                    <a:p>
                      <a:r>
                        <a:rPr lang="en-US" dirty="0" smtClean="0">
                          <a:solidFill>
                            <a:schemeClr val="tx1"/>
                          </a:solidFill>
                          <a:latin typeface="Courier New" pitchFamily="49" charset="0"/>
                          <a:cs typeface="Courier New" pitchFamily="49" charset="0"/>
                        </a:rPr>
                        <a:t>int</a:t>
                      </a:r>
                    </a:p>
                    <a:p>
                      <a:r>
                        <a:rPr lang="en-US" dirty="0" smtClean="0">
                          <a:solidFill>
                            <a:schemeClr val="tx1"/>
                          </a:solidFill>
                          <a:latin typeface="Courier New" pitchFamily="49" charset="0"/>
                          <a:cs typeface="Courier New" pitchFamily="49" charset="0"/>
                        </a:rPr>
                        <a:t>long</a:t>
                      </a:r>
                    </a:p>
                    <a:p>
                      <a:r>
                        <a:rPr lang="en-US" dirty="0" smtClean="0">
                          <a:solidFill>
                            <a:schemeClr val="tx1"/>
                          </a:solidFill>
                          <a:latin typeface="Courier New" pitchFamily="49" charset="0"/>
                          <a:cs typeface="Courier New" pitchFamily="49" charset="0"/>
                        </a:rPr>
                        <a:t>register</a:t>
                      </a:r>
                    </a:p>
                    <a:p>
                      <a:r>
                        <a:rPr lang="en-US" dirty="0" smtClean="0">
                          <a:solidFill>
                            <a:schemeClr val="tx1"/>
                          </a:solidFill>
                          <a:latin typeface="Courier New" pitchFamily="49" charset="0"/>
                          <a:cs typeface="Courier New" pitchFamily="49" charset="0"/>
                        </a:rPr>
                        <a:t>restrict (C99 beyond)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ourier New" pitchFamily="49" charset="0"/>
                          <a:cs typeface="Courier New" pitchFamily="49" charset="0"/>
                        </a:rPr>
                        <a:t>return</a:t>
                      </a:r>
                    </a:p>
                  </a:txBody>
                  <a:tcPr/>
                </a:tc>
                <a:tc>
                  <a:txBody>
                    <a:bodyPr/>
                    <a:lstStyle/>
                    <a:p>
                      <a:r>
                        <a:rPr lang="en-US" dirty="0" smtClean="0">
                          <a:solidFill>
                            <a:schemeClr val="tx1"/>
                          </a:solidFill>
                          <a:latin typeface="Courier New" pitchFamily="49" charset="0"/>
                          <a:cs typeface="Courier New" pitchFamily="49" charset="0"/>
                        </a:rPr>
                        <a:t>short</a:t>
                      </a:r>
                    </a:p>
                    <a:p>
                      <a:r>
                        <a:rPr lang="en-US" dirty="0" smtClean="0">
                          <a:solidFill>
                            <a:schemeClr val="tx1"/>
                          </a:solidFill>
                          <a:latin typeface="Courier New" pitchFamily="49" charset="0"/>
                          <a:cs typeface="Courier New" pitchFamily="49" charset="0"/>
                        </a:rPr>
                        <a:t>signed</a:t>
                      </a:r>
                    </a:p>
                    <a:p>
                      <a:r>
                        <a:rPr lang="en-US" dirty="0" smtClean="0">
                          <a:solidFill>
                            <a:schemeClr val="tx1"/>
                          </a:solidFill>
                          <a:latin typeface="Courier New" pitchFamily="49" charset="0"/>
                          <a:cs typeface="Courier New" pitchFamily="49" charset="0"/>
                        </a:rPr>
                        <a:t>sizeof</a:t>
                      </a:r>
                    </a:p>
                    <a:p>
                      <a:r>
                        <a:rPr lang="en-US" dirty="0" smtClean="0">
                          <a:solidFill>
                            <a:schemeClr val="tx1"/>
                          </a:solidFill>
                          <a:latin typeface="Courier New" pitchFamily="49" charset="0"/>
                          <a:cs typeface="Courier New" pitchFamily="49" charset="0"/>
                        </a:rPr>
                        <a:t>static</a:t>
                      </a:r>
                    </a:p>
                    <a:p>
                      <a:r>
                        <a:rPr lang="en-US" dirty="0" smtClean="0">
                          <a:solidFill>
                            <a:schemeClr val="tx1"/>
                          </a:solidFill>
                          <a:latin typeface="Courier New" pitchFamily="49" charset="0"/>
                          <a:cs typeface="Courier New" pitchFamily="49" charset="0"/>
                        </a:rPr>
                        <a:t>struct</a:t>
                      </a:r>
                    </a:p>
                    <a:p>
                      <a:r>
                        <a:rPr lang="en-US" dirty="0" smtClean="0">
                          <a:solidFill>
                            <a:schemeClr val="tx1"/>
                          </a:solidFill>
                          <a:latin typeface="Courier New" pitchFamily="49" charset="0"/>
                          <a:cs typeface="Courier New" pitchFamily="49" charset="0"/>
                        </a:rPr>
                        <a:t>switch</a:t>
                      </a:r>
                    </a:p>
                    <a:p>
                      <a:r>
                        <a:rPr lang="en-US" dirty="0" smtClean="0">
                          <a:solidFill>
                            <a:schemeClr val="tx1"/>
                          </a:solidFill>
                          <a:latin typeface="Courier New" pitchFamily="49" charset="0"/>
                          <a:cs typeface="Courier New" pitchFamily="49" charset="0"/>
                        </a:rPr>
                        <a:t>typedef</a:t>
                      </a:r>
                    </a:p>
                    <a:p>
                      <a:r>
                        <a:rPr lang="en-US" dirty="0" smtClean="0">
                          <a:solidFill>
                            <a:schemeClr val="tx1"/>
                          </a:solidFill>
                          <a:latin typeface="Courier New" pitchFamily="49" charset="0"/>
                          <a:cs typeface="Courier New" pitchFamily="49" charset="0"/>
                        </a:rPr>
                        <a:t>union</a:t>
                      </a:r>
                    </a:p>
                    <a:p>
                      <a:r>
                        <a:rPr lang="en-US" dirty="0" smtClean="0">
                          <a:solidFill>
                            <a:schemeClr val="tx1"/>
                          </a:solidFill>
                          <a:latin typeface="Courier New" pitchFamily="49" charset="0"/>
                          <a:cs typeface="Courier New" pitchFamily="49" charset="0"/>
                        </a:rPr>
                        <a:t>unsigned</a:t>
                      </a:r>
                    </a:p>
                    <a:p>
                      <a:r>
                        <a:rPr lang="en-US" dirty="0" smtClean="0">
                          <a:solidFill>
                            <a:schemeClr val="tx1"/>
                          </a:solidFill>
                          <a:latin typeface="Courier New" pitchFamily="49" charset="0"/>
                          <a:cs typeface="Courier New" pitchFamily="49" charset="0"/>
                        </a:rPr>
                        <a:t>void</a:t>
                      </a:r>
                    </a:p>
                    <a:p>
                      <a:r>
                        <a:rPr lang="en-US" dirty="0" smtClean="0">
                          <a:solidFill>
                            <a:schemeClr val="tx1"/>
                          </a:solidFill>
                          <a:latin typeface="Courier New" pitchFamily="49" charset="0"/>
                          <a:cs typeface="Courier New" pitchFamily="49" charset="0"/>
                        </a:rPr>
                        <a:t>volatile</a:t>
                      </a:r>
                    </a:p>
                    <a:p>
                      <a:r>
                        <a:rPr lang="en-US" dirty="0" smtClean="0">
                          <a:solidFill>
                            <a:schemeClr val="tx1"/>
                          </a:solidFill>
                          <a:latin typeface="Courier New" pitchFamily="49" charset="0"/>
                          <a:cs typeface="Courier New" pitchFamily="49" charset="0"/>
                        </a:rPr>
                        <a:t>while</a:t>
                      </a:r>
                      <a:endParaRPr lang="en-US" dirty="0">
                        <a:solidFill>
                          <a:schemeClr val="tx1"/>
                        </a:solidFill>
                        <a:latin typeface="Courier New" pitchFamily="49" charset="0"/>
                        <a:cs typeface="Courier New" pitchFamily="49" charset="0"/>
                      </a:endParaRPr>
                    </a:p>
                  </a:txBody>
                  <a:tcPr/>
                </a:tc>
                <a:tc>
                  <a:txBody>
                    <a:bodyPr/>
                    <a:lstStyle/>
                    <a:p>
                      <a:r>
                        <a:rPr lang="en-US" dirty="0" smtClean="0">
                          <a:solidFill>
                            <a:schemeClr val="tx1"/>
                          </a:solidFill>
                          <a:latin typeface="Courier New" pitchFamily="49" charset="0"/>
                          <a:cs typeface="Courier New" pitchFamily="49" charset="0"/>
                        </a:rPr>
                        <a:t>_Alignas (C11)</a:t>
                      </a:r>
                    </a:p>
                    <a:p>
                      <a:r>
                        <a:rPr lang="en-US" dirty="0" smtClean="0">
                          <a:solidFill>
                            <a:schemeClr val="tx1"/>
                          </a:solidFill>
                          <a:latin typeface="Courier New" pitchFamily="49" charset="0"/>
                          <a:cs typeface="Courier New" pitchFamily="49" charset="0"/>
                        </a:rPr>
                        <a:t>_Alignof (C11)</a:t>
                      </a:r>
                    </a:p>
                    <a:p>
                      <a:r>
                        <a:rPr lang="en-US" dirty="0" smtClean="0">
                          <a:solidFill>
                            <a:schemeClr val="tx1"/>
                          </a:solidFill>
                          <a:latin typeface="Courier New" pitchFamily="49" charset="0"/>
                          <a:cs typeface="Courier New" pitchFamily="49" charset="0"/>
                        </a:rPr>
                        <a:t>_Atomic (C11)</a:t>
                      </a:r>
                    </a:p>
                    <a:p>
                      <a:r>
                        <a:rPr lang="en-US" dirty="0" smtClean="0">
                          <a:solidFill>
                            <a:schemeClr val="tx1"/>
                          </a:solidFill>
                          <a:latin typeface="Courier New" pitchFamily="49" charset="0"/>
                          <a:cs typeface="Courier New" pitchFamily="49" charset="0"/>
                        </a:rPr>
                        <a:t>_Bool (C99 beyond)</a:t>
                      </a:r>
                    </a:p>
                    <a:p>
                      <a:r>
                        <a:rPr lang="en-US" dirty="0" smtClean="0">
                          <a:solidFill>
                            <a:schemeClr val="tx1"/>
                          </a:solidFill>
                          <a:latin typeface="Courier New" pitchFamily="49" charset="0"/>
                          <a:cs typeface="Courier New" pitchFamily="49" charset="0"/>
                        </a:rPr>
                        <a:t>_Complex (C99 beyond)</a:t>
                      </a:r>
                    </a:p>
                    <a:p>
                      <a:r>
                        <a:rPr lang="en-US" dirty="0" smtClean="0">
                          <a:solidFill>
                            <a:schemeClr val="tx1"/>
                          </a:solidFill>
                          <a:latin typeface="Courier New" pitchFamily="49" charset="0"/>
                          <a:cs typeface="Courier New" pitchFamily="49" charset="0"/>
                        </a:rPr>
                        <a:t>_Generic (C11)</a:t>
                      </a:r>
                    </a:p>
                    <a:p>
                      <a:r>
                        <a:rPr lang="en-US" dirty="0" smtClean="0">
                          <a:solidFill>
                            <a:schemeClr val="tx1"/>
                          </a:solidFill>
                          <a:latin typeface="Courier New" pitchFamily="49" charset="0"/>
                          <a:cs typeface="Courier New" pitchFamily="49" charset="0"/>
                        </a:rPr>
                        <a:t>_Imaginary (C99 beyond)</a:t>
                      </a:r>
                    </a:p>
                    <a:p>
                      <a:r>
                        <a:rPr lang="en-US" dirty="0" smtClean="0">
                          <a:solidFill>
                            <a:schemeClr val="tx1"/>
                          </a:solidFill>
                          <a:latin typeface="Courier New" pitchFamily="49" charset="0"/>
                          <a:cs typeface="Courier New" pitchFamily="49" charset="0"/>
                        </a:rPr>
                        <a:t>_Noreturn (C11)</a:t>
                      </a:r>
                    </a:p>
                    <a:p>
                      <a:r>
                        <a:rPr lang="en-US" dirty="0" smtClean="0">
                          <a:solidFill>
                            <a:schemeClr val="tx1"/>
                          </a:solidFill>
                          <a:latin typeface="Courier New" pitchFamily="49" charset="0"/>
                          <a:cs typeface="Courier New" pitchFamily="49" charset="0"/>
                        </a:rPr>
                        <a:t>_Static_assert (C11)</a:t>
                      </a:r>
                    </a:p>
                    <a:p>
                      <a:r>
                        <a:rPr lang="en-US" dirty="0" smtClean="0">
                          <a:solidFill>
                            <a:schemeClr val="tx1"/>
                          </a:solidFill>
                          <a:latin typeface="Courier New" pitchFamily="49" charset="0"/>
                          <a:cs typeface="Courier New" pitchFamily="49" charset="0"/>
                        </a:rPr>
                        <a:t>_Thread_local (C11)</a:t>
                      </a:r>
                      <a:endParaRPr lang="en-US" dirty="0">
                        <a:solidFill>
                          <a:schemeClr val="tx1"/>
                        </a:solidFill>
                        <a:latin typeface="Courier New" pitchFamily="49" charset="0"/>
                        <a:cs typeface="Courier New" pitchFamily="49" charset="0"/>
                      </a:endParaRPr>
                    </a:p>
                  </a:txBody>
                  <a:tcPr/>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22</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149663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09800" y="152400"/>
            <a:ext cx="4191000" cy="769938"/>
          </a:xfrm>
        </p:spPr>
        <p:txBody>
          <a:bodyPr>
            <a:spAutoFit/>
          </a:bodyPr>
          <a:lstStyle/>
          <a:p>
            <a:pPr eaLnBrk="1" hangingPunct="1"/>
            <a:r>
              <a:rPr lang="en-US" altLang="en-US" smtClean="0">
                <a:latin typeface="Arial" panose="020B0604020202020204" pitchFamily="34" charset="0"/>
                <a:cs typeface="Arial" panose="020B0604020202020204" pitchFamily="34" charset="0"/>
              </a:rPr>
              <a:t>OTHERS</a:t>
            </a:r>
          </a:p>
        </p:txBody>
      </p:sp>
      <p:sp>
        <p:nvSpPr>
          <p:cNvPr id="10243" name="Content Placeholder 2"/>
          <p:cNvSpPr>
            <a:spLocks noGrp="1"/>
          </p:cNvSpPr>
          <p:nvPr>
            <p:ph idx="1"/>
          </p:nvPr>
        </p:nvSpPr>
        <p:spPr>
          <a:xfrm>
            <a:off x="457200" y="1600200"/>
            <a:ext cx="8458200" cy="4525963"/>
          </a:xfrm>
        </p:spPr>
        <p:txBody>
          <a:bodyPr/>
          <a:lstStyle/>
          <a:p>
            <a:pPr eaLnBrk="1" hangingPunct="1"/>
            <a:r>
              <a:rPr lang="en-US" altLang="en-US" smtClean="0">
                <a:latin typeface="Arial" panose="020B0604020202020204" pitchFamily="34" charset="0"/>
                <a:cs typeface="Arial" panose="020B0604020202020204" pitchFamily="34" charset="0"/>
              </a:rPr>
              <a:t>Statements are terminated with a ';'</a:t>
            </a:r>
          </a:p>
          <a:p>
            <a:pPr eaLnBrk="1" hangingPunct="1"/>
            <a:r>
              <a:rPr lang="en-US" altLang="en-US" smtClean="0">
                <a:latin typeface="Arial" panose="020B0604020202020204" pitchFamily="34" charset="0"/>
                <a:cs typeface="Arial" panose="020B0604020202020204" pitchFamily="34" charset="0"/>
              </a:rPr>
              <a:t>e.g:</a:t>
            </a:r>
          </a:p>
          <a:p>
            <a:pPr eaLnBrk="1" hangingPunct="1">
              <a:buFont typeface="Arial" panose="020B0604020202020204" pitchFamily="34" charset="0"/>
              <a:buNone/>
            </a:pPr>
            <a:endParaRPr lang="en-US" altLang="en-US" smtClean="0"/>
          </a:p>
          <a:p>
            <a:pPr eaLnBrk="1" hangingPunct="1">
              <a:buFont typeface="Arial" panose="020B0604020202020204" pitchFamily="34" charset="0"/>
              <a:buNone/>
            </a:pPr>
            <a:endParaRPr lang="en-US" altLang="en-US" smtClean="0"/>
          </a:p>
        </p:txBody>
      </p:sp>
      <p:graphicFrame>
        <p:nvGraphicFramePr>
          <p:cNvPr id="4" name="Table 3"/>
          <p:cNvGraphicFramePr>
            <a:graphicFrameLocks noGrp="1"/>
          </p:cNvGraphicFramePr>
          <p:nvPr/>
        </p:nvGraphicFramePr>
        <p:xfrm>
          <a:off x="685800" y="3200400"/>
          <a:ext cx="8153400" cy="1616075"/>
        </p:xfrm>
        <a:graphic>
          <a:graphicData uri="http://schemas.openxmlformats.org/drawingml/2006/table">
            <a:tbl>
              <a:tblPr firstRow="1" bandRow="1">
                <a:tableStyleId>{5C22544A-7EE6-4342-B048-85BDC9FD1C3A}</a:tableStyleId>
              </a:tblPr>
              <a:tblGrid>
                <a:gridCol w="8153400"/>
              </a:tblGrid>
              <a:tr h="1616075">
                <a:tc>
                  <a:txBody>
                    <a:bodyPr/>
                    <a:lstStyle/>
                    <a:p>
                      <a:pPr lvl="1"/>
                      <a:r>
                        <a:rPr lang="en-US" sz="2000" dirty="0" smtClean="0">
                          <a:solidFill>
                            <a:schemeClr val="tx1"/>
                          </a:solidFill>
                          <a:latin typeface="Courier New" pitchFamily="49" charset="0"/>
                          <a:cs typeface="Courier New" pitchFamily="49" charset="0"/>
                        </a:rPr>
                        <a:t>char acharacter</a:t>
                      </a:r>
                      <a:r>
                        <a:rPr lang="en-US" sz="2000" dirty="0" smtClean="0">
                          <a:solidFill>
                            <a:srgbClr val="FF0000"/>
                          </a:solidFill>
                          <a:latin typeface="Courier New" pitchFamily="49" charset="0"/>
                          <a:cs typeface="Courier New" pitchFamily="49" charset="0"/>
                        </a:rPr>
                        <a:t>;</a:t>
                      </a:r>
                    </a:p>
                    <a:p>
                      <a:pPr lvl="1"/>
                      <a:r>
                        <a:rPr lang="en-US" sz="2000" dirty="0" smtClean="0">
                          <a:solidFill>
                            <a:schemeClr val="tx1"/>
                          </a:solidFill>
                          <a:latin typeface="Courier New" pitchFamily="49" charset="0"/>
                          <a:cs typeface="Courier New" pitchFamily="49" charset="0"/>
                        </a:rPr>
                        <a:t>int i, j = 18, k = -20</a:t>
                      </a:r>
                      <a:r>
                        <a:rPr lang="en-US" sz="2000" dirty="0" smtClean="0">
                          <a:solidFill>
                            <a:srgbClr val="FF0000"/>
                          </a:solidFill>
                          <a:latin typeface="Courier New" pitchFamily="49" charset="0"/>
                          <a:cs typeface="Courier New" pitchFamily="49" charset="0"/>
                        </a:rPr>
                        <a:t>;</a:t>
                      </a:r>
                    </a:p>
                    <a:p>
                      <a:pPr lvl="1"/>
                      <a:r>
                        <a:rPr lang="en-US" sz="2000" dirty="0" smtClean="0">
                          <a:solidFill>
                            <a:schemeClr val="tx1"/>
                          </a:solidFill>
                          <a:latin typeface="Courier New" pitchFamily="49" charset="0"/>
                          <a:cs typeface="Courier New" pitchFamily="49" charset="0"/>
                        </a:rPr>
                        <a:t>printf("Initially, given j = 18 and k = -20\n")</a:t>
                      </a:r>
                      <a:r>
                        <a:rPr lang="en-US" sz="2000" dirty="0" smtClean="0">
                          <a:solidFill>
                            <a:srgbClr val="FF0000"/>
                          </a:solidFill>
                          <a:latin typeface="Courier New" pitchFamily="49" charset="0"/>
                          <a:cs typeface="Courier New" pitchFamily="49" charset="0"/>
                        </a:rPr>
                        <a:t>;</a:t>
                      </a:r>
                    </a:p>
                    <a:p>
                      <a:endParaRPr lang="en-US" sz="2000" dirty="0" smtClean="0">
                        <a:latin typeface="Courier New" pitchFamily="49" charset="0"/>
                        <a:cs typeface="Courier New" pitchFamily="49" charset="0"/>
                      </a:endParaRPr>
                    </a:p>
                    <a:p>
                      <a:pPr lvl="1"/>
                      <a:r>
                        <a:rPr lang="en-US" sz="2000" b="1" kern="1200" dirty="0" smtClean="0">
                          <a:solidFill>
                            <a:schemeClr val="tx1"/>
                          </a:solidFill>
                          <a:latin typeface="Courier New" pitchFamily="49" charset="0"/>
                          <a:ea typeface="+mn-ea"/>
                          <a:cs typeface="Courier New" pitchFamily="49" charset="0"/>
                        </a:rPr>
                        <a:t>for(; count != 0</a:t>
                      </a:r>
                      <a:r>
                        <a:rPr lang="en-US" sz="2000" b="1" kern="1200" dirty="0" smtClean="0">
                          <a:solidFill>
                            <a:srgbClr val="FF0000"/>
                          </a:solidFill>
                          <a:latin typeface="Courier New" pitchFamily="49" charset="0"/>
                          <a:ea typeface="+mn-ea"/>
                          <a:cs typeface="Courier New" pitchFamily="49" charset="0"/>
                        </a:rPr>
                        <a:t>;</a:t>
                      </a:r>
                      <a:r>
                        <a:rPr lang="en-US" sz="2000" b="1" kern="1200" dirty="0" smtClean="0">
                          <a:solidFill>
                            <a:schemeClr val="lt1"/>
                          </a:solidFill>
                          <a:latin typeface="Courier New" pitchFamily="49" charset="0"/>
                          <a:ea typeface="+mn-ea"/>
                          <a:cs typeface="Courier New" pitchFamily="49" charset="0"/>
                        </a:rPr>
                        <a:t> </a:t>
                      </a:r>
                      <a:r>
                        <a:rPr lang="en-US" sz="2000" b="1" kern="1200" dirty="0" smtClean="0">
                          <a:solidFill>
                            <a:schemeClr val="tx1"/>
                          </a:solidFill>
                          <a:latin typeface="Courier New" pitchFamily="49" charset="0"/>
                          <a:ea typeface="+mn-ea"/>
                          <a:cs typeface="Courier New" pitchFamily="49" charset="0"/>
                        </a:rPr>
                        <a:t>count = count - 1)</a:t>
                      </a:r>
                      <a:endParaRPr lang="en-US" sz="2000" dirty="0">
                        <a:solidFill>
                          <a:schemeClr val="tx1"/>
                        </a:solidFill>
                        <a:latin typeface="Courier New" pitchFamily="49" charset="0"/>
                        <a:cs typeface="Courier New" pitchFamily="49" charset="0"/>
                      </a:endParaRPr>
                    </a:p>
                  </a:txBody>
                  <a:tcPr marT="45738" marB="45738"/>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23</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786435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752600" y="0"/>
            <a:ext cx="5181600" cy="769938"/>
          </a:xfrm>
        </p:spPr>
        <p:txBody>
          <a:bodyPr>
            <a:spAutoFit/>
          </a:bodyPr>
          <a:lstStyle/>
          <a:p>
            <a:pPr eaLnBrk="1" hangingPunct="1"/>
            <a:r>
              <a:rPr lang="en-US" altLang="en-US" smtClean="0">
                <a:latin typeface="Arial" panose="020B0604020202020204" pitchFamily="34" charset="0"/>
                <a:cs typeface="Arial" panose="020B0604020202020204" pitchFamily="34" charset="0"/>
              </a:rPr>
              <a:t>OTHERS</a:t>
            </a:r>
          </a:p>
        </p:txBody>
      </p:sp>
      <p:sp>
        <p:nvSpPr>
          <p:cNvPr id="11267" name="Content Placeholder 2"/>
          <p:cNvSpPr>
            <a:spLocks noGrp="1"/>
          </p:cNvSpPr>
          <p:nvPr>
            <p:ph idx="1"/>
          </p:nvPr>
        </p:nvSpPr>
        <p:spPr>
          <a:xfrm>
            <a:off x="618931" y="1024813"/>
            <a:ext cx="8229600" cy="2438400"/>
          </a:xfrm>
        </p:spPr>
        <p:txBody>
          <a:bodyPr/>
          <a:lstStyle/>
          <a:p>
            <a:pPr eaLnBrk="1" hangingPunct="1">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Group of statements (compound statement) are enclosed by curly braces: </a:t>
            </a:r>
            <a:r>
              <a:rPr lang="en-US" altLang="en-US" sz="2800" dirty="0" smtClean="0">
                <a:latin typeface="Courier New" panose="02070309020205020404" pitchFamily="49" charset="0"/>
                <a:cs typeface="Courier New" panose="02070309020205020404" pitchFamily="49" charset="0"/>
              </a:rPr>
              <a:t>{</a:t>
            </a:r>
            <a:r>
              <a:rPr lang="en-US" altLang="en-US" sz="2800" dirty="0" smtClean="0">
                <a:latin typeface="Arial" panose="020B0604020202020204" pitchFamily="34" charset="0"/>
                <a:cs typeface="Arial" panose="020B0604020202020204" pitchFamily="34" charset="0"/>
              </a:rPr>
              <a:t> and </a:t>
            </a:r>
            <a:r>
              <a:rPr lang="en-US" altLang="en-US" sz="2800" dirty="0" smtClean="0">
                <a:latin typeface="Courier New" panose="02070309020205020404" pitchFamily="49" charset="0"/>
                <a:cs typeface="Courier New" panose="02070309020205020404" pitchFamily="49" charset="0"/>
              </a:rPr>
              <a:t>}</a:t>
            </a:r>
            <a:r>
              <a:rPr lang="en-US" altLang="en-US" sz="2800" dirty="0" smtClean="0">
                <a:latin typeface="Arial" panose="020B0604020202020204" pitchFamily="34" charset="0"/>
                <a:cs typeface="Arial" panose="020B0604020202020204" pitchFamily="34" charset="0"/>
              </a:rPr>
              <a:t>.</a:t>
            </a:r>
          </a:p>
          <a:p>
            <a:pPr eaLnBrk="1" hangingPunct="1">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Mark the start and the end of code block. </a:t>
            </a:r>
          </a:p>
          <a:p>
            <a:pPr eaLnBrk="1" hangingPunct="1">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Also used in initializing a list of aggregate data values such as in array and </a:t>
            </a:r>
            <a:r>
              <a:rPr lang="en-US" altLang="en-US" sz="2800" dirty="0" err="1" smtClean="0">
                <a:latin typeface="Arial" panose="020B0604020202020204" pitchFamily="34" charset="0"/>
                <a:cs typeface="Arial" panose="020B0604020202020204" pitchFamily="34" charset="0"/>
              </a:rPr>
              <a:t>enum</a:t>
            </a:r>
            <a:r>
              <a:rPr lang="en-US" altLang="en-US" sz="2800" dirty="0" smtClean="0">
                <a:latin typeface="Arial" panose="020B0604020202020204" pitchFamily="34" charset="0"/>
                <a:cs typeface="Arial" panose="020B0604020202020204" pitchFamily="34" charset="0"/>
              </a:rPr>
              <a:t> type.</a:t>
            </a:r>
          </a:p>
          <a:p>
            <a:pPr eaLnBrk="1" hangingPunct="1">
              <a:buFont typeface="Arial" panose="020B0604020202020204" pitchFamily="34" charset="0"/>
              <a:buNone/>
            </a:pPr>
            <a:endParaRPr lang="en-US" altLang="en-US" dirty="0" smtClean="0"/>
          </a:p>
        </p:txBody>
      </p:sp>
      <p:graphicFrame>
        <p:nvGraphicFramePr>
          <p:cNvPr id="4" name="Table 3"/>
          <p:cNvGraphicFramePr>
            <a:graphicFrameLocks noGrp="1"/>
          </p:cNvGraphicFramePr>
          <p:nvPr/>
        </p:nvGraphicFramePr>
        <p:xfrm>
          <a:off x="4648200" y="3352800"/>
          <a:ext cx="4191000" cy="4145298"/>
        </p:xfrm>
        <a:graphic>
          <a:graphicData uri="http://schemas.openxmlformats.org/drawingml/2006/table">
            <a:tbl>
              <a:tblPr firstRow="1" bandRow="1">
                <a:tableStyleId>{5C22544A-7EE6-4342-B048-85BDC9FD1C3A}</a:tableStyleId>
              </a:tblPr>
              <a:tblGrid>
                <a:gridCol w="4191000"/>
              </a:tblGrid>
              <a:tr h="3292475">
                <a:tc>
                  <a:txBody>
                    <a:bodyPr/>
                    <a:lstStyle/>
                    <a:p>
                      <a:r>
                        <a:rPr lang="en-US" sz="1400" b="1" kern="1200" dirty="0" smtClean="0">
                          <a:solidFill>
                            <a:schemeClr val="tx1"/>
                          </a:solidFill>
                          <a:latin typeface="+mn-lt"/>
                          <a:ea typeface="+mn-ea"/>
                          <a:cs typeface="+mn-cs"/>
                        </a:rPr>
                        <a:t>#include &lt;stdio.h&gt;</a:t>
                      </a:r>
                      <a:endParaRPr lang="en-US" sz="1400" dirty="0" smtClean="0">
                        <a:solidFill>
                          <a:schemeClr val="tx1"/>
                        </a:solidFill>
                      </a:endParaRPr>
                    </a:p>
                    <a:p>
                      <a:r>
                        <a:rPr lang="en-US" sz="1400" b="1" kern="1200" dirty="0" smtClean="0">
                          <a:solidFill>
                            <a:schemeClr val="tx1"/>
                          </a:solidFill>
                          <a:latin typeface="+mn-lt"/>
                          <a:ea typeface="+mn-ea"/>
                          <a:cs typeface="+mn-cs"/>
                        </a:rPr>
                        <a:t> </a:t>
                      </a:r>
                      <a:endParaRPr lang="en-US" sz="1400" dirty="0" smtClean="0">
                        <a:solidFill>
                          <a:schemeClr val="tx1"/>
                        </a:solidFill>
                      </a:endParaRPr>
                    </a:p>
                    <a:p>
                      <a:r>
                        <a:rPr lang="en-US" sz="1400" b="1" kern="1200" dirty="0" smtClean="0">
                          <a:solidFill>
                            <a:schemeClr val="tx1"/>
                          </a:solidFill>
                          <a:latin typeface="+mn-lt"/>
                          <a:ea typeface="+mn-ea"/>
                          <a:cs typeface="+mn-cs"/>
                        </a:rPr>
                        <a:t>int main()</a:t>
                      </a:r>
                      <a:endParaRPr lang="en-US" sz="1400" dirty="0" smtClean="0">
                        <a:solidFill>
                          <a:schemeClr val="tx1"/>
                        </a:solidFill>
                      </a:endParaRPr>
                    </a:p>
                    <a:p>
                      <a:r>
                        <a:rPr lang="en-US" sz="1400" b="1" kern="1200" dirty="0" smtClean="0">
                          <a:solidFill>
                            <a:srgbClr val="FF0000"/>
                          </a:solidFill>
                          <a:latin typeface="+mn-lt"/>
                          <a:ea typeface="+mn-ea"/>
                          <a:cs typeface="+mn-cs"/>
                        </a:rPr>
                        <a:t>{</a:t>
                      </a:r>
                      <a:endParaRPr lang="en-US" sz="1400" dirty="0" smtClean="0">
                        <a:solidFill>
                          <a:srgbClr val="FF0000"/>
                        </a:solidFill>
                      </a:endParaRPr>
                    </a:p>
                    <a:p>
                      <a:r>
                        <a:rPr lang="en-US" sz="1400" b="1" kern="1200" dirty="0" smtClean="0">
                          <a:solidFill>
                            <a:schemeClr val="tx1"/>
                          </a:solidFill>
                          <a:latin typeface="+mn-lt"/>
                          <a:ea typeface="+mn-ea"/>
                          <a:cs typeface="+mn-cs"/>
                        </a:rPr>
                        <a:t>      int i, j = 18, k = -20;</a:t>
                      </a:r>
                      <a:endParaRPr lang="en-US" sz="1400" dirty="0" smtClean="0">
                        <a:solidFill>
                          <a:schemeClr val="tx1"/>
                        </a:solidFill>
                      </a:endParaRPr>
                    </a:p>
                    <a:p>
                      <a:r>
                        <a:rPr lang="en-US" sz="1400" b="1" kern="1200" dirty="0" smtClean="0">
                          <a:solidFill>
                            <a:schemeClr val="tx1"/>
                          </a:solidFill>
                          <a:latin typeface="+mn-lt"/>
                          <a:ea typeface="+mn-ea"/>
                          <a:cs typeface="+mn-cs"/>
                        </a:rPr>
                        <a:t>      printf("Initially, given j = 18 and k = -20\n");</a:t>
                      </a:r>
                      <a:endParaRPr lang="en-US" sz="1400" dirty="0" smtClean="0">
                        <a:solidFill>
                          <a:schemeClr val="tx1"/>
                        </a:solidFill>
                      </a:endParaRPr>
                    </a:p>
                    <a:p>
                      <a:r>
                        <a:rPr lang="en-US" sz="1400" b="1" kern="1200" dirty="0" smtClean="0">
                          <a:solidFill>
                            <a:schemeClr val="tx1"/>
                          </a:solidFill>
                          <a:latin typeface="+mn-lt"/>
                          <a:ea typeface="+mn-ea"/>
                          <a:cs typeface="+mn-cs"/>
                        </a:rPr>
                        <a:t>      printf("Do some operations..."</a:t>
                      </a:r>
                      <a:endParaRPr lang="en-US" sz="1400" dirty="0" smtClean="0">
                        <a:solidFill>
                          <a:schemeClr val="tx1"/>
                        </a:solidFill>
                      </a:endParaRPr>
                    </a:p>
                    <a:p>
                      <a:r>
                        <a:rPr lang="en-US" sz="1400" b="1" kern="1200" dirty="0" smtClean="0">
                          <a:solidFill>
                            <a:schemeClr val="tx1"/>
                          </a:solidFill>
                          <a:latin typeface="+mn-lt"/>
                          <a:ea typeface="+mn-ea"/>
                          <a:cs typeface="+mn-cs"/>
                        </a:rPr>
                        <a:t>                  "i = j / 12, j = k / 18 and k = k / 4\n");</a:t>
                      </a:r>
                      <a:endParaRPr lang="en-US" sz="1400" dirty="0" smtClean="0">
                        <a:solidFill>
                          <a:schemeClr val="tx1"/>
                        </a:solidFill>
                      </a:endParaRPr>
                    </a:p>
                    <a:p>
                      <a:r>
                        <a:rPr lang="en-US" sz="1400" b="1" kern="1200" dirty="0" smtClean="0">
                          <a:solidFill>
                            <a:schemeClr val="tx1"/>
                          </a:solidFill>
                          <a:latin typeface="+mn-lt"/>
                          <a:ea typeface="+mn-ea"/>
                          <a:cs typeface="+mn-cs"/>
                        </a:rPr>
                        <a:t>      i = j / 12;</a:t>
                      </a:r>
                      <a:endParaRPr lang="en-US" sz="1400" dirty="0" smtClean="0">
                        <a:solidFill>
                          <a:schemeClr val="tx1"/>
                        </a:solidFill>
                      </a:endParaRPr>
                    </a:p>
                    <a:p>
                      <a:r>
                        <a:rPr lang="en-US" sz="1400" b="1" kern="1200" dirty="0" smtClean="0">
                          <a:solidFill>
                            <a:schemeClr val="tx1"/>
                          </a:solidFill>
                          <a:latin typeface="+mn-lt"/>
                          <a:ea typeface="+mn-ea"/>
                          <a:cs typeface="+mn-cs"/>
                        </a:rPr>
                        <a:t>      j = k / 8;</a:t>
                      </a:r>
                      <a:endParaRPr lang="en-US" sz="1400" dirty="0" smtClean="0">
                        <a:solidFill>
                          <a:schemeClr val="tx1"/>
                        </a:solidFill>
                      </a:endParaRPr>
                    </a:p>
                    <a:p>
                      <a:r>
                        <a:rPr lang="en-US" sz="1400" b="1" kern="1200" dirty="0" smtClean="0">
                          <a:solidFill>
                            <a:schemeClr val="tx1"/>
                          </a:solidFill>
                          <a:latin typeface="+mn-lt"/>
                          <a:ea typeface="+mn-ea"/>
                          <a:cs typeface="+mn-cs"/>
                        </a:rPr>
                        <a:t>      k = k / 4;</a:t>
                      </a:r>
                      <a:endParaRPr lang="en-US" sz="1400" dirty="0" smtClean="0">
                        <a:solidFill>
                          <a:schemeClr val="tx1"/>
                        </a:solidFill>
                      </a:endParaRPr>
                    </a:p>
                    <a:p>
                      <a:r>
                        <a:rPr lang="en-US" sz="1400" b="1" kern="1200" dirty="0" smtClean="0">
                          <a:solidFill>
                            <a:schemeClr val="tx1"/>
                          </a:solidFill>
                          <a:latin typeface="+mn-lt"/>
                          <a:ea typeface="+mn-ea"/>
                          <a:cs typeface="+mn-cs"/>
                        </a:rPr>
                        <a:t>      printf("At the end of the operations...\n");</a:t>
                      </a:r>
                      <a:endParaRPr lang="en-US" sz="1400" dirty="0" smtClean="0">
                        <a:solidFill>
                          <a:schemeClr val="tx1"/>
                        </a:solidFill>
                      </a:endParaRPr>
                    </a:p>
                    <a:p>
                      <a:r>
                        <a:rPr lang="en-US" sz="1400" b="1" kern="1200" dirty="0" smtClean="0">
                          <a:solidFill>
                            <a:schemeClr val="tx1"/>
                          </a:solidFill>
                          <a:latin typeface="+mn-lt"/>
                          <a:ea typeface="+mn-ea"/>
                          <a:cs typeface="+mn-cs"/>
                        </a:rPr>
                        <a:t>      printf("i = %d, j = %d and k = %d\n", i, j, k);</a:t>
                      </a:r>
                      <a:endParaRPr lang="en-US" sz="1400" dirty="0" smtClean="0">
                        <a:solidFill>
                          <a:schemeClr val="tx1"/>
                        </a:solidFill>
                      </a:endParaRPr>
                    </a:p>
                    <a:p>
                      <a:r>
                        <a:rPr lang="en-US" sz="1400" b="1" kern="1200" dirty="0" smtClean="0">
                          <a:solidFill>
                            <a:schemeClr val="tx1"/>
                          </a:solidFill>
                          <a:latin typeface="+mn-lt"/>
                          <a:ea typeface="+mn-ea"/>
                          <a:cs typeface="+mn-cs"/>
                        </a:rPr>
                        <a:t>      return 0;</a:t>
                      </a:r>
                      <a:endParaRPr lang="en-US" sz="1400" dirty="0" smtClean="0">
                        <a:solidFill>
                          <a:schemeClr val="tx1"/>
                        </a:solidFill>
                      </a:endParaRPr>
                    </a:p>
                    <a:p>
                      <a:r>
                        <a:rPr lang="en-US" sz="1400" b="1" kern="1200" dirty="0" smtClean="0">
                          <a:solidFill>
                            <a:srgbClr val="FF0000"/>
                          </a:solidFill>
                          <a:latin typeface="+mn-lt"/>
                          <a:ea typeface="+mn-ea"/>
                          <a:cs typeface="+mn-cs"/>
                        </a:rPr>
                        <a:t>}</a:t>
                      </a:r>
                      <a:endParaRPr lang="en-US" sz="1800" dirty="0"/>
                    </a:p>
                  </a:txBody>
                  <a:tcPr marT="45729" marB="45729"/>
                </a:tc>
              </a:tr>
            </a:tbl>
          </a:graphicData>
        </a:graphic>
      </p:graphicFrame>
      <p:graphicFrame>
        <p:nvGraphicFramePr>
          <p:cNvPr id="5" name="Table 4"/>
          <p:cNvGraphicFramePr>
            <a:graphicFrameLocks noGrp="1"/>
          </p:cNvGraphicFramePr>
          <p:nvPr/>
        </p:nvGraphicFramePr>
        <p:xfrm>
          <a:off x="381000" y="3886200"/>
          <a:ext cx="4038600" cy="2029582"/>
        </p:xfrm>
        <a:graphic>
          <a:graphicData uri="http://schemas.openxmlformats.org/drawingml/2006/table">
            <a:tbl>
              <a:tblPr firstRow="1" bandRow="1">
                <a:tableStyleId>{5C22544A-7EE6-4342-B048-85BDC9FD1C3A}</a:tableStyleId>
              </a:tblPr>
              <a:tblGrid>
                <a:gridCol w="4038600"/>
              </a:tblGrid>
              <a:tr h="1736725">
                <a:tc>
                  <a:txBody>
                    <a:bodyPr/>
                    <a:lstStyle/>
                    <a:p>
                      <a:r>
                        <a:rPr lang="en-US" sz="1600" b="1" kern="1200" dirty="0" smtClean="0">
                          <a:solidFill>
                            <a:schemeClr val="tx1"/>
                          </a:solidFill>
                          <a:latin typeface="+mn-lt"/>
                          <a:ea typeface="+mn-ea"/>
                          <a:cs typeface="+mn-cs"/>
                        </a:rPr>
                        <a:t>int    id[7] = </a:t>
                      </a:r>
                      <a:r>
                        <a:rPr lang="en-US" sz="1600" b="1" kern="1200" dirty="0" smtClean="0">
                          <a:solidFill>
                            <a:srgbClr val="FF0000"/>
                          </a:solidFill>
                          <a:latin typeface="+mn-lt"/>
                          <a:ea typeface="+mn-ea"/>
                          <a:cs typeface="+mn-cs"/>
                        </a:rPr>
                        <a:t>{</a:t>
                      </a:r>
                      <a:r>
                        <a:rPr lang="en-US" sz="1600" b="1" kern="1200" dirty="0" smtClean="0">
                          <a:solidFill>
                            <a:schemeClr val="tx1"/>
                          </a:solidFill>
                          <a:latin typeface="+mn-lt"/>
                          <a:ea typeface="+mn-ea"/>
                          <a:cs typeface="+mn-cs"/>
                        </a:rPr>
                        <a:t>1, 2, 3, 4, 5, 6, 7</a:t>
                      </a:r>
                      <a:r>
                        <a:rPr lang="en-US" sz="1600" b="1" kern="1200" dirty="0" smtClean="0">
                          <a:solidFill>
                            <a:srgbClr val="FF0000"/>
                          </a:solidFill>
                          <a:latin typeface="+mn-lt"/>
                          <a:ea typeface="+mn-ea"/>
                          <a:cs typeface="+mn-cs"/>
                        </a:rPr>
                        <a:t>}</a:t>
                      </a:r>
                      <a:r>
                        <a:rPr lang="en-US" sz="1600" b="1" kern="1200" dirty="0" smtClean="0">
                          <a:solidFill>
                            <a:schemeClr val="tx1"/>
                          </a:solidFill>
                          <a:latin typeface="+mn-lt"/>
                          <a:ea typeface="+mn-ea"/>
                          <a:cs typeface="+mn-cs"/>
                        </a:rPr>
                        <a:t>;</a:t>
                      </a:r>
                      <a:endParaRPr lang="en-US" sz="1600" dirty="0" smtClean="0">
                        <a:solidFill>
                          <a:schemeClr val="tx1"/>
                        </a:solidFill>
                      </a:endParaRPr>
                    </a:p>
                    <a:p>
                      <a:r>
                        <a:rPr lang="en-US" sz="1600" b="1" kern="1200" dirty="0" smtClean="0">
                          <a:solidFill>
                            <a:schemeClr val="tx1"/>
                          </a:solidFill>
                          <a:latin typeface="+mn-lt"/>
                          <a:ea typeface="+mn-ea"/>
                          <a:cs typeface="+mn-cs"/>
                        </a:rPr>
                        <a:t>float  x[5] = </a:t>
                      </a:r>
                      <a:r>
                        <a:rPr lang="en-US" sz="1600" b="1" kern="1200" dirty="0" smtClean="0">
                          <a:solidFill>
                            <a:srgbClr val="FF0000"/>
                          </a:solidFill>
                          <a:latin typeface="+mn-lt"/>
                          <a:ea typeface="+mn-ea"/>
                          <a:cs typeface="+mn-cs"/>
                        </a:rPr>
                        <a:t>{</a:t>
                      </a:r>
                      <a:r>
                        <a:rPr lang="en-US" sz="1600" b="1" kern="1200" dirty="0" smtClean="0">
                          <a:solidFill>
                            <a:schemeClr val="tx1"/>
                          </a:solidFill>
                          <a:latin typeface="+mn-lt"/>
                          <a:ea typeface="+mn-ea"/>
                          <a:cs typeface="+mn-cs"/>
                        </a:rPr>
                        <a:t>5.6, 5.7, 5.8, 5.9, 6.1</a:t>
                      </a:r>
                      <a:r>
                        <a:rPr lang="en-US" sz="1600" b="1" kern="1200" dirty="0" smtClean="0">
                          <a:solidFill>
                            <a:srgbClr val="FF0000"/>
                          </a:solidFill>
                          <a:latin typeface="+mn-lt"/>
                          <a:ea typeface="+mn-ea"/>
                          <a:cs typeface="+mn-cs"/>
                        </a:rPr>
                        <a:t>}</a:t>
                      </a:r>
                      <a:r>
                        <a:rPr lang="en-US" sz="1600" b="1" kern="1200" dirty="0" smtClean="0">
                          <a:solidFill>
                            <a:schemeClr val="tx1"/>
                          </a:solidFill>
                          <a:latin typeface="+mn-lt"/>
                          <a:ea typeface="+mn-ea"/>
                          <a:cs typeface="+mn-cs"/>
                        </a:rPr>
                        <a:t>;</a:t>
                      </a:r>
                      <a:endParaRPr lang="en-US" sz="1600" dirty="0" smtClean="0">
                        <a:solidFill>
                          <a:schemeClr val="tx1"/>
                        </a:solidFill>
                      </a:endParaRPr>
                    </a:p>
                    <a:p>
                      <a:r>
                        <a:rPr lang="en-US" sz="1600" b="1" kern="1200" dirty="0" smtClean="0">
                          <a:solidFill>
                            <a:schemeClr val="tx1"/>
                          </a:solidFill>
                          <a:latin typeface="+mn-lt"/>
                          <a:ea typeface="+mn-ea"/>
                          <a:cs typeface="+mn-cs"/>
                        </a:rPr>
                        <a:t>char   vowel[6] = {'a', 'e', 'i', 'o', 'u', '\0'</a:t>
                      </a:r>
                      <a:r>
                        <a:rPr lang="en-US" sz="1600" b="1" kern="1200" dirty="0" smtClean="0">
                          <a:solidFill>
                            <a:srgbClr val="FF0000"/>
                          </a:solidFill>
                          <a:latin typeface="+mn-lt"/>
                          <a:ea typeface="+mn-ea"/>
                          <a:cs typeface="+mn-cs"/>
                        </a:rPr>
                        <a:t>}</a:t>
                      </a:r>
                      <a:r>
                        <a:rPr lang="en-US" sz="1600" b="1" kern="1200" dirty="0" smtClean="0">
                          <a:solidFill>
                            <a:schemeClr val="tx1"/>
                          </a:solidFill>
                          <a:latin typeface="+mn-lt"/>
                          <a:ea typeface="+mn-ea"/>
                          <a:cs typeface="+mn-cs"/>
                        </a:rPr>
                        <a:t>;</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enum days </a:t>
                      </a:r>
                      <a:r>
                        <a:rPr lang="en-US" sz="1600" b="1" kern="1200" dirty="0" smtClean="0">
                          <a:solidFill>
                            <a:srgbClr val="FF0000"/>
                          </a:solidFill>
                          <a:latin typeface="+mn-lt"/>
                          <a:ea typeface="+mn-ea"/>
                          <a:cs typeface="+mn-cs"/>
                        </a:rPr>
                        <a:t>{</a:t>
                      </a:r>
                      <a:r>
                        <a:rPr lang="en-US" sz="1600" b="1" kern="1200" dirty="0" smtClean="0">
                          <a:solidFill>
                            <a:schemeClr val="tx1"/>
                          </a:solidFill>
                          <a:latin typeface="+mn-lt"/>
                          <a:ea typeface="+mn-ea"/>
                          <a:cs typeface="+mn-cs"/>
                        </a:rPr>
                        <a:t>Mon, Tue, Wed, Thu, Fri, Sat, Sun</a:t>
                      </a:r>
                      <a:r>
                        <a:rPr lang="en-US" sz="1600" b="1" kern="1200" dirty="0" smtClean="0">
                          <a:solidFill>
                            <a:srgbClr val="FF0000"/>
                          </a:solidFill>
                          <a:latin typeface="+mn-lt"/>
                          <a:ea typeface="+mn-ea"/>
                          <a:cs typeface="+mn-cs"/>
                        </a:rPr>
                        <a:t>}</a:t>
                      </a:r>
                      <a:r>
                        <a:rPr lang="en-US" sz="1600" b="1" kern="1200" dirty="0" smtClean="0">
                          <a:solidFill>
                            <a:schemeClr val="tx1"/>
                          </a:solidFill>
                          <a:latin typeface="+mn-lt"/>
                          <a:ea typeface="+mn-ea"/>
                          <a:cs typeface="+mn-cs"/>
                        </a:rPr>
                        <a:t>;</a:t>
                      </a:r>
                      <a:endParaRPr lang="en-US" sz="1600" dirty="0" smtClean="0">
                        <a:solidFill>
                          <a:schemeClr val="tx1"/>
                        </a:solidFill>
                      </a:endParaRPr>
                    </a:p>
                  </a:txBody>
                  <a:tcPr marT="39431" marB="39431"/>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24</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715209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24000" y="0"/>
            <a:ext cx="5486400" cy="769938"/>
          </a:xfrm>
        </p:spPr>
        <p:txBody>
          <a:bodyPr>
            <a:spAutoFit/>
          </a:bodyPr>
          <a:lstStyle/>
          <a:p>
            <a:pPr eaLnBrk="1" hangingPunct="1"/>
            <a:r>
              <a:rPr lang="en-US" altLang="en-US" smtClean="0">
                <a:latin typeface="Arial" panose="020B0604020202020204" pitchFamily="34" charset="0"/>
                <a:cs typeface="Arial" panose="020B0604020202020204" pitchFamily="34" charset="0"/>
              </a:rPr>
              <a:t>COMMENTS</a:t>
            </a:r>
          </a:p>
        </p:txBody>
      </p:sp>
      <p:sp>
        <p:nvSpPr>
          <p:cNvPr id="12291" name="Content Placeholder 2"/>
          <p:cNvSpPr>
            <a:spLocks noGrp="1"/>
          </p:cNvSpPr>
          <p:nvPr>
            <p:ph idx="1"/>
          </p:nvPr>
        </p:nvSpPr>
        <p:spPr>
          <a:xfrm>
            <a:off x="457200" y="1066800"/>
            <a:ext cx="8229600" cy="4525963"/>
          </a:xfrm>
        </p:spPr>
        <p:txBody>
          <a:bodyPr/>
          <a:lstStyle/>
          <a:p>
            <a:pPr eaLnBrk="1" hangingPunct="1">
              <a:buFont typeface="Wingdings" panose="05000000000000000000" pitchFamily="2" charset="2"/>
              <a:buChar char="§"/>
            </a:pPr>
            <a:r>
              <a:rPr lang="en-US" altLang="en-US" smtClean="0">
                <a:latin typeface="Arial" panose="020B0604020202020204" pitchFamily="34" charset="0"/>
                <a:cs typeface="Arial" panose="020B0604020202020204" pitchFamily="34" charset="0"/>
              </a:rPr>
              <a:t>Single line of comment: </a:t>
            </a:r>
            <a:r>
              <a:rPr lang="en-US" altLang="en-US" smtClean="0">
                <a:latin typeface="Courier New" panose="02070309020205020404" pitchFamily="49" charset="0"/>
                <a:cs typeface="Courier New" panose="02070309020205020404" pitchFamily="49" charset="0"/>
              </a:rPr>
              <a:t>// </a:t>
            </a:r>
            <a:r>
              <a:rPr lang="en-US" altLang="en-US" sz="2400" smtClean="0">
                <a:latin typeface="Courier New" panose="02070309020205020404" pitchFamily="49" charset="0"/>
                <a:cs typeface="Courier New" panose="02070309020205020404" pitchFamily="49" charset="0"/>
              </a:rPr>
              <a:t>comment here</a:t>
            </a:r>
          </a:p>
          <a:p>
            <a:pPr eaLnBrk="1" hangingPunct="1">
              <a:buFont typeface="Wingdings" panose="05000000000000000000" pitchFamily="2" charset="2"/>
              <a:buChar char="§"/>
            </a:pPr>
            <a:r>
              <a:rPr lang="en-US" altLang="en-US" smtClean="0">
                <a:latin typeface="Arial" panose="020B0604020202020204" pitchFamily="34" charset="0"/>
                <a:cs typeface="Arial" panose="020B0604020202020204" pitchFamily="34" charset="0"/>
              </a:rPr>
              <a:t>More than single line of comment or expanded: </a:t>
            </a:r>
            <a:r>
              <a:rPr lang="en-US" altLang="en-US" smtClean="0">
                <a:latin typeface="Courier New" panose="02070309020205020404" pitchFamily="49" charset="0"/>
                <a:cs typeface="Courier New" panose="02070309020205020404" pitchFamily="49" charset="0"/>
              </a:rPr>
              <a:t>/* </a:t>
            </a:r>
            <a:r>
              <a:rPr lang="en-US" altLang="en-US" sz="2000" smtClean="0">
                <a:latin typeface="Courier New" panose="02070309020205020404" pitchFamily="49" charset="0"/>
                <a:cs typeface="Courier New" panose="02070309020205020404" pitchFamily="49" charset="0"/>
              </a:rPr>
              <a:t>comment(s) here</a:t>
            </a:r>
            <a:r>
              <a:rPr lang="en-US" altLang="en-US" smtClean="0">
                <a:latin typeface="Courier New" panose="02070309020205020404" pitchFamily="49" charset="0"/>
                <a:cs typeface="Courier New" panose="02070309020205020404" pitchFamily="49" charset="0"/>
              </a:rPr>
              <a:t> */</a:t>
            </a:r>
          </a:p>
        </p:txBody>
      </p:sp>
      <p:graphicFrame>
        <p:nvGraphicFramePr>
          <p:cNvPr id="4" name="Table 3"/>
          <p:cNvGraphicFramePr>
            <a:graphicFrameLocks noGrp="1"/>
          </p:cNvGraphicFramePr>
          <p:nvPr/>
        </p:nvGraphicFramePr>
        <p:xfrm>
          <a:off x="304800" y="2819400"/>
          <a:ext cx="8382000" cy="3108888"/>
        </p:xfrm>
        <a:graphic>
          <a:graphicData uri="http://schemas.openxmlformats.org/drawingml/2006/table">
            <a:tbl>
              <a:tblPr firstRow="1" bandRow="1">
                <a:tableStyleId>{5C22544A-7EE6-4342-B048-85BDC9FD1C3A}</a:tableStyleId>
              </a:tblPr>
              <a:tblGrid>
                <a:gridCol w="8382000"/>
              </a:tblGrid>
              <a:tr h="3108325">
                <a:tc>
                  <a:txBody>
                    <a:bodyPr/>
                    <a:lstStyle/>
                    <a:p>
                      <a:r>
                        <a:rPr lang="en-US" sz="1800" b="1" kern="1200" dirty="0" smtClean="0">
                          <a:solidFill>
                            <a:srgbClr val="FF0000"/>
                          </a:solidFill>
                          <a:latin typeface="Courier New" pitchFamily="49" charset="0"/>
                          <a:ea typeface="+mn-ea"/>
                          <a:cs typeface="Courier New" pitchFamily="49" charset="0"/>
                        </a:rPr>
                        <a:t>// for printf()</a:t>
                      </a:r>
                      <a:endParaRPr lang="en-US" sz="1800" dirty="0" smtClean="0">
                        <a:solidFill>
                          <a:srgbClr val="FF0000"/>
                        </a:solidFill>
                        <a:latin typeface="Courier New" pitchFamily="49" charset="0"/>
                        <a:cs typeface="Courier New" pitchFamily="49" charset="0"/>
                      </a:endParaRPr>
                    </a:p>
                    <a:p>
                      <a:r>
                        <a:rPr lang="en-US" sz="1800" b="1" kern="1200" dirty="0" smtClean="0">
                          <a:solidFill>
                            <a:schemeClr val="lt1"/>
                          </a:solidFill>
                          <a:latin typeface="Courier New" pitchFamily="49" charset="0"/>
                          <a:ea typeface="+mn-ea"/>
                          <a:cs typeface="Courier New" pitchFamily="49" charset="0"/>
                        </a:rPr>
                        <a:t>#include &lt;stdio.h&gt;</a:t>
                      </a:r>
                      <a:endParaRPr lang="en-US" sz="1800" dirty="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Courier New" pitchFamily="49" charset="0"/>
                          <a:ea typeface="+mn-ea"/>
                          <a:cs typeface="Courier New" pitchFamily="49" charset="0"/>
                        </a:rPr>
                        <a:t>#include &lt;string.h&gt; </a:t>
                      </a:r>
                      <a:r>
                        <a:rPr lang="en-US" sz="1800" b="1" kern="1200" dirty="0" smtClean="0">
                          <a:solidFill>
                            <a:srgbClr val="FF0000"/>
                          </a:solidFill>
                          <a:latin typeface="Courier New" pitchFamily="49" charset="0"/>
                          <a:ea typeface="+mn-ea"/>
                          <a:cs typeface="Courier New" pitchFamily="49" charset="0"/>
                        </a:rPr>
                        <a:t>// for strcpy_s() and their family</a:t>
                      </a:r>
                      <a:endParaRPr lang="en-US" sz="1800" dirty="0" smtClean="0">
                        <a:solidFill>
                          <a:srgbClr val="FF0000"/>
                        </a:solidFill>
                        <a:latin typeface="Courier New" pitchFamily="49" charset="0"/>
                        <a:cs typeface="Courier New" pitchFamily="49" charset="0"/>
                      </a:endParaRPr>
                    </a:p>
                    <a:p>
                      <a:r>
                        <a:rPr lang="en-US" sz="1800" b="1" kern="1200" dirty="0" smtClean="0">
                          <a:solidFill>
                            <a:schemeClr val="lt1"/>
                          </a:solidFill>
                          <a:latin typeface="Courier New" pitchFamily="49" charset="0"/>
                          <a:ea typeface="+mn-ea"/>
                          <a:cs typeface="Courier New" pitchFamily="49" charset="0"/>
                        </a:rPr>
                        <a:t> </a:t>
                      </a:r>
                    </a:p>
                    <a:p>
                      <a:r>
                        <a:rPr lang="en-US" sz="1800" b="1" kern="1200" dirty="0" smtClean="0">
                          <a:solidFill>
                            <a:srgbClr val="FF0000"/>
                          </a:solidFill>
                          <a:latin typeface="Courier New" pitchFamily="49" charset="0"/>
                          <a:ea typeface="+mn-ea"/>
                          <a:cs typeface="Courier New" pitchFamily="49" charset="0"/>
                        </a:rPr>
                        <a:t>/* main()</a:t>
                      </a:r>
                      <a:r>
                        <a:rPr lang="en-US" sz="1800" b="1" kern="1200" baseline="0" dirty="0" smtClean="0">
                          <a:solidFill>
                            <a:srgbClr val="FF0000"/>
                          </a:solidFill>
                          <a:latin typeface="Courier New" pitchFamily="49" charset="0"/>
                          <a:ea typeface="+mn-ea"/>
                          <a:cs typeface="Courier New" pitchFamily="49" charset="0"/>
                        </a:rPr>
                        <a:t> function, where program </a:t>
                      </a:r>
                    </a:p>
                    <a:p>
                      <a:r>
                        <a:rPr lang="en-US" sz="1800" b="1" kern="1200" baseline="0" dirty="0" smtClean="0">
                          <a:solidFill>
                            <a:srgbClr val="FF0000"/>
                          </a:solidFill>
                          <a:latin typeface="Courier New" pitchFamily="49" charset="0"/>
                          <a:ea typeface="+mn-ea"/>
                          <a:cs typeface="Courier New" pitchFamily="49" charset="0"/>
                        </a:rPr>
                        <a:t>     execution starts */</a:t>
                      </a:r>
                      <a:endParaRPr lang="en-US" sz="1800" dirty="0" smtClean="0">
                        <a:solidFill>
                          <a:srgbClr val="FF0000"/>
                        </a:solidFill>
                        <a:latin typeface="Courier New" pitchFamily="49" charset="0"/>
                        <a:cs typeface="Courier New" pitchFamily="49" charset="0"/>
                      </a:endParaRPr>
                    </a:p>
                    <a:p>
                      <a:r>
                        <a:rPr lang="en-US" sz="1800" b="1" kern="1200" dirty="0" smtClean="0">
                          <a:solidFill>
                            <a:schemeClr val="lt1"/>
                          </a:solidFill>
                          <a:latin typeface="Courier New" pitchFamily="49" charset="0"/>
                          <a:ea typeface="+mn-ea"/>
                          <a:cs typeface="Courier New" pitchFamily="49" charset="0"/>
                        </a:rPr>
                        <a:t>int main()</a:t>
                      </a:r>
                      <a:endParaRPr lang="en-US" sz="1800" dirty="0" smtClean="0">
                        <a:latin typeface="Courier New" pitchFamily="49" charset="0"/>
                        <a:cs typeface="Courier New" pitchFamily="49" charset="0"/>
                      </a:endParaRPr>
                    </a:p>
                    <a:p>
                      <a:r>
                        <a:rPr lang="en-US" sz="1800" b="1" kern="1200" dirty="0" smtClean="0">
                          <a:solidFill>
                            <a:schemeClr val="lt1"/>
                          </a:solidFill>
                          <a:latin typeface="Courier New" pitchFamily="49" charset="0"/>
                          <a:ea typeface="+mn-ea"/>
                          <a:cs typeface="Courier New" pitchFamily="49" charset="0"/>
                        </a:rPr>
                        <a:t>{</a:t>
                      </a:r>
                      <a:endParaRPr lang="en-US" sz="1800" dirty="0" smtClean="0">
                        <a:latin typeface="Courier New" pitchFamily="49" charset="0"/>
                        <a:cs typeface="Courier New" pitchFamily="49" charset="0"/>
                      </a:endParaRPr>
                    </a:p>
                    <a:p>
                      <a:r>
                        <a:rPr lang="en-US" sz="1800" b="1" kern="1200" dirty="0" smtClean="0">
                          <a:solidFill>
                            <a:schemeClr val="lt1"/>
                          </a:solidFill>
                          <a:latin typeface="Courier New" pitchFamily="49" charset="0"/>
                          <a:ea typeface="+mn-ea"/>
                          <a:cs typeface="Courier New" pitchFamily="49" charset="0"/>
                        </a:rPr>
                        <a:t>      </a:t>
                      </a:r>
                      <a:r>
                        <a:rPr lang="en-US" sz="1800" b="1" kern="1200" dirty="0" smtClean="0">
                          <a:solidFill>
                            <a:srgbClr val="FF0000"/>
                          </a:solidFill>
                          <a:latin typeface="Courier New" pitchFamily="49" charset="0"/>
                          <a:ea typeface="+mn-ea"/>
                          <a:cs typeface="Courier New" pitchFamily="49" charset="0"/>
                        </a:rPr>
                        <a:t>/* declares variable and initializes it*/</a:t>
                      </a:r>
                      <a:endParaRPr lang="en-US" sz="1800" dirty="0" smtClean="0">
                        <a:solidFill>
                          <a:srgbClr val="FF0000"/>
                        </a:solidFill>
                        <a:latin typeface="Courier New" pitchFamily="49" charset="0"/>
                        <a:cs typeface="Courier New" pitchFamily="49" charset="0"/>
                      </a:endParaRPr>
                    </a:p>
                    <a:p>
                      <a:r>
                        <a:rPr lang="en-US" sz="1800" b="1" kern="1200" dirty="0" smtClean="0">
                          <a:solidFill>
                            <a:schemeClr val="lt1"/>
                          </a:solidFill>
                          <a:latin typeface="Courier New" pitchFamily="49" charset="0"/>
                          <a:ea typeface="+mn-ea"/>
                          <a:cs typeface="Courier New" pitchFamily="49" charset="0"/>
                        </a:rPr>
                        <a:t>      int i = 8;</a:t>
                      </a:r>
                    </a:p>
                    <a:p>
                      <a:r>
                        <a:rPr lang="en-US" sz="1800" b="1" kern="1200" dirty="0" smtClean="0">
                          <a:solidFill>
                            <a:schemeClr val="lt1"/>
                          </a:solidFill>
                          <a:latin typeface="Courier New" pitchFamily="49" charset="0"/>
                          <a:ea typeface="+mn-ea"/>
                          <a:cs typeface="Courier New" pitchFamily="49" charset="0"/>
                        </a:rPr>
                        <a:t>…</a:t>
                      </a:r>
                      <a:endParaRPr lang="en-US" sz="1800" dirty="0">
                        <a:latin typeface="Courier New" pitchFamily="49" charset="0"/>
                        <a:cs typeface="Courier New" pitchFamily="49" charset="0"/>
                      </a:endParaRPr>
                    </a:p>
                  </a:txBody>
                  <a:tcPr marT="45684" marB="45684"/>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25</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1128130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133600" y="0"/>
            <a:ext cx="4191000" cy="769938"/>
          </a:xfrm>
        </p:spPr>
        <p:txBody>
          <a:bodyPr>
            <a:spAutoFit/>
          </a:bodyPr>
          <a:lstStyle/>
          <a:p>
            <a:pPr eaLnBrk="1" hangingPunct="1"/>
            <a:r>
              <a:rPr lang="en-US" altLang="en-US" smtClean="0">
                <a:latin typeface="Arial" panose="020B0604020202020204" pitchFamily="34" charset="0"/>
                <a:cs typeface="Arial" panose="020B0604020202020204" pitchFamily="34" charset="0"/>
              </a:rPr>
              <a:t>COMMAS</a:t>
            </a:r>
          </a:p>
        </p:txBody>
      </p:sp>
      <p:sp>
        <p:nvSpPr>
          <p:cNvPr id="13315" name="Content Placeholder 2"/>
          <p:cNvSpPr>
            <a:spLocks noGrp="1"/>
          </p:cNvSpPr>
          <p:nvPr>
            <p:ph idx="1"/>
          </p:nvPr>
        </p:nvSpPr>
        <p:spPr>
          <a:xfrm>
            <a:off x="381000" y="1066800"/>
            <a:ext cx="8229600" cy="1143000"/>
          </a:xfrm>
        </p:spPr>
        <p:txBody>
          <a:bodyPr/>
          <a:lstStyle/>
          <a:p>
            <a:pPr eaLnBrk="1" hangingPunct="1">
              <a:buFont typeface="Wingdings" panose="05000000000000000000" pitchFamily="2" charset="2"/>
              <a:buChar char="§"/>
            </a:pPr>
            <a:r>
              <a:rPr lang="en-US" altLang="en-US" smtClean="0">
                <a:latin typeface="Arial" panose="020B0604020202020204" pitchFamily="34" charset="0"/>
                <a:cs typeface="Arial" panose="020B0604020202020204" pitchFamily="34" charset="0"/>
              </a:rPr>
              <a:t>Commas separate function arguments, list of variables, aggregate values. e.g.</a:t>
            </a:r>
          </a:p>
          <a:p>
            <a:pPr eaLnBrk="1" hangingPunct="1">
              <a:buFont typeface="Arial" panose="020B0604020202020204" pitchFamily="34" charset="0"/>
              <a:buNone/>
            </a:pPr>
            <a:endParaRPr lang="en-US" altLang="en-US" smtClean="0"/>
          </a:p>
        </p:txBody>
      </p:sp>
      <p:graphicFrame>
        <p:nvGraphicFramePr>
          <p:cNvPr id="4" name="Table 3"/>
          <p:cNvGraphicFramePr>
            <a:graphicFrameLocks noGrp="1"/>
          </p:cNvGraphicFramePr>
          <p:nvPr/>
        </p:nvGraphicFramePr>
        <p:xfrm>
          <a:off x="838200" y="2362200"/>
          <a:ext cx="3200400" cy="3108325"/>
        </p:xfrm>
        <a:graphic>
          <a:graphicData uri="http://schemas.openxmlformats.org/drawingml/2006/table">
            <a:tbl>
              <a:tblPr firstRow="1" bandRow="1">
                <a:tableStyleId>{5C22544A-7EE6-4342-B048-85BDC9FD1C3A}</a:tableStyleId>
              </a:tblPr>
              <a:tblGrid>
                <a:gridCol w="3200400"/>
              </a:tblGrid>
              <a:tr h="3108325">
                <a:tc>
                  <a:txBody>
                    <a:bodyPr/>
                    <a:lstStyle/>
                    <a:p>
                      <a:r>
                        <a:rPr lang="en-US" sz="1300" b="1" kern="1200" dirty="0" smtClean="0">
                          <a:solidFill>
                            <a:schemeClr val="lt1"/>
                          </a:solidFill>
                          <a:latin typeface="+mn-lt"/>
                          <a:ea typeface="+mn-ea"/>
                          <a:cs typeface="+mn-cs"/>
                        </a:rPr>
                        <a:t>#include &lt;stdio.h&gt;</a:t>
                      </a:r>
                      <a:endParaRPr lang="en-US" sz="1300" dirty="0" smtClean="0"/>
                    </a:p>
                    <a:p>
                      <a:r>
                        <a:rPr lang="en-US" sz="1300" b="1" kern="1200" dirty="0" smtClean="0">
                          <a:solidFill>
                            <a:schemeClr val="lt1"/>
                          </a:solidFill>
                          <a:latin typeface="+mn-lt"/>
                          <a:ea typeface="+mn-ea"/>
                          <a:cs typeface="+mn-cs"/>
                        </a:rPr>
                        <a:t> </a:t>
                      </a:r>
                      <a:endParaRPr lang="en-US" sz="1300" dirty="0" smtClean="0"/>
                    </a:p>
                    <a:p>
                      <a:r>
                        <a:rPr lang="en-US" sz="1300" b="1" kern="1200" dirty="0" smtClean="0">
                          <a:solidFill>
                            <a:schemeClr val="lt1"/>
                          </a:solidFill>
                          <a:latin typeface="+mn-lt"/>
                          <a:ea typeface="+mn-ea"/>
                          <a:cs typeface="+mn-cs"/>
                        </a:rPr>
                        <a:t>int main(int</a:t>
                      </a:r>
                      <a:r>
                        <a:rPr lang="en-US" sz="1300" b="1" kern="1200" baseline="0" dirty="0" smtClean="0">
                          <a:solidFill>
                            <a:schemeClr val="lt1"/>
                          </a:solidFill>
                          <a:latin typeface="+mn-lt"/>
                          <a:ea typeface="+mn-ea"/>
                          <a:cs typeface="+mn-cs"/>
                        </a:rPr>
                        <a:t> argc, int argv</a:t>
                      </a:r>
                      <a:r>
                        <a:rPr lang="en-US" sz="1300" b="1" kern="1200" dirty="0" smtClean="0">
                          <a:solidFill>
                            <a:schemeClr val="lt1"/>
                          </a:solidFill>
                          <a:latin typeface="+mn-lt"/>
                          <a:ea typeface="+mn-ea"/>
                          <a:cs typeface="+mn-cs"/>
                        </a:rPr>
                        <a:t>)</a:t>
                      </a:r>
                      <a:endParaRPr lang="en-US" sz="1300" dirty="0" smtClean="0"/>
                    </a:p>
                    <a:p>
                      <a:r>
                        <a:rPr lang="en-US" sz="1300" b="1" kern="1200" dirty="0" smtClean="0">
                          <a:solidFill>
                            <a:schemeClr val="lt1"/>
                          </a:solidFill>
                          <a:latin typeface="+mn-lt"/>
                          <a:ea typeface="+mn-ea"/>
                          <a:cs typeface="+mn-cs"/>
                        </a:rPr>
                        <a:t>{</a:t>
                      </a:r>
                      <a:endParaRPr lang="en-US" sz="1300" dirty="0" smtClean="0"/>
                    </a:p>
                    <a:p>
                      <a:r>
                        <a:rPr lang="en-US" sz="1300" b="1" kern="1200" dirty="0" smtClean="0">
                          <a:solidFill>
                            <a:schemeClr val="lt1"/>
                          </a:solidFill>
                          <a:latin typeface="+mn-lt"/>
                          <a:ea typeface="+mn-ea"/>
                          <a:cs typeface="+mn-cs"/>
                        </a:rPr>
                        <a:t>      int i = 77</a:t>
                      </a:r>
                      <a:r>
                        <a:rPr lang="en-US" sz="1300" b="1" kern="1200" dirty="0" smtClean="0">
                          <a:solidFill>
                            <a:srgbClr val="FF0000"/>
                          </a:solidFill>
                          <a:latin typeface="+mn-lt"/>
                          <a:ea typeface="+mn-ea"/>
                          <a:cs typeface="+mn-cs"/>
                        </a:rPr>
                        <a:t>,</a:t>
                      </a:r>
                      <a:r>
                        <a:rPr lang="en-US" sz="1300" b="1" kern="1200" dirty="0" smtClean="0">
                          <a:solidFill>
                            <a:schemeClr val="lt1"/>
                          </a:solidFill>
                          <a:latin typeface="+mn-lt"/>
                          <a:ea typeface="+mn-ea"/>
                          <a:cs typeface="+mn-cs"/>
                        </a:rPr>
                        <a:t> j</a:t>
                      </a:r>
                      <a:r>
                        <a:rPr lang="en-US" sz="1300" b="1" kern="1200" dirty="0" smtClean="0">
                          <a:solidFill>
                            <a:srgbClr val="FF0000"/>
                          </a:solidFill>
                          <a:latin typeface="+mn-lt"/>
                          <a:ea typeface="+mn-ea"/>
                          <a:cs typeface="+mn-cs"/>
                        </a:rPr>
                        <a:t>,</a:t>
                      </a:r>
                      <a:r>
                        <a:rPr lang="en-US" sz="1300" b="1" kern="1200" dirty="0" smtClean="0">
                          <a:solidFill>
                            <a:schemeClr val="lt1"/>
                          </a:solidFill>
                          <a:latin typeface="+mn-lt"/>
                          <a:ea typeface="+mn-ea"/>
                          <a:cs typeface="+mn-cs"/>
                        </a:rPr>
                        <a:t> k;</a:t>
                      </a:r>
                      <a:endParaRPr lang="en-US" sz="1300" dirty="0" smtClean="0"/>
                    </a:p>
                    <a:p>
                      <a:r>
                        <a:rPr lang="en-US" sz="1300" b="1" kern="1200" dirty="0" smtClean="0">
                          <a:solidFill>
                            <a:schemeClr val="lt1"/>
                          </a:solidFill>
                          <a:latin typeface="+mn-lt"/>
                          <a:ea typeface="+mn-ea"/>
                          <a:cs typeface="+mn-cs"/>
                        </a:rPr>
                        <a:t>      j = i + 1;  k = j + 1;  i = k + j;</a:t>
                      </a:r>
                      <a:endParaRPr lang="en-US" sz="1300" dirty="0" smtClean="0"/>
                    </a:p>
                    <a:p>
                      <a:r>
                        <a:rPr lang="en-US" sz="1300" b="1" kern="1200" dirty="0" smtClean="0">
                          <a:solidFill>
                            <a:schemeClr val="lt1"/>
                          </a:solidFill>
                          <a:latin typeface="+mn-lt"/>
                          <a:ea typeface="+mn-ea"/>
                          <a:cs typeface="+mn-cs"/>
                        </a:rPr>
                        <a:t>      printf("Finally, i = %d\n"</a:t>
                      </a:r>
                      <a:r>
                        <a:rPr lang="en-US" sz="1300" b="1" kern="1200" dirty="0" smtClean="0">
                          <a:solidFill>
                            <a:srgbClr val="FF0000"/>
                          </a:solidFill>
                          <a:latin typeface="+mn-lt"/>
                          <a:ea typeface="+mn-ea"/>
                          <a:cs typeface="+mn-cs"/>
                        </a:rPr>
                        <a:t>,</a:t>
                      </a:r>
                      <a:r>
                        <a:rPr lang="en-US" sz="1300" b="1" kern="1200" dirty="0" smtClean="0">
                          <a:solidFill>
                            <a:schemeClr val="lt1"/>
                          </a:solidFill>
                          <a:latin typeface="+mn-lt"/>
                          <a:ea typeface="+mn-ea"/>
                          <a:cs typeface="+mn-cs"/>
                        </a:rPr>
                        <a:t> i);</a:t>
                      </a:r>
                      <a:endParaRPr lang="en-US" sz="1300" dirty="0" smtClean="0"/>
                    </a:p>
                    <a:p>
                      <a:r>
                        <a:rPr lang="en-US" sz="1300" b="1" kern="1200" dirty="0" smtClean="0">
                          <a:solidFill>
                            <a:schemeClr val="lt1"/>
                          </a:solidFill>
                          <a:latin typeface="+mn-lt"/>
                          <a:ea typeface="+mn-ea"/>
                          <a:cs typeface="+mn-cs"/>
                        </a:rPr>
                        <a:t>      printf("... and j = %d\n", j);</a:t>
                      </a:r>
                      <a:endParaRPr lang="en-US" sz="1300" dirty="0" smtClean="0"/>
                    </a:p>
                    <a:p>
                      <a:r>
                        <a:rPr lang="en-US" sz="1300" b="1" kern="1200" dirty="0" smtClean="0">
                          <a:solidFill>
                            <a:schemeClr val="lt1"/>
                          </a:solidFill>
                          <a:latin typeface="+mn-lt"/>
                          <a:ea typeface="+mn-ea"/>
                          <a:cs typeface="+mn-cs"/>
                        </a:rPr>
                        <a:t>      printf("... and k = %d\n", k);</a:t>
                      </a:r>
                      <a:endParaRPr lang="en-US" sz="1300" dirty="0" smtClean="0"/>
                    </a:p>
                    <a:p>
                      <a:r>
                        <a:rPr lang="en-US" sz="1300" b="1" kern="1200" dirty="0" smtClean="0">
                          <a:solidFill>
                            <a:schemeClr val="lt1"/>
                          </a:solidFill>
                          <a:latin typeface="+mn-lt"/>
                          <a:ea typeface="+mn-ea"/>
                          <a:cs typeface="+mn-cs"/>
                        </a:rPr>
                        <a:t>      return 0;</a:t>
                      </a:r>
                      <a:endParaRPr lang="en-US" sz="1300" dirty="0" smtClean="0"/>
                    </a:p>
                    <a:p>
                      <a:r>
                        <a:rPr lang="en-US" sz="1300" b="1" kern="1200" dirty="0" smtClean="0">
                          <a:solidFill>
                            <a:schemeClr val="lt1"/>
                          </a:solidFill>
                          <a:latin typeface="+mn-lt"/>
                          <a:ea typeface="+mn-ea"/>
                          <a:cs typeface="+mn-cs"/>
                        </a:rPr>
                        <a:t>}</a:t>
                      </a:r>
                      <a:endParaRPr lang="en-US" sz="1300" dirty="0" smtClean="0"/>
                    </a:p>
                  </a:txBody>
                  <a:tcPr marT="33767" marB="33767"/>
                </a:tc>
              </a:tr>
            </a:tbl>
          </a:graphicData>
        </a:graphic>
      </p:graphicFrame>
      <p:graphicFrame>
        <p:nvGraphicFramePr>
          <p:cNvPr id="5" name="Table 4"/>
          <p:cNvGraphicFramePr>
            <a:graphicFrameLocks noGrp="1"/>
          </p:cNvGraphicFramePr>
          <p:nvPr/>
        </p:nvGraphicFramePr>
        <p:xfrm>
          <a:off x="4572000" y="3352800"/>
          <a:ext cx="4038600" cy="2274980"/>
        </p:xfrm>
        <a:graphic>
          <a:graphicData uri="http://schemas.openxmlformats.org/drawingml/2006/table">
            <a:tbl>
              <a:tblPr firstRow="1" bandRow="1">
                <a:tableStyleId>{5C22544A-7EE6-4342-B048-85BDC9FD1C3A}</a:tableStyleId>
              </a:tblPr>
              <a:tblGrid>
                <a:gridCol w="4038600"/>
              </a:tblGrid>
              <a:tr h="2011363">
                <a:tc>
                  <a:txBody>
                    <a:bodyPr/>
                    <a:lstStyle/>
                    <a:p>
                      <a:r>
                        <a:rPr lang="en-US" sz="1600" b="1" kern="1200" dirty="0" smtClean="0">
                          <a:solidFill>
                            <a:schemeClr val="lt1"/>
                          </a:solidFill>
                          <a:latin typeface="+mn-lt"/>
                          <a:ea typeface="+mn-ea"/>
                          <a:cs typeface="+mn-cs"/>
                        </a:rPr>
                        <a:t>int    id[7] = {1</a:t>
                      </a:r>
                      <a:r>
                        <a:rPr lang="en-US" sz="1600" b="1" kern="1200" dirty="0" smtClean="0">
                          <a:solidFill>
                            <a:srgbClr val="FF0000"/>
                          </a:solidFill>
                          <a:latin typeface="+mn-lt"/>
                          <a:ea typeface="+mn-ea"/>
                          <a:cs typeface="+mn-cs"/>
                        </a:rPr>
                        <a:t>,</a:t>
                      </a:r>
                      <a:r>
                        <a:rPr lang="en-US" sz="1600" b="1" kern="1200" dirty="0" smtClean="0">
                          <a:solidFill>
                            <a:schemeClr val="lt1"/>
                          </a:solidFill>
                          <a:latin typeface="+mn-lt"/>
                          <a:ea typeface="+mn-ea"/>
                          <a:cs typeface="+mn-cs"/>
                        </a:rPr>
                        <a:t> 2, 3, 4, 5, 6, 7};</a:t>
                      </a:r>
                      <a:endParaRPr lang="en-US" sz="1600" dirty="0" smtClean="0"/>
                    </a:p>
                    <a:p>
                      <a:r>
                        <a:rPr lang="en-US" sz="1600" b="1" kern="1200" dirty="0" smtClean="0">
                          <a:solidFill>
                            <a:schemeClr val="lt1"/>
                          </a:solidFill>
                          <a:latin typeface="+mn-lt"/>
                          <a:ea typeface="+mn-ea"/>
                          <a:cs typeface="+mn-cs"/>
                        </a:rPr>
                        <a:t>float  x[5] = {5.6</a:t>
                      </a:r>
                      <a:r>
                        <a:rPr lang="en-US" sz="1600" b="1" kern="1200" dirty="0" smtClean="0">
                          <a:solidFill>
                            <a:srgbClr val="FF0000"/>
                          </a:solidFill>
                          <a:latin typeface="+mn-lt"/>
                          <a:ea typeface="+mn-ea"/>
                          <a:cs typeface="+mn-cs"/>
                        </a:rPr>
                        <a:t>,</a:t>
                      </a:r>
                      <a:r>
                        <a:rPr lang="en-US" sz="1600" b="1" kern="1200" dirty="0" smtClean="0">
                          <a:solidFill>
                            <a:schemeClr val="lt1"/>
                          </a:solidFill>
                          <a:latin typeface="+mn-lt"/>
                          <a:ea typeface="+mn-ea"/>
                          <a:cs typeface="+mn-cs"/>
                        </a:rPr>
                        <a:t> 5.7, 5.8, 5.9, 6.1};</a:t>
                      </a:r>
                      <a:endParaRPr lang="en-US" sz="1600" dirty="0" smtClean="0"/>
                    </a:p>
                    <a:p>
                      <a:r>
                        <a:rPr lang="en-US" sz="1600" b="1" kern="1200" dirty="0" smtClean="0">
                          <a:solidFill>
                            <a:schemeClr val="lt1"/>
                          </a:solidFill>
                          <a:latin typeface="+mn-lt"/>
                          <a:ea typeface="+mn-ea"/>
                          <a:cs typeface="+mn-cs"/>
                        </a:rPr>
                        <a:t>char   vowel[6] = {'a'</a:t>
                      </a:r>
                      <a:r>
                        <a:rPr lang="en-US" sz="1600" b="1" kern="1200" dirty="0" smtClean="0">
                          <a:solidFill>
                            <a:srgbClr val="FF0000"/>
                          </a:solidFill>
                          <a:latin typeface="+mn-lt"/>
                          <a:ea typeface="+mn-ea"/>
                          <a:cs typeface="+mn-cs"/>
                        </a:rPr>
                        <a:t>,</a:t>
                      </a:r>
                      <a:r>
                        <a:rPr lang="en-US" sz="1600" b="1" kern="1200" dirty="0" smtClean="0">
                          <a:solidFill>
                            <a:schemeClr val="lt1"/>
                          </a:solidFill>
                          <a:latin typeface="+mn-lt"/>
                          <a:ea typeface="+mn-ea"/>
                          <a:cs typeface="+mn-cs"/>
                        </a:rPr>
                        <a:t> 'e', 'i', 'o', 'u', '\0'};</a:t>
                      </a:r>
                    </a:p>
                    <a:p>
                      <a:endParaRPr lang="en-US" sz="1600" b="1" kern="1200" dirty="0" smtClean="0">
                        <a:solidFill>
                          <a:schemeClr val="lt1"/>
                        </a:solidFill>
                        <a:latin typeface="+mn-lt"/>
                        <a:ea typeface="+mn-ea"/>
                        <a:cs typeface="+mn-cs"/>
                      </a:endParaRPr>
                    </a:p>
                    <a:p>
                      <a:endParaRPr lang="en-US" sz="1600" b="1" kern="1200" dirty="0" smtClean="0">
                        <a:solidFill>
                          <a:schemeClr val="lt1"/>
                        </a:solidFill>
                        <a:latin typeface="+mn-lt"/>
                        <a:ea typeface="+mn-ea"/>
                        <a:cs typeface="+mn-cs"/>
                      </a:endParaRPr>
                    </a:p>
                    <a:p>
                      <a:r>
                        <a:rPr lang="en-US" sz="1600" b="1" kern="1200" dirty="0" smtClean="0">
                          <a:solidFill>
                            <a:schemeClr val="lt1"/>
                          </a:solidFill>
                          <a:latin typeface="+mn-lt"/>
                          <a:ea typeface="+mn-ea"/>
                          <a:cs typeface="+mn-cs"/>
                        </a:rPr>
                        <a:t>enum days {Mon</a:t>
                      </a:r>
                      <a:r>
                        <a:rPr lang="en-US" sz="1600" b="1" kern="1200" dirty="0" smtClean="0">
                          <a:solidFill>
                            <a:srgbClr val="FF0000"/>
                          </a:solidFill>
                          <a:latin typeface="+mn-lt"/>
                          <a:ea typeface="+mn-ea"/>
                          <a:cs typeface="+mn-cs"/>
                        </a:rPr>
                        <a:t>,</a:t>
                      </a:r>
                      <a:r>
                        <a:rPr lang="en-US" sz="1600" b="1" kern="1200" dirty="0" smtClean="0">
                          <a:solidFill>
                            <a:schemeClr val="lt1"/>
                          </a:solidFill>
                          <a:latin typeface="+mn-lt"/>
                          <a:ea typeface="+mn-ea"/>
                          <a:cs typeface="+mn-cs"/>
                        </a:rPr>
                        <a:t> Tue, Wed, Thu, Fri, Sat, Sun};</a:t>
                      </a:r>
                      <a:endParaRPr lang="en-US" sz="1600" dirty="0" smtClean="0"/>
                    </a:p>
                  </a:txBody>
                  <a:tcPr marT="40210" marB="40210"/>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26</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1270191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133600" y="0"/>
            <a:ext cx="4572000" cy="769938"/>
          </a:xfrm>
        </p:spPr>
        <p:txBody>
          <a:bodyPr>
            <a:spAutoFit/>
          </a:bodyPr>
          <a:lstStyle/>
          <a:p>
            <a:pPr eaLnBrk="1" hangingPunct="1"/>
            <a:r>
              <a:rPr lang="en-US" altLang="en-US" smtClean="0">
                <a:latin typeface="Arial" panose="020B0604020202020204" pitchFamily="34" charset="0"/>
                <a:cs typeface="Arial" panose="020B0604020202020204" pitchFamily="34" charset="0"/>
              </a:rPr>
              <a:t>WHITESPACES</a:t>
            </a:r>
          </a:p>
        </p:txBody>
      </p:sp>
      <p:sp>
        <p:nvSpPr>
          <p:cNvPr id="14339" name="Content Placeholder 2"/>
          <p:cNvSpPr>
            <a:spLocks noGrp="1"/>
          </p:cNvSpPr>
          <p:nvPr>
            <p:ph idx="1"/>
          </p:nvPr>
        </p:nvSpPr>
        <p:spPr>
          <a:xfrm>
            <a:off x="381000" y="1054363"/>
            <a:ext cx="8763000" cy="3733800"/>
          </a:xfrm>
        </p:spPr>
        <p:txBody>
          <a:bodyPr/>
          <a:lstStyle/>
          <a:p>
            <a:pPr eaLnBrk="1" hangingPunct="1">
              <a:buFont typeface="Wingdings" panose="05000000000000000000" pitchFamily="2" charset="2"/>
              <a:buChar char="§"/>
            </a:pPr>
            <a:r>
              <a:rPr lang="en-US" altLang="en-US" dirty="0" smtClean="0">
                <a:latin typeface="Arial" panose="020B0604020202020204" pitchFamily="34" charset="0"/>
                <a:cs typeface="Arial" panose="020B0604020202020204" pitchFamily="34" charset="0"/>
              </a:rPr>
              <a:t>Whitespace is ignored by compiler.</a:t>
            </a:r>
          </a:p>
          <a:p>
            <a:pPr eaLnBrk="1" hangingPunct="1">
              <a:buFont typeface="Wingdings" panose="05000000000000000000" pitchFamily="2" charset="2"/>
              <a:buChar char="§"/>
            </a:pPr>
            <a:r>
              <a:rPr lang="en-US" altLang="en-US" dirty="0" smtClean="0">
                <a:latin typeface="Arial" panose="020B0604020202020204" pitchFamily="34" charset="0"/>
                <a:cs typeface="Arial" panose="020B0604020202020204" pitchFamily="34" charset="0"/>
              </a:rPr>
              <a:t>Counted if used as separators or as components of character constants or string literals.</a:t>
            </a:r>
          </a:p>
          <a:p>
            <a:pPr eaLnBrk="1" hangingPunct="1">
              <a:buFont typeface="Wingdings" panose="05000000000000000000" pitchFamily="2" charset="2"/>
              <a:buChar char="§"/>
            </a:pPr>
            <a:r>
              <a:rPr lang="en-US" altLang="en-US" dirty="0" smtClean="0">
                <a:latin typeface="Arial" panose="020B0604020202020204" pitchFamily="34" charset="0"/>
                <a:cs typeface="Arial" panose="020B0604020202020204" pitchFamily="34" charset="0"/>
              </a:rPr>
              <a:t>Space, tab, linefeed, carriage-return, </a:t>
            </a:r>
            <a:r>
              <a:rPr lang="en-US" altLang="en-US" dirty="0" err="1" smtClean="0">
                <a:latin typeface="Arial" panose="020B0604020202020204" pitchFamily="34" charset="0"/>
                <a:cs typeface="Arial" panose="020B0604020202020204" pitchFamily="34" charset="0"/>
              </a:rPr>
              <a:t>formfeed</a:t>
            </a:r>
            <a:r>
              <a:rPr lang="en-US" altLang="en-US" dirty="0" smtClean="0">
                <a:latin typeface="Arial" panose="020B0604020202020204" pitchFamily="34" charset="0"/>
                <a:cs typeface="Arial" panose="020B0604020202020204" pitchFamily="34" charset="0"/>
              </a:rPr>
              <a:t>, vertical-tab, and newline characters (</a:t>
            </a:r>
            <a:r>
              <a:rPr lang="en-US" altLang="en-US" dirty="0" smtClean="0">
                <a:latin typeface="Courier New" panose="02070309020205020404" pitchFamily="49" charset="0"/>
                <a:cs typeface="Courier New" panose="02070309020205020404" pitchFamily="49" charset="0"/>
              </a:rPr>
              <a:t>\n</a:t>
            </a:r>
            <a:r>
              <a:rPr lang="en-US" altLang="en-US" dirty="0" smtClean="0">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nvGraphicFramePr>
        <p:xfrm>
          <a:off x="1066800" y="4648200"/>
          <a:ext cx="7315200" cy="2011626"/>
        </p:xfrm>
        <a:graphic>
          <a:graphicData uri="http://schemas.openxmlformats.org/drawingml/2006/table">
            <a:tbl>
              <a:tblPr firstRow="1" bandRow="1">
                <a:tableStyleId>{5C22544A-7EE6-4342-B048-85BDC9FD1C3A}</a:tableStyleId>
              </a:tblPr>
              <a:tblGrid>
                <a:gridCol w="7315200"/>
              </a:tblGrid>
              <a:tr h="2011363">
                <a:tc>
                  <a:txBody>
                    <a:bodyPr/>
                    <a:lstStyle/>
                    <a:p>
                      <a:r>
                        <a:rPr lang="en-US" sz="1800" b="1" kern="1200" dirty="0" smtClean="0">
                          <a:solidFill>
                            <a:schemeClr val="tx1"/>
                          </a:solidFill>
                          <a:latin typeface="Courier New" pitchFamily="49" charset="0"/>
                          <a:ea typeface="+mn-ea"/>
                          <a:cs typeface="Courier New" pitchFamily="49" charset="0"/>
                        </a:rPr>
                        <a:t>#include &lt;stdio.h&gt;</a:t>
                      </a:r>
                    </a:p>
                    <a:p>
                      <a:endParaRPr lang="en-US" sz="1800" b="1" kern="1200" dirty="0" smtClean="0">
                        <a:solidFill>
                          <a:schemeClr val="tx1"/>
                        </a:solidFill>
                        <a:latin typeface="Courier New" pitchFamily="49" charset="0"/>
                        <a:ea typeface="+mn-ea"/>
                        <a:cs typeface="Courier New" pitchFamily="49" charset="0"/>
                      </a:endParaRPr>
                    </a:p>
                    <a:p>
                      <a:r>
                        <a:rPr lang="en-US" sz="1800" b="1" kern="1200" dirty="0" smtClean="0">
                          <a:solidFill>
                            <a:schemeClr val="tx1"/>
                          </a:solidFill>
                          <a:latin typeface="Courier New" pitchFamily="49" charset="0"/>
                          <a:ea typeface="+mn-ea"/>
                          <a:cs typeface="Courier New" pitchFamily="49" charset="0"/>
                        </a:rPr>
                        <a:t>void main(void)</a:t>
                      </a:r>
                      <a:endParaRPr lang="en-US" sz="1800" dirty="0" smtClean="0">
                        <a:solidFill>
                          <a:schemeClr val="tx1"/>
                        </a:solidFill>
                        <a:latin typeface="Courier New" pitchFamily="49" charset="0"/>
                        <a:cs typeface="Courier New" pitchFamily="49" charset="0"/>
                      </a:endParaRPr>
                    </a:p>
                    <a:p>
                      <a:r>
                        <a:rPr lang="en-US" sz="1800" b="1" kern="1200" dirty="0" smtClean="0">
                          <a:solidFill>
                            <a:schemeClr val="tx1"/>
                          </a:solidFill>
                          <a:latin typeface="Courier New" pitchFamily="49" charset="0"/>
                          <a:ea typeface="+mn-ea"/>
                          <a:cs typeface="Courier New" pitchFamily="49" charset="0"/>
                        </a:rPr>
                        <a:t>{</a:t>
                      </a:r>
                      <a:endParaRPr lang="en-US" sz="1800" dirty="0" smtClean="0">
                        <a:solidFill>
                          <a:schemeClr val="tx1"/>
                        </a:solidFill>
                        <a:latin typeface="Courier New" pitchFamily="49" charset="0"/>
                        <a:cs typeface="Courier New" pitchFamily="49" charset="0"/>
                      </a:endParaRPr>
                    </a:p>
                    <a:p>
                      <a:r>
                        <a:rPr lang="en-US" sz="1800" b="1" kern="1200" dirty="0" smtClean="0">
                          <a:solidFill>
                            <a:schemeClr val="tx1"/>
                          </a:solidFill>
                          <a:latin typeface="Courier New" pitchFamily="49" charset="0"/>
                          <a:ea typeface="+mn-ea"/>
                          <a:cs typeface="Courier New" pitchFamily="49" charset="0"/>
                        </a:rPr>
                        <a:t>      int MyAge = 12;</a:t>
                      </a:r>
                      <a:endParaRPr lang="en-US" sz="1800" dirty="0" smtClean="0">
                        <a:solidFill>
                          <a:schemeClr val="tx1"/>
                        </a:solidFill>
                        <a:latin typeface="Courier New" pitchFamily="49" charset="0"/>
                        <a:cs typeface="Courier New" pitchFamily="49" charset="0"/>
                      </a:endParaRPr>
                    </a:p>
                    <a:p>
                      <a:r>
                        <a:rPr lang="en-US" sz="1800" b="1" kern="1200" dirty="0" smtClean="0">
                          <a:solidFill>
                            <a:schemeClr val="tx1"/>
                          </a:solidFill>
                          <a:latin typeface="Courier New" pitchFamily="49" charset="0"/>
                          <a:ea typeface="+mn-ea"/>
                          <a:cs typeface="Courier New" pitchFamily="49" charset="0"/>
                        </a:rPr>
                        <a:t>      printf("My name is Mr. C. Cplusplus\n");</a:t>
                      </a:r>
                    </a:p>
                    <a:p>
                      <a:r>
                        <a:rPr lang="en-US" sz="1800" b="1" kern="1200" dirty="0" smtClean="0">
                          <a:solidFill>
                            <a:schemeClr val="tx1"/>
                          </a:solidFill>
                          <a:latin typeface="Courier New" pitchFamily="49" charset="0"/>
                          <a:ea typeface="+mn-ea"/>
                          <a:cs typeface="Courier New" pitchFamily="49" charset="0"/>
                        </a:rPr>
                        <a:t>… }</a:t>
                      </a:r>
                      <a:endParaRPr lang="en-US" sz="1800" dirty="0">
                        <a:solidFill>
                          <a:schemeClr val="tx1"/>
                        </a:solidFill>
                        <a:latin typeface="Courier New" pitchFamily="49" charset="0"/>
                        <a:cs typeface="Courier New" pitchFamily="49" charset="0"/>
                      </a:endParaRPr>
                    </a:p>
                  </a:txBody>
                  <a:tcPr marT="45693" marB="45693"/>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27</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2755975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19200" y="0"/>
            <a:ext cx="6324600" cy="769938"/>
          </a:xfrm>
        </p:spPr>
        <p:txBody>
          <a:bodyPr>
            <a:spAutoFit/>
          </a:bodyPr>
          <a:lstStyle/>
          <a:p>
            <a:r>
              <a:rPr lang="en-US" altLang="en-US" smtClean="0">
                <a:latin typeface="Arial" panose="020B0604020202020204" pitchFamily="34" charset="0"/>
                <a:cs typeface="Arial" panose="020B0604020202020204" pitchFamily="34" charset="0"/>
              </a:rPr>
              <a:t>SYNTAX &amp; SEMANTIC</a:t>
            </a:r>
          </a:p>
        </p:txBody>
      </p:sp>
      <p:sp>
        <p:nvSpPr>
          <p:cNvPr id="15363" name="Content Placeholder 2"/>
          <p:cNvSpPr>
            <a:spLocks noGrp="1"/>
          </p:cNvSpPr>
          <p:nvPr>
            <p:ph idx="1"/>
          </p:nvPr>
        </p:nvSpPr>
        <p:spPr>
          <a:xfrm>
            <a:off x="258147" y="1099457"/>
            <a:ext cx="8686800" cy="5638800"/>
          </a:xfrm>
        </p:spPr>
        <p:txBody>
          <a:bodyPr/>
          <a:lstStyle/>
          <a:p>
            <a:pPr>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Programming language enforces a set of rules, symbols and special words used to construct a program.</a:t>
            </a:r>
          </a:p>
          <a:p>
            <a:pPr>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A set of rules that precisely state the </a:t>
            </a:r>
            <a:r>
              <a:rPr lang="en-US" altLang="en-US" sz="2800" i="1" dirty="0" smtClean="0">
                <a:latin typeface="Arial" panose="020B0604020202020204" pitchFamily="34" charset="0"/>
                <a:cs typeface="Arial" panose="020B0604020202020204" pitchFamily="34" charset="0"/>
              </a:rPr>
              <a:t>validity of the instructions</a:t>
            </a:r>
            <a:r>
              <a:rPr lang="en-US" altLang="en-US" sz="2800" dirty="0" smtClean="0">
                <a:latin typeface="Arial" panose="020B0604020202020204" pitchFamily="34" charset="0"/>
                <a:cs typeface="Arial" panose="020B0604020202020204" pitchFamily="34" charset="0"/>
              </a:rPr>
              <a:t> used to construct C program is called </a:t>
            </a:r>
            <a:r>
              <a:rPr lang="en-US" altLang="en-US" sz="2800" u="sng" dirty="0" smtClean="0">
                <a:latin typeface="Arial" panose="020B0604020202020204" pitchFamily="34" charset="0"/>
                <a:cs typeface="Arial" panose="020B0604020202020204" pitchFamily="34" charset="0"/>
              </a:rPr>
              <a:t>syntax or 'grammar'</a:t>
            </a:r>
            <a:r>
              <a:rPr lang="en-US" altLang="en-US" sz="2800" dirty="0" smtClean="0">
                <a:latin typeface="Arial" panose="020B0604020202020204" pitchFamily="34" charset="0"/>
                <a:cs typeface="Arial" panose="020B0604020202020204" pitchFamily="34" charset="0"/>
              </a:rPr>
              <a:t> else syntax error will be generated.</a:t>
            </a:r>
          </a:p>
          <a:p>
            <a:pPr>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The correctness of the instructions used to write C program is called </a:t>
            </a:r>
            <a:r>
              <a:rPr lang="en-US" altLang="en-US" sz="2800" u="sng" dirty="0" smtClean="0">
                <a:latin typeface="Arial" panose="020B0604020202020204" pitchFamily="34" charset="0"/>
                <a:cs typeface="Arial" panose="020B0604020202020204" pitchFamily="34" charset="0"/>
              </a:rPr>
              <a:t>semantics or </a:t>
            </a:r>
            <a:r>
              <a:rPr lang="en-US" altLang="en-US" sz="2800" i="1" u="sng" dirty="0" smtClean="0">
                <a:latin typeface="Arial" panose="020B0604020202020204" pitchFamily="34" charset="0"/>
                <a:cs typeface="Arial" panose="020B0604020202020204" pitchFamily="34" charset="0"/>
              </a:rPr>
              <a:t>correct meaning</a:t>
            </a:r>
            <a:r>
              <a:rPr lang="en-US" altLang="en-US" sz="2800"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These set of rules for </a:t>
            </a:r>
            <a:r>
              <a:rPr lang="en-US" altLang="en-US" sz="2800" u="sng" dirty="0" smtClean="0">
                <a:latin typeface="Arial" panose="020B0604020202020204" pitchFamily="34" charset="0"/>
                <a:cs typeface="Arial" panose="020B0604020202020204" pitchFamily="34" charset="0"/>
              </a:rPr>
              <a:t>instructions validity</a:t>
            </a:r>
            <a:r>
              <a:rPr lang="en-US" altLang="en-US" sz="2800" dirty="0" smtClean="0">
                <a:latin typeface="Arial" panose="020B0604020202020204" pitchFamily="34" charset="0"/>
                <a:cs typeface="Arial" panose="020B0604020202020204" pitchFamily="34" charset="0"/>
              </a:rPr>
              <a:t> and </a:t>
            </a:r>
            <a:r>
              <a:rPr lang="en-US" altLang="en-US" sz="2800" u="sng" dirty="0" smtClean="0">
                <a:latin typeface="Arial" panose="020B0604020202020204" pitchFamily="34" charset="0"/>
                <a:cs typeface="Arial" panose="020B0604020202020204" pitchFamily="34" charset="0"/>
              </a:rPr>
              <a:t>correctness</a:t>
            </a:r>
            <a:r>
              <a:rPr lang="en-US" altLang="en-US" sz="2800" dirty="0" smtClean="0">
                <a:latin typeface="Arial" panose="020B0604020202020204" pitchFamily="34" charset="0"/>
                <a:cs typeface="Arial" panose="020B0604020202020204" pitchFamily="34" charset="0"/>
              </a:rPr>
              <a:t> are monitored by the compilers.</a:t>
            </a:r>
          </a:p>
          <a:p>
            <a:pPr>
              <a:buFont typeface="Wingdings" panose="05000000000000000000" pitchFamily="2" charset="2"/>
              <a:buChar char="§"/>
            </a:pPr>
            <a:r>
              <a:rPr lang="en-US" altLang="en-US" sz="2800" dirty="0" smtClean="0">
                <a:latin typeface="Arial" panose="020B0604020202020204" pitchFamily="34" charset="0"/>
                <a:cs typeface="Arial" panose="020B0604020202020204" pitchFamily="34" charset="0"/>
              </a:rPr>
              <a:t>Semantically one but can have many syntaxes.</a:t>
            </a:r>
            <a:endParaRPr lang="en-US" altLang="en-US" sz="2800" dirty="0" smtClean="0"/>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28</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231414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228600"/>
            <a:ext cx="7620000" cy="769938"/>
          </a:xfrm>
        </p:spPr>
        <p:txBody>
          <a:bodyPr>
            <a:spAutoFit/>
          </a:bodyPr>
          <a:lstStyle/>
          <a:p>
            <a:r>
              <a:rPr lang="en-US" altLang="en-US" smtClean="0">
                <a:latin typeface="Arial" panose="020B0604020202020204" pitchFamily="34" charset="0"/>
                <a:cs typeface="Arial" panose="020B0604020202020204" pitchFamily="34" charset="0"/>
              </a:rPr>
              <a:t>SYNTAX &amp; SEMANTIC</a:t>
            </a:r>
          </a:p>
        </p:txBody>
      </p:sp>
      <p:sp>
        <p:nvSpPr>
          <p:cNvPr id="16387" name="Content Placeholder 2"/>
          <p:cNvSpPr>
            <a:spLocks noGrp="1"/>
          </p:cNvSpPr>
          <p:nvPr>
            <p:ph idx="1"/>
          </p:nvPr>
        </p:nvSpPr>
        <p:spPr/>
        <p:txBody>
          <a:bodyPr/>
          <a:lstStyle/>
          <a:p>
            <a:pPr>
              <a:buFont typeface="Wingdings" panose="05000000000000000000" pitchFamily="2" charset="2"/>
              <a:buChar char="§"/>
            </a:pPr>
            <a:r>
              <a:rPr lang="en-US" altLang="en-US" sz="2200" dirty="0" smtClean="0">
                <a:latin typeface="Arial" panose="020B0604020202020204" pitchFamily="34" charset="0"/>
                <a:cs typeface="Arial" panose="020B0604020202020204" pitchFamily="34" charset="0"/>
              </a:rPr>
              <a:t>e.g.</a:t>
            </a:r>
          </a:p>
          <a:p>
            <a:endParaRPr lang="en-US" altLang="en-US" sz="2200" dirty="0" smtClean="0">
              <a:latin typeface="Arial" panose="020B0604020202020204" pitchFamily="34" charset="0"/>
              <a:cs typeface="Arial" panose="020B0604020202020204" pitchFamily="34" charset="0"/>
            </a:endParaRPr>
          </a:p>
          <a:p>
            <a:endParaRPr lang="en-US" altLang="en-US" sz="2200" dirty="0" smtClean="0">
              <a:latin typeface="Arial" panose="020B0604020202020204" pitchFamily="34" charset="0"/>
              <a:cs typeface="Arial" panose="020B0604020202020204" pitchFamily="34" charset="0"/>
            </a:endParaRPr>
          </a:p>
          <a:p>
            <a:endParaRPr lang="en-US" altLang="en-US" sz="2200" dirty="0" smtClean="0">
              <a:latin typeface="Arial" panose="020B0604020202020204" pitchFamily="34" charset="0"/>
              <a:cs typeface="Arial" panose="020B0604020202020204" pitchFamily="34" charset="0"/>
            </a:endParaRPr>
          </a:p>
          <a:p>
            <a:endParaRPr lang="en-US" altLang="en-US" sz="2200" dirty="0" smtClean="0">
              <a:latin typeface="Arial" panose="020B0604020202020204" pitchFamily="34" charset="0"/>
              <a:cs typeface="Arial" panose="020B0604020202020204" pitchFamily="34" charset="0"/>
            </a:endParaRPr>
          </a:p>
          <a:p>
            <a:endParaRPr lang="en-US" altLang="en-US" sz="2200"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altLang="en-US" sz="2200" i="1" dirty="0" err="1" smtClean="0">
                <a:latin typeface="Arial" panose="020B0604020202020204" pitchFamily="34" charset="0"/>
                <a:cs typeface="Arial" panose="020B0604020202020204" pitchFamily="34" charset="0"/>
              </a:rPr>
              <a:t>Pseudocode</a:t>
            </a:r>
            <a:r>
              <a:rPr lang="en-US" altLang="en-US" sz="2200" dirty="0" smtClean="0">
                <a:latin typeface="Arial" panose="020B0604020202020204" pitchFamily="34" charset="0"/>
                <a:cs typeface="Arial" panose="020B0604020202020204" pitchFamily="34" charset="0"/>
              </a:rPr>
              <a:t> - an informal high-level description of the operating principle of a computer program or other algorithm. </a:t>
            </a:r>
          </a:p>
          <a:p>
            <a:pPr>
              <a:buFont typeface="Wingdings" panose="05000000000000000000" pitchFamily="2" charset="2"/>
              <a:buChar char="§"/>
            </a:pPr>
            <a:r>
              <a:rPr lang="en-US" altLang="en-US" sz="2200" dirty="0" smtClean="0">
                <a:latin typeface="Arial" panose="020B0604020202020204" pitchFamily="34" charset="0"/>
                <a:cs typeface="Arial" panose="020B0604020202020204" pitchFamily="34" charset="0"/>
              </a:rPr>
              <a:t>Uses the structural conventions of a programming language, but is intended for </a:t>
            </a:r>
            <a:r>
              <a:rPr lang="en-US" altLang="en-US" sz="2200" u="sng" dirty="0" smtClean="0">
                <a:latin typeface="Arial" panose="020B0604020202020204" pitchFamily="34" charset="0"/>
                <a:cs typeface="Arial" panose="020B0604020202020204" pitchFamily="34" charset="0"/>
              </a:rPr>
              <a:t>human reading rather than machine reading</a:t>
            </a:r>
            <a:r>
              <a:rPr lang="en-US" altLang="en-US" sz="2200" dirty="0" smtClean="0">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nvGraphicFramePr>
        <p:xfrm>
          <a:off x="762000" y="1987420"/>
          <a:ext cx="7543800" cy="1584828"/>
        </p:xfrm>
        <a:graphic>
          <a:graphicData uri="http://schemas.openxmlformats.org/drawingml/2006/table">
            <a:tbl>
              <a:tblPr firstRow="1" bandRow="1">
                <a:tableStyleId>{5C22544A-7EE6-4342-B048-85BDC9FD1C3A}</a:tableStyleId>
              </a:tblPr>
              <a:tblGrid>
                <a:gridCol w="7543800"/>
              </a:tblGrid>
              <a:tr h="1584325">
                <a:tc>
                  <a:txBody>
                    <a:bodyPr/>
                    <a:lstStyle/>
                    <a:p>
                      <a:r>
                        <a:rPr lang="en-US" sz="2000" dirty="0" smtClean="0">
                          <a:latin typeface="Arial" pitchFamily="34" charset="0"/>
                          <a:cs typeface="Arial" pitchFamily="34" charset="0"/>
                        </a:rPr>
                        <a:t>To add an integer to a variable </a:t>
                      </a:r>
                      <a:r>
                        <a:rPr lang="en-US" sz="2000" dirty="0" smtClean="0">
                          <a:latin typeface="Courier New" pitchFamily="49" charset="0"/>
                          <a:cs typeface="Courier New" pitchFamily="49" charset="0"/>
                        </a:rPr>
                        <a:t>q</a:t>
                      </a:r>
                      <a:r>
                        <a:rPr lang="en-US" sz="2000" dirty="0" smtClean="0">
                          <a:latin typeface="Arial" pitchFamily="34" charset="0"/>
                          <a:cs typeface="Arial" pitchFamily="34" charset="0"/>
                        </a:rPr>
                        <a:t> and store the result in </a:t>
                      </a:r>
                      <a:r>
                        <a:rPr lang="en-US" sz="2000" dirty="0" smtClean="0">
                          <a:latin typeface="Courier New" pitchFamily="49" charset="0"/>
                          <a:cs typeface="Courier New" pitchFamily="49" charset="0"/>
                        </a:rPr>
                        <a:t>q</a:t>
                      </a:r>
                      <a:r>
                        <a:rPr lang="en-US" sz="2000" dirty="0" smtClean="0">
                          <a:latin typeface="Arial" pitchFamily="34" charset="0"/>
                          <a:cs typeface="Arial" pitchFamily="34" charset="0"/>
                        </a:rPr>
                        <a:t> (semantic), syntaxically (correct), we</a:t>
                      </a:r>
                      <a:r>
                        <a:rPr lang="en-US" sz="2000" baseline="0" dirty="0" smtClean="0">
                          <a:latin typeface="Arial" pitchFamily="34" charset="0"/>
                          <a:cs typeface="Arial" pitchFamily="34" charset="0"/>
                        </a:rPr>
                        <a:t> can write:</a:t>
                      </a:r>
                    </a:p>
                    <a:p>
                      <a:endParaRPr lang="en-US" sz="2000" baseline="0" dirty="0" smtClean="0">
                        <a:latin typeface="Arial" pitchFamily="34" charset="0"/>
                        <a:cs typeface="Arial" pitchFamily="34" charset="0"/>
                      </a:endParaRPr>
                    </a:p>
                    <a:p>
                      <a:r>
                        <a:rPr lang="en-US" sz="2000" dirty="0" smtClean="0">
                          <a:latin typeface="Courier New" pitchFamily="49" charset="0"/>
                          <a:cs typeface="Courier New" pitchFamily="49" charset="0"/>
                        </a:rPr>
                        <a:t>q = q + 3;</a:t>
                      </a:r>
                      <a:r>
                        <a:rPr lang="en-US" sz="2000" dirty="0" smtClean="0">
                          <a:latin typeface="Arial" pitchFamily="34" charset="0"/>
                          <a:cs typeface="Arial" pitchFamily="34" charset="0"/>
                        </a:rPr>
                        <a:t> or  </a:t>
                      </a:r>
                      <a:r>
                        <a:rPr lang="en-US" sz="2000" dirty="0" smtClean="0">
                          <a:latin typeface="Courier New" pitchFamily="49" charset="0"/>
                          <a:cs typeface="Courier New" pitchFamily="49" charset="0"/>
                        </a:rPr>
                        <a:t>q += 3;</a:t>
                      </a:r>
                      <a:endParaRPr lang="en-US" sz="1800" dirty="0" smtClean="0">
                        <a:latin typeface="Courier New" pitchFamily="49" charset="0"/>
                        <a:cs typeface="Courier New" pitchFamily="49" charset="0"/>
                      </a:endParaRPr>
                    </a:p>
                    <a:p>
                      <a:endParaRPr lang="en-US" sz="1800" dirty="0"/>
                    </a:p>
                  </a:txBody>
                  <a:tcPr marT="45654" marB="45654"/>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29</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2877238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smtClean="0">
                <a:latin typeface="Arial" panose="020B0604020202020204" pitchFamily="34" charset="0"/>
              </a:rPr>
              <a:t>CPU: Central Processing Unit</a:t>
            </a:r>
          </a:p>
        </p:txBody>
      </p:sp>
      <p:grpSp>
        <p:nvGrpSpPr>
          <p:cNvPr id="32773" name="Group 23"/>
          <p:cNvGrpSpPr>
            <a:grpSpLocks/>
          </p:cNvGrpSpPr>
          <p:nvPr/>
        </p:nvGrpSpPr>
        <p:grpSpPr bwMode="auto">
          <a:xfrm>
            <a:off x="2838450" y="1563688"/>
            <a:ext cx="3352800" cy="3581400"/>
            <a:chOff x="2496" y="1104"/>
            <a:chExt cx="2112" cy="2256"/>
          </a:xfrm>
        </p:grpSpPr>
        <p:sp>
          <p:nvSpPr>
            <p:cNvPr id="32775" name="Rectangle 5"/>
            <p:cNvSpPr>
              <a:spLocks noChangeArrowheads="1"/>
            </p:cNvSpPr>
            <p:nvPr/>
          </p:nvSpPr>
          <p:spPr bwMode="auto">
            <a:xfrm>
              <a:off x="2496" y="1104"/>
              <a:ext cx="2112" cy="2256"/>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2776" name="Text Box 7"/>
            <p:cNvSpPr txBox="1">
              <a:spLocks noChangeArrowheads="1"/>
            </p:cNvSpPr>
            <p:nvPr/>
          </p:nvSpPr>
          <p:spPr bwMode="auto">
            <a:xfrm>
              <a:off x="2544" y="2947"/>
              <a:ext cx="20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Control Unit</a:t>
              </a:r>
            </a:p>
          </p:txBody>
        </p:sp>
        <p:sp>
          <p:nvSpPr>
            <p:cNvPr id="32777" name="Text Box 8"/>
            <p:cNvSpPr txBox="1">
              <a:spLocks noChangeArrowheads="1"/>
            </p:cNvSpPr>
            <p:nvPr/>
          </p:nvSpPr>
          <p:spPr bwMode="auto">
            <a:xfrm>
              <a:off x="2544" y="1152"/>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Registers</a:t>
              </a:r>
            </a:p>
          </p:txBody>
        </p:sp>
        <p:sp>
          <p:nvSpPr>
            <p:cNvPr id="32778" name="Rectangle 9"/>
            <p:cNvSpPr>
              <a:spLocks noChangeArrowheads="1"/>
            </p:cNvSpPr>
            <p:nvPr/>
          </p:nvSpPr>
          <p:spPr bwMode="auto">
            <a:xfrm>
              <a:off x="2796" y="1392"/>
              <a:ext cx="576" cy="144"/>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2779" name="Line 10"/>
            <p:cNvSpPr>
              <a:spLocks noChangeShapeType="1"/>
            </p:cNvSpPr>
            <p:nvPr/>
          </p:nvSpPr>
          <p:spPr bwMode="auto">
            <a:xfrm>
              <a:off x="2496" y="2736"/>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1"/>
            <p:cNvSpPr>
              <a:spLocks noChangeShapeType="1"/>
            </p:cNvSpPr>
            <p:nvPr/>
          </p:nvSpPr>
          <p:spPr bwMode="auto">
            <a:xfrm>
              <a:off x="3474" y="1104"/>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Rectangle 12"/>
            <p:cNvSpPr>
              <a:spLocks noChangeArrowheads="1"/>
            </p:cNvSpPr>
            <p:nvPr/>
          </p:nvSpPr>
          <p:spPr bwMode="auto">
            <a:xfrm>
              <a:off x="2796" y="1584"/>
              <a:ext cx="576" cy="144"/>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2782" name="Rectangle 13"/>
            <p:cNvSpPr>
              <a:spLocks noChangeArrowheads="1"/>
            </p:cNvSpPr>
            <p:nvPr/>
          </p:nvSpPr>
          <p:spPr bwMode="auto">
            <a:xfrm>
              <a:off x="2796" y="2064"/>
              <a:ext cx="576" cy="144"/>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2783" name="Rectangle 14"/>
            <p:cNvSpPr>
              <a:spLocks noChangeArrowheads="1"/>
            </p:cNvSpPr>
            <p:nvPr/>
          </p:nvSpPr>
          <p:spPr bwMode="auto">
            <a:xfrm>
              <a:off x="2796" y="2304"/>
              <a:ext cx="576" cy="144"/>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2784" name="Rectangle 15"/>
            <p:cNvSpPr>
              <a:spLocks noChangeArrowheads="1"/>
            </p:cNvSpPr>
            <p:nvPr/>
          </p:nvSpPr>
          <p:spPr bwMode="auto">
            <a:xfrm>
              <a:off x="2796" y="2496"/>
              <a:ext cx="576" cy="144"/>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2785" name="Text Box 16"/>
            <p:cNvSpPr txBox="1">
              <a:spLocks noChangeArrowheads="1"/>
            </p:cNvSpPr>
            <p:nvPr/>
          </p:nvSpPr>
          <p:spPr bwMode="auto">
            <a:xfrm>
              <a:off x="3588" y="1718"/>
              <a:ext cx="91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Arithmetic &amp; Logic Unit</a:t>
              </a:r>
            </a:p>
          </p:txBody>
        </p:sp>
        <p:sp>
          <p:nvSpPr>
            <p:cNvPr id="32786" name="Text Box 17"/>
            <p:cNvSpPr txBox="1">
              <a:spLocks noChangeArrowheads="1"/>
            </p:cNvSpPr>
            <p:nvPr/>
          </p:nvSpPr>
          <p:spPr bwMode="auto">
            <a:xfrm>
              <a:off x="2610" y="1410"/>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R1</a:t>
              </a:r>
            </a:p>
          </p:txBody>
        </p:sp>
        <p:sp>
          <p:nvSpPr>
            <p:cNvPr id="32787" name="Text Box 18"/>
            <p:cNvSpPr txBox="1">
              <a:spLocks noChangeArrowheads="1"/>
            </p:cNvSpPr>
            <p:nvPr/>
          </p:nvSpPr>
          <p:spPr bwMode="auto">
            <a:xfrm>
              <a:off x="2610" y="1610"/>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R2</a:t>
              </a:r>
            </a:p>
          </p:txBody>
        </p:sp>
        <p:sp>
          <p:nvSpPr>
            <p:cNvPr id="32788" name="Text Box 19"/>
            <p:cNvSpPr txBox="1">
              <a:spLocks noChangeArrowheads="1"/>
            </p:cNvSpPr>
            <p:nvPr/>
          </p:nvSpPr>
          <p:spPr bwMode="auto">
            <a:xfrm>
              <a:off x="2566" y="1792"/>
              <a:ext cx="19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50000"/>
                </a:lnSpc>
              </a:pPr>
              <a:r>
                <a:rPr lang="en-US" altLang="en-US"/>
                <a:t>.</a:t>
              </a:r>
            </a:p>
            <a:p>
              <a:pPr algn="ctr" eaLnBrk="1" hangingPunct="1">
                <a:lnSpc>
                  <a:spcPct val="50000"/>
                </a:lnSpc>
              </a:pPr>
              <a:r>
                <a:rPr lang="en-US" altLang="en-US"/>
                <a:t>.</a:t>
              </a:r>
            </a:p>
            <a:p>
              <a:pPr algn="ctr" eaLnBrk="1" hangingPunct="1">
                <a:lnSpc>
                  <a:spcPct val="50000"/>
                </a:lnSpc>
              </a:pPr>
              <a:r>
                <a:rPr lang="en-US" altLang="en-US"/>
                <a:t>.</a:t>
              </a:r>
            </a:p>
          </p:txBody>
        </p:sp>
        <p:sp>
          <p:nvSpPr>
            <p:cNvPr id="32789" name="Text Box 20"/>
            <p:cNvSpPr txBox="1">
              <a:spLocks noChangeArrowheads="1"/>
            </p:cNvSpPr>
            <p:nvPr/>
          </p:nvSpPr>
          <p:spPr bwMode="auto">
            <a:xfrm>
              <a:off x="2608" y="2085"/>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Rm</a:t>
              </a:r>
            </a:p>
          </p:txBody>
        </p:sp>
        <p:sp>
          <p:nvSpPr>
            <p:cNvPr id="32790" name="Text Box 21"/>
            <p:cNvSpPr txBox="1">
              <a:spLocks noChangeArrowheads="1"/>
            </p:cNvSpPr>
            <p:nvPr/>
          </p:nvSpPr>
          <p:spPr bwMode="auto">
            <a:xfrm>
              <a:off x="2610" y="2311"/>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IR</a:t>
              </a:r>
            </a:p>
          </p:txBody>
        </p:sp>
        <p:sp>
          <p:nvSpPr>
            <p:cNvPr id="32791" name="Text Box 22"/>
            <p:cNvSpPr txBox="1">
              <a:spLocks noChangeArrowheads="1"/>
            </p:cNvSpPr>
            <p:nvPr/>
          </p:nvSpPr>
          <p:spPr bwMode="auto">
            <a:xfrm>
              <a:off x="2591" y="2512"/>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a:t>...</a:t>
              </a:r>
            </a:p>
          </p:txBody>
        </p:sp>
      </p:gr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562100"/>
            <a:ext cx="467995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23556"/>
                                        </p:tgtEl>
                                      </p:cBhvr>
                                    </p:animEffect>
                                    <p:set>
                                      <p:cBhvr>
                                        <p:cTn id="7" dur="1" fill="hold">
                                          <p:stCondLst>
                                            <p:cond delay="1999"/>
                                          </p:stCondLst>
                                        </p:cTn>
                                        <p:tgtEl>
                                          <p:spTgt spid="235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228600"/>
            <a:ext cx="8382000" cy="769938"/>
          </a:xfrm>
        </p:spPr>
        <p:txBody>
          <a:bodyPr>
            <a:spAutoFit/>
          </a:bodyPr>
          <a:lstStyle/>
          <a:p>
            <a:r>
              <a:rPr lang="en-US" altLang="en-US" smtClean="0">
                <a:latin typeface="Arial" panose="020B0604020202020204" pitchFamily="34" charset="0"/>
                <a:cs typeface="Arial" panose="020B0604020202020204" pitchFamily="34" charset="0"/>
              </a:rPr>
              <a:t>PSEUDOCODE &amp; ALGORITHM</a:t>
            </a:r>
          </a:p>
        </p:txBody>
      </p:sp>
      <p:sp>
        <p:nvSpPr>
          <p:cNvPr id="17411" name="Content Placeholder 2"/>
          <p:cNvSpPr>
            <a:spLocks noGrp="1"/>
          </p:cNvSpPr>
          <p:nvPr>
            <p:ph idx="1"/>
          </p:nvPr>
        </p:nvSpPr>
        <p:spPr>
          <a:xfrm>
            <a:off x="457200" y="1447800"/>
            <a:ext cx="8229600" cy="4953000"/>
          </a:xfrm>
        </p:spPr>
        <p:txBody>
          <a:bodyPr/>
          <a:lstStyle/>
          <a:p>
            <a:pPr>
              <a:buFont typeface="Wingdings" panose="05000000000000000000" pitchFamily="2" charset="2"/>
              <a:buChar char="§"/>
            </a:pPr>
            <a:r>
              <a:rPr lang="en-US" altLang="en-US" sz="2400" smtClean="0">
                <a:latin typeface="Arial" panose="020B0604020202020204" pitchFamily="34" charset="0"/>
                <a:cs typeface="Arial" panose="020B0604020202020204" pitchFamily="34" charset="0"/>
              </a:rPr>
              <a:t>An informal high-level description of  a computer program or algorithm operating principle.</a:t>
            </a:r>
          </a:p>
          <a:p>
            <a:pPr>
              <a:buFont typeface="Wingdings" panose="05000000000000000000" pitchFamily="2" charset="2"/>
              <a:buChar char="§"/>
            </a:pPr>
            <a:r>
              <a:rPr lang="en-US" altLang="en-US" sz="2400" smtClean="0">
                <a:latin typeface="Arial" panose="020B0604020202020204" pitchFamily="34" charset="0"/>
                <a:cs typeface="Arial" panose="020B0604020202020204" pitchFamily="34" charset="0"/>
              </a:rPr>
              <a:t>An </a:t>
            </a:r>
            <a:r>
              <a:rPr lang="en-US" altLang="en-US" sz="2400" i="1" smtClean="0">
                <a:latin typeface="Arial" panose="020B0604020202020204" pitchFamily="34" charset="0"/>
                <a:cs typeface="Arial" panose="020B0604020202020204" pitchFamily="34" charset="0"/>
              </a:rPr>
              <a:t>algorithm</a:t>
            </a:r>
            <a:r>
              <a:rPr lang="en-US" altLang="en-US" sz="2400" smtClean="0">
                <a:latin typeface="Arial" panose="020B0604020202020204" pitchFamily="34" charset="0"/>
                <a:cs typeface="Arial" panose="020B0604020202020204" pitchFamily="34" charset="0"/>
              </a:rPr>
              <a:t> is merely the sequence of steps taken to solve a problem which are normally a sequence, selection, iteration and a </a:t>
            </a:r>
            <a:r>
              <a:rPr lang="en-US" altLang="en-US" sz="2400" i="1" smtClean="0">
                <a:latin typeface="Arial" panose="020B0604020202020204" pitchFamily="34" charset="0"/>
                <a:cs typeface="Arial" panose="020B0604020202020204" pitchFamily="34" charset="0"/>
              </a:rPr>
              <a:t>case</a:t>
            </a:r>
            <a:r>
              <a:rPr lang="en-US" altLang="en-US" sz="2400" smtClean="0">
                <a:latin typeface="Arial" panose="020B0604020202020204" pitchFamily="34" charset="0"/>
                <a:cs typeface="Arial" panose="020B0604020202020204" pitchFamily="34" charset="0"/>
              </a:rPr>
              <a:t>-type statement. </a:t>
            </a:r>
          </a:p>
          <a:p>
            <a:pPr>
              <a:buFont typeface="Wingdings" panose="05000000000000000000" pitchFamily="2" charset="2"/>
              <a:buChar char="§"/>
            </a:pPr>
            <a:r>
              <a:rPr lang="en-US" altLang="en-US" sz="2400" smtClean="0">
                <a:latin typeface="Arial" panose="020B0604020202020204" pitchFamily="34" charset="0"/>
                <a:cs typeface="Arial" panose="020B0604020202020204" pitchFamily="34" charset="0"/>
              </a:rPr>
              <a:t>Algorithm is a </a:t>
            </a:r>
            <a:r>
              <a:rPr lang="en-US" altLang="en-US" sz="2400" u="sng" smtClean="0">
                <a:latin typeface="Arial" panose="020B0604020202020204" pitchFamily="34" charset="0"/>
                <a:cs typeface="Arial" panose="020B0604020202020204" pitchFamily="34" charset="0"/>
              </a:rPr>
              <a:t>procedure for solving a problem</a:t>
            </a:r>
            <a:r>
              <a:rPr lang="en-US" altLang="en-US" sz="2400" smtClean="0">
                <a:latin typeface="Arial" panose="020B0604020202020204" pitchFamily="34" charset="0"/>
                <a:cs typeface="Arial" panose="020B0604020202020204" pitchFamily="34" charset="0"/>
              </a:rPr>
              <a:t> - </a:t>
            </a:r>
            <a:r>
              <a:rPr lang="en-US" altLang="en-US" sz="2400" u="sng" smtClean="0">
                <a:latin typeface="Arial" panose="020B0604020202020204" pitchFamily="34" charset="0"/>
                <a:cs typeface="Arial" panose="020B0604020202020204" pitchFamily="34" charset="0"/>
              </a:rPr>
              <a:t>actions</a:t>
            </a:r>
            <a:r>
              <a:rPr lang="en-US" altLang="en-US" sz="2400" smtClean="0">
                <a:latin typeface="Arial" panose="020B0604020202020204" pitchFamily="34" charset="0"/>
                <a:cs typeface="Arial" panose="020B0604020202020204" pitchFamily="34" charset="0"/>
              </a:rPr>
              <a:t> to be executed and the </a:t>
            </a:r>
            <a:r>
              <a:rPr lang="en-US" altLang="en-US" sz="2400" u="sng" smtClean="0">
                <a:latin typeface="Arial" panose="020B0604020202020204" pitchFamily="34" charset="0"/>
                <a:cs typeface="Arial" panose="020B0604020202020204" pitchFamily="34" charset="0"/>
              </a:rPr>
              <a:t>order</a:t>
            </a:r>
            <a:r>
              <a:rPr lang="en-US" altLang="en-US" sz="2400" smtClean="0">
                <a:latin typeface="Arial" panose="020B0604020202020204" pitchFamily="34" charset="0"/>
                <a:cs typeface="Arial" panose="020B0604020202020204" pitchFamily="34" charset="0"/>
              </a:rPr>
              <a:t> in which those actions are to be executed.</a:t>
            </a:r>
          </a:p>
          <a:p>
            <a:pPr>
              <a:buFont typeface="Wingdings" panose="05000000000000000000" pitchFamily="2" charset="2"/>
              <a:buChar char="§"/>
            </a:pPr>
            <a:r>
              <a:rPr lang="en-US" altLang="en-US" sz="2400" smtClean="0">
                <a:latin typeface="Arial" panose="020B0604020202020204" pitchFamily="34" charset="0"/>
                <a:cs typeface="Arial" panose="020B0604020202020204" pitchFamily="34" charset="0"/>
              </a:rPr>
              <a:t>e.g. to sort ascendingly, the given unsorted integers, we can achieve this by using several different algorithms. </a:t>
            </a:r>
          </a:p>
          <a:p>
            <a:pPr>
              <a:buFont typeface="Wingdings" panose="05000000000000000000" pitchFamily="2" charset="2"/>
              <a:buChar char="§"/>
            </a:pPr>
            <a:r>
              <a:rPr lang="en-US" altLang="en-US" sz="2400" smtClean="0">
                <a:latin typeface="Arial" panose="020B0604020202020204" pitchFamily="34" charset="0"/>
                <a:cs typeface="Arial" panose="020B0604020202020204" pitchFamily="34" charset="0"/>
              </a:rPr>
              <a:t>Every algorithm may have different number line of code,  different repetition loops, different execution speeds etc.</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30</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762314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228600"/>
            <a:ext cx="8229600" cy="769938"/>
          </a:xfrm>
        </p:spPr>
        <p:txBody>
          <a:bodyPr>
            <a:spAutoFit/>
          </a:bodyPr>
          <a:lstStyle/>
          <a:p>
            <a:r>
              <a:rPr lang="en-US" altLang="en-US" smtClean="0">
                <a:latin typeface="Arial" panose="020B0604020202020204" pitchFamily="34" charset="0"/>
                <a:cs typeface="Arial" panose="020B0604020202020204" pitchFamily="34" charset="0"/>
              </a:rPr>
              <a:t>PSEUDOCODE &amp; ALGORITHM</a:t>
            </a:r>
          </a:p>
        </p:txBody>
      </p:sp>
      <p:sp>
        <p:nvSpPr>
          <p:cNvPr id="18435" name="Content Placeholder 2"/>
          <p:cNvSpPr>
            <a:spLocks noGrp="1"/>
          </p:cNvSpPr>
          <p:nvPr>
            <p:ph idx="1"/>
          </p:nvPr>
        </p:nvSpPr>
        <p:spPr/>
        <p:txBody>
          <a:bodyPr/>
          <a:lstStyle/>
          <a:p>
            <a:pPr>
              <a:buFont typeface="Wingdings" panose="05000000000000000000" pitchFamily="2" charset="2"/>
              <a:buChar char="§"/>
            </a:pPr>
            <a:r>
              <a:rPr lang="en-US" altLang="en-US" smtClean="0">
                <a:latin typeface="Arial" panose="020B0604020202020204" pitchFamily="34" charset="0"/>
                <a:cs typeface="Arial" panose="020B0604020202020204" pitchFamily="34" charset="0"/>
              </a:rPr>
              <a:t>But all the program have similar purpose: to sort the given unsorted integers in ascending order.</a:t>
            </a:r>
          </a:p>
          <a:p>
            <a:pPr>
              <a:buFont typeface="Wingdings" panose="05000000000000000000" pitchFamily="2" charset="2"/>
              <a:buChar char="§"/>
            </a:pPr>
            <a:r>
              <a:rPr lang="en-US" altLang="en-US" smtClean="0">
                <a:latin typeface="Arial" panose="020B0604020202020204" pitchFamily="34" charset="0"/>
                <a:cs typeface="Arial" panose="020B0604020202020204" pitchFamily="34" charset="0"/>
              </a:rPr>
              <a:t>Pseudocode uses programming language’s  structural conventions ,  intended for </a:t>
            </a:r>
            <a:r>
              <a:rPr lang="en-US" altLang="en-US" u="sng" smtClean="0">
                <a:latin typeface="Arial" panose="020B0604020202020204" pitchFamily="34" charset="0"/>
                <a:cs typeface="Arial" panose="020B0604020202020204" pitchFamily="34" charset="0"/>
              </a:rPr>
              <a:t>human</a:t>
            </a:r>
            <a:r>
              <a:rPr lang="en-US" altLang="en-US" smtClean="0">
                <a:latin typeface="Arial" panose="020B0604020202020204" pitchFamily="34" charset="0"/>
                <a:cs typeface="Arial" panose="020B0604020202020204" pitchFamily="34" charset="0"/>
              </a:rPr>
              <a:t> rather than </a:t>
            </a:r>
            <a:r>
              <a:rPr lang="en-US" altLang="en-US" u="sng" smtClean="0">
                <a:latin typeface="Arial" panose="020B0604020202020204" pitchFamily="34" charset="0"/>
                <a:cs typeface="Arial" panose="020B0604020202020204" pitchFamily="34" charset="0"/>
              </a:rPr>
              <a:t>machine reading</a:t>
            </a:r>
            <a:r>
              <a:rPr lang="en-US" altLang="en-US"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altLang="en-US" smtClean="0">
                <a:latin typeface="Arial" panose="020B0604020202020204" pitchFamily="34" charset="0"/>
                <a:cs typeface="Arial" panose="020B0604020202020204" pitchFamily="34" charset="0"/>
              </a:rPr>
              <a:t>helps programmers develop algorithms.</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31</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573034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0"/>
            <a:ext cx="8229600" cy="769938"/>
          </a:xfrm>
        </p:spPr>
        <p:txBody>
          <a:bodyPr>
            <a:spAutoFit/>
          </a:bodyPr>
          <a:lstStyle/>
          <a:p>
            <a:r>
              <a:rPr lang="en-US" altLang="en-US" smtClean="0">
                <a:latin typeface="Arial" panose="020B0604020202020204" pitchFamily="34" charset="0"/>
                <a:cs typeface="Arial" panose="020B0604020202020204" pitchFamily="34" charset="0"/>
              </a:rPr>
              <a:t>PSEUDOCODE &amp; ALGORITHM</a:t>
            </a:r>
          </a:p>
        </p:txBody>
      </p:sp>
      <p:sp>
        <p:nvSpPr>
          <p:cNvPr id="19459" name="Content Placeholder 2"/>
          <p:cNvSpPr>
            <a:spLocks noGrp="1"/>
          </p:cNvSpPr>
          <p:nvPr>
            <p:ph idx="1"/>
          </p:nvPr>
        </p:nvSpPr>
        <p:spPr>
          <a:xfrm>
            <a:off x="457200" y="922179"/>
            <a:ext cx="8229600" cy="4953000"/>
          </a:xfrm>
        </p:spPr>
        <p:txBody>
          <a:bodyPr/>
          <a:lstStyle/>
          <a:p>
            <a:pPr>
              <a:buFont typeface="Wingdings" panose="05000000000000000000" pitchFamily="2" charset="2"/>
              <a:buChar char="§"/>
            </a:pPr>
            <a:r>
              <a:rPr lang="en-US" altLang="en-US" dirty="0" smtClean="0">
                <a:latin typeface="Arial" panose="020B0604020202020204" pitchFamily="34" charset="0"/>
                <a:cs typeface="Arial" panose="020B0604020202020204" pitchFamily="34" charset="0"/>
              </a:rPr>
              <a:t>e.g.</a:t>
            </a:r>
          </a:p>
        </p:txBody>
      </p:sp>
      <p:graphicFrame>
        <p:nvGraphicFramePr>
          <p:cNvPr id="4" name="Table 3"/>
          <p:cNvGraphicFramePr>
            <a:graphicFrameLocks noGrp="1"/>
          </p:cNvGraphicFramePr>
          <p:nvPr/>
        </p:nvGraphicFramePr>
        <p:xfrm>
          <a:off x="838200" y="1447800"/>
          <a:ext cx="5410200" cy="2209800"/>
        </p:xfrm>
        <a:graphic>
          <a:graphicData uri="http://schemas.openxmlformats.org/drawingml/2006/table">
            <a:tbl>
              <a:tblPr firstRow="1" bandRow="1">
                <a:tableStyleId>{5C22544A-7EE6-4342-B048-85BDC9FD1C3A}</a:tableStyleId>
              </a:tblPr>
              <a:tblGrid>
                <a:gridCol w="5410200"/>
              </a:tblGrid>
              <a:tr h="2209800">
                <a:tc>
                  <a:txBody>
                    <a:bodyPr/>
                    <a:lstStyle/>
                    <a:p>
                      <a:r>
                        <a:rPr lang="en-US" dirty="0" smtClean="0">
                          <a:latin typeface="Arial" pitchFamily="34" charset="0"/>
                          <a:cs typeface="Arial" pitchFamily="34" charset="0"/>
                        </a:rPr>
                        <a:t>Set </a:t>
                      </a:r>
                      <a:r>
                        <a:rPr lang="en-US" dirty="0" smtClean="0">
                          <a:latin typeface="Courier New" pitchFamily="49" charset="0"/>
                          <a:cs typeface="Courier New" pitchFamily="49" charset="0"/>
                        </a:rPr>
                        <a:t>sum</a:t>
                      </a:r>
                      <a:r>
                        <a:rPr lang="en-US" dirty="0" smtClean="0">
                          <a:latin typeface="Arial" pitchFamily="34" charset="0"/>
                          <a:cs typeface="Arial" pitchFamily="34" charset="0"/>
                        </a:rPr>
                        <a:t> to zero</a:t>
                      </a:r>
                    </a:p>
                    <a:p>
                      <a:r>
                        <a:rPr lang="en-US" dirty="0" smtClean="0">
                          <a:latin typeface="Arial" pitchFamily="34" charset="0"/>
                          <a:cs typeface="Arial" pitchFamily="34" charset="0"/>
                        </a:rPr>
                        <a:t>Set </a:t>
                      </a:r>
                      <a:r>
                        <a:rPr lang="en-US" dirty="0" smtClean="0">
                          <a:latin typeface="Courier New" pitchFamily="49" charset="0"/>
                          <a:cs typeface="Courier New" pitchFamily="49" charset="0"/>
                        </a:rPr>
                        <a:t>grade</a:t>
                      </a:r>
                      <a:r>
                        <a:rPr lang="en-US" dirty="0" smtClean="0">
                          <a:latin typeface="Arial" pitchFamily="34" charset="0"/>
                          <a:cs typeface="Arial" pitchFamily="34" charset="0"/>
                        </a:rPr>
                        <a:t> counter to one</a:t>
                      </a:r>
                    </a:p>
                    <a:p>
                      <a:r>
                        <a:rPr lang="en-US" dirty="0" smtClean="0">
                          <a:latin typeface="Arial" pitchFamily="34" charset="0"/>
                          <a:cs typeface="Arial" pitchFamily="34" charset="0"/>
                        </a:rPr>
                        <a:t>While </a:t>
                      </a:r>
                      <a:r>
                        <a:rPr lang="en-US" dirty="0" smtClean="0">
                          <a:latin typeface="Courier New" pitchFamily="49" charset="0"/>
                          <a:cs typeface="Courier New" pitchFamily="49" charset="0"/>
                        </a:rPr>
                        <a:t>grade</a:t>
                      </a:r>
                      <a:r>
                        <a:rPr lang="en-US" dirty="0" smtClean="0">
                          <a:latin typeface="Arial" pitchFamily="34" charset="0"/>
                          <a:cs typeface="Arial" pitchFamily="34" charset="0"/>
                        </a:rPr>
                        <a:t> counter is less than or equal to ten</a:t>
                      </a:r>
                    </a:p>
                    <a:p>
                      <a:r>
                        <a:rPr lang="en-US" dirty="0" smtClean="0">
                          <a:latin typeface="Arial" pitchFamily="34" charset="0"/>
                          <a:cs typeface="Arial" pitchFamily="34" charset="0"/>
                        </a:rPr>
                        <a:t>        Input the next </a:t>
                      </a:r>
                      <a:r>
                        <a:rPr lang="en-US" dirty="0" smtClean="0">
                          <a:latin typeface="Courier New" pitchFamily="49" charset="0"/>
                          <a:cs typeface="Courier New" pitchFamily="49" charset="0"/>
                        </a:rPr>
                        <a:t>grade</a:t>
                      </a:r>
                    </a:p>
                    <a:p>
                      <a:r>
                        <a:rPr lang="en-US" dirty="0" smtClean="0">
                          <a:latin typeface="Arial" pitchFamily="34" charset="0"/>
                          <a:cs typeface="Arial" pitchFamily="34" charset="0"/>
                        </a:rPr>
                        <a:t>        Add the </a:t>
                      </a:r>
                      <a:r>
                        <a:rPr lang="en-US" dirty="0" smtClean="0">
                          <a:latin typeface="Courier New" pitchFamily="49" charset="0"/>
                          <a:cs typeface="Courier New" pitchFamily="49" charset="0"/>
                        </a:rPr>
                        <a:t>grade</a:t>
                      </a:r>
                      <a:r>
                        <a:rPr lang="en-US" dirty="0" smtClean="0">
                          <a:latin typeface="Arial" pitchFamily="34" charset="0"/>
                          <a:cs typeface="Arial" pitchFamily="34" charset="0"/>
                        </a:rPr>
                        <a:t> into the </a:t>
                      </a:r>
                      <a:r>
                        <a:rPr lang="en-US" dirty="0" smtClean="0">
                          <a:latin typeface="Courier New" pitchFamily="49" charset="0"/>
                          <a:cs typeface="Courier New" pitchFamily="49" charset="0"/>
                        </a:rPr>
                        <a:t>sum </a:t>
                      </a:r>
                    </a:p>
                    <a:p>
                      <a:r>
                        <a:rPr lang="en-US" dirty="0" smtClean="0">
                          <a:latin typeface="Arial" pitchFamily="34" charset="0"/>
                          <a:cs typeface="Arial" pitchFamily="34" charset="0"/>
                        </a:rPr>
                        <a:t>Set the class </a:t>
                      </a:r>
                      <a:r>
                        <a:rPr lang="en-US" dirty="0" smtClean="0">
                          <a:latin typeface="Courier New" pitchFamily="49" charset="0"/>
                          <a:cs typeface="Courier New" pitchFamily="49" charset="0"/>
                        </a:rPr>
                        <a:t>average</a:t>
                      </a:r>
                      <a:r>
                        <a:rPr lang="en-US" dirty="0" smtClean="0">
                          <a:latin typeface="Arial" pitchFamily="34" charset="0"/>
                          <a:cs typeface="Arial" pitchFamily="34" charset="0"/>
                        </a:rPr>
                        <a:t> to the </a:t>
                      </a:r>
                      <a:r>
                        <a:rPr lang="en-US" dirty="0" smtClean="0">
                          <a:latin typeface="Courier New" pitchFamily="49" charset="0"/>
                          <a:cs typeface="Courier New" pitchFamily="49" charset="0"/>
                        </a:rPr>
                        <a:t>sum</a:t>
                      </a:r>
                      <a:r>
                        <a:rPr lang="en-US" dirty="0" smtClean="0">
                          <a:latin typeface="Arial" pitchFamily="34" charset="0"/>
                          <a:cs typeface="Arial" pitchFamily="34" charset="0"/>
                        </a:rPr>
                        <a:t> divided by ten</a:t>
                      </a:r>
                    </a:p>
                    <a:p>
                      <a:r>
                        <a:rPr lang="en-US" dirty="0" smtClean="0">
                          <a:latin typeface="Arial" pitchFamily="34" charset="0"/>
                          <a:cs typeface="Arial" pitchFamily="34" charset="0"/>
                        </a:rPr>
                        <a:t>Print the class </a:t>
                      </a:r>
                      <a:r>
                        <a:rPr lang="en-US" dirty="0" smtClean="0">
                          <a:latin typeface="Courier New" pitchFamily="49" charset="0"/>
                          <a:cs typeface="Courier New" pitchFamily="49" charset="0"/>
                        </a:rPr>
                        <a:t>average</a:t>
                      </a:r>
                      <a:r>
                        <a:rPr lang="en-US" dirty="0" smtClean="0">
                          <a:latin typeface="Arial" pitchFamily="34" charset="0"/>
                          <a:cs typeface="Arial" pitchFamily="34" charset="0"/>
                        </a:rPr>
                        <a:t>.</a:t>
                      </a:r>
                      <a:endParaRPr lang="en-US" dirty="0">
                        <a:latin typeface="Arial" pitchFamily="34" charset="0"/>
                        <a:cs typeface="Arial" pitchFamily="34" charset="0"/>
                      </a:endParaRPr>
                    </a:p>
                  </a:txBody>
                  <a:tcPr>
                    <a:solidFill>
                      <a:schemeClr val="bg2">
                        <a:lumMod val="25000"/>
                      </a:schemeClr>
                    </a:solidFill>
                  </a:tcPr>
                </a:tc>
              </a:tr>
            </a:tbl>
          </a:graphicData>
        </a:graphic>
      </p:graphicFrame>
      <p:graphicFrame>
        <p:nvGraphicFramePr>
          <p:cNvPr id="5" name="Table 4"/>
          <p:cNvGraphicFramePr>
            <a:graphicFrameLocks noGrp="1"/>
          </p:cNvGraphicFramePr>
          <p:nvPr/>
        </p:nvGraphicFramePr>
        <p:xfrm>
          <a:off x="0" y="4343400"/>
          <a:ext cx="4419600" cy="1498600"/>
        </p:xfrm>
        <a:graphic>
          <a:graphicData uri="http://schemas.openxmlformats.org/drawingml/2006/table">
            <a:tbl>
              <a:tblPr firstRow="1" bandRow="1">
                <a:tableStyleId>{5C22544A-7EE6-4342-B048-85BDC9FD1C3A}</a:tableStyleId>
              </a:tblPr>
              <a:tblGrid>
                <a:gridCol w="4419600"/>
              </a:tblGrid>
              <a:tr h="1498600">
                <a:tc>
                  <a:txBody>
                    <a:bodyPr/>
                    <a:lstStyle/>
                    <a:p>
                      <a:r>
                        <a:rPr lang="en-US" dirty="0" smtClean="0">
                          <a:latin typeface="Arial" pitchFamily="34" charset="0"/>
                          <a:cs typeface="Arial" pitchFamily="34" charset="0"/>
                        </a:rPr>
                        <a:t>IF </a:t>
                      </a:r>
                      <a:r>
                        <a:rPr lang="en-US" dirty="0" smtClean="0">
                          <a:latin typeface="Courier New" pitchFamily="49" charset="0"/>
                          <a:cs typeface="Courier New" pitchFamily="49" charset="0"/>
                        </a:rPr>
                        <a:t>HoursWorked &gt; NormalMax</a:t>
                      </a:r>
                      <a:r>
                        <a:rPr lang="en-US" dirty="0" smtClean="0">
                          <a:latin typeface="Arial" pitchFamily="34" charset="0"/>
                          <a:cs typeface="Arial" pitchFamily="34" charset="0"/>
                        </a:rPr>
                        <a:t> THEN</a:t>
                      </a:r>
                    </a:p>
                    <a:p>
                      <a:r>
                        <a:rPr lang="en-US" dirty="0" smtClean="0">
                          <a:latin typeface="Arial" pitchFamily="34" charset="0"/>
                          <a:cs typeface="Arial" pitchFamily="34" charset="0"/>
                        </a:rPr>
                        <a:t>         Display overtime message </a:t>
                      </a:r>
                    </a:p>
                    <a:p>
                      <a:r>
                        <a:rPr lang="en-US" dirty="0" smtClean="0">
                          <a:latin typeface="Arial" pitchFamily="34" charset="0"/>
                          <a:cs typeface="Arial" pitchFamily="34" charset="0"/>
                        </a:rPr>
                        <a:t>ELSE</a:t>
                      </a:r>
                    </a:p>
                    <a:p>
                      <a:r>
                        <a:rPr lang="en-US" baseline="0" dirty="0" smtClean="0">
                          <a:latin typeface="Arial" pitchFamily="34" charset="0"/>
                          <a:cs typeface="Arial" pitchFamily="34" charset="0"/>
                        </a:rPr>
                        <a:t>         </a:t>
                      </a:r>
                      <a:r>
                        <a:rPr lang="en-US" dirty="0" smtClean="0">
                          <a:latin typeface="Arial" pitchFamily="34" charset="0"/>
                          <a:cs typeface="Arial" pitchFamily="34" charset="0"/>
                        </a:rPr>
                        <a:t>Display regular time message</a:t>
                      </a:r>
                    </a:p>
                    <a:p>
                      <a:r>
                        <a:rPr lang="en-US" dirty="0" smtClean="0">
                          <a:latin typeface="Arial" pitchFamily="34" charset="0"/>
                          <a:cs typeface="Arial" pitchFamily="34" charset="0"/>
                        </a:rPr>
                        <a:t>ENDIF</a:t>
                      </a:r>
                      <a:endParaRPr lang="en-US" dirty="0">
                        <a:latin typeface="Arial" pitchFamily="34" charset="0"/>
                        <a:cs typeface="Arial" pitchFamily="34" charset="0"/>
                      </a:endParaRPr>
                    </a:p>
                  </a:txBody>
                  <a:tcPr>
                    <a:solidFill>
                      <a:schemeClr val="accent2">
                        <a:lumMod val="75000"/>
                      </a:schemeClr>
                    </a:solidFill>
                  </a:tcPr>
                </a:tc>
              </a:tr>
            </a:tbl>
          </a:graphicData>
        </a:graphic>
      </p:graphicFrame>
      <p:graphicFrame>
        <p:nvGraphicFramePr>
          <p:cNvPr id="6" name="Table 5"/>
          <p:cNvGraphicFramePr>
            <a:graphicFrameLocks noGrp="1"/>
          </p:cNvGraphicFramePr>
          <p:nvPr/>
        </p:nvGraphicFramePr>
        <p:xfrm>
          <a:off x="4572000" y="3962400"/>
          <a:ext cx="4419600" cy="2413000"/>
        </p:xfrm>
        <a:graphic>
          <a:graphicData uri="http://schemas.openxmlformats.org/drawingml/2006/table">
            <a:tbl>
              <a:tblPr firstRow="1" bandRow="1">
                <a:tableStyleId>{5C22544A-7EE6-4342-B048-85BDC9FD1C3A}</a:tableStyleId>
              </a:tblPr>
              <a:tblGrid>
                <a:gridCol w="4419600"/>
              </a:tblGrid>
              <a:tr h="2413000">
                <a:tc>
                  <a:txBody>
                    <a:bodyPr/>
                    <a:lstStyle/>
                    <a:p>
                      <a:r>
                        <a:rPr lang="en-US" dirty="0" smtClean="0">
                          <a:latin typeface="Arial" pitchFamily="34" charset="0"/>
                          <a:cs typeface="Arial" pitchFamily="34" charset="0"/>
                        </a:rPr>
                        <a:t>SET </a:t>
                      </a:r>
                      <a:r>
                        <a:rPr lang="en-US" dirty="0" smtClean="0">
                          <a:latin typeface="Courier New" pitchFamily="49" charset="0"/>
                          <a:cs typeface="Courier New" pitchFamily="49" charset="0"/>
                        </a:rPr>
                        <a:t>total</a:t>
                      </a:r>
                      <a:r>
                        <a:rPr lang="en-US" dirty="0" smtClean="0">
                          <a:latin typeface="Arial" pitchFamily="34" charset="0"/>
                          <a:cs typeface="Arial" pitchFamily="34" charset="0"/>
                        </a:rPr>
                        <a:t> to zero </a:t>
                      </a:r>
                      <a:br>
                        <a:rPr lang="en-US" dirty="0" smtClean="0">
                          <a:latin typeface="Arial" pitchFamily="34" charset="0"/>
                          <a:cs typeface="Arial" pitchFamily="34" charset="0"/>
                        </a:rPr>
                      </a:br>
                      <a:r>
                        <a:rPr lang="en-US" dirty="0" smtClean="0">
                          <a:latin typeface="Arial" pitchFamily="34" charset="0"/>
                          <a:cs typeface="Arial" pitchFamily="34" charset="0"/>
                        </a:rPr>
                        <a:t>REPEAT</a:t>
                      </a:r>
                    </a:p>
                    <a:p>
                      <a:r>
                        <a:rPr lang="en-US" baseline="0" dirty="0" smtClean="0">
                          <a:latin typeface="Arial" pitchFamily="34" charset="0"/>
                          <a:cs typeface="Arial" pitchFamily="34" charset="0"/>
                        </a:rPr>
                        <a:t>       </a:t>
                      </a:r>
                      <a:r>
                        <a:rPr lang="en-US" dirty="0" smtClean="0">
                          <a:latin typeface="Arial" pitchFamily="34" charset="0"/>
                          <a:cs typeface="Arial" pitchFamily="34" charset="0"/>
                        </a:rPr>
                        <a:t>READ Temperature </a:t>
                      </a:r>
                      <a:br>
                        <a:rPr lang="en-US" dirty="0" smtClean="0">
                          <a:latin typeface="Arial" pitchFamily="34" charset="0"/>
                          <a:cs typeface="Arial" pitchFamily="34" charset="0"/>
                        </a:rPr>
                      </a:br>
                      <a:r>
                        <a:rPr lang="en-US" dirty="0" smtClean="0">
                          <a:latin typeface="Arial" pitchFamily="34" charset="0"/>
                          <a:cs typeface="Arial" pitchFamily="34" charset="0"/>
                        </a:rPr>
                        <a:t>       IF Temperature &gt; Freezing THEN </a:t>
                      </a:r>
                      <a:br>
                        <a:rPr lang="en-US" dirty="0" smtClean="0">
                          <a:latin typeface="Arial" pitchFamily="34" charset="0"/>
                          <a:cs typeface="Arial" pitchFamily="34" charset="0"/>
                        </a:rPr>
                      </a:br>
                      <a:r>
                        <a:rPr lang="en-US" dirty="0" smtClean="0">
                          <a:latin typeface="Arial" pitchFamily="34" charset="0"/>
                          <a:cs typeface="Arial" pitchFamily="34" charset="0"/>
                        </a:rPr>
                        <a:t>               INCREMENT </a:t>
                      </a:r>
                      <a:r>
                        <a:rPr lang="en-US" dirty="0" smtClean="0">
                          <a:latin typeface="Courier New" pitchFamily="49" charset="0"/>
                          <a:cs typeface="Courier New" pitchFamily="49" charset="0"/>
                        </a:rPr>
                        <a:t>total</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END IF</a:t>
                      </a:r>
                    </a:p>
                    <a:p>
                      <a:r>
                        <a:rPr lang="en-US" dirty="0" smtClean="0">
                          <a:latin typeface="Arial" pitchFamily="34" charset="0"/>
                          <a:cs typeface="Arial" pitchFamily="34" charset="0"/>
                        </a:rPr>
                        <a:t>UNTIL Temperature &lt; zero </a:t>
                      </a:r>
                      <a:br>
                        <a:rPr lang="en-US" dirty="0" smtClean="0">
                          <a:latin typeface="Arial" pitchFamily="34" charset="0"/>
                          <a:cs typeface="Arial" pitchFamily="34" charset="0"/>
                        </a:rPr>
                      </a:br>
                      <a:r>
                        <a:rPr lang="en-US" dirty="0" smtClean="0">
                          <a:latin typeface="Arial" pitchFamily="34" charset="0"/>
                          <a:cs typeface="Arial" pitchFamily="34" charset="0"/>
                        </a:rPr>
                        <a:t>Print </a:t>
                      </a:r>
                      <a:r>
                        <a:rPr lang="en-US" dirty="0" smtClean="0">
                          <a:latin typeface="Courier New" pitchFamily="49" charset="0"/>
                          <a:cs typeface="Courier New" pitchFamily="49" charset="0"/>
                        </a:rPr>
                        <a:t>total</a:t>
                      </a:r>
                      <a:endParaRPr lang="en-US" dirty="0">
                        <a:latin typeface="Courier New" pitchFamily="49" charset="0"/>
                        <a:cs typeface="Courier New" pitchFamily="49" charset="0"/>
                      </a:endParaRPr>
                    </a:p>
                  </a:txBody>
                  <a:tcPr>
                    <a:solidFill>
                      <a:schemeClr val="accent4">
                        <a:lumMod val="75000"/>
                      </a:schemeClr>
                    </a:solidFill>
                  </a:tcPr>
                </a:tc>
              </a:tr>
            </a:tbl>
          </a:graphicData>
        </a:graphic>
      </p:graphicFrame>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32</a:t>
            </a:fld>
            <a:endParaRPr lang="en-US" altLang="en-US" dirty="0">
              <a:latin typeface="Comic Sans MS" panose="030F0702030302020204" pitchFamily="66" charset="0"/>
            </a:endParaRPr>
          </a:p>
        </p:txBody>
      </p:sp>
    </p:spTree>
    <p:extLst>
      <p:ext uri="{BB962C8B-B14F-4D97-AF65-F5344CB8AC3E}">
        <p14:creationId xmlns:p14="http://schemas.microsoft.com/office/powerpoint/2010/main" val="1346120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1+#ppt_w/2"/>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altLang="en-US" smtClean="0"/>
              <a:t>Rules for identifier names</a:t>
            </a:r>
          </a:p>
        </p:txBody>
      </p:sp>
      <p:sp>
        <p:nvSpPr>
          <p:cNvPr id="48133" name="Rectangle 3"/>
          <p:cNvSpPr>
            <a:spLocks noGrp="1" noChangeArrowheads="1"/>
          </p:cNvSpPr>
          <p:nvPr>
            <p:ph type="body" idx="1"/>
          </p:nvPr>
        </p:nvSpPr>
        <p:spPr/>
        <p:txBody>
          <a:bodyPr/>
          <a:lstStyle/>
          <a:p>
            <a:pPr eaLnBrk="1" hangingPunct="1">
              <a:lnSpc>
                <a:spcPct val="90000"/>
              </a:lnSpc>
            </a:pPr>
            <a:r>
              <a:rPr lang="en-US" altLang="en-US" sz="2400" smtClean="0"/>
              <a:t>While defining names for variables (and also functions, user-defined types, and constants in the future) you should obey the following rules:</a:t>
            </a:r>
          </a:p>
          <a:p>
            <a:pPr lvl="1" eaLnBrk="1" hangingPunct="1">
              <a:lnSpc>
                <a:spcPct val="90000"/>
              </a:lnSpc>
            </a:pPr>
            <a:r>
              <a:rPr lang="en-US" altLang="en-US" sz="2000" smtClean="0"/>
              <a:t>The first character of a name must be a letter or underscore (‘_’).</a:t>
            </a:r>
          </a:p>
          <a:p>
            <a:pPr lvl="1" eaLnBrk="1" hangingPunct="1">
              <a:lnSpc>
                <a:spcPct val="90000"/>
              </a:lnSpc>
            </a:pPr>
            <a:r>
              <a:rPr lang="en-US" altLang="en-US" sz="2000" smtClean="0"/>
              <a:t>The remaining characters must be letters, digits, or underscore.</a:t>
            </a:r>
          </a:p>
          <a:p>
            <a:pPr lvl="1" eaLnBrk="1" hangingPunct="1">
              <a:lnSpc>
                <a:spcPct val="90000"/>
              </a:lnSpc>
            </a:pPr>
            <a:r>
              <a:rPr lang="en-US" altLang="en-US" sz="2000" smtClean="0"/>
              <a:t>Only the first 31 characters are significant.</a:t>
            </a:r>
          </a:p>
          <a:p>
            <a:pPr lvl="1" eaLnBrk="1" hangingPunct="1">
              <a:lnSpc>
                <a:spcPct val="90000"/>
              </a:lnSpc>
            </a:pPr>
            <a:r>
              <a:rPr lang="en-US" altLang="en-US" sz="2000" smtClean="0"/>
              <a:t>Avoid reserved words such as int, float, char, etc. as identifier names.</a:t>
            </a:r>
          </a:p>
          <a:p>
            <a:pPr eaLnBrk="1" hangingPunct="1">
              <a:lnSpc>
                <a:spcPct val="90000"/>
              </a:lnSpc>
            </a:pPr>
            <a:r>
              <a:rPr lang="en-US" altLang="en-US" sz="2400" smtClean="0"/>
              <a:t>However, it is better to avoid starting identifier names with underscore.</a:t>
            </a:r>
          </a:p>
          <a:p>
            <a:pPr eaLnBrk="1" hangingPunct="1">
              <a:lnSpc>
                <a:spcPct val="90000"/>
              </a:lnSpc>
            </a:pPr>
            <a:r>
              <a:rPr lang="en-US" altLang="en-US" sz="2400" smtClean="0"/>
              <a:t>Also remember that C language is case-sensitive.</a:t>
            </a:r>
          </a:p>
          <a:p>
            <a:pPr eaLnBrk="1" hangingPunct="1">
              <a:lnSpc>
                <a:spcPct val="90000"/>
              </a:lnSpc>
            </a:pPr>
            <a:r>
              <a:rPr lang="en-US" altLang="en-US" sz="2400" smtClean="0"/>
              <a:t>It is a very good practice to use meaningful names.</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33</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altLang="en-US" smtClean="0"/>
              <a:t>Rules for identifier names</a:t>
            </a:r>
          </a:p>
        </p:txBody>
      </p:sp>
      <p:sp>
        <p:nvSpPr>
          <p:cNvPr id="49157" name="Rectangle 3"/>
          <p:cNvSpPr>
            <a:spLocks noGrp="1" noChangeArrowheads="1"/>
          </p:cNvSpPr>
          <p:nvPr>
            <p:ph type="body" idx="1"/>
          </p:nvPr>
        </p:nvSpPr>
        <p:spPr/>
        <p:txBody>
          <a:bodyPr/>
          <a:lstStyle/>
          <a:p>
            <a:pPr eaLnBrk="1" hangingPunct="1"/>
            <a:r>
              <a:rPr lang="en-US" altLang="en-US" dirty="0" smtClean="0"/>
              <a:t>Valid:</a:t>
            </a:r>
          </a:p>
          <a:p>
            <a:pPr marL="914400" lvl="2" indent="0" eaLnBrk="1" hangingPunct="1">
              <a:buFontTx/>
              <a:buNone/>
            </a:pPr>
            <a:r>
              <a:rPr lang="en-US" altLang="en-US" sz="2000" b="1" dirty="0" smtClean="0">
                <a:solidFill>
                  <a:srgbClr val="0000C8"/>
                </a:solidFill>
                <a:latin typeface="Courier New" panose="02070309020205020404" pitchFamily="49" charset="0"/>
              </a:rPr>
              <a:t>a, a1, count, </a:t>
            </a:r>
            <a:r>
              <a:rPr lang="en-US" altLang="en-US" sz="2000" b="1" dirty="0" err="1" smtClean="0">
                <a:solidFill>
                  <a:srgbClr val="0000C8"/>
                </a:solidFill>
                <a:latin typeface="Courier New" panose="02070309020205020404" pitchFamily="49" charset="0"/>
              </a:rPr>
              <a:t>no_of_students</a:t>
            </a:r>
            <a:r>
              <a:rPr lang="en-US" altLang="en-US" sz="2000" b="1" dirty="0" smtClean="0">
                <a:solidFill>
                  <a:srgbClr val="0000C8"/>
                </a:solidFill>
                <a:latin typeface="Courier New" panose="02070309020205020404" pitchFamily="49" charset="0"/>
              </a:rPr>
              <a:t>, B56, b_56</a:t>
            </a:r>
          </a:p>
          <a:p>
            <a:pPr eaLnBrk="1" hangingPunct="1"/>
            <a:r>
              <a:rPr lang="en-US" altLang="en-US" dirty="0" smtClean="0"/>
              <a:t>Invalid:</a:t>
            </a:r>
          </a:p>
          <a:p>
            <a:pPr marL="914400" lvl="2" indent="0" eaLnBrk="1" hangingPunct="1">
              <a:buFontTx/>
              <a:buNone/>
            </a:pPr>
            <a:r>
              <a:rPr lang="en-US" altLang="en-US" sz="2000" b="1" dirty="0" smtClean="0">
                <a:solidFill>
                  <a:srgbClr val="0000C8"/>
                </a:solidFill>
                <a:latin typeface="Courier New" panose="02070309020205020404" pitchFamily="49" charset="0"/>
              </a:rPr>
              <a:t>1a, </a:t>
            </a:r>
            <a:r>
              <a:rPr lang="en-US" altLang="en-US" sz="2000" b="1" dirty="0" err="1" smtClean="0">
                <a:solidFill>
                  <a:srgbClr val="0000C8"/>
                </a:solidFill>
                <a:latin typeface="Courier New" panose="02070309020205020404" pitchFamily="49" charset="0"/>
              </a:rPr>
              <a:t>int</a:t>
            </a:r>
            <a:r>
              <a:rPr lang="en-US" altLang="en-US" sz="2000" b="1" dirty="0" smtClean="0">
                <a:solidFill>
                  <a:srgbClr val="0000C8"/>
                </a:solidFill>
                <a:latin typeface="Courier New" panose="02070309020205020404" pitchFamily="49" charset="0"/>
              </a:rPr>
              <a:t>, $100</a:t>
            </a:r>
          </a:p>
          <a:p>
            <a:pPr eaLnBrk="1" hangingPunct="1"/>
            <a:r>
              <a:rPr lang="en-US" altLang="en-US" dirty="0" smtClean="0"/>
              <a:t>Valid but not recommended:</a:t>
            </a:r>
          </a:p>
          <a:p>
            <a:pPr marL="914400" lvl="2" indent="0" eaLnBrk="1" hangingPunct="1">
              <a:buFontTx/>
              <a:buNone/>
            </a:pPr>
            <a:r>
              <a:rPr lang="en-US" altLang="en-US" sz="2000" b="1" dirty="0" smtClean="0">
                <a:solidFill>
                  <a:srgbClr val="0000C8"/>
                </a:solidFill>
                <a:latin typeface="Courier New" panose="02070309020205020404" pitchFamily="49" charset="0"/>
              </a:rPr>
              <a:t>_b56, </a:t>
            </a:r>
            <a:r>
              <a:rPr lang="en-US" altLang="en-US" sz="2000" b="1" dirty="0" err="1" smtClean="0">
                <a:solidFill>
                  <a:srgbClr val="0000C8"/>
                </a:solidFill>
                <a:latin typeface="Courier New" panose="02070309020205020404" pitchFamily="49" charset="0"/>
              </a:rPr>
              <a:t>Arzucan</a:t>
            </a:r>
            <a:r>
              <a:rPr lang="en-US" altLang="en-US" sz="2000" b="1" dirty="0" smtClean="0">
                <a:solidFill>
                  <a:srgbClr val="0000C8"/>
                </a:solidFill>
                <a:latin typeface="Courier New" panose="02070309020205020404" pitchFamily="49" charset="0"/>
              </a:rPr>
              <a:t>, FB, GS, BJK, </a:t>
            </a:r>
            <a:r>
              <a:rPr lang="en-US" altLang="en-US" sz="2000" b="1" dirty="0" err="1" smtClean="0">
                <a:solidFill>
                  <a:srgbClr val="0000C8"/>
                </a:solidFill>
                <a:latin typeface="Courier New" panose="02070309020205020404" pitchFamily="49" charset="0"/>
              </a:rPr>
              <a:t>I_dont_remember_what_this_variable_means</a:t>
            </a:r>
            <a:r>
              <a:rPr lang="en-US" altLang="en-US" sz="2000" b="1" dirty="0" smtClean="0">
                <a:solidFill>
                  <a:srgbClr val="0000C8"/>
                </a:solidFill>
                <a:latin typeface="Courier New" panose="02070309020205020404" pitchFamily="49" charset="0"/>
              </a:rPr>
              <a:t>, a_very_very_long_identifier_name_1, a_very_very_long_identifier_name_2</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34</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en-US" smtClean="0"/>
              <a:t>Standard data types</a:t>
            </a:r>
          </a:p>
        </p:txBody>
      </p:sp>
      <p:sp>
        <p:nvSpPr>
          <p:cNvPr id="50181" name="Rectangle 3"/>
          <p:cNvSpPr>
            <a:spLocks noGrp="1" noChangeArrowheads="1"/>
          </p:cNvSpPr>
          <p:nvPr>
            <p:ph type="body" idx="1"/>
          </p:nvPr>
        </p:nvSpPr>
        <p:spPr/>
        <p:txBody>
          <a:bodyPr/>
          <a:lstStyle/>
          <a:p>
            <a:pPr eaLnBrk="1" hangingPunct="1"/>
            <a:r>
              <a:rPr lang="en-US" altLang="en-US" smtClean="0"/>
              <a:t>You have to specify the type of a variable when you define it.</a:t>
            </a:r>
          </a:p>
          <a:p>
            <a:pPr eaLnBrk="1" hangingPunct="1"/>
            <a:r>
              <a:rPr lang="en-US" altLang="en-US" smtClean="0"/>
              <a:t>There are three standard data types:</a:t>
            </a:r>
          </a:p>
          <a:p>
            <a:pPr lvl="1" eaLnBrk="1" hangingPunct="1"/>
            <a:r>
              <a:rPr lang="en-US" altLang="en-US" smtClean="0"/>
              <a:t>Integer (i.e., whole numbers)</a:t>
            </a:r>
          </a:p>
          <a:p>
            <a:pPr lvl="1" eaLnBrk="1" hangingPunct="1"/>
            <a:r>
              <a:rPr lang="en-US" altLang="en-US" smtClean="0"/>
              <a:t>Float (i.e., real or floating-point numbers)</a:t>
            </a:r>
          </a:p>
          <a:p>
            <a:pPr lvl="1" eaLnBrk="1" hangingPunct="1"/>
            <a:r>
              <a:rPr lang="en-US" altLang="en-US" smtClean="0"/>
              <a:t>Characters</a:t>
            </a:r>
          </a:p>
          <a:p>
            <a:pPr eaLnBrk="1" hangingPunct="1"/>
            <a:r>
              <a:rPr lang="en-US" altLang="en-US" smtClean="0"/>
              <a:t>We will discuss user-defined types later in the course.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35</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en-US" smtClean="0"/>
              <a:t>Integers</a:t>
            </a:r>
          </a:p>
        </p:txBody>
      </p:sp>
      <p:sp>
        <p:nvSpPr>
          <p:cNvPr id="51205" name="Rectangle 3"/>
          <p:cNvSpPr>
            <a:spLocks noGrp="1" noChangeArrowheads="1"/>
          </p:cNvSpPr>
          <p:nvPr>
            <p:ph type="body" idx="1"/>
          </p:nvPr>
        </p:nvSpPr>
        <p:spPr/>
        <p:txBody>
          <a:bodyPr/>
          <a:lstStyle/>
          <a:p>
            <a:pPr eaLnBrk="1" hangingPunct="1">
              <a:lnSpc>
                <a:spcPct val="80000"/>
              </a:lnSpc>
              <a:tabLst>
                <a:tab pos="1314450" algn="l"/>
              </a:tabLst>
            </a:pPr>
            <a:r>
              <a:rPr lang="en-US" altLang="en-US" sz="2400" smtClean="0"/>
              <a:t>Syntax:</a:t>
            </a:r>
          </a:p>
          <a:p>
            <a:pPr marL="914400" lvl="2" indent="0" eaLnBrk="1" hangingPunct="1">
              <a:lnSpc>
                <a:spcPct val="80000"/>
              </a:lnSpc>
              <a:buFontTx/>
              <a:buNone/>
              <a:tabLst>
                <a:tab pos="1314450" algn="l"/>
              </a:tabLst>
            </a:pPr>
            <a:r>
              <a:rPr lang="en-US" altLang="en-US" sz="1800" b="1" u="sng" smtClean="0">
                <a:solidFill>
                  <a:srgbClr val="0000C8"/>
                </a:solidFill>
                <a:latin typeface="Courier New" panose="02070309020205020404" pitchFamily="49" charset="0"/>
              </a:rPr>
              <a:t>int</a:t>
            </a:r>
            <a:r>
              <a:rPr lang="en-US" altLang="en-US" sz="1800" b="1" smtClean="0">
                <a:solidFill>
                  <a:srgbClr val="0000C8"/>
                </a:solidFill>
                <a:latin typeface="Courier New" panose="02070309020205020404" pitchFamily="49" charset="0"/>
              </a:rPr>
              <a:t> variable_list;</a:t>
            </a:r>
          </a:p>
          <a:p>
            <a:pPr marL="461963" lvl="1" indent="-4763" eaLnBrk="1" hangingPunct="1">
              <a:lnSpc>
                <a:spcPct val="80000"/>
              </a:lnSpc>
              <a:buFontTx/>
              <a:buNone/>
              <a:tabLst>
                <a:tab pos="1314450" algn="l"/>
              </a:tabLst>
            </a:pPr>
            <a:r>
              <a:rPr lang="en-US" altLang="en-US" sz="2000" smtClean="0"/>
              <a:t>where </a:t>
            </a:r>
            <a:r>
              <a:rPr lang="en-US" altLang="en-US" sz="2000" b="1" smtClean="0">
                <a:solidFill>
                  <a:srgbClr val="0000C8"/>
                </a:solidFill>
                <a:latin typeface="Courier New" panose="02070309020205020404" pitchFamily="49" charset="0"/>
              </a:rPr>
              <a:t>variable_list </a:t>
            </a:r>
            <a:r>
              <a:rPr lang="en-US" altLang="en-US" sz="2000" smtClean="0"/>
              <a:t>is a comma-separated list of variable names. Each variable name may be followed by an optional assignment operator and a value for initialization.</a:t>
            </a:r>
          </a:p>
          <a:p>
            <a:pPr marL="461963" lvl="1" indent="-4763" eaLnBrk="1" hangingPunct="1">
              <a:lnSpc>
                <a:spcPct val="80000"/>
              </a:lnSpc>
              <a:tabLst>
                <a:tab pos="1314450" algn="l"/>
              </a:tabLst>
            </a:pPr>
            <a:r>
              <a:rPr lang="en-US" altLang="en-US" sz="2400" smtClean="0"/>
              <a:t>Eg:	</a:t>
            </a:r>
            <a:r>
              <a:rPr lang="en-US" altLang="en-US" sz="2400" b="1" smtClean="0">
                <a:solidFill>
                  <a:srgbClr val="0000C8"/>
                </a:solidFill>
                <a:latin typeface="Courier New" panose="02070309020205020404" pitchFamily="49" charset="0"/>
              </a:rPr>
              <a:t>int a, b=10, c;</a:t>
            </a:r>
          </a:p>
          <a:p>
            <a:pPr eaLnBrk="1" hangingPunct="1">
              <a:lnSpc>
                <a:spcPct val="80000"/>
              </a:lnSpc>
              <a:tabLst>
                <a:tab pos="1314450" algn="l"/>
              </a:tabLst>
            </a:pPr>
            <a:r>
              <a:rPr lang="en-US" altLang="en-US" sz="2400" smtClean="0"/>
              <a:t>Integer is a class of variable types. The most basic one is </a:t>
            </a:r>
            <a:r>
              <a:rPr lang="en-US" altLang="en-US" sz="2400" b="1" smtClean="0">
                <a:solidFill>
                  <a:srgbClr val="0000C8"/>
                </a:solidFill>
                <a:latin typeface="Courier New" panose="02070309020205020404" pitchFamily="49" charset="0"/>
              </a:rPr>
              <a:t>int</a:t>
            </a:r>
            <a:r>
              <a:rPr lang="en-US" altLang="en-US" sz="2400" smtClean="0"/>
              <a:t>.</a:t>
            </a:r>
          </a:p>
          <a:p>
            <a:pPr eaLnBrk="1" hangingPunct="1">
              <a:lnSpc>
                <a:spcPct val="80000"/>
              </a:lnSpc>
              <a:tabLst>
                <a:tab pos="1314450" algn="l"/>
              </a:tabLst>
            </a:pPr>
            <a:r>
              <a:rPr lang="en-US" altLang="en-US" sz="2400" smtClean="0"/>
              <a:t>The size may change, but the leftmost bit is used for the sign. The remaining bits represent the value in binary.</a:t>
            </a:r>
          </a:p>
          <a:p>
            <a:pPr eaLnBrk="1" hangingPunct="1">
              <a:lnSpc>
                <a:spcPct val="80000"/>
              </a:lnSpc>
              <a:tabLst>
                <a:tab pos="1314450" algn="l"/>
              </a:tabLst>
            </a:pPr>
            <a:r>
              <a:rPr lang="en-US" altLang="en-US" sz="2400" smtClean="0"/>
              <a:t>Though the size of an int variable may vary, it is always limited, i.e., it contains a limited number of bits. Therefore, the maximum and minimum values that can be represented by an int variable is limited.</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36</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altLang="en-US" smtClean="0"/>
              <a:t>Integers</a:t>
            </a:r>
          </a:p>
        </p:txBody>
      </p:sp>
      <p:sp>
        <p:nvSpPr>
          <p:cNvPr id="52229" name="Rectangle 3"/>
          <p:cNvSpPr>
            <a:spLocks noGrp="1" noChangeArrowheads="1"/>
          </p:cNvSpPr>
          <p:nvPr>
            <p:ph type="body" idx="1"/>
          </p:nvPr>
        </p:nvSpPr>
        <p:spPr/>
        <p:txBody>
          <a:bodyPr>
            <a:normAutofit lnSpcReduction="10000"/>
          </a:bodyPr>
          <a:lstStyle/>
          <a:p>
            <a:pPr eaLnBrk="1" hangingPunct="1"/>
            <a:r>
              <a:rPr lang="en-US" altLang="en-US" sz="2800" dirty="0" smtClean="0"/>
              <a:t>For example, assume in your system an integer has 16 bits.</a:t>
            </a:r>
          </a:p>
          <a:p>
            <a:pPr eaLnBrk="1" hangingPunct="1"/>
            <a:endParaRPr lang="en-US" altLang="en-US" sz="2800" dirty="0" smtClean="0"/>
          </a:p>
          <a:p>
            <a:pPr eaLnBrk="1" hangingPunct="1"/>
            <a:endParaRPr lang="en-US" altLang="en-US" sz="2800" dirty="0" smtClean="0"/>
          </a:p>
          <a:p>
            <a:pPr eaLnBrk="1" hangingPunct="1"/>
            <a:r>
              <a:rPr lang="en-US" altLang="en-US" sz="2800" dirty="0" smtClean="0"/>
              <a:t>Leftmost </a:t>
            </a:r>
            <a:r>
              <a:rPr lang="en-US" altLang="en-US" sz="2800" dirty="0" smtClean="0"/>
              <a:t>bit is used for the sign, so 15 bits are left for the value. So, you have 2</a:t>
            </a:r>
            <a:r>
              <a:rPr lang="en-US" altLang="en-US" sz="2800" baseline="30000" dirty="0" smtClean="0"/>
              <a:t>15</a:t>
            </a:r>
            <a:r>
              <a:rPr lang="en-US" altLang="en-US" sz="2800" dirty="0" smtClean="0"/>
              <a:t>=32,768 positive values, ranging from 0 to 32,767. Similarly, you have 32,768 negative values, this time ranging from -1 to -32,768.</a:t>
            </a:r>
          </a:p>
          <a:p>
            <a:pPr eaLnBrk="1" hangingPunct="1"/>
            <a:r>
              <a:rPr lang="en-US" altLang="en-US" sz="2800" dirty="0" smtClean="0"/>
              <a:t>If you have 32 bits (4 bytes) for an integer, than the maximum value is 2</a:t>
            </a:r>
            <a:r>
              <a:rPr lang="en-US" altLang="en-US" sz="2800" baseline="30000" dirty="0" smtClean="0"/>
              <a:t>31</a:t>
            </a:r>
            <a:r>
              <a:rPr lang="en-US" altLang="en-US" sz="2800" dirty="0" smtClean="0"/>
              <a:t>=2,147,483,647.</a:t>
            </a:r>
          </a:p>
        </p:txBody>
      </p:sp>
      <p:grpSp>
        <p:nvGrpSpPr>
          <p:cNvPr id="52230" name="Group 4"/>
          <p:cNvGrpSpPr>
            <a:grpSpLocks/>
          </p:cNvGrpSpPr>
          <p:nvPr/>
        </p:nvGrpSpPr>
        <p:grpSpPr bwMode="auto">
          <a:xfrm>
            <a:off x="2743200" y="2268538"/>
            <a:ext cx="4059238" cy="222250"/>
            <a:chOff x="1158" y="1159"/>
            <a:chExt cx="2557" cy="140"/>
          </a:xfrm>
        </p:grpSpPr>
        <p:sp>
          <p:nvSpPr>
            <p:cNvPr id="52235" name="Text Box 5"/>
            <p:cNvSpPr txBox="1">
              <a:spLocks noChangeArrowheads="1"/>
            </p:cNvSpPr>
            <p:nvPr/>
          </p:nvSpPr>
          <p:spPr bwMode="auto">
            <a:xfrm>
              <a:off x="1158"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52236" name="Text Box 6"/>
            <p:cNvSpPr txBox="1">
              <a:spLocks noChangeArrowheads="1"/>
            </p:cNvSpPr>
            <p:nvPr/>
          </p:nvSpPr>
          <p:spPr bwMode="auto">
            <a:xfrm>
              <a:off x="1320"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52237" name="Text Box 7"/>
            <p:cNvSpPr txBox="1">
              <a:spLocks noChangeArrowheads="1"/>
            </p:cNvSpPr>
            <p:nvPr/>
          </p:nvSpPr>
          <p:spPr bwMode="auto">
            <a:xfrm>
              <a:off x="1477"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38" name="Text Box 8"/>
            <p:cNvSpPr txBox="1">
              <a:spLocks noChangeArrowheads="1"/>
            </p:cNvSpPr>
            <p:nvPr/>
          </p:nvSpPr>
          <p:spPr bwMode="auto">
            <a:xfrm>
              <a:off x="1639"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52239" name="Text Box 9"/>
            <p:cNvSpPr txBox="1">
              <a:spLocks noChangeArrowheads="1"/>
            </p:cNvSpPr>
            <p:nvPr/>
          </p:nvSpPr>
          <p:spPr bwMode="auto">
            <a:xfrm>
              <a:off x="1800"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52240" name="Text Box 10"/>
            <p:cNvSpPr txBox="1">
              <a:spLocks noChangeArrowheads="1"/>
            </p:cNvSpPr>
            <p:nvPr/>
          </p:nvSpPr>
          <p:spPr bwMode="auto">
            <a:xfrm>
              <a:off x="1956"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41" name="Text Box 11"/>
            <p:cNvSpPr txBox="1">
              <a:spLocks noChangeArrowheads="1"/>
            </p:cNvSpPr>
            <p:nvPr/>
          </p:nvSpPr>
          <p:spPr bwMode="auto">
            <a:xfrm>
              <a:off x="2119"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42" name="Text Box 12"/>
            <p:cNvSpPr txBox="1">
              <a:spLocks noChangeArrowheads="1"/>
            </p:cNvSpPr>
            <p:nvPr/>
          </p:nvSpPr>
          <p:spPr bwMode="auto">
            <a:xfrm>
              <a:off x="2275"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52243" name="Text Box 13"/>
            <p:cNvSpPr txBox="1">
              <a:spLocks noChangeArrowheads="1"/>
            </p:cNvSpPr>
            <p:nvPr/>
          </p:nvSpPr>
          <p:spPr bwMode="auto">
            <a:xfrm>
              <a:off x="2438"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44" name="Text Box 14"/>
            <p:cNvSpPr txBox="1">
              <a:spLocks noChangeArrowheads="1"/>
            </p:cNvSpPr>
            <p:nvPr/>
          </p:nvSpPr>
          <p:spPr bwMode="auto">
            <a:xfrm>
              <a:off x="2594"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52245" name="Text Box 15"/>
            <p:cNvSpPr txBox="1">
              <a:spLocks noChangeArrowheads="1"/>
            </p:cNvSpPr>
            <p:nvPr/>
          </p:nvSpPr>
          <p:spPr bwMode="auto">
            <a:xfrm>
              <a:off x="2757"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46" name="Text Box 16"/>
            <p:cNvSpPr txBox="1">
              <a:spLocks noChangeArrowheads="1"/>
            </p:cNvSpPr>
            <p:nvPr/>
          </p:nvSpPr>
          <p:spPr bwMode="auto">
            <a:xfrm>
              <a:off x="2919"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47" name="Text Box 17"/>
            <p:cNvSpPr txBox="1">
              <a:spLocks noChangeArrowheads="1"/>
            </p:cNvSpPr>
            <p:nvPr/>
          </p:nvSpPr>
          <p:spPr bwMode="auto">
            <a:xfrm>
              <a:off x="3080"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0</a:t>
              </a:r>
              <a:endParaRPr lang="en-GB" altLang="en-US" b="1">
                <a:solidFill>
                  <a:srgbClr val="0000C8"/>
                </a:solidFill>
                <a:latin typeface="Courier New" panose="02070309020205020404" pitchFamily="49" charset="0"/>
              </a:endParaRPr>
            </a:p>
          </p:txBody>
        </p:sp>
        <p:sp>
          <p:nvSpPr>
            <p:cNvPr id="52248" name="Text Box 18"/>
            <p:cNvSpPr txBox="1">
              <a:spLocks noChangeArrowheads="1"/>
            </p:cNvSpPr>
            <p:nvPr/>
          </p:nvSpPr>
          <p:spPr bwMode="auto">
            <a:xfrm>
              <a:off x="3236"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49" name="Text Box 19"/>
            <p:cNvSpPr txBox="1">
              <a:spLocks noChangeArrowheads="1"/>
            </p:cNvSpPr>
            <p:nvPr/>
          </p:nvSpPr>
          <p:spPr bwMode="auto">
            <a:xfrm>
              <a:off x="3399"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sp>
          <p:nvSpPr>
            <p:cNvPr id="52250" name="Text Box 20"/>
            <p:cNvSpPr txBox="1">
              <a:spLocks noChangeArrowheads="1"/>
            </p:cNvSpPr>
            <p:nvPr/>
          </p:nvSpPr>
          <p:spPr bwMode="auto">
            <a:xfrm>
              <a:off x="3555" y="1159"/>
              <a:ext cx="160"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solidFill>
                    <a:srgbClr val="0000C8"/>
                  </a:solidFill>
                  <a:latin typeface="Courier New" panose="02070309020205020404" pitchFamily="49" charset="0"/>
                </a:rPr>
                <a:t>1</a:t>
              </a:r>
              <a:endParaRPr lang="en-GB" altLang="en-US" b="1">
                <a:solidFill>
                  <a:srgbClr val="0000C8"/>
                </a:solidFill>
                <a:latin typeface="Courier New" panose="02070309020205020404" pitchFamily="49" charset="0"/>
              </a:endParaRPr>
            </a:p>
          </p:txBody>
        </p:sp>
      </p:grpSp>
      <p:sp>
        <p:nvSpPr>
          <p:cNvPr id="52231" name="AutoShape 21"/>
          <p:cNvSpPr>
            <a:spLocks/>
          </p:cNvSpPr>
          <p:nvPr/>
        </p:nvSpPr>
        <p:spPr bwMode="auto">
          <a:xfrm rot="5400000">
            <a:off x="2792413" y="2463800"/>
            <a:ext cx="146050" cy="250825"/>
          </a:xfrm>
          <a:prstGeom prst="rightBrace">
            <a:avLst>
              <a:gd name="adj1" fmla="val 143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2232" name="AutoShape 22"/>
          <p:cNvSpPr>
            <a:spLocks/>
          </p:cNvSpPr>
          <p:nvPr/>
        </p:nvSpPr>
        <p:spPr bwMode="auto">
          <a:xfrm rot="5400000">
            <a:off x="4834732" y="685006"/>
            <a:ext cx="138112" cy="3800475"/>
          </a:xfrm>
          <a:prstGeom prst="rightBrace">
            <a:avLst>
              <a:gd name="adj1" fmla="val 2293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2233" name="Text Box 23"/>
          <p:cNvSpPr txBox="1">
            <a:spLocks noChangeArrowheads="1"/>
          </p:cNvSpPr>
          <p:nvPr/>
        </p:nvSpPr>
        <p:spPr bwMode="auto">
          <a:xfrm>
            <a:off x="2482850" y="2660650"/>
            <a:ext cx="8270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sign bit</a:t>
            </a:r>
            <a:endParaRPr lang="en-GB" altLang="en-US"/>
          </a:p>
        </p:txBody>
      </p:sp>
      <p:sp>
        <p:nvSpPr>
          <p:cNvPr id="52234" name="Text Box 24"/>
          <p:cNvSpPr txBox="1">
            <a:spLocks noChangeArrowheads="1"/>
          </p:cNvSpPr>
          <p:nvPr/>
        </p:nvSpPr>
        <p:spPr bwMode="auto">
          <a:xfrm>
            <a:off x="4495800" y="2641600"/>
            <a:ext cx="8270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value</a:t>
            </a:r>
            <a:endParaRPr lang="en-GB" altLang="en-US"/>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37</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en-US" smtClean="0"/>
              <a:t>Integers</a:t>
            </a:r>
          </a:p>
        </p:txBody>
      </p:sp>
      <p:sp>
        <p:nvSpPr>
          <p:cNvPr id="53253" name="Rectangle 3"/>
          <p:cNvSpPr>
            <a:spLocks noGrp="1" noChangeArrowheads="1"/>
          </p:cNvSpPr>
          <p:nvPr>
            <p:ph type="body" idx="1"/>
          </p:nvPr>
        </p:nvSpPr>
        <p:spPr/>
        <p:txBody>
          <a:bodyPr/>
          <a:lstStyle/>
          <a:p>
            <a:pPr eaLnBrk="1" hangingPunct="1"/>
            <a:r>
              <a:rPr lang="en-US" altLang="en-US" smtClean="0"/>
              <a:t>There are variations of </a:t>
            </a:r>
            <a:r>
              <a:rPr lang="en-US" altLang="en-US" b="1" smtClean="0">
                <a:solidFill>
                  <a:srgbClr val="0000C8"/>
                </a:solidFill>
                <a:latin typeface="Courier New" panose="02070309020205020404" pitchFamily="49" charset="0"/>
              </a:rPr>
              <a:t>int</a:t>
            </a:r>
            <a:r>
              <a:rPr lang="en-US" altLang="en-US" smtClean="0"/>
              <a:t> such as </a:t>
            </a:r>
            <a:r>
              <a:rPr lang="en-US" altLang="en-US" b="1" smtClean="0">
                <a:solidFill>
                  <a:srgbClr val="0000C8"/>
                </a:solidFill>
                <a:latin typeface="Courier New" panose="02070309020205020404" pitchFamily="49" charset="0"/>
              </a:rPr>
              <a:t>long int</a:t>
            </a:r>
            <a:r>
              <a:rPr lang="en-US" altLang="en-US" smtClean="0"/>
              <a:t>, </a:t>
            </a:r>
            <a:r>
              <a:rPr lang="en-US" altLang="en-US" b="1" smtClean="0">
                <a:solidFill>
                  <a:srgbClr val="0000C8"/>
                </a:solidFill>
                <a:latin typeface="Courier New" panose="02070309020205020404" pitchFamily="49" charset="0"/>
              </a:rPr>
              <a:t>short int</a:t>
            </a:r>
            <a:r>
              <a:rPr lang="en-US" altLang="en-US" smtClean="0"/>
              <a:t>, </a:t>
            </a:r>
            <a:r>
              <a:rPr lang="en-US" altLang="en-US" b="1" smtClean="0">
                <a:solidFill>
                  <a:srgbClr val="0000C8"/>
                </a:solidFill>
                <a:latin typeface="Courier New" panose="02070309020205020404" pitchFamily="49" charset="0"/>
              </a:rPr>
              <a:t>unsigned int</a:t>
            </a:r>
            <a:r>
              <a:rPr lang="en-US" altLang="en-US" smtClean="0"/>
              <a:t>.</a:t>
            </a:r>
          </a:p>
          <a:p>
            <a:pPr lvl="1" eaLnBrk="1" hangingPunct="1"/>
            <a:r>
              <a:rPr lang="en-US" altLang="en-US" smtClean="0"/>
              <a:t>For each one of these types, you may ignore the word "int" and use </a:t>
            </a:r>
            <a:r>
              <a:rPr lang="en-US" altLang="en-US" b="1" smtClean="0">
                <a:solidFill>
                  <a:srgbClr val="0000C8"/>
                </a:solidFill>
                <a:latin typeface="Courier New" panose="02070309020205020404" pitchFamily="49" charset="0"/>
              </a:rPr>
              <a:t>long</a:t>
            </a:r>
            <a:r>
              <a:rPr lang="en-US" altLang="en-US" smtClean="0"/>
              <a:t>, </a:t>
            </a:r>
            <a:r>
              <a:rPr lang="en-US" altLang="en-US" b="1" smtClean="0">
                <a:solidFill>
                  <a:srgbClr val="0000C8"/>
                </a:solidFill>
                <a:latin typeface="Courier New" panose="02070309020205020404" pitchFamily="49" charset="0"/>
              </a:rPr>
              <a:t>short</a:t>
            </a:r>
            <a:r>
              <a:rPr lang="en-US" altLang="en-US" smtClean="0"/>
              <a:t>, and </a:t>
            </a:r>
            <a:r>
              <a:rPr lang="en-US" altLang="en-US" b="1" smtClean="0">
                <a:solidFill>
                  <a:srgbClr val="0000C8"/>
                </a:solidFill>
                <a:latin typeface="Courier New" panose="02070309020205020404" pitchFamily="49" charset="0"/>
              </a:rPr>
              <a:t>unsigned</a:t>
            </a:r>
            <a:r>
              <a:rPr lang="en-US" altLang="en-US" smtClean="0"/>
              <a:t>, respectively.</a:t>
            </a:r>
          </a:p>
          <a:p>
            <a:pPr eaLnBrk="1" hangingPunct="1"/>
            <a:r>
              <a:rPr lang="en-US" altLang="en-US" smtClean="0"/>
              <a:t>The sizes of these types are ordered as follows:</a:t>
            </a:r>
          </a:p>
          <a:p>
            <a:pPr lvl="2" eaLnBrk="1" hangingPunct="1">
              <a:buFontTx/>
              <a:buNone/>
            </a:pPr>
            <a:r>
              <a:rPr lang="en-US" altLang="en-US" smtClean="0"/>
              <a:t>short int ≤ int ≤ long int</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38</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en-US" smtClean="0"/>
              <a:t>Floating-point numbers</a:t>
            </a:r>
          </a:p>
        </p:txBody>
      </p:sp>
      <p:sp>
        <p:nvSpPr>
          <p:cNvPr id="54277" name="Rectangle 3"/>
          <p:cNvSpPr>
            <a:spLocks noGrp="1" noChangeArrowheads="1"/>
          </p:cNvSpPr>
          <p:nvPr>
            <p:ph type="body" idx="1"/>
          </p:nvPr>
        </p:nvSpPr>
        <p:spPr/>
        <p:txBody>
          <a:bodyPr/>
          <a:lstStyle/>
          <a:p>
            <a:pPr eaLnBrk="1" hangingPunct="1"/>
            <a:r>
              <a:rPr lang="en-US" altLang="en-US" smtClean="0"/>
              <a:t>Syntax:</a:t>
            </a:r>
          </a:p>
          <a:p>
            <a:pPr lvl="2" eaLnBrk="1" hangingPunct="1">
              <a:buFontTx/>
              <a:buNone/>
            </a:pPr>
            <a:r>
              <a:rPr lang="en-US" altLang="en-US" b="1" u="sng" smtClean="0">
                <a:solidFill>
                  <a:srgbClr val="0000C8"/>
                </a:solidFill>
                <a:latin typeface="Courier New" panose="02070309020205020404" pitchFamily="49" charset="0"/>
              </a:rPr>
              <a:t>float</a:t>
            </a:r>
            <a:r>
              <a:rPr lang="en-US" altLang="en-US" b="1" smtClean="0">
                <a:solidFill>
                  <a:srgbClr val="0000C8"/>
                </a:solidFill>
                <a:latin typeface="Courier New" panose="02070309020205020404" pitchFamily="49" charset="0"/>
              </a:rPr>
              <a:t> variable_list;</a:t>
            </a:r>
          </a:p>
          <a:p>
            <a:pPr eaLnBrk="1" hangingPunct="1"/>
            <a:r>
              <a:rPr lang="en-US" altLang="en-US" smtClean="0"/>
              <a:t>Float type is used for real numbers.</a:t>
            </a:r>
          </a:p>
          <a:p>
            <a:pPr eaLnBrk="1" hangingPunct="1"/>
            <a:r>
              <a:rPr lang="en-US" altLang="en-US" smtClean="0"/>
              <a:t>Note that all integers may be represented as floating-point numbers, but not vice versa.</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39</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6"/>
          <p:cNvSpPr>
            <a:spLocks noChangeArrowheads="1"/>
          </p:cNvSpPr>
          <p:nvPr/>
        </p:nvSpPr>
        <p:spPr bwMode="auto">
          <a:xfrm>
            <a:off x="3962400" y="1752600"/>
            <a:ext cx="3352800" cy="3581400"/>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3797" name="Text Box 17"/>
          <p:cNvSpPr txBox="1">
            <a:spLocks noChangeArrowheads="1"/>
          </p:cNvSpPr>
          <p:nvPr/>
        </p:nvSpPr>
        <p:spPr bwMode="auto">
          <a:xfrm>
            <a:off x="4114800" y="1373188"/>
            <a:ext cx="320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t>Central Processing Unit (CPU)</a:t>
            </a:r>
          </a:p>
        </p:txBody>
      </p:sp>
      <p:sp>
        <p:nvSpPr>
          <p:cNvPr id="33798" name="Text Box 20"/>
          <p:cNvSpPr txBox="1">
            <a:spLocks noChangeArrowheads="1"/>
          </p:cNvSpPr>
          <p:nvPr/>
        </p:nvSpPr>
        <p:spPr bwMode="auto">
          <a:xfrm>
            <a:off x="4038600" y="4678363"/>
            <a:ext cx="320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Control Unit</a:t>
            </a:r>
          </a:p>
        </p:txBody>
      </p:sp>
      <p:sp>
        <p:nvSpPr>
          <p:cNvPr id="33799" name="Text Box 21"/>
          <p:cNvSpPr txBox="1">
            <a:spLocks noChangeArrowheads="1"/>
          </p:cNvSpPr>
          <p:nvPr/>
        </p:nvSpPr>
        <p:spPr bwMode="auto">
          <a:xfrm>
            <a:off x="4038600" y="18288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Registers</a:t>
            </a:r>
          </a:p>
        </p:txBody>
      </p:sp>
      <p:sp>
        <p:nvSpPr>
          <p:cNvPr id="33800" name="Rectangle 22"/>
          <p:cNvSpPr>
            <a:spLocks noChangeArrowheads="1"/>
          </p:cNvSpPr>
          <p:nvPr/>
        </p:nvSpPr>
        <p:spPr bwMode="auto">
          <a:xfrm>
            <a:off x="4438650" y="2209800"/>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3801" name="Line 23"/>
          <p:cNvSpPr>
            <a:spLocks noChangeShapeType="1"/>
          </p:cNvSpPr>
          <p:nvPr/>
        </p:nvSpPr>
        <p:spPr bwMode="auto">
          <a:xfrm>
            <a:off x="3962400" y="43434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24"/>
          <p:cNvSpPr>
            <a:spLocks noChangeShapeType="1"/>
          </p:cNvSpPr>
          <p:nvPr/>
        </p:nvSpPr>
        <p:spPr bwMode="auto">
          <a:xfrm>
            <a:off x="5514975" y="175260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3" name="Rectangle 25"/>
          <p:cNvSpPr>
            <a:spLocks noChangeArrowheads="1"/>
          </p:cNvSpPr>
          <p:nvPr/>
        </p:nvSpPr>
        <p:spPr bwMode="auto">
          <a:xfrm>
            <a:off x="4438650" y="2514600"/>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3804" name="Rectangle 27"/>
          <p:cNvSpPr>
            <a:spLocks noChangeArrowheads="1"/>
          </p:cNvSpPr>
          <p:nvPr/>
        </p:nvSpPr>
        <p:spPr bwMode="auto">
          <a:xfrm>
            <a:off x="4438650" y="3276600"/>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3805" name="Rectangle 28"/>
          <p:cNvSpPr>
            <a:spLocks noChangeArrowheads="1"/>
          </p:cNvSpPr>
          <p:nvPr/>
        </p:nvSpPr>
        <p:spPr bwMode="auto">
          <a:xfrm>
            <a:off x="4438650" y="3657600"/>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3806" name="Rectangle 29"/>
          <p:cNvSpPr>
            <a:spLocks noChangeArrowheads="1"/>
          </p:cNvSpPr>
          <p:nvPr/>
        </p:nvSpPr>
        <p:spPr bwMode="auto">
          <a:xfrm>
            <a:off x="4438650" y="3962400"/>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3807" name="Text Box 30"/>
          <p:cNvSpPr txBox="1">
            <a:spLocks noChangeArrowheads="1"/>
          </p:cNvSpPr>
          <p:nvPr/>
        </p:nvSpPr>
        <p:spPr bwMode="auto">
          <a:xfrm>
            <a:off x="5695950" y="2727325"/>
            <a:ext cx="1447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Arithmetic &amp; Logic Unit</a:t>
            </a:r>
          </a:p>
        </p:txBody>
      </p:sp>
      <p:sp>
        <p:nvSpPr>
          <p:cNvPr id="33808" name="Rectangle 2"/>
          <p:cNvSpPr>
            <a:spLocks noGrp="1" noChangeArrowheads="1"/>
          </p:cNvSpPr>
          <p:nvPr>
            <p:ph type="title"/>
          </p:nvPr>
        </p:nvSpPr>
        <p:spPr/>
        <p:txBody>
          <a:bodyPr/>
          <a:lstStyle/>
          <a:p>
            <a:pPr eaLnBrk="1" hangingPunct="1"/>
            <a:r>
              <a:rPr lang="en-US" altLang="en-US" sz="3600" smtClean="0"/>
              <a:t>How are the instructions executed?</a:t>
            </a:r>
          </a:p>
        </p:txBody>
      </p:sp>
      <p:sp>
        <p:nvSpPr>
          <p:cNvPr id="33809" name="Rectangle 12"/>
          <p:cNvSpPr>
            <a:spLocks noChangeArrowheads="1"/>
          </p:cNvSpPr>
          <p:nvPr/>
        </p:nvSpPr>
        <p:spPr bwMode="auto">
          <a:xfrm>
            <a:off x="685800" y="1752600"/>
            <a:ext cx="1905000" cy="3581400"/>
          </a:xfrm>
          <a:prstGeom prst="rect">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3317" name="Text Box 5"/>
          <p:cNvSpPr txBox="1">
            <a:spLocks noChangeArrowheads="1"/>
          </p:cNvSpPr>
          <p:nvPr/>
        </p:nvSpPr>
        <p:spPr bwMode="auto">
          <a:xfrm>
            <a:off x="1143000" y="26670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latin typeface="Courier New" panose="02070309020205020404" pitchFamily="49" charset="0"/>
              </a:rPr>
              <a:t>instr </a:t>
            </a:r>
            <a:r>
              <a:rPr lang="en-US" altLang="en-US" b="1" i="1">
                <a:latin typeface="Courier New" panose="02070309020205020404" pitchFamily="49" charset="0"/>
              </a:rPr>
              <a:t>2</a:t>
            </a:r>
          </a:p>
        </p:txBody>
      </p:sp>
      <p:sp>
        <p:nvSpPr>
          <p:cNvPr id="13318" name="Text Box 6"/>
          <p:cNvSpPr txBox="1">
            <a:spLocks noChangeArrowheads="1"/>
          </p:cNvSpPr>
          <p:nvPr/>
        </p:nvSpPr>
        <p:spPr bwMode="auto">
          <a:xfrm>
            <a:off x="1143000" y="29718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latin typeface="Courier New" panose="02070309020205020404" pitchFamily="49" charset="0"/>
              </a:rPr>
              <a:t>instr </a:t>
            </a:r>
            <a:r>
              <a:rPr lang="en-US" altLang="en-US" b="1" i="1">
                <a:latin typeface="Courier New" panose="02070309020205020404" pitchFamily="49" charset="0"/>
              </a:rPr>
              <a:t>3</a:t>
            </a:r>
          </a:p>
        </p:txBody>
      </p:sp>
      <p:sp>
        <p:nvSpPr>
          <p:cNvPr id="13319" name="Text Box 7"/>
          <p:cNvSpPr txBox="1">
            <a:spLocks noChangeArrowheads="1"/>
          </p:cNvSpPr>
          <p:nvPr/>
        </p:nvSpPr>
        <p:spPr bwMode="auto">
          <a:xfrm>
            <a:off x="1219200" y="3200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latin typeface="Courier New" panose="02070309020205020404" pitchFamily="49" charset="0"/>
              </a:rPr>
              <a:t>...</a:t>
            </a:r>
            <a:endParaRPr lang="en-US" altLang="en-US" b="1" i="1">
              <a:latin typeface="Courier New" panose="02070309020205020404" pitchFamily="49" charset="0"/>
            </a:endParaRPr>
          </a:p>
        </p:txBody>
      </p:sp>
      <p:sp>
        <p:nvSpPr>
          <p:cNvPr id="13320" name="Text Box 8"/>
          <p:cNvSpPr txBox="1">
            <a:spLocks noChangeArrowheads="1"/>
          </p:cNvSpPr>
          <p:nvPr/>
        </p:nvSpPr>
        <p:spPr bwMode="auto">
          <a:xfrm>
            <a:off x="1143000" y="34290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latin typeface="Courier New" panose="02070309020205020404" pitchFamily="49" charset="0"/>
              </a:rPr>
              <a:t>instr </a:t>
            </a:r>
            <a:r>
              <a:rPr lang="en-US" altLang="en-US" b="1" i="1">
                <a:latin typeface="Courier New" panose="02070309020205020404" pitchFamily="49" charset="0"/>
              </a:rPr>
              <a:t>n</a:t>
            </a:r>
          </a:p>
        </p:txBody>
      </p:sp>
      <p:sp>
        <p:nvSpPr>
          <p:cNvPr id="13321" name="Text Box 9"/>
          <p:cNvSpPr txBox="1">
            <a:spLocks noChangeArrowheads="1"/>
          </p:cNvSpPr>
          <p:nvPr/>
        </p:nvSpPr>
        <p:spPr bwMode="auto">
          <a:xfrm>
            <a:off x="1143000" y="2362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latin typeface="Courier New" panose="02070309020205020404" pitchFamily="49" charset="0"/>
              </a:rPr>
              <a:t>instr </a:t>
            </a:r>
            <a:r>
              <a:rPr lang="en-US" altLang="en-US" b="1" i="1">
                <a:latin typeface="Courier New" panose="02070309020205020404" pitchFamily="49" charset="0"/>
              </a:rPr>
              <a:t>1</a:t>
            </a:r>
          </a:p>
        </p:txBody>
      </p:sp>
      <p:sp>
        <p:nvSpPr>
          <p:cNvPr id="33815" name="AutoShape 10"/>
          <p:cNvSpPr>
            <a:spLocks noChangeArrowheads="1"/>
          </p:cNvSpPr>
          <p:nvPr/>
        </p:nvSpPr>
        <p:spPr bwMode="auto">
          <a:xfrm>
            <a:off x="914400" y="2209800"/>
            <a:ext cx="1295400" cy="1828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3816" name="Text Box 11"/>
          <p:cNvSpPr txBox="1">
            <a:spLocks noChangeArrowheads="1"/>
          </p:cNvSpPr>
          <p:nvPr/>
        </p:nvSpPr>
        <p:spPr bwMode="auto">
          <a:xfrm>
            <a:off x="1066800" y="19050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t>Program</a:t>
            </a:r>
          </a:p>
        </p:txBody>
      </p:sp>
      <p:sp>
        <p:nvSpPr>
          <p:cNvPr id="33817" name="Text Box 13"/>
          <p:cNvSpPr txBox="1">
            <a:spLocks noChangeArrowheads="1"/>
          </p:cNvSpPr>
          <p:nvPr/>
        </p:nvSpPr>
        <p:spPr bwMode="auto">
          <a:xfrm>
            <a:off x="990600" y="1371600"/>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t>Main Memory</a:t>
            </a:r>
          </a:p>
        </p:txBody>
      </p:sp>
      <p:sp>
        <p:nvSpPr>
          <p:cNvPr id="33818" name="Text Box 31"/>
          <p:cNvSpPr txBox="1">
            <a:spLocks noChangeArrowheads="1"/>
          </p:cNvSpPr>
          <p:nvPr/>
        </p:nvSpPr>
        <p:spPr bwMode="auto">
          <a:xfrm>
            <a:off x="4143375" y="2238375"/>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R1</a:t>
            </a:r>
          </a:p>
        </p:txBody>
      </p:sp>
      <p:sp>
        <p:nvSpPr>
          <p:cNvPr id="33819" name="Text Box 32"/>
          <p:cNvSpPr txBox="1">
            <a:spLocks noChangeArrowheads="1"/>
          </p:cNvSpPr>
          <p:nvPr/>
        </p:nvSpPr>
        <p:spPr bwMode="auto">
          <a:xfrm>
            <a:off x="4143375" y="2555875"/>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R2</a:t>
            </a:r>
          </a:p>
        </p:txBody>
      </p:sp>
      <p:sp>
        <p:nvSpPr>
          <p:cNvPr id="33820" name="Text Box 33"/>
          <p:cNvSpPr txBox="1">
            <a:spLocks noChangeArrowheads="1"/>
          </p:cNvSpPr>
          <p:nvPr/>
        </p:nvSpPr>
        <p:spPr bwMode="auto">
          <a:xfrm>
            <a:off x="4073525" y="2844800"/>
            <a:ext cx="3048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50000"/>
              </a:lnSpc>
            </a:pPr>
            <a:r>
              <a:rPr lang="en-US" altLang="en-US"/>
              <a:t>.</a:t>
            </a:r>
          </a:p>
          <a:p>
            <a:pPr algn="ctr" eaLnBrk="1" hangingPunct="1">
              <a:lnSpc>
                <a:spcPct val="50000"/>
              </a:lnSpc>
            </a:pPr>
            <a:r>
              <a:rPr lang="en-US" altLang="en-US"/>
              <a:t>.</a:t>
            </a:r>
          </a:p>
          <a:p>
            <a:pPr algn="ctr" eaLnBrk="1" hangingPunct="1">
              <a:lnSpc>
                <a:spcPct val="50000"/>
              </a:lnSpc>
            </a:pPr>
            <a:r>
              <a:rPr lang="en-US" altLang="en-US"/>
              <a:t>.</a:t>
            </a:r>
          </a:p>
        </p:txBody>
      </p:sp>
      <p:sp>
        <p:nvSpPr>
          <p:cNvPr id="33821" name="Text Box 34"/>
          <p:cNvSpPr txBox="1">
            <a:spLocks noChangeArrowheads="1"/>
          </p:cNvSpPr>
          <p:nvPr/>
        </p:nvSpPr>
        <p:spPr bwMode="auto">
          <a:xfrm>
            <a:off x="4140200" y="3309938"/>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Rm</a:t>
            </a:r>
          </a:p>
        </p:txBody>
      </p:sp>
      <p:sp>
        <p:nvSpPr>
          <p:cNvPr id="33822" name="Text Box 35"/>
          <p:cNvSpPr txBox="1">
            <a:spLocks noChangeArrowheads="1"/>
          </p:cNvSpPr>
          <p:nvPr/>
        </p:nvSpPr>
        <p:spPr bwMode="auto">
          <a:xfrm>
            <a:off x="4143375" y="36687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IR</a:t>
            </a:r>
          </a:p>
        </p:txBody>
      </p:sp>
      <p:sp>
        <p:nvSpPr>
          <p:cNvPr id="33823" name="Text Box 36"/>
          <p:cNvSpPr txBox="1">
            <a:spLocks noChangeArrowheads="1"/>
          </p:cNvSpPr>
          <p:nvPr/>
        </p:nvSpPr>
        <p:spPr bwMode="auto">
          <a:xfrm>
            <a:off x="4113213" y="3987800"/>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a:t>...</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4166 0.00556 L 0.36736 0.18912 " pathEditMode="relative" rAng="0" ptsTypes="AA">
                                      <p:cBhvr>
                                        <p:cTn id="6" dur="2000" fill="hold"/>
                                        <p:tgtEl>
                                          <p:spTgt spid="13321"/>
                                        </p:tgtEl>
                                        <p:attrNameLst>
                                          <p:attrName>ppt_x</p:attrName>
                                          <p:attrName>ppt_y</p:attrName>
                                        </p:attrNameLst>
                                      </p:cBhvr>
                                      <p:rCtr x="16285" y="9167"/>
                                    </p:animMotion>
                                  </p:childTnLst>
                                  <p:subTnLst>
                                    <p:set>
                                      <p:cBhvr override="childStyle">
                                        <p:cTn dur="1" fill="hold" display="0" masterRel="sameClick" afterEffect="1">
                                          <p:stCondLst>
                                            <p:cond evt="end" delay="0">
                                              <p:tn val="5"/>
                                            </p:cond>
                                          </p:stCondLst>
                                        </p:cTn>
                                        <p:tgtEl>
                                          <p:spTgt spid="1332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0.04531 0.00023 L 0.36701 0.14375 " pathEditMode="relative" ptsTypes="AA">
                                      <p:cBhvr>
                                        <p:cTn id="10" dur="2000" fill="hold"/>
                                        <p:tgtEl>
                                          <p:spTgt spid="13317"/>
                                        </p:tgtEl>
                                        <p:attrNameLst>
                                          <p:attrName>ppt_x</p:attrName>
                                          <p:attrName>ppt_y</p:attrName>
                                        </p:attrNameLst>
                                      </p:cBhvr>
                                    </p:animMotion>
                                  </p:childTnLst>
                                  <p:subTnLst>
                                    <p:set>
                                      <p:cBhvr override="childStyle">
                                        <p:cTn dur="1" fill="hold" display="0" masterRel="sameClick" afterEffect="1">
                                          <p:stCondLst>
                                            <p:cond evt="end" delay="0">
                                              <p:tn val="9"/>
                                            </p:cond>
                                          </p:stCondLst>
                                        </p:cTn>
                                        <p:tgtEl>
                                          <p:spTgt spid="1331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0.04635 0.00208 L 0.36493 0.09931 " pathEditMode="relative" ptsTypes="AA">
                                      <p:cBhvr>
                                        <p:cTn id="14" dur="2000" fill="hold"/>
                                        <p:tgtEl>
                                          <p:spTgt spid="13318"/>
                                        </p:tgtEl>
                                        <p:attrNameLst>
                                          <p:attrName>ppt_x</p:attrName>
                                          <p:attrName>ppt_y</p:attrName>
                                        </p:attrNameLst>
                                      </p:cBhvr>
                                    </p:animMotion>
                                  </p:childTnLst>
                                  <p:subTnLst>
                                    <p:set>
                                      <p:cBhvr override="childStyle">
                                        <p:cTn dur="1" fill="hold" display="0" masterRel="sameClick" afterEffect="1">
                                          <p:stCondLst>
                                            <p:cond evt="end" delay="0">
                                              <p:tn val="13"/>
                                            </p:cond>
                                          </p:stCondLst>
                                        </p:cTn>
                                        <p:tgtEl>
                                          <p:spTgt spid="13318"/>
                                        </p:tgtEl>
                                        <p:attrNameLst>
                                          <p:attrName>style.visibility</p:attrName>
                                        </p:attrNameLst>
                                      </p:cBhvr>
                                      <p:to>
                                        <p:strVal val="hidden"/>
                                      </p:to>
                                    </p:set>
                                  </p:subTnLst>
                                </p:cTn>
                              </p:par>
                              <p:par>
                                <p:cTn id="15" presetID="1" presetClass="exit" presetSubtype="0" fill="hold" grpId="0" nodeType="withEffect">
                                  <p:stCondLst>
                                    <p:cond delay="0"/>
                                  </p:stCondLst>
                                  <p:childTnLst>
                                    <p:set>
                                      <p:cBhvr>
                                        <p:cTn id="16" dur="1" fill="hold">
                                          <p:stCondLst>
                                            <p:cond delay="0"/>
                                          </p:stCondLst>
                                        </p:cTn>
                                        <p:tgtEl>
                                          <p:spTgt spid="1331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0" nodeType="clickEffect">
                                  <p:stCondLst>
                                    <p:cond delay="0"/>
                                  </p:stCondLst>
                                  <p:childTnLst>
                                    <p:animMotion origin="layout" path="M 0.04635 0.00208 L 0.36493 0.03264 " pathEditMode="relative" ptsTypes="AA">
                                      <p:cBhvr>
                                        <p:cTn id="20" dur="2000" fill="hold"/>
                                        <p:tgtEl>
                                          <p:spTgt spid="13320"/>
                                        </p:tgtEl>
                                        <p:attrNameLst>
                                          <p:attrName>ppt_x</p:attrName>
                                          <p:attrName>ppt_y</p:attrName>
                                        </p:attrNameLst>
                                      </p:cBhvr>
                                    </p:animMotion>
                                  </p:childTnLst>
                                  <p:subTnLst>
                                    <p:set>
                                      <p:cBhvr override="childStyle">
                                        <p:cTn dur="1" fill="hold" display="0" masterRel="sameClick" afterEffect="1">
                                          <p:stCondLst>
                                            <p:cond evt="end" delay="0">
                                              <p:tn val="19"/>
                                            </p:cond>
                                          </p:stCondLst>
                                        </p:cTn>
                                        <p:tgtEl>
                                          <p:spTgt spid="133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P spid="13319" grpId="0"/>
      <p:bldP spid="13320" grpId="0"/>
      <p:bldP spid="133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en-US" smtClean="0"/>
              <a:t>Floating-point numbers</a:t>
            </a:r>
          </a:p>
        </p:txBody>
      </p:sp>
      <p:sp>
        <p:nvSpPr>
          <p:cNvPr id="55301" name="Rectangle 3"/>
          <p:cNvSpPr>
            <a:spLocks noGrp="1" noChangeArrowheads="1"/>
          </p:cNvSpPr>
          <p:nvPr>
            <p:ph type="body" idx="1"/>
          </p:nvPr>
        </p:nvSpPr>
        <p:spPr/>
        <p:txBody>
          <a:bodyPr/>
          <a:lstStyle/>
          <a:p>
            <a:pPr eaLnBrk="1" hangingPunct="1"/>
            <a:r>
              <a:rPr lang="en-US" altLang="en-US" smtClean="0"/>
              <a:t>Similar to integers, floats also have their limits: maximum and minimum values are limited as well as the precision.</a:t>
            </a:r>
          </a:p>
        </p:txBody>
      </p:sp>
      <p:grpSp>
        <p:nvGrpSpPr>
          <p:cNvPr id="55302" name="Group 41"/>
          <p:cNvGrpSpPr>
            <a:grpSpLocks/>
          </p:cNvGrpSpPr>
          <p:nvPr/>
        </p:nvGrpSpPr>
        <p:grpSpPr bwMode="auto">
          <a:xfrm>
            <a:off x="1666875" y="4035425"/>
            <a:ext cx="5037138" cy="73025"/>
            <a:chOff x="733" y="2188"/>
            <a:chExt cx="3173" cy="46"/>
          </a:xfrm>
        </p:grpSpPr>
        <p:sp>
          <p:nvSpPr>
            <p:cNvPr id="55320" name="Line 4"/>
            <p:cNvSpPr>
              <a:spLocks noChangeShapeType="1"/>
            </p:cNvSpPr>
            <p:nvPr/>
          </p:nvSpPr>
          <p:spPr bwMode="auto">
            <a:xfrm>
              <a:off x="733" y="2210"/>
              <a:ext cx="317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21" name="Line 5"/>
            <p:cNvSpPr>
              <a:spLocks noChangeShapeType="1"/>
            </p:cNvSpPr>
            <p:nvPr/>
          </p:nvSpPr>
          <p:spPr bwMode="auto">
            <a:xfrm>
              <a:off x="1036"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Line 24"/>
            <p:cNvSpPr>
              <a:spLocks noChangeShapeType="1"/>
            </p:cNvSpPr>
            <p:nvPr/>
          </p:nvSpPr>
          <p:spPr bwMode="auto">
            <a:xfrm>
              <a:off x="1197"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3" name="Line 25"/>
            <p:cNvSpPr>
              <a:spLocks noChangeShapeType="1"/>
            </p:cNvSpPr>
            <p:nvPr/>
          </p:nvSpPr>
          <p:spPr bwMode="auto">
            <a:xfrm>
              <a:off x="1356"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4" name="Line 26"/>
            <p:cNvSpPr>
              <a:spLocks noChangeShapeType="1"/>
            </p:cNvSpPr>
            <p:nvPr/>
          </p:nvSpPr>
          <p:spPr bwMode="auto">
            <a:xfrm>
              <a:off x="1517"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5" name="Line 27"/>
            <p:cNvSpPr>
              <a:spLocks noChangeShapeType="1"/>
            </p:cNvSpPr>
            <p:nvPr/>
          </p:nvSpPr>
          <p:spPr bwMode="auto">
            <a:xfrm>
              <a:off x="1678"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6" name="Line 28"/>
            <p:cNvSpPr>
              <a:spLocks noChangeShapeType="1"/>
            </p:cNvSpPr>
            <p:nvPr/>
          </p:nvSpPr>
          <p:spPr bwMode="auto">
            <a:xfrm>
              <a:off x="1835"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7" name="Line 29"/>
            <p:cNvSpPr>
              <a:spLocks noChangeShapeType="1"/>
            </p:cNvSpPr>
            <p:nvPr/>
          </p:nvSpPr>
          <p:spPr bwMode="auto">
            <a:xfrm>
              <a:off x="1996"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8" name="Line 30"/>
            <p:cNvSpPr>
              <a:spLocks noChangeShapeType="1"/>
            </p:cNvSpPr>
            <p:nvPr/>
          </p:nvSpPr>
          <p:spPr bwMode="auto">
            <a:xfrm>
              <a:off x="2155"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Line 31"/>
            <p:cNvSpPr>
              <a:spLocks noChangeShapeType="1"/>
            </p:cNvSpPr>
            <p:nvPr/>
          </p:nvSpPr>
          <p:spPr bwMode="auto">
            <a:xfrm>
              <a:off x="2316"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0" name="Line 32"/>
            <p:cNvSpPr>
              <a:spLocks noChangeShapeType="1"/>
            </p:cNvSpPr>
            <p:nvPr/>
          </p:nvSpPr>
          <p:spPr bwMode="auto">
            <a:xfrm>
              <a:off x="2473"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1" name="Line 33"/>
            <p:cNvSpPr>
              <a:spLocks noChangeShapeType="1"/>
            </p:cNvSpPr>
            <p:nvPr/>
          </p:nvSpPr>
          <p:spPr bwMode="auto">
            <a:xfrm>
              <a:off x="2634"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Line 34"/>
            <p:cNvSpPr>
              <a:spLocks noChangeShapeType="1"/>
            </p:cNvSpPr>
            <p:nvPr/>
          </p:nvSpPr>
          <p:spPr bwMode="auto">
            <a:xfrm>
              <a:off x="2795"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3" name="Line 35"/>
            <p:cNvSpPr>
              <a:spLocks noChangeShapeType="1"/>
            </p:cNvSpPr>
            <p:nvPr/>
          </p:nvSpPr>
          <p:spPr bwMode="auto">
            <a:xfrm>
              <a:off x="2958"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36"/>
            <p:cNvSpPr>
              <a:spLocks noChangeShapeType="1"/>
            </p:cNvSpPr>
            <p:nvPr/>
          </p:nvSpPr>
          <p:spPr bwMode="auto">
            <a:xfrm>
              <a:off x="3115"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5" name="Line 37"/>
            <p:cNvSpPr>
              <a:spLocks noChangeShapeType="1"/>
            </p:cNvSpPr>
            <p:nvPr/>
          </p:nvSpPr>
          <p:spPr bwMode="auto">
            <a:xfrm>
              <a:off x="3274"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Line 38"/>
            <p:cNvSpPr>
              <a:spLocks noChangeShapeType="1"/>
            </p:cNvSpPr>
            <p:nvPr/>
          </p:nvSpPr>
          <p:spPr bwMode="auto">
            <a:xfrm>
              <a:off x="3435"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7" name="Line 39"/>
            <p:cNvSpPr>
              <a:spLocks noChangeShapeType="1"/>
            </p:cNvSpPr>
            <p:nvPr/>
          </p:nvSpPr>
          <p:spPr bwMode="auto">
            <a:xfrm>
              <a:off x="3592" y="2188"/>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46"/>
          <p:cNvGrpSpPr>
            <a:grpSpLocks/>
          </p:cNvGrpSpPr>
          <p:nvPr/>
        </p:nvGrpSpPr>
        <p:grpSpPr bwMode="auto">
          <a:xfrm>
            <a:off x="1603375" y="4154488"/>
            <a:ext cx="1068388" cy="525462"/>
            <a:chOff x="1010" y="2617"/>
            <a:chExt cx="673" cy="331"/>
          </a:xfrm>
        </p:grpSpPr>
        <p:sp>
          <p:nvSpPr>
            <p:cNvPr id="55318" name="Line 42"/>
            <p:cNvSpPr>
              <a:spLocks noChangeShapeType="1"/>
            </p:cNvSpPr>
            <p:nvPr/>
          </p:nvSpPr>
          <p:spPr bwMode="auto">
            <a:xfrm flipV="1">
              <a:off x="1349" y="2617"/>
              <a:ext cx="0" cy="14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9" name="Text Box 45"/>
            <p:cNvSpPr txBox="1">
              <a:spLocks noChangeArrowheads="1"/>
            </p:cNvSpPr>
            <p:nvPr/>
          </p:nvSpPr>
          <p:spPr bwMode="auto">
            <a:xfrm>
              <a:off x="1010" y="2814"/>
              <a:ext cx="6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Lower limit</a:t>
              </a:r>
              <a:endParaRPr lang="en-GB" altLang="en-US"/>
            </a:p>
          </p:txBody>
        </p:sp>
      </p:grpSp>
      <p:grpSp>
        <p:nvGrpSpPr>
          <p:cNvPr id="4" name="Group 47"/>
          <p:cNvGrpSpPr>
            <a:grpSpLocks/>
          </p:cNvGrpSpPr>
          <p:nvPr/>
        </p:nvGrpSpPr>
        <p:grpSpPr bwMode="auto">
          <a:xfrm>
            <a:off x="5661025" y="4162425"/>
            <a:ext cx="1068388" cy="525463"/>
            <a:chOff x="1010" y="2617"/>
            <a:chExt cx="673" cy="331"/>
          </a:xfrm>
        </p:grpSpPr>
        <p:sp>
          <p:nvSpPr>
            <p:cNvPr id="55316" name="Line 48"/>
            <p:cNvSpPr>
              <a:spLocks noChangeShapeType="1"/>
            </p:cNvSpPr>
            <p:nvPr/>
          </p:nvSpPr>
          <p:spPr bwMode="auto">
            <a:xfrm flipV="1">
              <a:off x="1349" y="2617"/>
              <a:ext cx="0" cy="14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7" name="Text Box 49"/>
            <p:cNvSpPr txBox="1">
              <a:spLocks noChangeArrowheads="1"/>
            </p:cNvSpPr>
            <p:nvPr/>
          </p:nvSpPr>
          <p:spPr bwMode="auto">
            <a:xfrm>
              <a:off x="1010" y="2814"/>
              <a:ext cx="6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Upper limit</a:t>
              </a:r>
              <a:endParaRPr lang="en-GB" altLang="en-US"/>
            </a:p>
          </p:txBody>
        </p:sp>
      </p:grpSp>
      <p:grpSp>
        <p:nvGrpSpPr>
          <p:cNvPr id="5" name="Group 53"/>
          <p:cNvGrpSpPr>
            <a:grpSpLocks/>
          </p:cNvGrpSpPr>
          <p:nvPr/>
        </p:nvGrpSpPr>
        <p:grpSpPr bwMode="auto">
          <a:xfrm>
            <a:off x="3278188" y="4076700"/>
            <a:ext cx="1528762" cy="885825"/>
            <a:chOff x="2351" y="2985"/>
            <a:chExt cx="963" cy="558"/>
          </a:xfrm>
        </p:grpSpPr>
        <p:sp>
          <p:nvSpPr>
            <p:cNvPr id="55314" name="Line 51"/>
            <p:cNvSpPr>
              <a:spLocks noChangeShapeType="1"/>
            </p:cNvSpPr>
            <p:nvPr/>
          </p:nvSpPr>
          <p:spPr bwMode="auto">
            <a:xfrm flipV="1">
              <a:off x="2830" y="2985"/>
              <a:ext cx="0" cy="288"/>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5" name="Text Box 52"/>
            <p:cNvSpPr txBox="1">
              <a:spLocks noChangeArrowheads="1"/>
            </p:cNvSpPr>
            <p:nvPr/>
          </p:nvSpPr>
          <p:spPr bwMode="auto">
            <a:xfrm>
              <a:off x="2351" y="3275"/>
              <a:ext cx="9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The value you want to store</a:t>
              </a:r>
              <a:endParaRPr lang="en-GB" altLang="en-US"/>
            </a:p>
          </p:txBody>
        </p:sp>
      </p:grpSp>
      <p:grpSp>
        <p:nvGrpSpPr>
          <p:cNvPr id="6" name="Group 62"/>
          <p:cNvGrpSpPr>
            <a:grpSpLocks/>
          </p:cNvGrpSpPr>
          <p:nvPr/>
        </p:nvGrpSpPr>
        <p:grpSpPr bwMode="auto">
          <a:xfrm>
            <a:off x="1573213" y="3330575"/>
            <a:ext cx="3341687" cy="782638"/>
            <a:chOff x="991" y="2098"/>
            <a:chExt cx="2105" cy="493"/>
          </a:xfrm>
        </p:grpSpPr>
        <p:sp>
          <p:nvSpPr>
            <p:cNvPr id="55311" name="Line 44"/>
            <p:cNvSpPr>
              <a:spLocks noChangeShapeType="1"/>
            </p:cNvSpPr>
            <p:nvPr/>
          </p:nvSpPr>
          <p:spPr bwMode="auto">
            <a:xfrm>
              <a:off x="2400" y="2353"/>
              <a:ext cx="49" cy="16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2" name="Text Box 56"/>
            <p:cNvSpPr txBox="1">
              <a:spLocks noChangeArrowheads="1"/>
            </p:cNvSpPr>
            <p:nvPr/>
          </p:nvSpPr>
          <p:spPr bwMode="auto">
            <a:xfrm>
              <a:off x="991" y="2098"/>
              <a:ext cx="210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a:t>Due to loss of precision, what you actually store might be this</a:t>
              </a:r>
              <a:endParaRPr lang="en-GB" altLang="en-US"/>
            </a:p>
          </p:txBody>
        </p:sp>
        <p:sp>
          <p:nvSpPr>
            <p:cNvPr id="55313" name="Oval 57"/>
            <p:cNvSpPr>
              <a:spLocks noChangeArrowheads="1"/>
            </p:cNvSpPr>
            <p:nvPr/>
          </p:nvSpPr>
          <p:spPr bwMode="auto">
            <a:xfrm>
              <a:off x="2435" y="2535"/>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grpSp>
        <p:nvGrpSpPr>
          <p:cNvPr id="7" name="Group 63"/>
          <p:cNvGrpSpPr>
            <a:grpSpLocks/>
          </p:cNvGrpSpPr>
          <p:nvPr/>
        </p:nvGrpSpPr>
        <p:grpSpPr bwMode="auto">
          <a:xfrm>
            <a:off x="3957638" y="3544888"/>
            <a:ext cx="588962" cy="566737"/>
            <a:chOff x="2493" y="2233"/>
            <a:chExt cx="371" cy="357"/>
          </a:xfrm>
        </p:grpSpPr>
        <p:sp>
          <p:nvSpPr>
            <p:cNvPr id="55308" name="Oval 58"/>
            <p:cNvSpPr>
              <a:spLocks noChangeArrowheads="1"/>
            </p:cNvSpPr>
            <p:nvPr/>
          </p:nvSpPr>
          <p:spPr bwMode="auto">
            <a:xfrm>
              <a:off x="2600" y="2534"/>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5309" name="Line 55"/>
            <p:cNvSpPr>
              <a:spLocks noChangeShapeType="1"/>
            </p:cNvSpPr>
            <p:nvPr/>
          </p:nvSpPr>
          <p:spPr bwMode="auto">
            <a:xfrm flipH="1">
              <a:off x="2635" y="2357"/>
              <a:ext cx="104" cy="15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0" name="Text Box 59"/>
            <p:cNvSpPr txBox="1">
              <a:spLocks noChangeArrowheads="1"/>
            </p:cNvSpPr>
            <p:nvPr/>
          </p:nvSpPr>
          <p:spPr bwMode="auto">
            <a:xfrm>
              <a:off x="2493" y="2233"/>
              <a:ext cx="3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 or this</a:t>
              </a:r>
              <a:endParaRPr lang="en-GB" altLang="en-US"/>
            </a:p>
          </p:txBody>
        </p:sp>
      </p:gr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40</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altLang="en-US" smtClean="0"/>
              <a:t>Floating-point numbers</a:t>
            </a:r>
          </a:p>
        </p:txBody>
      </p:sp>
      <p:sp>
        <p:nvSpPr>
          <p:cNvPr id="56325" name="Rectangle 3"/>
          <p:cNvSpPr>
            <a:spLocks noGrp="1" noChangeArrowheads="1"/>
          </p:cNvSpPr>
          <p:nvPr>
            <p:ph type="body" idx="1"/>
          </p:nvPr>
        </p:nvSpPr>
        <p:spPr/>
        <p:txBody>
          <a:bodyPr/>
          <a:lstStyle/>
          <a:p>
            <a:pPr eaLnBrk="1" hangingPunct="1"/>
            <a:r>
              <a:rPr lang="en-US" altLang="en-US" smtClean="0"/>
              <a:t>There are two variations of </a:t>
            </a:r>
            <a:r>
              <a:rPr lang="en-US" altLang="en-US" b="1" smtClean="0">
                <a:solidFill>
                  <a:srgbClr val="0000C8"/>
                </a:solidFill>
                <a:latin typeface="Courier New" panose="02070309020205020404" pitchFamily="49" charset="0"/>
              </a:rPr>
              <a:t>float</a:t>
            </a:r>
            <a:r>
              <a:rPr lang="en-US" altLang="en-US" smtClean="0"/>
              <a:t>: </a:t>
            </a:r>
            <a:r>
              <a:rPr lang="en-US" altLang="en-US" b="1" smtClean="0">
                <a:solidFill>
                  <a:srgbClr val="0000C8"/>
                </a:solidFill>
                <a:latin typeface="Courier New" panose="02070309020205020404" pitchFamily="49" charset="0"/>
              </a:rPr>
              <a:t>double</a:t>
            </a:r>
            <a:r>
              <a:rPr lang="en-US" altLang="en-US" smtClean="0"/>
              <a:t> and </a:t>
            </a:r>
            <a:r>
              <a:rPr lang="en-US" altLang="en-US" b="1" smtClean="0">
                <a:solidFill>
                  <a:srgbClr val="0000C8"/>
                </a:solidFill>
                <a:latin typeface="Courier New" panose="02070309020205020404" pitchFamily="49" charset="0"/>
              </a:rPr>
              <a:t>long double</a:t>
            </a:r>
            <a:r>
              <a:rPr lang="en-US" altLang="en-US" smtClean="0"/>
              <a:t>.</a:t>
            </a:r>
          </a:p>
          <a:p>
            <a:pPr lvl="1" eaLnBrk="1" hangingPunct="1"/>
            <a:r>
              <a:rPr lang="en-US" altLang="en-US" smtClean="0"/>
              <a:t>They have wider range and higher precision.</a:t>
            </a:r>
          </a:p>
          <a:p>
            <a:pPr eaLnBrk="1" hangingPunct="1"/>
            <a:r>
              <a:rPr lang="en-US" altLang="en-US" smtClean="0"/>
              <a:t>The sizes of these types are ordered as follows:</a:t>
            </a:r>
          </a:p>
          <a:p>
            <a:pPr lvl="2" eaLnBrk="1" hangingPunct="1">
              <a:buFontTx/>
              <a:buNone/>
            </a:pPr>
            <a:r>
              <a:rPr lang="en-US" altLang="en-US" smtClean="0"/>
              <a:t>float ≤ double ≤ long double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41</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en-US" altLang="en-US" smtClean="0"/>
              <a:t>Characters</a:t>
            </a:r>
          </a:p>
        </p:txBody>
      </p:sp>
      <p:sp>
        <p:nvSpPr>
          <p:cNvPr id="57349" name="Rectangle 3"/>
          <p:cNvSpPr>
            <a:spLocks noGrp="1" noChangeArrowheads="1"/>
          </p:cNvSpPr>
          <p:nvPr>
            <p:ph type="body" idx="1"/>
          </p:nvPr>
        </p:nvSpPr>
        <p:spPr/>
        <p:txBody>
          <a:bodyPr/>
          <a:lstStyle/>
          <a:p>
            <a:pPr eaLnBrk="1" hangingPunct="1"/>
            <a:r>
              <a:rPr lang="en-US" altLang="en-US" smtClean="0"/>
              <a:t>Syntax:</a:t>
            </a:r>
          </a:p>
          <a:p>
            <a:pPr lvl="2" eaLnBrk="1" hangingPunct="1">
              <a:buFontTx/>
              <a:buNone/>
            </a:pPr>
            <a:r>
              <a:rPr lang="en-US" altLang="en-US" b="1" u="sng" smtClean="0">
                <a:solidFill>
                  <a:srgbClr val="0000C8"/>
                </a:solidFill>
                <a:latin typeface="Courier New" panose="02070309020205020404" pitchFamily="49" charset="0"/>
              </a:rPr>
              <a:t>char</a:t>
            </a:r>
            <a:r>
              <a:rPr lang="en-US" altLang="en-US" b="1" smtClean="0">
                <a:solidFill>
                  <a:srgbClr val="0000C8"/>
                </a:solidFill>
                <a:latin typeface="Courier New" panose="02070309020205020404" pitchFamily="49" charset="0"/>
              </a:rPr>
              <a:t> variable_list;</a:t>
            </a:r>
            <a:endParaRPr lang="en-US" altLang="en-US" b="1" u="sng" smtClean="0">
              <a:solidFill>
                <a:srgbClr val="0000C8"/>
              </a:solidFill>
              <a:latin typeface="Courier New" panose="02070309020205020404" pitchFamily="49" charset="0"/>
            </a:endParaRPr>
          </a:p>
          <a:p>
            <a:pPr eaLnBrk="1" hangingPunct="1"/>
            <a:r>
              <a:rPr lang="en-US" altLang="en-US" smtClean="0"/>
              <a:t>Character is the only type that has a fixed size in all implementations: 1 byte.</a:t>
            </a:r>
          </a:p>
          <a:p>
            <a:pPr eaLnBrk="1" hangingPunct="1"/>
            <a:r>
              <a:rPr lang="en-US" altLang="en-US" smtClean="0"/>
              <a:t>All letters (uppercase and lowercase, separately), digits, and symbols (such as +,-,!,?,$,£,^,#, comma itself, and many others) are of type character.</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42</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altLang="en-US" smtClean="0"/>
              <a:t>Characters</a:t>
            </a:r>
          </a:p>
        </p:txBody>
      </p:sp>
      <p:sp>
        <p:nvSpPr>
          <p:cNvPr id="58373" name="Rectangle 3"/>
          <p:cNvSpPr>
            <a:spLocks noGrp="1" noChangeArrowheads="1"/>
          </p:cNvSpPr>
          <p:nvPr>
            <p:ph type="body" idx="1"/>
          </p:nvPr>
        </p:nvSpPr>
        <p:spPr/>
        <p:txBody>
          <a:bodyPr/>
          <a:lstStyle/>
          <a:p>
            <a:pPr eaLnBrk="1" hangingPunct="1"/>
            <a:r>
              <a:rPr lang="en-US" altLang="en-US" smtClean="0"/>
              <a:t>Since every value is represented with bits (0s and 1s), we need a mapping for all these letters, digits, and symbols.</a:t>
            </a:r>
          </a:p>
          <a:p>
            <a:pPr eaLnBrk="1" hangingPunct="1"/>
            <a:r>
              <a:rPr lang="en-US" altLang="en-US" smtClean="0"/>
              <a:t>This mapping is provided by a table of characters and their corresponding integer values.</a:t>
            </a:r>
          </a:p>
          <a:p>
            <a:pPr lvl="1" eaLnBrk="1" hangingPunct="1"/>
            <a:r>
              <a:rPr lang="en-US" altLang="en-US" smtClean="0"/>
              <a:t>The most widely used table for this purpose is the ASCII table.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43</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en-US" altLang="en-US" smtClean="0"/>
              <a:t>Characters</a:t>
            </a:r>
          </a:p>
        </p:txBody>
      </p:sp>
      <p:sp>
        <p:nvSpPr>
          <p:cNvPr id="59397" name="Rectangle 3"/>
          <p:cNvSpPr>
            <a:spLocks noGrp="1" noChangeArrowheads="1"/>
          </p:cNvSpPr>
          <p:nvPr>
            <p:ph type="body" idx="1"/>
          </p:nvPr>
        </p:nvSpPr>
        <p:spPr/>
        <p:txBody>
          <a:bodyPr/>
          <a:lstStyle/>
          <a:p>
            <a:pPr eaLnBrk="1" hangingPunct="1"/>
            <a:r>
              <a:rPr lang="en-US" altLang="en-US" smtClean="0"/>
              <a:t>The ASCII table contains the values for 256 values (of which only the first 128 are relevant for you). Each row of the table contains one character. The row number is called the </a:t>
            </a:r>
            <a:r>
              <a:rPr lang="en-US" altLang="en-US" smtClean="0">
                <a:solidFill>
                  <a:srgbClr val="0000C8"/>
                </a:solidFill>
              </a:rPr>
              <a:t>ASCII code</a:t>
            </a:r>
            <a:r>
              <a:rPr lang="en-US" altLang="en-US" smtClean="0"/>
              <a:t> of the  corresponding character.</a:t>
            </a:r>
          </a:p>
          <a:p>
            <a:pPr marL="457200" lvl="1" indent="0" eaLnBrk="1" hangingPunct="1">
              <a:buFontTx/>
              <a:buNone/>
            </a:pPr>
            <a:r>
              <a:rPr lang="en-US" altLang="en-US" smtClean="0"/>
              <a:t>(The topic of character encoding is beyond the scope of this course. So, we will work with the simplified definition here.)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44</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967"/>
          <p:cNvSpPr>
            <a:spLocks noGrp="1" noChangeArrowheads="1"/>
          </p:cNvSpPr>
          <p:nvPr>
            <p:ph type="title"/>
          </p:nvPr>
        </p:nvSpPr>
        <p:spPr/>
        <p:txBody>
          <a:bodyPr/>
          <a:lstStyle/>
          <a:p>
            <a:pPr eaLnBrk="1" hangingPunct="1"/>
            <a:r>
              <a:rPr lang="en-US" altLang="en-US" smtClean="0"/>
              <a:t>ASCII table (partial)</a:t>
            </a:r>
          </a:p>
        </p:txBody>
      </p:sp>
      <p:graphicFrame>
        <p:nvGraphicFramePr>
          <p:cNvPr id="76688" name="Group 1936"/>
          <p:cNvGraphicFramePr>
            <a:graphicFrameLocks noGrp="1"/>
          </p:cNvGraphicFramePr>
          <p:nvPr>
            <p:ph idx="1"/>
          </p:nvPr>
        </p:nvGraphicFramePr>
        <p:xfrm>
          <a:off x="381000" y="1308100"/>
          <a:ext cx="8534400" cy="4784733"/>
        </p:xfrm>
        <a:graphic>
          <a:graphicData uri="http://schemas.openxmlformats.org/drawingml/2006/table">
            <a:tbl>
              <a:tblPr/>
              <a:tblGrid>
                <a:gridCol w="884238"/>
                <a:gridCol w="952500"/>
                <a:gridCol w="1116012"/>
                <a:gridCol w="1116013"/>
                <a:gridCol w="1117600"/>
                <a:gridCol w="1116012"/>
                <a:gridCol w="1116013"/>
                <a:gridCol w="1116012"/>
              </a:tblGrid>
              <a:tr h="244475">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ASCII code</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Symbol</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ASCII code</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Symbol</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ASCII code</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Symbol</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ASCII code</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Symbol</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00"/>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66</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84</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k</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blank</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85</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U</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l</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86</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V</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m</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W</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n</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0825">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43</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F</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X</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111</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o</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71</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G</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Y</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p</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H</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Z</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113</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q</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73</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I</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114</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r</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74</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J</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115</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s</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51</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75</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K</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116</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76</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L</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u</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53</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M</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v</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54</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N</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101</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w</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0825">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55</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O</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f</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x</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56</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80</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P</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103</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g</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121</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y</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57</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81</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Q</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104</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h</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z</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82</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R</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105</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i</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5241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65</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83</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S</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106</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j</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26" marB="45726"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r>
            </a:tbl>
          </a:graphicData>
        </a:graphic>
      </p:graphicFrame>
      <p:sp>
        <p:nvSpPr>
          <p:cNvPr id="2" name="Slide Number Placeholder 1"/>
          <p:cNvSpPr>
            <a:spLocks noGrp="1"/>
          </p:cNvSpPr>
          <p:nvPr>
            <p:ph type="sldNum" sz="quarter" idx="12"/>
          </p:nvPr>
        </p:nvSpPr>
        <p:spPr/>
        <p:txBody>
          <a:bodyPr/>
          <a:lstStyle/>
          <a:p>
            <a:fld id="{1FFE043B-41E3-40B8-B595-36CA2C3AD9F0}" type="slidenum">
              <a:rPr lang="en-US" altLang="en-US" smtClean="0"/>
              <a:pPr/>
              <a:t>45</a:t>
            </a:fld>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en-US" altLang="en-US" smtClean="0"/>
              <a:t>Characters</a:t>
            </a:r>
          </a:p>
        </p:txBody>
      </p:sp>
      <p:sp>
        <p:nvSpPr>
          <p:cNvPr id="61445" name="Rectangle 3"/>
          <p:cNvSpPr>
            <a:spLocks noGrp="1" noChangeArrowheads="1"/>
          </p:cNvSpPr>
          <p:nvPr>
            <p:ph type="body" idx="1"/>
          </p:nvPr>
        </p:nvSpPr>
        <p:spPr/>
        <p:txBody>
          <a:bodyPr/>
          <a:lstStyle/>
          <a:p>
            <a:pPr eaLnBrk="1" hangingPunct="1"/>
            <a:r>
              <a:rPr lang="en-US" altLang="en-US" dirty="0" smtClean="0"/>
              <a:t>Never memorize the ASCII codes. They are available in all programming books and the Internet. (</a:t>
            </a:r>
            <a:r>
              <a:rPr lang="en-US" altLang="en-US" dirty="0" err="1" smtClean="0"/>
              <a:t>Eg</a:t>
            </a:r>
            <a:r>
              <a:rPr lang="en-US" altLang="en-US" dirty="0" smtClean="0"/>
              <a:t>: </a:t>
            </a:r>
            <a:r>
              <a:rPr lang="en-US" altLang="en-US" sz="2400" dirty="0" smtClean="0">
                <a:hlinkClick r:id="rId2"/>
              </a:rPr>
              <a:t>http://www.ascii-code.com</a:t>
            </a:r>
            <a:r>
              <a:rPr lang="en-US" altLang="en-US" dirty="0" smtClean="0"/>
              <a:t>)</a:t>
            </a:r>
          </a:p>
          <a:p>
            <a:pPr eaLnBrk="1" hangingPunct="1"/>
            <a:r>
              <a:rPr lang="en-US" altLang="en-US" dirty="0" smtClean="0"/>
              <a:t>What is important for us is the following three rules:</a:t>
            </a:r>
          </a:p>
          <a:p>
            <a:pPr lvl="1" eaLnBrk="1" hangingPunct="1"/>
            <a:r>
              <a:rPr lang="en-US" altLang="en-US" sz="2400" dirty="0" smtClean="0"/>
              <a:t>All lowercase letters (</a:t>
            </a:r>
            <a:r>
              <a:rPr lang="en-US" altLang="en-US" sz="2400" dirty="0" err="1" smtClean="0"/>
              <a:t>a,b,c</a:t>
            </a:r>
            <a:r>
              <a:rPr lang="en-US" altLang="en-US" sz="2400" dirty="0" smtClean="0"/>
              <a:t>,...) are consecutive.</a:t>
            </a:r>
          </a:p>
          <a:p>
            <a:pPr lvl="1" eaLnBrk="1" hangingPunct="1"/>
            <a:r>
              <a:rPr lang="en-US" altLang="en-US" sz="2400" dirty="0" smtClean="0"/>
              <a:t>All uppercase letters (A,B,C,...) are consecutive.</a:t>
            </a:r>
          </a:p>
          <a:p>
            <a:pPr lvl="1" eaLnBrk="1" hangingPunct="1"/>
            <a:r>
              <a:rPr lang="en-US" altLang="en-US" sz="2400" dirty="0" smtClean="0"/>
              <a:t>All digits are consecutive.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46</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en-US" altLang="en-US" smtClean="0"/>
              <a:t>Characters</a:t>
            </a:r>
          </a:p>
        </p:txBody>
      </p:sp>
      <p:sp>
        <p:nvSpPr>
          <p:cNvPr id="62469" name="Rectangle 3"/>
          <p:cNvSpPr>
            <a:spLocks noGrp="1" noChangeArrowheads="1"/>
          </p:cNvSpPr>
          <p:nvPr>
            <p:ph type="body" idx="1"/>
          </p:nvPr>
        </p:nvSpPr>
        <p:spPr/>
        <p:txBody>
          <a:bodyPr/>
          <a:lstStyle/>
          <a:p>
            <a:pPr eaLnBrk="1" hangingPunct="1">
              <a:lnSpc>
                <a:spcPct val="90000"/>
              </a:lnSpc>
            </a:pPr>
            <a:r>
              <a:rPr lang="en-US" altLang="en-US" sz="2400" smtClean="0"/>
              <a:t>Note that </a:t>
            </a:r>
            <a:r>
              <a:rPr lang="en-US" altLang="en-US" sz="2400" b="1" smtClean="0">
                <a:solidFill>
                  <a:srgbClr val="0000C8"/>
                </a:solidFill>
                <a:latin typeface="Courier New" panose="02070309020205020404" pitchFamily="49" charset="0"/>
              </a:rPr>
              <a:t>a</a:t>
            </a:r>
            <a:r>
              <a:rPr lang="en-US" altLang="en-US" sz="2400" smtClean="0"/>
              <a:t> and </a:t>
            </a:r>
            <a:r>
              <a:rPr lang="en-US" altLang="en-US" sz="2400" b="1" smtClean="0">
                <a:solidFill>
                  <a:srgbClr val="0000C8"/>
                </a:solidFill>
                <a:latin typeface="Courier New" panose="02070309020205020404" pitchFamily="49" charset="0"/>
              </a:rPr>
              <a:t>A</a:t>
            </a:r>
            <a:r>
              <a:rPr lang="en-US" altLang="en-US" sz="2400" smtClean="0"/>
              <a:t> have different ASCII codes (</a:t>
            </a:r>
            <a:r>
              <a:rPr lang="en-US" altLang="en-US" sz="2400" b="1" smtClean="0">
                <a:solidFill>
                  <a:srgbClr val="0000C8"/>
                </a:solidFill>
                <a:latin typeface="Courier New" panose="02070309020205020404" pitchFamily="49" charset="0"/>
              </a:rPr>
              <a:t>97</a:t>
            </a:r>
            <a:r>
              <a:rPr lang="en-US" altLang="en-US" sz="2400" smtClean="0"/>
              <a:t> and </a:t>
            </a:r>
            <a:r>
              <a:rPr lang="en-US" altLang="en-US" sz="2400" b="1" smtClean="0">
                <a:solidFill>
                  <a:srgbClr val="0000C8"/>
                </a:solidFill>
                <a:latin typeface="Courier New" panose="02070309020205020404" pitchFamily="49" charset="0"/>
              </a:rPr>
              <a:t>65</a:t>
            </a:r>
            <a:r>
              <a:rPr lang="en-US" altLang="en-US" sz="2400" smtClean="0"/>
              <a:t>).</a:t>
            </a:r>
          </a:p>
          <a:p>
            <a:pPr eaLnBrk="1" hangingPunct="1">
              <a:lnSpc>
                <a:spcPct val="90000"/>
              </a:lnSpc>
            </a:pPr>
            <a:r>
              <a:rPr lang="en-US" altLang="en-US" sz="2400" smtClean="0"/>
              <a:t>You could also have a variable with name </a:t>
            </a:r>
            <a:r>
              <a:rPr lang="en-US" altLang="en-US" sz="2400" b="1" smtClean="0">
                <a:solidFill>
                  <a:srgbClr val="0000C8"/>
                </a:solidFill>
                <a:latin typeface="Courier New" panose="02070309020205020404" pitchFamily="49" charset="0"/>
              </a:rPr>
              <a:t>a</a:t>
            </a:r>
            <a:r>
              <a:rPr lang="en-US" altLang="en-US" sz="2400" smtClean="0"/>
              <a:t>. To differentiate between the variable and the character, we specify all characters in single quotes, such as </a:t>
            </a:r>
            <a:r>
              <a:rPr lang="en-US" altLang="en-US" sz="2400" b="1" smtClean="0">
                <a:solidFill>
                  <a:srgbClr val="0000C8"/>
                </a:solidFill>
                <a:latin typeface="Courier New" panose="02070309020205020404" pitchFamily="49" charset="0"/>
              </a:rPr>
              <a:t>‘a’</a:t>
            </a:r>
            <a:r>
              <a:rPr lang="en-US" altLang="ja-JP" sz="2400" smtClean="0"/>
              <a:t>. Variable names are never given in quotes.</a:t>
            </a:r>
          </a:p>
          <a:p>
            <a:pPr lvl="1" eaLnBrk="1" hangingPunct="1">
              <a:lnSpc>
                <a:spcPct val="90000"/>
              </a:lnSpc>
            </a:pPr>
            <a:r>
              <a:rPr lang="en-US" altLang="en-US" sz="2000" smtClean="0"/>
              <a:t>Example:	</a:t>
            </a:r>
            <a:r>
              <a:rPr lang="en-US" altLang="en-US" sz="1800" b="1" smtClean="0">
                <a:solidFill>
                  <a:srgbClr val="0000C8"/>
                </a:solidFill>
                <a:latin typeface="Courier New" panose="02070309020205020404" pitchFamily="49" charset="0"/>
              </a:rPr>
              <a:t>char ch;</a:t>
            </a:r>
          </a:p>
          <a:p>
            <a:pPr lvl="2" indent="4763" eaLnBrk="1" hangingPunct="1">
              <a:lnSpc>
                <a:spcPct val="90000"/>
              </a:lnSpc>
              <a:buFontTx/>
              <a:buNone/>
            </a:pPr>
            <a:r>
              <a:rPr lang="en-US" altLang="en-US" sz="1800" b="1" smtClean="0">
                <a:solidFill>
                  <a:srgbClr val="0000C8"/>
                </a:solidFill>
                <a:latin typeface="Courier New" panose="02070309020205020404" pitchFamily="49" charset="0"/>
              </a:rPr>
              <a:t>	ch=‘a’;</a:t>
            </a:r>
          </a:p>
          <a:p>
            <a:pPr eaLnBrk="1" hangingPunct="1">
              <a:lnSpc>
                <a:spcPct val="90000"/>
              </a:lnSpc>
            </a:pPr>
            <a:r>
              <a:rPr lang="en-US" altLang="en-US" sz="2400" smtClean="0"/>
              <a:t>Note that using double quotes makes it a string (to be discussed later in the course) rather than a character. Thus, </a:t>
            </a:r>
            <a:r>
              <a:rPr lang="en-US" altLang="en-US" sz="2400" b="1" smtClean="0">
                <a:solidFill>
                  <a:srgbClr val="0000C8"/>
                </a:solidFill>
                <a:latin typeface="Courier New" panose="02070309020205020404" pitchFamily="49" charset="0"/>
              </a:rPr>
              <a:t>‘a’</a:t>
            </a:r>
            <a:r>
              <a:rPr lang="en-US" altLang="ja-JP" sz="2400" smtClean="0"/>
              <a:t> and </a:t>
            </a:r>
            <a:r>
              <a:rPr lang="en-US" altLang="ja-JP" sz="2400" b="1" smtClean="0">
                <a:solidFill>
                  <a:srgbClr val="0000C8"/>
                </a:solidFill>
                <a:latin typeface="Courier New" panose="02070309020205020404" pitchFamily="49" charset="0"/>
              </a:rPr>
              <a:t>"a"</a:t>
            </a:r>
            <a:r>
              <a:rPr lang="en-US" altLang="ja-JP" sz="2400" smtClean="0"/>
              <a:t> are different.</a:t>
            </a:r>
          </a:p>
          <a:p>
            <a:pPr eaLnBrk="1" hangingPunct="1">
              <a:lnSpc>
                <a:spcPct val="90000"/>
              </a:lnSpc>
            </a:pPr>
            <a:r>
              <a:rPr lang="en-US" altLang="en-US" sz="2400" smtClean="0"/>
              <a:t>Similarly, </a:t>
            </a:r>
            <a:r>
              <a:rPr lang="en-US" altLang="en-US" sz="2400" b="1" smtClean="0">
                <a:solidFill>
                  <a:srgbClr val="0000C8"/>
                </a:solidFill>
                <a:latin typeface="Courier New" panose="02070309020205020404" pitchFamily="49" charset="0"/>
              </a:rPr>
              <a:t>1</a:t>
            </a:r>
            <a:r>
              <a:rPr lang="en-US" altLang="en-US" sz="2400" smtClean="0"/>
              <a:t> and </a:t>
            </a:r>
            <a:r>
              <a:rPr lang="en-US" altLang="en-US" sz="2400" b="1" smtClean="0">
                <a:solidFill>
                  <a:srgbClr val="0000C8"/>
                </a:solidFill>
                <a:latin typeface="Courier New" panose="02070309020205020404" pitchFamily="49" charset="0"/>
              </a:rPr>
              <a:t>‘1’</a:t>
            </a:r>
            <a:r>
              <a:rPr lang="en-US" altLang="ja-JP" sz="2400" smtClean="0"/>
              <a:t> are different. Former has the value </a:t>
            </a:r>
            <a:r>
              <a:rPr lang="en-US" altLang="ja-JP" sz="2400" b="1" smtClean="0">
                <a:solidFill>
                  <a:srgbClr val="0000C8"/>
                </a:solidFill>
                <a:latin typeface="Courier New" panose="02070309020205020404" pitchFamily="49" charset="0"/>
              </a:rPr>
              <a:t>1, </a:t>
            </a:r>
            <a:r>
              <a:rPr lang="en-US" altLang="ja-JP" sz="2400" smtClean="0"/>
              <a:t>whereas the latter has the ASCII value of </a:t>
            </a:r>
            <a:r>
              <a:rPr lang="en-US" altLang="ja-JP" sz="2400" b="1" smtClean="0">
                <a:solidFill>
                  <a:srgbClr val="0000C8"/>
                </a:solidFill>
                <a:latin typeface="Courier New" panose="02070309020205020404" pitchFamily="49" charset="0"/>
              </a:rPr>
              <a:t>49</a:t>
            </a:r>
            <a:r>
              <a:rPr lang="en-US" altLang="ja-JP" sz="2400" smtClean="0"/>
              <a:t>.</a:t>
            </a:r>
            <a:endParaRPr lang="en-US" altLang="en-US" sz="2400" smtClean="0"/>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47</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altLang="en-US" smtClean="0"/>
              <a:t>Characters</a:t>
            </a:r>
          </a:p>
        </p:txBody>
      </p:sp>
      <p:sp>
        <p:nvSpPr>
          <p:cNvPr id="63493" name="Rectangle 3"/>
          <p:cNvSpPr>
            <a:spLocks noGrp="1" noChangeArrowheads="1"/>
          </p:cNvSpPr>
          <p:nvPr>
            <p:ph type="body" idx="1"/>
          </p:nvPr>
        </p:nvSpPr>
        <p:spPr/>
        <p:txBody>
          <a:bodyPr/>
          <a:lstStyle/>
          <a:p>
            <a:pPr eaLnBrk="1" hangingPunct="1"/>
            <a:r>
              <a:rPr lang="en-US" altLang="en-US" smtClean="0"/>
              <a:t>A character variable actually stores the ASCII value of the corresponding letter, digit, or symbol.</a:t>
            </a:r>
          </a:p>
          <a:p>
            <a:pPr eaLnBrk="1" hangingPunct="1"/>
            <a:r>
              <a:rPr lang="en-US" altLang="en-US" smtClean="0"/>
              <a:t>I/O functions (printf(), scanf(), etc.) do the translation between the image of a character displayed on the screen and the ASCII code that is actually stored in the memory of the computer.</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48</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US" altLang="en-US" smtClean="0"/>
              <a:t>Characters</a:t>
            </a:r>
          </a:p>
        </p:txBody>
      </p:sp>
      <p:sp>
        <p:nvSpPr>
          <p:cNvPr id="64517" name="Rectangle 3"/>
          <p:cNvSpPr>
            <a:spLocks noGrp="1" noChangeArrowheads="1"/>
          </p:cNvSpPr>
          <p:nvPr>
            <p:ph type="body" idx="1"/>
          </p:nvPr>
        </p:nvSpPr>
        <p:spPr/>
        <p:txBody>
          <a:bodyPr/>
          <a:lstStyle/>
          <a:p>
            <a:pPr eaLnBrk="1" hangingPunct="1"/>
            <a:r>
              <a:rPr lang="en-US" altLang="en-US" sz="2800" smtClean="0"/>
              <a:t>Example: Consider the code segment below.</a:t>
            </a:r>
          </a:p>
          <a:p>
            <a:pPr lvl="2" indent="4763" eaLnBrk="1" hangingPunct="1">
              <a:buFontTx/>
              <a:buNone/>
            </a:pPr>
            <a:r>
              <a:rPr lang="en-US" altLang="en-US" sz="2000" b="1" smtClean="0">
                <a:solidFill>
                  <a:srgbClr val="0000C8"/>
                </a:solidFill>
                <a:latin typeface="Courier New" panose="02070309020205020404" pitchFamily="49" charset="0"/>
              </a:rPr>
              <a:t>char ch;</a:t>
            </a:r>
          </a:p>
          <a:p>
            <a:pPr lvl="2" indent="4763" eaLnBrk="1" hangingPunct="1">
              <a:buFontTx/>
              <a:buNone/>
            </a:pPr>
            <a:r>
              <a:rPr lang="en-US" altLang="en-US" sz="2000" b="1" smtClean="0">
                <a:solidFill>
                  <a:srgbClr val="0000C8"/>
                </a:solidFill>
                <a:latin typeface="Courier New" panose="02070309020205020404" pitchFamily="49" charset="0"/>
              </a:rPr>
              <a:t>ch=‘A’;</a:t>
            </a:r>
          </a:p>
          <a:p>
            <a:pPr lvl="2" indent="4763" eaLnBrk="1" hangingPunct="1">
              <a:buFontTx/>
              <a:buNone/>
            </a:pPr>
            <a:r>
              <a:rPr lang="en-US" altLang="en-US" sz="2000" b="1" smtClean="0">
                <a:solidFill>
                  <a:srgbClr val="0000C8"/>
                </a:solidFill>
                <a:latin typeface="Courier New" panose="02070309020205020404" pitchFamily="49" charset="0"/>
              </a:rPr>
              <a:t>printf("Output is %c", ch);</a:t>
            </a:r>
          </a:p>
          <a:p>
            <a:pPr eaLnBrk="1" hangingPunct="1"/>
            <a:r>
              <a:rPr lang="en-US" altLang="en-US" sz="2800" smtClean="0"/>
              <a:t>The string in printf() is stored as</a:t>
            </a:r>
          </a:p>
          <a:p>
            <a:pPr lvl="2" indent="4763" eaLnBrk="1" hangingPunct="1">
              <a:buFontTx/>
              <a:buNone/>
            </a:pPr>
            <a:r>
              <a:rPr lang="en-US" altLang="en-US" sz="2000" b="1" smtClean="0">
                <a:solidFill>
                  <a:srgbClr val="0000C8"/>
                </a:solidFill>
                <a:latin typeface="Courier New" panose="02070309020205020404" pitchFamily="49" charset="0"/>
              </a:rPr>
              <a:t>79,117,116,112,117,116,32,105,115,32,37,99</a:t>
            </a:r>
          </a:p>
          <a:p>
            <a:pPr marL="457200" lvl="1" indent="0" eaLnBrk="1" hangingPunct="1">
              <a:buFontTx/>
              <a:buNone/>
            </a:pPr>
            <a:r>
              <a:rPr lang="en-US" altLang="en-US" sz="2400" smtClean="0"/>
              <a:t>which are the ASCII codes of the characters in the string.</a:t>
            </a:r>
          </a:p>
          <a:p>
            <a:pPr eaLnBrk="1" hangingPunct="1"/>
            <a:r>
              <a:rPr lang="en-US" altLang="en-US" sz="2800" smtClean="0"/>
              <a:t>When printf() is executed, it first replaces </a:t>
            </a:r>
            <a:r>
              <a:rPr lang="en-US" altLang="en-US" sz="2800" b="1" smtClean="0">
                <a:solidFill>
                  <a:srgbClr val="0000C8"/>
                </a:solidFill>
                <a:latin typeface="Courier New" panose="02070309020205020404" pitchFamily="49" charset="0"/>
              </a:rPr>
              <a:t>37,99</a:t>
            </a:r>
            <a:r>
              <a:rPr lang="en-US" altLang="en-US" sz="2800" smtClean="0"/>
              <a:t> (</a:t>
            </a:r>
            <a:r>
              <a:rPr lang="en-US" altLang="en-US" sz="2800" b="1" smtClean="0">
                <a:solidFill>
                  <a:srgbClr val="0000C8"/>
                </a:solidFill>
                <a:latin typeface="Courier New" panose="02070309020205020404" pitchFamily="49" charset="0"/>
              </a:rPr>
              <a:t>%c</a:t>
            </a:r>
            <a:r>
              <a:rPr lang="en-US" altLang="en-US" sz="2800" smtClean="0"/>
              <a:t>) with </a:t>
            </a:r>
            <a:r>
              <a:rPr lang="en-US" altLang="en-US" sz="2800" b="1" smtClean="0">
                <a:solidFill>
                  <a:srgbClr val="0000C8"/>
                </a:solidFill>
                <a:latin typeface="Courier New" panose="02070309020205020404" pitchFamily="49" charset="0"/>
              </a:rPr>
              <a:t>65</a:t>
            </a:r>
            <a:r>
              <a:rPr lang="en-US" altLang="en-US" sz="2800" smtClean="0"/>
              <a:t> (</a:t>
            </a:r>
            <a:r>
              <a:rPr lang="en-US" altLang="en-US" sz="2800" b="1" smtClean="0">
                <a:solidFill>
                  <a:srgbClr val="0000C8"/>
                </a:solidFill>
                <a:latin typeface="Courier New" panose="02070309020205020404" pitchFamily="49" charset="0"/>
              </a:rPr>
              <a:t>A</a:t>
            </a:r>
            <a:r>
              <a:rPr lang="en-US" altLang="en-US" sz="2800" smtClean="0"/>
              <a:t>), and then displays the corresponding characters on the screen.</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49</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mtClean="0"/>
              <a:t>How do we write programs?</a:t>
            </a:r>
          </a:p>
        </p:txBody>
      </p:sp>
      <p:sp>
        <p:nvSpPr>
          <p:cNvPr id="3077" name="AutoShape 5"/>
          <p:cNvSpPr>
            <a:spLocks noChangeArrowheads="1"/>
          </p:cNvSpPr>
          <p:nvPr/>
        </p:nvSpPr>
        <p:spPr bwMode="auto">
          <a:xfrm>
            <a:off x="609600" y="1828800"/>
            <a:ext cx="2514600" cy="1905000"/>
          </a:xfrm>
          <a:prstGeom prst="wedgeRoundRectCallout">
            <a:avLst>
              <a:gd name="adj1" fmla="val -8458"/>
              <a:gd name="adj2" fmla="val 80750"/>
              <a:gd name="adj3" fmla="val 16667"/>
            </a:avLst>
          </a:prstGeom>
          <a:solidFill>
            <a:schemeClr val="accent1"/>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We write our programs in</a:t>
            </a:r>
          </a:p>
          <a:p>
            <a:pPr eaLnBrk="1" hangingPunct="1"/>
            <a:r>
              <a:rPr lang="en-US" altLang="en-US" sz="1800" i="1"/>
              <a:t>"C language"</a:t>
            </a:r>
            <a:r>
              <a:rPr lang="en-US" altLang="en-US" sz="1800"/>
              <a:t> (which is an English-like language)</a:t>
            </a:r>
          </a:p>
        </p:txBody>
      </p:sp>
      <p:sp>
        <p:nvSpPr>
          <p:cNvPr id="3078" name="Text Box 6"/>
          <p:cNvSpPr txBox="1">
            <a:spLocks noChangeArrowheads="1"/>
          </p:cNvSpPr>
          <p:nvPr/>
        </p:nvSpPr>
        <p:spPr bwMode="auto">
          <a:xfrm>
            <a:off x="381000" y="4337050"/>
            <a:ext cx="2971800" cy="1377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a:latin typeface="Courier New" panose="02070309020205020404" pitchFamily="49" charset="0"/>
              </a:rPr>
              <a:t>#include &lt;stdio.h&gt;</a:t>
            </a:r>
          </a:p>
          <a:p>
            <a:pPr eaLnBrk="1" hangingPunct="1"/>
            <a:r>
              <a:rPr lang="en-US" altLang="en-US" b="1">
                <a:latin typeface="Courier New" panose="02070309020205020404" pitchFamily="49" charset="0"/>
              </a:rPr>
              <a:t>int main()</a:t>
            </a:r>
          </a:p>
          <a:p>
            <a:pPr eaLnBrk="1" hangingPunct="1"/>
            <a:r>
              <a:rPr lang="en-US" altLang="en-US" b="1">
                <a:latin typeface="Courier New" panose="02070309020205020404" pitchFamily="49" charset="0"/>
              </a:rPr>
              <a:t>{</a:t>
            </a:r>
          </a:p>
          <a:p>
            <a:pPr eaLnBrk="1" hangingPunct="1"/>
            <a:r>
              <a:rPr lang="en-US" altLang="en-US" b="1">
                <a:latin typeface="Courier New" panose="02070309020205020404" pitchFamily="49" charset="0"/>
              </a:rPr>
              <a:t>   printf("Hello world!");</a:t>
            </a:r>
          </a:p>
          <a:p>
            <a:pPr eaLnBrk="1" hangingPunct="1"/>
            <a:r>
              <a:rPr lang="en-US" altLang="en-US" b="1">
                <a:latin typeface="Courier New" panose="02070309020205020404" pitchFamily="49" charset="0"/>
              </a:rPr>
              <a:t>   return 0;</a:t>
            </a:r>
          </a:p>
          <a:p>
            <a:pPr eaLnBrk="1" hangingPunct="1"/>
            <a:r>
              <a:rPr lang="en-US" altLang="en-US" b="1">
                <a:latin typeface="Courier New" panose="02070309020205020404" pitchFamily="49" charset="0"/>
              </a:rPr>
              <a:t>}</a:t>
            </a:r>
          </a:p>
        </p:txBody>
      </p:sp>
      <p:sp>
        <p:nvSpPr>
          <p:cNvPr id="3080" name="AutoShape 8"/>
          <p:cNvSpPr>
            <a:spLocks noChangeArrowheads="1"/>
          </p:cNvSpPr>
          <p:nvPr/>
        </p:nvSpPr>
        <p:spPr bwMode="auto">
          <a:xfrm>
            <a:off x="3505200" y="1828800"/>
            <a:ext cx="2590800" cy="2057400"/>
          </a:xfrm>
          <a:prstGeom prst="wedgeRoundRectCallout">
            <a:avLst>
              <a:gd name="adj1" fmla="val -7352"/>
              <a:gd name="adj2" fmla="val 97375"/>
              <a:gd name="adj3" fmla="val 16667"/>
            </a:avLst>
          </a:prstGeom>
          <a:solidFill>
            <a:schemeClr val="accent1"/>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We use a compiler (such as GCC, Visual C, Borland C, etc.) to translate our program from "C language" to </a:t>
            </a:r>
            <a:r>
              <a:rPr lang="en-US" altLang="en-US" sz="1800" i="1"/>
              <a:t>"machine language"</a:t>
            </a:r>
          </a:p>
        </p:txBody>
      </p:sp>
      <p:sp>
        <p:nvSpPr>
          <p:cNvPr id="3081" name="AutoShape 9"/>
          <p:cNvSpPr>
            <a:spLocks noChangeArrowheads="1"/>
          </p:cNvSpPr>
          <p:nvPr/>
        </p:nvSpPr>
        <p:spPr bwMode="auto">
          <a:xfrm>
            <a:off x="3429000" y="4648200"/>
            <a:ext cx="2971800" cy="838200"/>
          </a:xfrm>
          <a:prstGeom prst="rightArrow">
            <a:avLst>
              <a:gd name="adj1" fmla="val 50000"/>
              <a:gd name="adj2" fmla="val 88636"/>
            </a:avLst>
          </a:prstGeom>
          <a:solidFill>
            <a:srgbClr val="FFFF00"/>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a:t>Compile &amp; Link</a:t>
            </a:r>
          </a:p>
        </p:txBody>
      </p:sp>
      <p:sp>
        <p:nvSpPr>
          <p:cNvPr id="3082" name="AutoShape 10"/>
          <p:cNvSpPr>
            <a:spLocks noChangeArrowheads="1"/>
          </p:cNvSpPr>
          <p:nvPr/>
        </p:nvSpPr>
        <p:spPr bwMode="auto">
          <a:xfrm>
            <a:off x="6400800" y="1371600"/>
            <a:ext cx="2590800" cy="2514600"/>
          </a:xfrm>
          <a:prstGeom prst="wedgeRoundRectCallout">
            <a:avLst>
              <a:gd name="adj1" fmla="val -6741"/>
              <a:gd name="adj2" fmla="val 78032"/>
              <a:gd name="adj3" fmla="val 16667"/>
            </a:avLst>
          </a:prstGeom>
          <a:solidFill>
            <a:schemeClr val="accent1"/>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This is the executable code in "machine language."</a:t>
            </a:r>
          </a:p>
          <a:p>
            <a:pPr eaLnBrk="1" hangingPunct="1"/>
            <a:endParaRPr lang="en-US" altLang="en-US" sz="1800"/>
          </a:p>
          <a:p>
            <a:pPr eaLnBrk="1" hangingPunct="1"/>
            <a:r>
              <a:rPr lang="en-US" altLang="en-US" sz="1800"/>
              <a:t>This is the only thing the computer can understand and run (execute).</a:t>
            </a:r>
          </a:p>
        </p:txBody>
      </p:sp>
      <p:sp>
        <p:nvSpPr>
          <p:cNvPr id="3083" name="Text Box 11"/>
          <p:cNvSpPr txBox="1">
            <a:spLocks noChangeArrowheads="1"/>
          </p:cNvSpPr>
          <p:nvPr/>
        </p:nvSpPr>
        <p:spPr bwMode="auto">
          <a:xfrm>
            <a:off x="6477000" y="4610100"/>
            <a:ext cx="2286000"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a:latin typeface="Courier New" panose="02070309020205020404" pitchFamily="49" charset="0"/>
              </a:rPr>
              <a:t>1110101011001001010001010100101000010010100101010101000101001000100101001</a:t>
            </a:r>
          </a:p>
        </p:txBody>
      </p:sp>
      <p:sp>
        <p:nvSpPr>
          <p:cNvPr id="3084" name="Text Box 12"/>
          <p:cNvSpPr txBox="1">
            <a:spLocks noChangeArrowheads="1"/>
          </p:cNvSpPr>
          <p:nvPr/>
        </p:nvSpPr>
        <p:spPr bwMode="auto">
          <a:xfrm>
            <a:off x="533400" y="59436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i="1">
                <a:solidFill>
                  <a:srgbClr val="FF0000"/>
                </a:solidFill>
              </a:rPr>
              <a:t>(source code)</a:t>
            </a:r>
          </a:p>
        </p:txBody>
      </p:sp>
      <p:sp>
        <p:nvSpPr>
          <p:cNvPr id="3085" name="Text Box 13"/>
          <p:cNvSpPr txBox="1">
            <a:spLocks noChangeArrowheads="1"/>
          </p:cNvSpPr>
          <p:nvPr/>
        </p:nvSpPr>
        <p:spPr bwMode="auto">
          <a:xfrm>
            <a:off x="3657600" y="59436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i="1">
                <a:solidFill>
                  <a:srgbClr val="FF0000"/>
                </a:solidFill>
              </a:rPr>
              <a:t>(object code)</a:t>
            </a:r>
          </a:p>
        </p:txBody>
      </p:sp>
      <p:sp>
        <p:nvSpPr>
          <p:cNvPr id="3086" name="Text Box 14"/>
          <p:cNvSpPr txBox="1">
            <a:spLocks noChangeArrowheads="1"/>
          </p:cNvSpPr>
          <p:nvPr/>
        </p:nvSpPr>
        <p:spPr bwMode="auto">
          <a:xfrm>
            <a:off x="6477000" y="5638800"/>
            <a:ext cx="2514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i="1">
                <a:solidFill>
                  <a:srgbClr val="FF0000"/>
                </a:solidFill>
              </a:rPr>
              <a:t>(machine code</a:t>
            </a:r>
          </a:p>
          <a:p>
            <a:pPr algn="ctr" eaLnBrk="1" hangingPunct="1"/>
            <a:r>
              <a:rPr lang="en-US" altLang="en-US" sz="1800" i="1">
                <a:solidFill>
                  <a:srgbClr val="FF0000"/>
                </a:solidFill>
              </a:rPr>
              <a:t>or</a:t>
            </a:r>
          </a:p>
          <a:p>
            <a:pPr algn="ctr" eaLnBrk="1" hangingPunct="1"/>
            <a:r>
              <a:rPr lang="en-US" altLang="en-US" sz="1800" i="1">
                <a:solidFill>
                  <a:srgbClr val="FF0000"/>
                </a:solidFill>
              </a:rPr>
              <a:t>executable code)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dissolve">
                                      <p:cBhvr>
                                        <p:cTn id="7" dur="1000"/>
                                        <p:tgtEl>
                                          <p:spTgt spid="3077"/>
                                        </p:tgtEl>
                                      </p:cBhvr>
                                    </p:animEffect>
                                  </p:childTnLst>
                                </p:cTn>
                              </p:par>
                              <p:par>
                                <p:cTn id="8" presetID="27" presetClass="entr" presetSubtype="0" fill="hold" grpId="0" nodeType="withEffect">
                                  <p:stCondLst>
                                    <p:cond delay="0"/>
                                  </p:stCondLst>
                                  <p:iterate type="lt">
                                    <p:tmPct val="50000"/>
                                  </p:iterate>
                                  <p:childTnLst>
                                    <p:set>
                                      <p:cBhvr>
                                        <p:cTn id="9" dur="1" fill="hold">
                                          <p:stCondLst>
                                            <p:cond delay="0"/>
                                          </p:stCondLst>
                                        </p:cTn>
                                        <p:tgtEl>
                                          <p:spTgt spid="3078"/>
                                        </p:tgtEl>
                                        <p:attrNameLst>
                                          <p:attrName>style.visibility</p:attrName>
                                        </p:attrNameLst>
                                      </p:cBhvr>
                                      <p:to>
                                        <p:strVal val="visible"/>
                                      </p:to>
                                    </p:set>
                                    <p:anim calcmode="discrete" valueType="clr">
                                      <p:cBhvr override="childStyle">
                                        <p:cTn id="10" dur="80"/>
                                        <p:tgtEl>
                                          <p:spTgt spid="3078"/>
                                        </p:tgtEl>
                                        <p:attrNameLst>
                                          <p:attrName>style.color</p:attrName>
                                        </p:attrNameLst>
                                      </p:cBhvr>
                                      <p:tavLst>
                                        <p:tav tm="0">
                                          <p:val>
                                            <p:clrVal>
                                              <a:schemeClr val="accent2"/>
                                            </p:clrVal>
                                          </p:val>
                                        </p:tav>
                                        <p:tav tm="50000">
                                          <p:val>
                                            <p:clrVal>
                                              <a:schemeClr val="hlink"/>
                                            </p:clrVal>
                                          </p:val>
                                        </p:tav>
                                      </p:tavLst>
                                    </p:anim>
                                    <p:anim calcmode="discrete" valueType="clr">
                                      <p:cBhvr>
                                        <p:cTn id="11" dur="80"/>
                                        <p:tgtEl>
                                          <p:spTgt spid="3078"/>
                                        </p:tgtEl>
                                        <p:attrNameLst>
                                          <p:attrName>fillcolor</p:attrName>
                                        </p:attrNameLst>
                                      </p:cBhvr>
                                      <p:tavLst>
                                        <p:tav tm="0">
                                          <p:val>
                                            <p:clrVal>
                                              <a:schemeClr val="accent2"/>
                                            </p:clrVal>
                                          </p:val>
                                        </p:tav>
                                        <p:tav tm="50000">
                                          <p:val>
                                            <p:clrVal>
                                              <a:schemeClr val="hlink"/>
                                            </p:clrVal>
                                          </p:val>
                                        </p:tav>
                                      </p:tavLst>
                                    </p:anim>
                                    <p:set>
                                      <p:cBhvr>
                                        <p:cTn id="12" dur="80"/>
                                        <p:tgtEl>
                                          <p:spTgt spid="3078"/>
                                        </p:tgtEl>
                                        <p:attrNameLst>
                                          <p:attrName>fill.type</p:attrName>
                                        </p:attrNameLst>
                                      </p:cBhvr>
                                      <p:to>
                                        <p:strVal val="solid"/>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80"/>
                                        </p:tgtEl>
                                        <p:attrNameLst>
                                          <p:attrName>style.visibility</p:attrName>
                                        </p:attrNameLst>
                                      </p:cBhvr>
                                      <p:to>
                                        <p:strVal val="visible"/>
                                      </p:to>
                                    </p:set>
                                    <p:animEffect transition="in" filter="dissolve">
                                      <p:cBhvr>
                                        <p:cTn id="17" dur="1000"/>
                                        <p:tgtEl>
                                          <p:spTgt spid="308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081"/>
                                        </p:tgtEl>
                                        <p:attrNameLst>
                                          <p:attrName>style.visibility</p:attrName>
                                        </p:attrNameLst>
                                      </p:cBhvr>
                                      <p:to>
                                        <p:strVal val="visible"/>
                                      </p:to>
                                    </p:set>
                                    <p:animEffect transition="in" filter="dissolve">
                                      <p:cBhvr>
                                        <p:cTn id="20" dur="1000"/>
                                        <p:tgtEl>
                                          <p:spTgt spid="30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082"/>
                                        </p:tgtEl>
                                        <p:attrNameLst>
                                          <p:attrName>style.visibility</p:attrName>
                                        </p:attrNameLst>
                                      </p:cBhvr>
                                      <p:to>
                                        <p:strVal val="visible"/>
                                      </p:to>
                                    </p:set>
                                    <p:animEffect transition="in" filter="dissolve">
                                      <p:cBhvr>
                                        <p:cTn id="25" dur="1000"/>
                                        <p:tgtEl>
                                          <p:spTgt spid="308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083"/>
                                        </p:tgtEl>
                                        <p:attrNameLst>
                                          <p:attrName>style.visibility</p:attrName>
                                        </p:attrNameLst>
                                      </p:cBhvr>
                                      <p:to>
                                        <p:strVal val="visible"/>
                                      </p:to>
                                    </p:set>
                                    <p:animEffect transition="in" filter="dissolve">
                                      <p:cBhvr>
                                        <p:cTn id="28" dur="1000"/>
                                        <p:tgtEl>
                                          <p:spTgt spid="30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084"/>
                                        </p:tgtEl>
                                        <p:attrNameLst>
                                          <p:attrName>style.visibility</p:attrName>
                                        </p:attrNameLst>
                                      </p:cBhvr>
                                      <p:to>
                                        <p:strVal val="visible"/>
                                      </p:to>
                                    </p:set>
                                    <p:animEffect transition="in" filter="dissolve">
                                      <p:cBhvr>
                                        <p:cTn id="33" dur="500"/>
                                        <p:tgtEl>
                                          <p:spTgt spid="308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085"/>
                                        </p:tgtEl>
                                        <p:attrNameLst>
                                          <p:attrName>style.visibility</p:attrName>
                                        </p:attrNameLst>
                                      </p:cBhvr>
                                      <p:to>
                                        <p:strVal val="visible"/>
                                      </p:to>
                                    </p:set>
                                    <p:animEffect transition="in" filter="dissolve">
                                      <p:cBhvr>
                                        <p:cTn id="36" dur="500"/>
                                        <p:tgtEl>
                                          <p:spTgt spid="308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086"/>
                                        </p:tgtEl>
                                        <p:attrNameLst>
                                          <p:attrName>style.visibility</p:attrName>
                                        </p:attrNameLst>
                                      </p:cBhvr>
                                      <p:to>
                                        <p:strVal val="visible"/>
                                      </p:to>
                                    </p:set>
                                    <p:animEffect transition="in" filter="dissolve">
                                      <p:cBhvr>
                                        <p:cTn id="39"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3078" grpId="0" animBg="1"/>
      <p:bldP spid="3080" grpId="0" animBg="1"/>
      <p:bldP spid="3081" grpId="0" animBg="1"/>
      <p:bldP spid="3082" grpId="0" animBg="1"/>
      <p:bldP spid="3083" grpId="0" animBg="1"/>
      <p:bldP spid="3084" grpId="0"/>
      <p:bldP spid="3085" grpId="0"/>
      <p:bldP spid="308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altLang="en-US" smtClean="0"/>
              <a:t>Constants</a:t>
            </a:r>
          </a:p>
        </p:txBody>
      </p:sp>
      <p:sp>
        <p:nvSpPr>
          <p:cNvPr id="65541" name="Rectangle 3"/>
          <p:cNvSpPr>
            <a:spLocks noGrp="1" noChangeArrowheads="1"/>
          </p:cNvSpPr>
          <p:nvPr>
            <p:ph type="body" idx="1"/>
          </p:nvPr>
        </p:nvSpPr>
        <p:spPr/>
        <p:txBody>
          <a:bodyPr/>
          <a:lstStyle/>
          <a:p>
            <a:pPr eaLnBrk="1" hangingPunct="1">
              <a:lnSpc>
                <a:spcPct val="90000"/>
              </a:lnSpc>
            </a:pPr>
            <a:r>
              <a:rPr lang="en-US" altLang="en-US" sz="2400" smtClean="0"/>
              <a:t>Syntax:</a:t>
            </a:r>
          </a:p>
          <a:p>
            <a:pPr lvl="2" eaLnBrk="1" hangingPunct="1">
              <a:lnSpc>
                <a:spcPct val="90000"/>
              </a:lnSpc>
              <a:buFontTx/>
              <a:buNone/>
            </a:pPr>
            <a:r>
              <a:rPr lang="en-US" altLang="en-US" sz="1800" b="1" u="sng" smtClean="0">
                <a:solidFill>
                  <a:srgbClr val="0000C8"/>
                </a:solidFill>
                <a:latin typeface="Courier New" panose="02070309020205020404" pitchFamily="49" charset="0"/>
              </a:rPr>
              <a:t>#define</a:t>
            </a:r>
            <a:r>
              <a:rPr lang="en-US" altLang="en-US" sz="1800" b="1" smtClean="0">
                <a:solidFill>
                  <a:srgbClr val="0000C8"/>
                </a:solidFill>
                <a:latin typeface="Courier New" panose="02070309020205020404" pitchFamily="49" charset="0"/>
              </a:rPr>
              <a:t> constant_name constant_value</a:t>
            </a:r>
          </a:p>
          <a:p>
            <a:pPr eaLnBrk="1" hangingPunct="1">
              <a:lnSpc>
                <a:spcPct val="90000"/>
              </a:lnSpc>
            </a:pPr>
            <a:r>
              <a:rPr lang="en-US" altLang="en-US" sz="2400" smtClean="0"/>
              <a:t>As the name implies, variables store values that vary while constants represent fixed values.</a:t>
            </a:r>
          </a:p>
          <a:p>
            <a:pPr eaLnBrk="1" hangingPunct="1">
              <a:lnSpc>
                <a:spcPct val="90000"/>
              </a:lnSpc>
            </a:pPr>
            <a:r>
              <a:rPr lang="en-US" altLang="en-US" sz="2400" smtClean="0"/>
              <a:t>Note that there is no storage when you use constants. Actually, when you compiler your program, the compiler replaces the constant name with the value you defined.</a:t>
            </a:r>
          </a:p>
          <a:p>
            <a:pPr eaLnBrk="1" hangingPunct="1">
              <a:lnSpc>
                <a:spcPct val="90000"/>
              </a:lnSpc>
            </a:pPr>
            <a:r>
              <a:rPr lang="en-US" altLang="en-US" sz="2400" smtClean="0"/>
              <a:t>The pre-processor replaces every occurrence of </a:t>
            </a:r>
            <a:r>
              <a:rPr lang="en-US" altLang="en-US" sz="2400" b="1" smtClean="0">
                <a:solidFill>
                  <a:srgbClr val="0000C8"/>
                </a:solidFill>
                <a:latin typeface="Courier New" panose="02070309020205020404" pitchFamily="49" charset="0"/>
              </a:rPr>
              <a:t>constant_name</a:t>
            </a:r>
            <a:r>
              <a:rPr lang="en-US" altLang="en-US" sz="2400" smtClean="0"/>
              <a:t> with everything that is to the right of </a:t>
            </a:r>
            <a:r>
              <a:rPr lang="en-US" altLang="en-US" sz="2400" b="1" smtClean="0">
                <a:solidFill>
                  <a:srgbClr val="0000C8"/>
                </a:solidFill>
                <a:latin typeface="Courier New" panose="02070309020205020404" pitchFamily="49" charset="0"/>
              </a:rPr>
              <a:t>constant_name</a:t>
            </a:r>
            <a:r>
              <a:rPr lang="en-US" altLang="en-US" sz="2400" smtClean="0"/>
              <a:t> in the definition.</a:t>
            </a:r>
          </a:p>
          <a:p>
            <a:pPr lvl="1" eaLnBrk="1" hangingPunct="1">
              <a:lnSpc>
                <a:spcPct val="90000"/>
              </a:lnSpc>
            </a:pPr>
            <a:r>
              <a:rPr lang="en-US" altLang="en-US" sz="2000" smtClean="0"/>
              <a:t>Note that there is no semicolon at the end of the definition.</a:t>
            </a:r>
          </a:p>
          <a:p>
            <a:pPr eaLnBrk="1" hangingPunct="1">
              <a:lnSpc>
                <a:spcPct val="90000"/>
              </a:lnSpc>
            </a:pPr>
            <a:r>
              <a:rPr lang="en-US" altLang="en-US" sz="2400" smtClean="0"/>
              <a:t>Conventionally, we use names in uppercase for constants.</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50</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smtClean="0"/>
              <a:t>Example</a:t>
            </a:r>
          </a:p>
        </p:txBody>
      </p:sp>
      <p:sp>
        <p:nvSpPr>
          <p:cNvPr id="3" name="Content Placeholder 2"/>
          <p:cNvSpPr>
            <a:spLocks noGrp="1"/>
          </p:cNvSpPr>
          <p:nvPr>
            <p:ph idx="1"/>
          </p:nvPr>
        </p:nvSpPr>
        <p:spPr/>
        <p:txBody>
          <a:bodyPr>
            <a:normAutofit fontScale="62500" lnSpcReduction="20000"/>
          </a:bodyPr>
          <a:lstStyle/>
          <a:p>
            <a:pPr marL="0" indent="0">
              <a:buFontTx/>
              <a:buNone/>
              <a:defRPr/>
            </a:pPr>
            <a:r>
              <a:rPr lang="en-US" dirty="0">
                <a:ea typeface="ＭＳ Ｐゴシック" charset="0"/>
              </a:rPr>
              <a:t>#</a:t>
            </a:r>
            <a:r>
              <a:rPr lang="en-US" dirty="0" smtClean="0">
                <a:ea typeface="ＭＳ Ｐゴシック" charset="0"/>
              </a:rPr>
              <a:t>include &lt;</a:t>
            </a:r>
            <a:r>
              <a:rPr lang="en-US" dirty="0" err="1">
                <a:ea typeface="ＭＳ Ｐゴシック" charset="0"/>
              </a:rPr>
              <a:t>stdio.h</a:t>
            </a:r>
            <a:r>
              <a:rPr lang="en-US" dirty="0">
                <a:ea typeface="ＭＳ Ｐゴシック" charset="0"/>
              </a:rPr>
              <a:t>&gt;</a:t>
            </a:r>
          </a:p>
          <a:p>
            <a:pPr marL="0" indent="0">
              <a:buFontTx/>
              <a:buNone/>
              <a:defRPr/>
            </a:pPr>
            <a:r>
              <a:rPr lang="en-US" dirty="0">
                <a:ea typeface="ＭＳ Ｐゴシック" charset="0"/>
              </a:rPr>
              <a:t> </a:t>
            </a:r>
          </a:p>
          <a:p>
            <a:pPr marL="0" indent="0">
              <a:buFontTx/>
              <a:buNone/>
              <a:defRPr/>
            </a:pPr>
            <a:r>
              <a:rPr lang="en-US" dirty="0">
                <a:ea typeface="ＭＳ Ｐゴシック" charset="0"/>
              </a:rPr>
              <a:t>#</a:t>
            </a:r>
            <a:r>
              <a:rPr lang="en-US" dirty="0" smtClean="0">
                <a:ea typeface="ＭＳ Ｐゴシック" charset="0"/>
              </a:rPr>
              <a:t>define CURRENTYEAR 2013</a:t>
            </a:r>
            <a:endParaRPr lang="en-US" dirty="0">
              <a:ea typeface="ＭＳ Ｐゴシック" charset="0"/>
            </a:endParaRPr>
          </a:p>
          <a:p>
            <a:pPr marL="0" indent="0">
              <a:buFontTx/>
              <a:buNone/>
              <a:defRPr/>
            </a:pPr>
            <a:endParaRPr lang="en-US" dirty="0">
              <a:ea typeface="ＭＳ Ｐゴシック" charset="0"/>
            </a:endParaRPr>
          </a:p>
          <a:p>
            <a:pPr marL="0" indent="0">
              <a:buFontTx/>
              <a:buNone/>
              <a:defRPr/>
            </a:pPr>
            <a:r>
              <a:rPr lang="en-US" dirty="0" err="1">
                <a:ea typeface="ＭＳ Ｐゴシック" charset="0"/>
              </a:rPr>
              <a:t>int</a:t>
            </a:r>
            <a:r>
              <a:rPr lang="en-US" dirty="0">
                <a:ea typeface="ＭＳ Ｐゴシック" charset="0"/>
              </a:rPr>
              <a:t> main(){</a:t>
            </a:r>
          </a:p>
          <a:p>
            <a:pPr marL="0" indent="0">
              <a:buFontTx/>
              <a:buNone/>
              <a:defRPr/>
            </a:pPr>
            <a:r>
              <a:rPr lang="en-US" dirty="0">
                <a:ea typeface="ＭＳ Ｐゴシック" charset="0"/>
              </a:rPr>
              <a:t>     </a:t>
            </a:r>
            <a:r>
              <a:rPr lang="en-US" dirty="0" err="1">
                <a:ea typeface="ＭＳ Ｐゴシック" charset="0"/>
              </a:rPr>
              <a:t>int</a:t>
            </a:r>
            <a:r>
              <a:rPr lang="en-US" dirty="0">
                <a:ea typeface="ＭＳ Ｐゴシック" charset="0"/>
              </a:rPr>
              <a:t>  year, age;           </a:t>
            </a:r>
          </a:p>
          <a:p>
            <a:pPr marL="0" indent="0">
              <a:buFontTx/>
              <a:buNone/>
              <a:defRPr/>
            </a:pPr>
            <a:r>
              <a:rPr lang="tr-TR" dirty="0">
                <a:ea typeface="ＭＳ Ｐゴシック" charset="0"/>
              </a:rPr>
              <a:t>    </a:t>
            </a:r>
            <a:r>
              <a:rPr lang="tr-TR" dirty="0" smtClean="0">
                <a:ea typeface="ＭＳ Ｐゴシック" charset="0"/>
              </a:rPr>
              <a:t> </a:t>
            </a:r>
            <a:r>
              <a:rPr lang="tr-TR" dirty="0" err="1" smtClean="0">
                <a:ea typeface="ＭＳ Ｐゴシック" charset="0"/>
              </a:rPr>
              <a:t>char</a:t>
            </a:r>
            <a:r>
              <a:rPr lang="tr-TR" dirty="0" smtClean="0">
                <a:ea typeface="ＭＳ Ｐゴシック" charset="0"/>
              </a:rPr>
              <a:t> </a:t>
            </a:r>
            <a:r>
              <a:rPr lang="tr-TR" dirty="0" err="1" smtClean="0">
                <a:ea typeface="ＭＳ Ｐゴシック" charset="0"/>
              </a:rPr>
              <a:t>myName</a:t>
            </a:r>
            <a:r>
              <a:rPr lang="tr-TR" dirty="0" smtClean="0">
                <a:ea typeface="ＭＳ Ｐゴシック" charset="0"/>
              </a:rPr>
              <a:t>;</a:t>
            </a:r>
            <a:endParaRPr lang="tr-TR" dirty="0">
              <a:ea typeface="ＭＳ Ｐゴシック" charset="0"/>
            </a:endParaRPr>
          </a:p>
          <a:p>
            <a:pPr marL="0" indent="0">
              <a:buFontTx/>
              <a:buNone/>
              <a:defRPr/>
            </a:pPr>
            <a:endParaRPr lang="tr-TR" dirty="0">
              <a:ea typeface="ＭＳ Ｐゴシック" charset="0"/>
            </a:endParaRPr>
          </a:p>
          <a:p>
            <a:pPr marL="0" indent="0">
              <a:buFontTx/>
              <a:buNone/>
              <a:defRPr/>
            </a:pPr>
            <a:r>
              <a:rPr lang="tr-TR" dirty="0">
                <a:ea typeface="ＭＳ Ｐゴシック" charset="0"/>
              </a:rPr>
              <a:t>    </a:t>
            </a:r>
            <a:r>
              <a:rPr lang="tr-TR" dirty="0" err="1">
                <a:ea typeface="ＭＳ Ｐゴシック" charset="0"/>
              </a:rPr>
              <a:t>printf</a:t>
            </a:r>
            <a:r>
              <a:rPr lang="tr-TR" dirty="0">
                <a:ea typeface="ＭＳ Ｐゴシック" charset="0"/>
              </a:rPr>
              <a:t>("</a:t>
            </a:r>
            <a:r>
              <a:rPr lang="tr-TR" dirty="0" err="1">
                <a:ea typeface="ＭＳ Ｐゴシック" charset="0"/>
              </a:rPr>
              <a:t>Enter</a:t>
            </a:r>
            <a:r>
              <a:rPr lang="tr-TR" dirty="0">
                <a:ea typeface="ＭＳ Ｐゴシック" charset="0"/>
              </a:rPr>
              <a:t> </a:t>
            </a:r>
            <a:r>
              <a:rPr lang="tr-TR" dirty="0" err="1">
                <a:ea typeface="ＭＳ Ｐゴシック" charset="0"/>
              </a:rPr>
              <a:t>the</a:t>
            </a:r>
            <a:r>
              <a:rPr lang="tr-TR" dirty="0">
                <a:ea typeface="ＭＳ Ｐゴシック" charset="0"/>
              </a:rPr>
              <a:t> </a:t>
            </a:r>
            <a:r>
              <a:rPr lang="tr-TR" dirty="0" err="1">
                <a:ea typeface="ＭＳ Ｐゴシック" charset="0"/>
              </a:rPr>
              <a:t>year</a:t>
            </a:r>
            <a:r>
              <a:rPr lang="tr-TR" dirty="0">
                <a:ea typeface="ＭＳ Ｐゴシック" charset="0"/>
              </a:rPr>
              <a:t> </a:t>
            </a:r>
            <a:r>
              <a:rPr lang="tr-TR" dirty="0" err="1">
                <a:ea typeface="ＭＳ Ｐゴシック" charset="0"/>
              </a:rPr>
              <a:t>you</a:t>
            </a:r>
            <a:r>
              <a:rPr lang="tr-TR" dirty="0">
                <a:ea typeface="ＭＳ Ｐゴシック" charset="0"/>
              </a:rPr>
              <a:t> </a:t>
            </a:r>
            <a:r>
              <a:rPr lang="tr-TR" dirty="0" err="1">
                <a:ea typeface="ＭＳ Ｐゴシック" charset="0"/>
              </a:rPr>
              <a:t>were</a:t>
            </a:r>
            <a:r>
              <a:rPr lang="tr-TR" dirty="0">
                <a:ea typeface="ＭＳ Ｐゴシック" charset="0"/>
              </a:rPr>
              <a:t> </a:t>
            </a:r>
            <a:r>
              <a:rPr lang="tr-TR" dirty="0" err="1">
                <a:ea typeface="ＭＳ Ｐゴシック" charset="0"/>
              </a:rPr>
              <a:t>born</a:t>
            </a:r>
            <a:r>
              <a:rPr lang="tr-TR" dirty="0">
                <a:ea typeface="ＭＳ Ｐゴシック" charset="0"/>
              </a:rPr>
              <a:t> </a:t>
            </a:r>
            <a:r>
              <a:rPr lang="tr-TR" dirty="0" err="1">
                <a:ea typeface="ＭＳ Ｐゴシック" charset="0"/>
              </a:rPr>
              <a:t>and</a:t>
            </a:r>
            <a:r>
              <a:rPr lang="tr-TR" dirty="0">
                <a:ea typeface="ＭＳ Ｐゴシック" charset="0"/>
              </a:rPr>
              <a:t> </a:t>
            </a:r>
            <a:r>
              <a:rPr lang="tr-TR" dirty="0" err="1">
                <a:ea typeface="ＭＳ Ｐゴシック" charset="0"/>
              </a:rPr>
              <a:t>your</a:t>
            </a:r>
            <a:r>
              <a:rPr lang="tr-TR" dirty="0">
                <a:ea typeface="ＭＳ Ｐゴシック" charset="0"/>
              </a:rPr>
              <a:t> </a:t>
            </a:r>
            <a:r>
              <a:rPr lang="tr-TR" dirty="0" err="1">
                <a:ea typeface="ＭＳ Ｐゴシック" charset="0"/>
              </a:rPr>
              <a:t>initial</a:t>
            </a:r>
            <a:r>
              <a:rPr lang="tr-TR" dirty="0">
                <a:ea typeface="ＭＳ Ｐゴシック" charset="0"/>
              </a:rPr>
              <a:t> \n"); </a:t>
            </a:r>
          </a:p>
          <a:p>
            <a:pPr marL="0" indent="0">
              <a:buFontTx/>
              <a:buNone/>
              <a:defRPr/>
            </a:pPr>
            <a:r>
              <a:rPr lang="tr-TR" dirty="0">
                <a:ea typeface="ＭＳ Ｐゴシック" charset="0"/>
              </a:rPr>
              <a:t>    </a:t>
            </a:r>
            <a:r>
              <a:rPr lang="tr-TR" dirty="0" err="1">
                <a:ea typeface="ＭＳ Ｐゴシック" charset="0"/>
              </a:rPr>
              <a:t>scanf</a:t>
            </a:r>
            <a:r>
              <a:rPr lang="tr-TR" dirty="0">
                <a:ea typeface="ＭＳ Ｐゴシック" charset="0"/>
              </a:rPr>
              <a:t>("%</a:t>
            </a:r>
            <a:r>
              <a:rPr lang="tr-TR" dirty="0" err="1">
                <a:ea typeface="ＭＳ Ｐゴシック" charset="0"/>
              </a:rPr>
              <a:t>d%c</a:t>
            </a:r>
            <a:r>
              <a:rPr lang="tr-TR" dirty="0">
                <a:ea typeface="ＭＳ Ｐゴシック" charset="0"/>
              </a:rPr>
              <a:t>",&amp;</a:t>
            </a:r>
            <a:r>
              <a:rPr lang="tr-TR" dirty="0" err="1">
                <a:ea typeface="ＭＳ Ｐゴシック" charset="0"/>
              </a:rPr>
              <a:t>year</a:t>
            </a:r>
            <a:r>
              <a:rPr lang="tr-TR" dirty="0">
                <a:ea typeface="ＭＳ Ｐゴシック" charset="0"/>
              </a:rPr>
              <a:t>,&amp;</a:t>
            </a:r>
            <a:r>
              <a:rPr lang="tr-TR" dirty="0" err="1">
                <a:ea typeface="ＭＳ Ｐゴシック" charset="0"/>
              </a:rPr>
              <a:t>myName</a:t>
            </a:r>
            <a:r>
              <a:rPr lang="tr-TR" dirty="0">
                <a:ea typeface="ＭＳ Ｐゴシック" charset="0"/>
              </a:rPr>
              <a:t>);</a:t>
            </a:r>
          </a:p>
          <a:p>
            <a:pPr marL="0" indent="0">
              <a:buFontTx/>
              <a:buNone/>
              <a:defRPr/>
            </a:pPr>
            <a:r>
              <a:rPr lang="tr-TR" dirty="0">
                <a:ea typeface="ＭＳ Ｐゴシック" charset="0"/>
              </a:rPr>
              <a:t>    </a:t>
            </a:r>
            <a:r>
              <a:rPr lang="tr-TR" dirty="0" err="1">
                <a:ea typeface="ＭＳ Ｐゴシック" charset="0"/>
              </a:rPr>
              <a:t>printf</a:t>
            </a:r>
            <a:r>
              <a:rPr lang="tr-TR" dirty="0">
                <a:ea typeface="ＭＳ Ｐゴシック" charset="0"/>
              </a:rPr>
              <a:t>("</a:t>
            </a:r>
            <a:r>
              <a:rPr lang="tr-TR" dirty="0" err="1">
                <a:ea typeface="ＭＳ Ｐゴシック" charset="0"/>
              </a:rPr>
              <a:t>Your</a:t>
            </a:r>
            <a:r>
              <a:rPr lang="tr-TR" dirty="0">
                <a:ea typeface="ＭＳ Ｐゴシック" charset="0"/>
              </a:rPr>
              <a:t> </a:t>
            </a:r>
            <a:r>
              <a:rPr lang="tr-TR" dirty="0" err="1" smtClean="0">
                <a:ea typeface="ＭＳ Ｐゴシック" charset="0"/>
              </a:rPr>
              <a:t>initial</a:t>
            </a:r>
            <a:r>
              <a:rPr lang="tr-TR" dirty="0" smtClean="0">
                <a:ea typeface="ＭＳ Ｐゴシック" charset="0"/>
              </a:rPr>
              <a:t> </a:t>
            </a:r>
            <a:r>
              <a:rPr lang="tr-TR" dirty="0">
                <a:ea typeface="ＭＳ Ｐゴシック" charset="0"/>
              </a:rPr>
              <a:t>is: %c \n" , </a:t>
            </a:r>
            <a:r>
              <a:rPr lang="tr-TR" dirty="0" err="1">
                <a:ea typeface="ＭＳ Ｐゴシック" charset="0"/>
              </a:rPr>
              <a:t>myName</a:t>
            </a:r>
            <a:r>
              <a:rPr lang="tr-TR" dirty="0">
                <a:ea typeface="ＭＳ Ｐゴシック" charset="0"/>
              </a:rPr>
              <a:t> );</a:t>
            </a:r>
          </a:p>
          <a:p>
            <a:pPr marL="0" indent="0">
              <a:buFontTx/>
              <a:buNone/>
              <a:defRPr/>
            </a:pPr>
            <a:r>
              <a:rPr lang="tr-TR" dirty="0">
                <a:ea typeface="ＭＳ Ｐゴシック" charset="0"/>
              </a:rPr>
              <a:t>    </a:t>
            </a:r>
            <a:r>
              <a:rPr lang="tr-TR" dirty="0" err="1">
                <a:ea typeface="ＭＳ Ｐゴシック" charset="0"/>
              </a:rPr>
              <a:t>age</a:t>
            </a:r>
            <a:r>
              <a:rPr lang="tr-TR" dirty="0">
                <a:ea typeface="ＭＳ Ｐゴシック" charset="0"/>
              </a:rPr>
              <a:t> = </a:t>
            </a:r>
            <a:r>
              <a:rPr lang="en-US" dirty="0">
                <a:ea typeface="ＭＳ Ｐゴシック" charset="0"/>
              </a:rPr>
              <a:t>CURRENTYEAR</a:t>
            </a:r>
            <a:r>
              <a:rPr lang="tr-TR" dirty="0" smtClean="0">
                <a:ea typeface="ＭＳ Ｐゴシック" charset="0"/>
              </a:rPr>
              <a:t> </a:t>
            </a:r>
            <a:r>
              <a:rPr lang="tr-TR" dirty="0">
                <a:ea typeface="ＭＳ Ｐゴシック" charset="0"/>
              </a:rPr>
              <a:t>- </a:t>
            </a:r>
            <a:r>
              <a:rPr lang="tr-TR" dirty="0" err="1">
                <a:ea typeface="ＭＳ Ｐゴシック" charset="0"/>
              </a:rPr>
              <a:t>year</a:t>
            </a:r>
            <a:r>
              <a:rPr lang="tr-TR" dirty="0">
                <a:ea typeface="ＭＳ Ｐゴシック" charset="0"/>
              </a:rPr>
              <a:t>;</a:t>
            </a:r>
          </a:p>
          <a:p>
            <a:pPr marL="0" indent="0">
              <a:buFontTx/>
              <a:buNone/>
              <a:defRPr/>
            </a:pPr>
            <a:r>
              <a:rPr lang="fr-FR" dirty="0">
                <a:ea typeface="ＭＳ Ｐゴシック" charset="0"/>
              </a:rPr>
              <a:t>    </a:t>
            </a:r>
            <a:r>
              <a:rPr lang="fr-FR" dirty="0" err="1">
                <a:ea typeface="ＭＳ Ｐゴシック" charset="0"/>
              </a:rPr>
              <a:t>printf</a:t>
            </a:r>
            <a:r>
              <a:rPr lang="fr-FR" dirty="0">
                <a:ea typeface="ＭＳ Ｐゴシック" charset="0"/>
              </a:rPr>
              <a:t>("</a:t>
            </a:r>
            <a:r>
              <a:rPr lang="fr-FR" dirty="0" err="1">
                <a:ea typeface="ＭＳ Ｐゴシック" charset="0"/>
              </a:rPr>
              <a:t>Your</a:t>
            </a:r>
            <a:r>
              <a:rPr lang="fr-FR" dirty="0">
                <a:ea typeface="ＭＳ Ｐゴシック" charset="0"/>
              </a:rPr>
              <a:t> </a:t>
            </a:r>
            <a:r>
              <a:rPr lang="fr-FR" dirty="0" err="1">
                <a:ea typeface="ＭＳ Ｐゴシック" charset="0"/>
              </a:rPr>
              <a:t>age</a:t>
            </a:r>
            <a:r>
              <a:rPr lang="fr-FR" dirty="0">
                <a:ea typeface="ＭＳ Ｐゴシック" charset="0"/>
              </a:rPr>
              <a:t> </a:t>
            </a:r>
            <a:r>
              <a:rPr lang="fr-FR" dirty="0" err="1">
                <a:ea typeface="ＭＳ Ｐゴシック" charset="0"/>
              </a:rPr>
              <a:t>is</a:t>
            </a:r>
            <a:r>
              <a:rPr lang="fr-FR" dirty="0">
                <a:ea typeface="ＭＳ Ｐゴシック" charset="0"/>
              </a:rPr>
              <a:t>: %d  \n", </a:t>
            </a:r>
            <a:r>
              <a:rPr lang="fr-FR" dirty="0" err="1">
                <a:ea typeface="ＭＳ Ｐゴシック" charset="0"/>
              </a:rPr>
              <a:t>age</a:t>
            </a:r>
            <a:r>
              <a:rPr lang="fr-FR" dirty="0">
                <a:ea typeface="ＭＳ Ｐゴシック" charset="0"/>
              </a:rPr>
              <a:t>)</a:t>
            </a:r>
            <a:r>
              <a:rPr lang="fr-FR" dirty="0" smtClean="0">
                <a:ea typeface="ＭＳ Ｐゴシック" charset="0"/>
              </a:rPr>
              <a:t>;</a:t>
            </a:r>
            <a:endParaRPr lang="fr-FR" dirty="0">
              <a:ea typeface="ＭＳ Ｐゴシック" charset="0"/>
            </a:endParaRPr>
          </a:p>
          <a:p>
            <a:pPr marL="0" indent="0">
              <a:buFontTx/>
              <a:buNone/>
              <a:defRPr/>
            </a:pPr>
            <a:r>
              <a:rPr lang="fr-FR" dirty="0">
                <a:ea typeface="ＭＳ Ｐゴシック" charset="0"/>
              </a:rPr>
              <a:t>    </a:t>
            </a:r>
          </a:p>
          <a:p>
            <a:pPr marL="0" indent="0">
              <a:buFontTx/>
              <a:buNone/>
              <a:defRPr/>
            </a:pPr>
            <a:r>
              <a:rPr lang="en-US" dirty="0">
                <a:ea typeface="ＭＳ Ｐゴシック" charset="0"/>
              </a:rPr>
              <a:t>    return 0;</a:t>
            </a:r>
          </a:p>
          <a:p>
            <a:pPr marL="0" indent="0">
              <a:buFontTx/>
              <a:buNone/>
              <a:defRPr/>
            </a:pPr>
            <a:r>
              <a:rPr lang="en-US" dirty="0">
                <a:ea typeface="ＭＳ Ｐゴシック" charset="0"/>
              </a:rPr>
              <a:t>}</a:t>
            </a:r>
          </a:p>
          <a:p>
            <a:pPr>
              <a:defRPr/>
            </a:pPr>
            <a:endParaRPr lang="en-US" dirty="0">
              <a:ea typeface="ＭＳ Ｐゴシック" charset="0"/>
            </a:endParaRPr>
          </a:p>
          <a:p>
            <a:pPr>
              <a:defRPr/>
            </a:pPr>
            <a:endParaRPr lang="en-US" dirty="0">
              <a:ea typeface="ＭＳ Ｐゴシック" charset="0"/>
            </a:endParaRP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51</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altLang="en-US" smtClean="0"/>
              <a:t>Enumerated type</a:t>
            </a:r>
          </a:p>
        </p:txBody>
      </p:sp>
      <p:sp>
        <p:nvSpPr>
          <p:cNvPr id="68613" name="Rectangle 3"/>
          <p:cNvSpPr>
            <a:spLocks noGrp="1" noChangeArrowheads="1"/>
          </p:cNvSpPr>
          <p:nvPr>
            <p:ph type="body" idx="1"/>
          </p:nvPr>
        </p:nvSpPr>
        <p:spPr/>
        <p:txBody>
          <a:bodyPr/>
          <a:lstStyle/>
          <a:p>
            <a:pPr eaLnBrk="1" hangingPunct="1">
              <a:lnSpc>
                <a:spcPct val="90000"/>
              </a:lnSpc>
            </a:pPr>
            <a:r>
              <a:rPr lang="en-US" altLang="en-US" sz="2800" smtClean="0"/>
              <a:t>Used to define your own types.</a:t>
            </a:r>
          </a:p>
          <a:p>
            <a:pPr eaLnBrk="1" hangingPunct="1">
              <a:lnSpc>
                <a:spcPct val="90000"/>
              </a:lnSpc>
            </a:pPr>
            <a:r>
              <a:rPr lang="en-US" altLang="en-US" sz="2800" smtClean="0"/>
              <a:t>Syntax:</a:t>
            </a:r>
          </a:p>
          <a:p>
            <a:pPr lvl="2" eaLnBrk="1" hangingPunct="1">
              <a:lnSpc>
                <a:spcPct val="90000"/>
              </a:lnSpc>
              <a:buFontTx/>
              <a:buNone/>
            </a:pPr>
            <a:r>
              <a:rPr lang="en-US" altLang="en-US" sz="2000" b="1" u="sng" smtClean="0">
                <a:solidFill>
                  <a:srgbClr val="0000C8"/>
                </a:solidFill>
                <a:latin typeface="Courier New" panose="02070309020205020404" pitchFamily="49" charset="0"/>
              </a:rPr>
              <a:t>enum</a:t>
            </a:r>
            <a:r>
              <a:rPr lang="en-US" altLang="en-US" sz="2000" b="1" smtClean="0">
                <a:solidFill>
                  <a:srgbClr val="0000C8"/>
                </a:solidFill>
                <a:latin typeface="Courier New" panose="02070309020205020404" pitchFamily="49" charset="0"/>
              </a:rPr>
              <a:t> </a:t>
            </a:r>
            <a:r>
              <a:rPr lang="en-US" altLang="en-US" sz="2000" b="1" smtClean="0">
                <a:solidFill>
                  <a:srgbClr val="008000"/>
                </a:solidFill>
                <a:latin typeface="Courier New" panose="02070309020205020404" pitchFamily="49" charset="0"/>
              </a:rPr>
              <a:t>type_name</a:t>
            </a:r>
            <a:r>
              <a:rPr lang="en-US" altLang="en-US" sz="2000" b="1" smtClean="0">
                <a:solidFill>
                  <a:srgbClr val="0000C8"/>
                </a:solidFill>
                <a:latin typeface="Courier New" panose="02070309020205020404" pitchFamily="49" charset="0"/>
              </a:rPr>
              <a:t> </a:t>
            </a:r>
            <a:r>
              <a:rPr lang="en-US" altLang="en-US" sz="2000" b="1" u="sng" smtClean="0">
                <a:solidFill>
                  <a:srgbClr val="0000C8"/>
                </a:solidFill>
                <a:latin typeface="Courier New" panose="02070309020205020404" pitchFamily="49" charset="0"/>
              </a:rPr>
              <a:t>{</a:t>
            </a:r>
            <a:endParaRPr lang="en-US" altLang="en-US" sz="2000" b="1" smtClean="0">
              <a:solidFill>
                <a:srgbClr val="0000C8"/>
              </a:solidFill>
              <a:latin typeface="Courier New" panose="02070309020205020404" pitchFamily="49" charset="0"/>
            </a:endParaRPr>
          </a:p>
          <a:p>
            <a:pPr lvl="2" eaLnBrk="1" hangingPunct="1">
              <a:lnSpc>
                <a:spcPct val="90000"/>
              </a:lnSpc>
              <a:buFontTx/>
              <a:buNone/>
            </a:pPr>
            <a:r>
              <a:rPr lang="en-US" altLang="en-US" sz="2000" b="1" smtClean="0">
                <a:solidFill>
                  <a:srgbClr val="0000C8"/>
                </a:solidFill>
                <a:latin typeface="Courier New" panose="02070309020205020404" pitchFamily="49" charset="0"/>
              </a:rPr>
              <a:t>		item_name</a:t>
            </a:r>
            <a:r>
              <a:rPr lang="en-US" altLang="en-US" sz="2000" b="1" smtClean="0">
                <a:solidFill>
                  <a:srgbClr val="008000"/>
                </a:solidFill>
                <a:latin typeface="Courier New" panose="02070309020205020404" pitchFamily="49" charset="0"/>
              </a:rPr>
              <a:t>=constant_int_value</a:t>
            </a:r>
            <a:r>
              <a:rPr lang="en-US" altLang="en-US" sz="2000" b="1" smtClean="0">
                <a:solidFill>
                  <a:srgbClr val="0000C8"/>
                </a:solidFill>
                <a:latin typeface="Courier New" panose="02070309020205020404" pitchFamily="49" charset="0"/>
              </a:rPr>
              <a:t>, ...</a:t>
            </a:r>
          </a:p>
          <a:p>
            <a:pPr lvl="2" eaLnBrk="1" hangingPunct="1">
              <a:lnSpc>
                <a:spcPct val="90000"/>
              </a:lnSpc>
              <a:buFontTx/>
              <a:buNone/>
            </a:pPr>
            <a:r>
              <a:rPr lang="en-US" altLang="en-US" sz="2000" b="1" smtClean="0">
                <a:solidFill>
                  <a:srgbClr val="0000C8"/>
                </a:solidFill>
                <a:latin typeface="Courier New" panose="02070309020205020404" pitchFamily="49" charset="0"/>
              </a:rPr>
              <a:t>} </a:t>
            </a:r>
            <a:r>
              <a:rPr lang="en-US" altLang="en-US" sz="2000" b="1" smtClean="0">
                <a:solidFill>
                  <a:srgbClr val="008000"/>
                </a:solidFill>
                <a:latin typeface="Courier New" panose="02070309020205020404" pitchFamily="49" charset="0"/>
              </a:rPr>
              <a:t>variable_list</a:t>
            </a:r>
            <a:r>
              <a:rPr lang="en-US" altLang="en-US" sz="2000" b="1" smtClean="0">
                <a:solidFill>
                  <a:srgbClr val="0000C8"/>
                </a:solidFill>
                <a:latin typeface="Courier New" panose="02070309020205020404" pitchFamily="49" charset="0"/>
              </a:rPr>
              <a:t>;</a:t>
            </a:r>
            <a:endParaRPr lang="en-US" altLang="en-US" sz="2000" smtClean="0"/>
          </a:p>
          <a:p>
            <a:pPr eaLnBrk="1" hangingPunct="1">
              <a:lnSpc>
                <a:spcPct val="90000"/>
              </a:lnSpc>
            </a:pPr>
            <a:r>
              <a:rPr lang="en-US" altLang="en-US" sz="2800" smtClean="0"/>
              <a:t>By default, the value of the first item is 0, and it increases by one for consecutive items. However, you may change the default value by specifying the constant value explicitly.</a:t>
            </a:r>
          </a:p>
          <a:p>
            <a:pPr eaLnBrk="1" hangingPunct="1">
              <a:lnSpc>
                <a:spcPct val="90000"/>
              </a:lnSpc>
            </a:pPr>
            <a:r>
              <a:rPr lang="en-US" altLang="en-US" sz="2800" smtClean="0"/>
              <a:t>Eg:	</a:t>
            </a:r>
            <a:r>
              <a:rPr lang="en-US" altLang="en-US" sz="2000" b="1" smtClean="0">
                <a:solidFill>
                  <a:srgbClr val="0000C8"/>
                </a:solidFill>
                <a:latin typeface="Courier New" panose="02070309020205020404" pitchFamily="49" charset="0"/>
              </a:rPr>
              <a:t>enum boolean {FALSE,TRUE} v1, v2;</a:t>
            </a:r>
          </a:p>
          <a:p>
            <a:pPr lvl="2" eaLnBrk="1" hangingPunct="1">
              <a:lnSpc>
                <a:spcPct val="90000"/>
              </a:lnSpc>
              <a:buFontTx/>
              <a:buNone/>
            </a:pPr>
            <a:r>
              <a:rPr lang="en-US" altLang="en-US" sz="2000" b="1" smtClean="0">
                <a:solidFill>
                  <a:srgbClr val="0000C8"/>
                </a:solidFill>
                <a:latin typeface="Courier New" panose="02070309020205020404" pitchFamily="49" charset="0"/>
              </a:rPr>
              <a:t>enum days {SUN,MON,TUE,WED,THU,FRI,SAT};</a:t>
            </a:r>
          </a:p>
          <a:p>
            <a:pPr lvl="2" eaLnBrk="1" hangingPunct="1">
              <a:lnSpc>
                <a:spcPct val="90000"/>
              </a:lnSpc>
              <a:buFontTx/>
              <a:buNone/>
            </a:pPr>
            <a:r>
              <a:rPr lang="en-US" altLang="en-US" sz="2000" b="1" smtClean="0">
                <a:solidFill>
                  <a:srgbClr val="0000C8"/>
                </a:solidFill>
                <a:latin typeface="Courier New" panose="02070309020205020404" pitchFamily="49" charset="0"/>
              </a:rPr>
              <a:t>enum {one=1,five=5,six,seven,ten=10,eleven} num;</a:t>
            </a:r>
          </a:p>
        </p:txBody>
      </p:sp>
      <p:sp>
        <p:nvSpPr>
          <p:cNvPr id="68614" name="AutoShape 4"/>
          <p:cNvSpPr>
            <a:spLocks noChangeArrowheads="1"/>
          </p:cNvSpPr>
          <p:nvPr/>
        </p:nvSpPr>
        <p:spPr bwMode="auto">
          <a:xfrm>
            <a:off x="4054475" y="1819275"/>
            <a:ext cx="2422525" cy="311150"/>
          </a:xfrm>
          <a:prstGeom prst="wedgeRoundRectCallout">
            <a:avLst>
              <a:gd name="adj1" fmla="val -54523"/>
              <a:gd name="adj2" fmla="val 157653"/>
              <a:gd name="adj3" fmla="val 16667"/>
            </a:avLst>
          </a:prstGeom>
          <a:solidFill>
            <a:srgbClr val="FFFF99"/>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t>Text in </a:t>
            </a:r>
            <a:r>
              <a:rPr lang="en-US" altLang="en-US">
                <a:solidFill>
                  <a:srgbClr val="008000"/>
                </a:solidFill>
              </a:rPr>
              <a:t>green</a:t>
            </a:r>
            <a:r>
              <a:rPr lang="en-US" altLang="en-US"/>
              <a:t> is optional</a:t>
            </a:r>
            <a:endParaRPr lang="en-GB" altLang="en-US"/>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52</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altLang="en-US" smtClean="0"/>
              <a:t>Operators</a:t>
            </a:r>
          </a:p>
        </p:txBody>
      </p:sp>
      <p:sp>
        <p:nvSpPr>
          <p:cNvPr id="69637" name="Rectangle 3"/>
          <p:cNvSpPr>
            <a:spLocks noGrp="1" noChangeArrowheads="1"/>
          </p:cNvSpPr>
          <p:nvPr>
            <p:ph type="body" idx="1"/>
          </p:nvPr>
        </p:nvSpPr>
        <p:spPr/>
        <p:txBody>
          <a:bodyPr/>
          <a:lstStyle/>
          <a:p>
            <a:pPr eaLnBrk="1" hangingPunct="1"/>
            <a:r>
              <a:rPr lang="en-US" altLang="en-US" sz="2800" dirty="0" smtClean="0">
                <a:solidFill>
                  <a:srgbClr val="FF0000"/>
                </a:solidFill>
              </a:rPr>
              <a:t>Assignment operator (=)</a:t>
            </a:r>
          </a:p>
          <a:p>
            <a:pPr lvl="1" eaLnBrk="1" hangingPunct="1"/>
            <a:r>
              <a:rPr lang="en-US" altLang="en-US" sz="2400" dirty="0" smtClean="0"/>
              <a:t>Note that this is not the "equals" operator. It should be pronounced as "becomes." (Equals is another operator.)</a:t>
            </a:r>
          </a:p>
          <a:p>
            <a:pPr lvl="1" eaLnBrk="1" hangingPunct="1"/>
            <a:r>
              <a:rPr lang="en-US" altLang="en-US" sz="2400" dirty="0" smtClean="0"/>
              <a:t>The value of the expression on the RHS is assigned (copied) to the LHS.</a:t>
            </a:r>
          </a:p>
          <a:p>
            <a:pPr lvl="1" eaLnBrk="1" hangingPunct="1"/>
            <a:r>
              <a:rPr lang="en-US" altLang="en-US" sz="2400" dirty="0" smtClean="0"/>
              <a:t>It has right-to-left associativity.</a:t>
            </a:r>
          </a:p>
          <a:p>
            <a:pPr marL="1371600" lvl="3" indent="0" eaLnBrk="1" hangingPunct="1">
              <a:buFontTx/>
              <a:buNone/>
            </a:pPr>
            <a:r>
              <a:rPr lang="en-US" altLang="en-US" sz="1800" b="1" dirty="0" smtClean="0">
                <a:solidFill>
                  <a:srgbClr val="0000C8"/>
                </a:solidFill>
                <a:latin typeface="Courier New" panose="02070309020205020404" pitchFamily="49" charset="0"/>
              </a:rPr>
              <a:t>a=b=c=10;</a:t>
            </a:r>
          </a:p>
          <a:p>
            <a:pPr marL="857250" lvl="2" indent="0" eaLnBrk="1" hangingPunct="1">
              <a:buFontTx/>
              <a:buNone/>
            </a:pPr>
            <a:r>
              <a:rPr lang="en-US" altLang="en-US" sz="2000" dirty="0" smtClean="0"/>
              <a:t>makes all three variables </a:t>
            </a:r>
            <a:r>
              <a:rPr lang="en-US" altLang="en-US" sz="2000" b="1" dirty="0" smtClean="0">
                <a:solidFill>
                  <a:srgbClr val="0000C8"/>
                </a:solidFill>
                <a:latin typeface="Courier New" panose="02070309020205020404" pitchFamily="49" charset="0"/>
              </a:rPr>
              <a:t>10</a:t>
            </a:r>
            <a:r>
              <a:rPr lang="en-US" altLang="en-US" sz="2000" dirty="0" smtClean="0"/>
              <a:t>.</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53</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altLang="en-US" smtClean="0"/>
              <a:t>Assignment and type conversion</a:t>
            </a:r>
            <a:endParaRPr lang="en-GB" altLang="en-US" smtClean="0"/>
          </a:p>
        </p:txBody>
      </p:sp>
      <p:sp>
        <p:nvSpPr>
          <p:cNvPr id="71685" name="Rectangle 3"/>
          <p:cNvSpPr>
            <a:spLocks noGrp="1" noChangeArrowheads="1"/>
          </p:cNvSpPr>
          <p:nvPr>
            <p:ph type="body" idx="1"/>
          </p:nvPr>
        </p:nvSpPr>
        <p:spPr/>
        <p:txBody>
          <a:bodyPr/>
          <a:lstStyle/>
          <a:p>
            <a:pPr eaLnBrk="1" hangingPunct="1"/>
            <a:r>
              <a:rPr lang="en-US" altLang="en-US" smtClean="0"/>
              <a:t>When a variable of a narrower type is assigned to a variable of wider type, no problem.</a:t>
            </a:r>
          </a:p>
          <a:p>
            <a:pPr lvl="1" eaLnBrk="1" hangingPunct="1"/>
            <a:r>
              <a:rPr lang="en-US" altLang="en-US" smtClean="0"/>
              <a:t>Eg:  </a:t>
            </a:r>
            <a:r>
              <a:rPr lang="en-US" altLang="en-US" sz="2400" b="1" smtClean="0">
                <a:latin typeface="Courier New" panose="02070309020205020404" pitchFamily="49" charset="0"/>
              </a:rPr>
              <a:t>int a=10;   float f;</a:t>
            </a:r>
          </a:p>
          <a:p>
            <a:pPr lvl="4" eaLnBrk="1" hangingPunct="1">
              <a:buFontTx/>
              <a:buNone/>
            </a:pPr>
            <a:r>
              <a:rPr lang="en-US" altLang="en-US" sz="2400" b="1" smtClean="0">
                <a:latin typeface="Courier New" panose="02070309020205020404" pitchFamily="49" charset="0"/>
              </a:rPr>
              <a:t>f=a;</a:t>
            </a:r>
          </a:p>
          <a:p>
            <a:pPr eaLnBrk="1" hangingPunct="1"/>
            <a:r>
              <a:rPr lang="en-US" altLang="en-US" smtClean="0"/>
              <a:t>However, there is loss of information in reverse direction.</a:t>
            </a:r>
          </a:p>
          <a:p>
            <a:pPr lvl="1" eaLnBrk="1" hangingPunct="1"/>
            <a:r>
              <a:rPr lang="en-US" altLang="en-US" smtClean="0"/>
              <a:t>Eg:  </a:t>
            </a:r>
            <a:r>
              <a:rPr lang="en-US" altLang="en-US" sz="2400" b="1" smtClean="0">
                <a:latin typeface="Courier New" panose="02070309020205020404" pitchFamily="49" charset="0"/>
              </a:rPr>
              <a:t>float f=10.9;</a:t>
            </a:r>
            <a:r>
              <a:rPr lang="en-US" altLang="en-US" smtClean="0"/>
              <a:t> </a:t>
            </a:r>
            <a:r>
              <a:rPr lang="en-US" altLang="en-US" sz="2400" b="1" smtClean="0">
                <a:latin typeface="Courier New" panose="02070309020205020404" pitchFamily="49" charset="0"/>
              </a:rPr>
              <a:t>int a;</a:t>
            </a:r>
          </a:p>
          <a:p>
            <a:pPr lvl="4" eaLnBrk="1" hangingPunct="1">
              <a:buFontTx/>
              <a:buNone/>
            </a:pPr>
            <a:r>
              <a:rPr lang="en-US" altLang="en-US" sz="2400" b="1" smtClean="0">
                <a:latin typeface="Courier New" panose="02070309020205020404" pitchFamily="49" charset="0"/>
              </a:rPr>
              <a:t>a=f;</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54</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ltLang="en-US" smtClean="0"/>
              <a:t>Operators</a:t>
            </a:r>
          </a:p>
        </p:txBody>
      </p:sp>
      <p:sp>
        <p:nvSpPr>
          <p:cNvPr id="72709" name="Rectangle 3"/>
          <p:cNvSpPr>
            <a:spLocks noGrp="1" noChangeArrowheads="1"/>
          </p:cNvSpPr>
          <p:nvPr>
            <p:ph type="body" idx="1"/>
          </p:nvPr>
        </p:nvSpPr>
        <p:spPr/>
        <p:txBody>
          <a:bodyPr/>
          <a:lstStyle/>
          <a:p>
            <a:pPr eaLnBrk="1" hangingPunct="1">
              <a:lnSpc>
                <a:spcPct val="90000"/>
              </a:lnSpc>
            </a:pPr>
            <a:r>
              <a:rPr lang="en-US" altLang="en-US" sz="2800" smtClean="0">
                <a:solidFill>
                  <a:srgbClr val="FF0000"/>
                </a:solidFill>
              </a:rPr>
              <a:t>Arithmetic operators (+,-,*,/,%)</a:t>
            </a:r>
          </a:p>
          <a:p>
            <a:pPr lvl="1" eaLnBrk="1" hangingPunct="1">
              <a:lnSpc>
                <a:spcPct val="90000"/>
              </a:lnSpc>
            </a:pPr>
            <a:r>
              <a:rPr lang="en-US" altLang="en-US" sz="2400" smtClean="0"/>
              <a:t>General meanings are obvious.</a:t>
            </a:r>
          </a:p>
          <a:p>
            <a:pPr lvl="1" eaLnBrk="1" hangingPunct="1">
              <a:lnSpc>
                <a:spcPct val="90000"/>
              </a:lnSpc>
            </a:pPr>
            <a:r>
              <a:rPr lang="en-US" altLang="en-US" sz="2400" smtClean="0"/>
              <a:t>What is important is the following: If one of the operands is of a wider type, the result is also of that type. (Its importance will be more obvious soon.)</a:t>
            </a:r>
          </a:p>
          <a:p>
            <a:pPr lvl="2" eaLnBrk="1" hangingPunct="1">
              <a:lnSpc>
                <a:spcPct val="90000"/>
              </a:lnSpc>
            </a:pPr>
            <a:r>
              <a:rPr lang="en-US" altLang="en-US" sz="2000" smtClean="0"/>
              <a:t>Eg: Result of int+float is float. Result of float+double is double.</a:t>
            </a:r>
          </a:p>
          <a:p>
            <a:pPr lvl="1" eaLnBrk="1" hangingPunct="1">
              <a:lnSpc>
                <a:spcPct val="90000"/>
              </a:lnSpc>
            </a:pPr>
            <a:r>
              <a:rPr lang="en-US" altLang="en-US" sz="2400" smtClean="0"/>
              <a:t>In C language, there are two types of division: integer division and float division.</a:t>
            </a:r>
          </a:p>
          <a:p>
            <a:pPr lvl="2" eaLnBrk="1" hangingPunct="1">
              <a:lnSpc>
                <a:spcPct val="90000"/>
              </a:lnSpc>
            </a:pPr>
            <a:r>
              <a:rPr lang="en-US" altLang="en-US" sz="2000" smtClean="0"/>
              <a:t>If both operands are of integer class, we perform integer division and the result is obtained by truncating the decimal part.</a:t>
            </a:r>
          </a:p>
          <a:p>
            <a:pPr lvl="3" eaLnBrk="1" hangingPunct="1">
              <a:lnSpc>
                <a:spcPct val="90000"/>
              </a:lnSpc>
            </a:pPr>
            <a:r>
              <a:rPr lang="en-US" altLang="en-US" sz="1800" smtClean="0"/>
              <a:t>Eg: </a:t>
            </a:r>
            <a:r>
              <a:rPr lang="en-US" altLang="en-US" sz="1800" b="1" smtClean="0">
                <a:solidFill>
                  <a:srgbClr val="0000C8"/>
                </a:solidFill>
                <a:latin typeface="Courier New" panose="02070309020205020404" pitchFamily="49" charset="0"/>
              </a:rPr>
              <a:t>8/3</a:t>
            </a:r>
            <a:r>
              <a:rPr lang="en-US" altLang="en-US" sz="1800" smtClean="0"/>
              <a:t> is </a:t>
            </a:r>
            <a:r>
              <a:rPr lang="en-US" altLang="en-US" sz="1800" b="1" smtClean="0">
                <a:solidFill>
                  <a:srgbClr val="0000C8"/>
                </a:solidFill>
                <a:latin typeface="Courier New" panose="02070309020205020404" pitchFamily="49" charset="0"/>
              </a:rPr>
              <a:t>2</a:t>
            </a:r>
            <a:r>
              <a:rPr lang="en-US" altLang="en-US" sz="1800" smtClean="0"/>
              <a:t>, not </a:t>
            </a:r>
            <a:r>
              <a:rPr lang="en-US" altLang="en-US" sz="1800" b="1" smtClean="0">
                <a:solidFill>
                  <a:srgbClr val="0000C8"/>
                </a:solidFill>
                <a:latin typeface="Courier New" panose="02070309020205020404" pitchFamily="49" charset="0"/>
              </a:rPr>
              <a:t>2.666667</a:t>
            </a:r>
            <a:r>
              <a:rPr lang="en-US" altLang="en-US" sz="1800" smtClean="0"/>
              <a:t>.</a:t>
            </a:r>
          </a:p>
          <a:p>
            <a:pPr lvl="2" eaLnBrk="1" hangingPunct="1">
              <a:lnSpc>
                <a:spcPct val="90000"/>
              </a:lnSpc>
            </a:pPr>
            <a:r>
              <a:rPr lang="en-US" altLang="en-US" sz="2000" smtClean="0"/>
              <a:t>If one of the operands is of float class, the result is float.</a:t>
            </a:r>
          </a:p>
          <a:p>
            <a:pPr lvl="3" eaLnBrk="1" hangingPunct="1">
              <a:lnSpc>
                <a:spcPct val="90000"/>
              </a:lnSpc>
            </a:pPr>
            <a:r>
              <a:rPr lang="en-US" altLang="en-US" sz="1800" smtClean="0"/>
              <a:t>Eg: </a:t>
            </a:r>
            <a:r>
              <a:rPr lang="en-US" altLang="en-US" sz="1800" b="1" smtClean="0">
                <a:solidFill>
                  <a:srgbClr val="0000C8"/>
                </a:solidFill>
                <a:latin typeface="Courier New" panose="02070309020205020404" pitchFamily="49" charset="0"/>
              </a:rPr>
              <a:t>8.0/3</a:t>
            </a:r>
            <a:r>
              <a:rPr lang="en-US" altLang="en-US" sz="1800" smtClean="0"/>
              <a:t> or </a:t>
            </a:r>
            <a:r>
              <a:rPr lang="en-US" altLang="en-US" sz="1800" b="1" smtClean="0">
                <a:solidFill>
                  <a:srgbClr val="0000C8"/>
                </a:solidFill>
                <a:latin typeface="Courier New" panose="02070309020205020404" pitchFamily="49" charset="0"/>
              </a:rPr>
              <a:t>8/3.0</a:t>
            </a:r>
            <a:r>
              <a:rPr lang="en-US" altLang="en-US" sz="1800" smtClean="0"/>
              <a:t> or </a:t>
            </a:r>
            <a:r>
              <a:rPr lang="en-US" altLang="en-US" sz="1800" b="1" smtClean="0">
                <a:solidFill>
                  <a:srgbClr val="0000C8"/>
                </a:solidFill>
                <a:latin typeface="Courier New" panose="02070309020205020404" pitchFamily="49" charset="0"/>
              </a:rPr>
              <a:t>8.0/3.0</a:t>
            </a:r>
            <a:r>
              <a:rPr lang="en-US" altLang="en-US" sz="1800" smtClean="0"/>
              <a:t>  is </a:t>
            </a:r>
            <a:r>
              <a:rPr lang="en-US" altLang="en-US" sz="1800" b="1" smtClean="0">
                <a:solidFill>
                  <a:srgbClr val="0000C8"/>
                </a:solidFill>
                <a:latin typeface="Courier New" panose="02070309020205020404" pitchFamily="49" charset="0"/>
              </a:rPr>
              <a:t>2.666667</a:t>
            </a:r>
            <a:r>
              <a:rPr lang="en-US" altLang="en-US" sz="1800" smtClean="0"/>
              <a:t>, not </a:t>
            </a:r>
            <a:r>
              <a:rPr lang="en-US" altLang="en-US" sz="1800" b="1" smtClean="0">
                <a:solidFill>
                  <a:srgbClr val="0000C8"/>
                </a:solidFill>
                <a:latin typeface="Courier New" panose="02070309020205020404" pitchFamily="49" charset="0"/>
              </a:rPr>
              <a:t>2</a:t>
            </a:r>
            <a:r>
              <a:rPr lang="en-US" altLang="en-US" sz="1800" smtClean="0"/>
              <a:t>.</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55</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en-US" altLang="en-US" smtClean="0"/>
              <a:t>Operators</a:t>
            </a:r>
          </a:p>
        </p:txBody>
      </p:sp>
      <p:sp>
        <p:nvSpPr>
          <p:cNvPr id="73733" name="Rectangle 3"/>
          <p:cNvSpPr>
            <a:spLocks noGrp="1" noChangeArrowheads="1"/>
          </p:cNvSpPr>
          <p:nvPr>
            <p:ph type="body" idx="1"/>
          </p:nvPr>
        </p:nvSpPr>
        <p:spPr/>
        <p:txBody>
          <a:bodyPr/>
          <a:lstStyle/>
          <a:p>
            <a:pPr lvl="1" eaLnBrk="1" hangingPunct="1"/>
            <a:r>
              <a:rPr lang="en-US" altLang="en-US" dirty="0" smtClean="0"/>
              <a:t>Remainder operator is </a:t>
            </a:r>
            <a:r>
              <a:rPr lang="en-US" altLang="en-US" b="1" dirty="0" smtClean="0">
                <a:solidFill>
                  <a:srgbClr val="0000C8"/>
                </a:solidFill>
                <a:latin typeface="Courier New" panose="02070309020205020404" pitchFamily="49" charset="0"/>
              </a:rPr>
              <a:t>%</a:t>
            </a:r>
            <a:r>
              <a:rPr lang="en-US" altLang="en-US" dirty="0" smtClean="0"/>
              <a:t>. Both operands must be of integer class.</a:t>
            </a:r>
          </a:p>
          <a:p>
            <a:pPr lvl="2" eaLnBrk="1" hangingPunct="1"/>
            <a:r>
              <a:rPr lang="en-US" altLang="en-US" dirty="0" err="1" smtClean="0"/>
              <a:t>Eg</a:t>
            </a:r>
            <a:r>
              <a:rPr lang="en-US" altLang="en-US" dirty="0" smtClean="0"/>
              <a:t>: </a:t>
            </a:r>
            <a:r>
              <a:rPr lang="en-US" altLang="en-US" b="1" dirty="0" smtClean="0">
                <a:solidFill>
                  <a:srgbClr val="0000C8"/>
                </a:solidFill>
                <a:latin typeface="Courier New" panose="02070309020205020404" pitchFamily="49" charset="0"/>
              </a:rPr>
              <a:t>10%6</a:t>
            </a:r>
            <a:r>
              <a:rPr lang="en-US" altLang="en-US" dirty="0" smtClean="0"/>
              <a:t> is </a:t>
            </a:r>
            <a:r>
              <a:rPr lang="en-US" altLang="en-US" b="1" dirty="0" smtClean="0">
                <a:solidFill>
                  <a:srgbClr val="0000C8"/>
                </a:solidFill>
                <a:latin typeface="Courier New" panose="02070309020205020404" pitchFamily="49" charset="0"/>
              </a:rPr>
              <a:t>4</a:t>
            </a:r>
            <a:r>
              <a:rPr lang="en-US" altLang="en-US" dirty="0" smtClean="0"/>
              <a:t> (equivalent to </a:t>
            </a:r>
            <a:r>
              <a:rPr lang="en-US" altLang="en-US" b="1" dirty="0" smtClean="0">
                <a:solidFill>
                  <a:srgbClr val="0000C8"/>
                </a:solidFill>
                <a:latin typeface="Courier New" panose="02070309020205020404" pitchFamily="49" charset="0"/>
              </a:rPr>
              <a:t>10 mod 6</a:t>
            </a:r>
            <a:r>
              <a:rPr lang="en-US" altLang="en-US" dirty="0" smtClean="0"/>
              <a:t>)</a:t>
            </a:r>
          </a:p>
          <a:p>
            <a:pPr eaLnBrk="1" hangingPunct="1"/>
            <a:r>
              <a:rPr lang="en-US" altLang="en-US" dirty="0" smtClean="0"/>
              <a:t>+,-,*,/,% have left-to-right associativity. That means </a:t>
            </a:r>
            <a:r>
              <a:rPr lang="en-US" altLang="en-US" b="1" dirty="0" smtClean="0">
                <a:solidFill>
                  <a:srgbClr val="0000C8"/>
                </a:solidFill>
                <a:latin typeface="Courier New" panose="02070309020205020404" pitchFamily="49" charset="0"/>
              </a:rPr>
              <a:t>a/b/c</a:t>
            </a:r>
            <a:r>
              <a:rPr lang="en-US" altLang="en-US" dirty="0" smtClean="0"/>
              <a:t> is equivalent to </a:t>
            </a:r>
            <a:r>
              <a:rPr lang="en-US" altLang="en-US" b="1" dirty="0" smtClean="0">
                <a:solidFill>
                  <a:srgbClr val="0000C8"/>
                </a:solidFill>
                <a:latin typeface="Courier New" panose="02070309020205020404" pitchFamily="49" charset="0"/>
              </a:rPr>
              <a:t>(a/b)/c</a:t>
            </a:r>
            <a:r>
              <a:rPr lang="en-US" altLang="en-US" dirty="0" smtClean="0"/>
              <a:t>, but not </a:t>
            </a:r>
            <a:r>
              <a:rPr lang="en-US" altLang="en-US" b="1" dirty="0" smtClean="0">
                <a:solidFill>
                  <a:srgbClr val="0000C8"/>
                </a:solidFill>
                <a:latin typeface="Courier New" panose="02070309020205020404" pitchFamily="49" charset="0"/>
              </a:rPr>
              <a:t>a/(b/c)</a:t>
            </a:r>
            <a:r>
              <a:rPr lang="en-US" altLang="en-US" dirty="0" smtClean="0"/>
              <a:t>.</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56</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US" altLang="en-US" smtClean="0"/>
              <a:t>Operators</a:t>
            </a:r>
          </a:p>
        </p:txBody>
      </p:sp>
      <p:sp>
        <p:nvSpPr>
          <p:cNvPr id="74757" name="Rectangle 3"/>
          <p:cNvSpPr>
            <a:spLocks noGrp="1" noChangeArrowheads="1"/>
          </p:cNvSpPr>
          <p:nvPr>
            <p:ph type="body" idx="1"/>
          </p:nvPr>
        </p:nvSpPr>
        <p:spPr/>
        <p:txBody>
          <a:bodyPr/>
          <a:lstStyle/>
          <a:p>
            <a:pPr eaLnBrk="1" hangingPunct="1"/>
            <a:r>
              <a:rPr lang="en-US" altLang="en-US" smtClean="0">
                <a:solidFill>
                  <a:srgbClr val="FF0000"/>
                </a:solidFill>
              </a:rPr>
              <a:t>Logic operators (&amp;&amp;, ||, !)</a:t>
            </a:r>
          </a:p>
          <a:p>
            <a:pPr lvl="1" eaLnBrk="1" hangingPunct="1"/>
            <a:r>
              <a:rPr lang="en-US" altLang="en-US" smtClean="0"/>
              <a:t>Logic operators take integer class operands.</a:t>
            </a:r>
          </a:p>
          <a:p>
            <a:pPr lvl="2" eaLnBrk="1" hangingPunct="1"/>
            <a:r>
              <a:rPr lang="en-US" altLang="en-US" smtClean="0"/>
              <a:t>Zero means false.</a:t>
            </a:r>
          </a:p>
          <a:p>
            <a:pPr lvl="2" eaLnBrk="1" hangingPunct="1"/>
            <a:r>
              <a:rPr lang="en-US" altLang="en-US" smtClean="0"/>
              <a:t>Anything non-zero means true.</a:t>
            </a:r>
          </a:p>
          <a:p>
            <a:pPr lvl="1" eaLnBrk="1" hangingPunct="1"/>
            <a:r>
              <a:rPr lang="en-US" altLang="en-US" smtClean="0"/>
              <a:t>"</a:t>
            </a:r>
            <a:r>
              <a:rPr lang="en-US" altLang="en-US" b="1" smtClean="0">
                <a:solidFill>
                  <a:srgbClr val="0000C8"/>
                </a:solidFill>
                <a:latin typeface="Courier New" panose="02070309020205020404" pitchFamily="49" charset="0"/>
              </a:rPr>
              <a:t>&amp;&amp;</a:t>
            </a:r>
            <a:r>
              <a:rPr lang="en-US" altLang="en-US" smtClean="0"/>
              <a:t>" does a logical-AND operation. (True only if both operands are true.)</a:t>
            </a:r>
          </a:p>
          <a:p>
            <a:pPr lvl="1" eaLnBrk="1" hangingPunct="1"/>
            <a:r>
              <a:rPr lang="en-US" altLang="en-US" smtClean="0"/>
              <a:t>"</a:t>
            </a:r>
            <a:r>
              <a:rPr lang="en-US" altLang="en-US" b="1" smtClean="0">
                <a:solidFill>
                  <a:srgbClr val="0000C8"/>
                </a:solidFill>
                <a:latin typeface="Courier New" panose="02070309020205020404" pitchFamily="49" charset="0"/>
              </a:rPr>
              <a:t>||</a:t>
            </a:r>
            <a:r>
              <a:rPr lang="en-US" altLang="en-US" smtClean="0"/>
              <a:t>" does a logical-OR operation. (False only if both operands are false.)</a:t>
            </a:r>
          </a:p>
          <a:p>
            <a:pPr lvl="1" eaLnBrk="1" hangingPunct="1"/>
            <a:r>
              <a:rPr lang="en-US" altLang="en-US" smtClean="0"/>
              <a:t>"</a:t>
            </a:r>
            <a:r>
              <a:rPr lang="en-US" altLang="en-US" b="1" smtClean="0">
                <a:solidFill>
                  <a:srgbClr val="0000C8"/>
                </a:solidFill>
                <a:latin typeface="Courier New" panose="02070309020205020404" pitchFamily="49" charset="0"/>
              </a:rPr>
              <a:t>!</a:t>
            </a:r>
            <a:r>
              <a:rPr lang="en-US" altLang="en-US" smtClean="0"/>
              <a:t>" does a negation operation. (Converts true to false, and false to true.)</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57</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6"/>
          <p:cNvSpPr>
            <a:spLocks noGrp="1"/>
          </p:cNvSpPr>
          <p:nvPr>
            <p:ph type="title"/>
          </p:nvPr>
        </p:nvSpPr>
        <p:spPr/>
        <p:txBody>
          <a:bodyPr/>
          <a:lstStyle/>
          <a:p>
            <a:r>
              <a:rPr lang="en-US" altLang="en-US" smtClean="0"/>
              <a:t>Operators</a:t>
            </a:r>
          </a:p>
        </p:txBody>
      </p:sp>
      <p:sp>
        <p:nvSpPr>
          <p:cNvPr id="8" name="Rectangle 3"/>
          <p:cNvSpPr txBox="1">
            <a:spLocks noChangeArrowheads="1"/>
          </p:cNvSpPr>
          <p:nvPr/>
        </p:nvSpPr>
        <p:spPr>
          <a:xfrm>
            <a:off x="381000" y="1219200"/>
            <a:ext cx="7945438" cy="796925"/>
          </a:xfrm>
          <a:prstGeom prst="rect">
            <a:avLst/>
          </a:prstGeom>
        </p:spPr>
        <p:txBody>
          <a:bodyPr/>
          <a:lstStyle/>
          <a:p>
            <a:pPr marL="342900" indent="-342900" eaLnBrk="0" hangingPunct="0">
              <a:spcBef>
                <a:spcPct val="20000"/>
              </a:spcBef>
              <a:buFontTx/>
              <a:buChar char="•"/>
              <a:defRPr/>
            </a:pPr>
            <a:r>
              <a:rPr lang="en-US" sz="2800" kern="0" dirty="0">
                <a:latin typeface="+mn-lt"/>
                <a:ea typeface="+mn-ea"/>
              </a:rPr>
              <a:t>Logic operators follow the logic rules</a:t>
            </a:r>
          </a:p>
          <a:p>
            <a:pPr marL="342900" indent="-342900" eaLnBrk="0" hangingPunct="0">
              <a:spcBef>
                <a:spcPct val="20000"/>
              </a:spcBef>
              <a:defRPr/>
            </a:pPr>
            <a:endParaRPr lang="tr-TR" sz="2800" kern="0" dirty="0">
              <a:latin typeface="+mn-lt"/>
              <a:ea typeface="+mn-ea"/>
            </a:endParaRPr>
          </a:p>
        </p:txBody>
      </p:sp>
      <p:graphicFrame>
        <p:nvGraphicFramePr>
          <p:cNvPr id="9" name="Group 4"/>
          <p:cNvGraphicFramePr>
            <a:graphicFrameLocks/>
          </p:cNvGraphicFramePr>
          <p:nvPr/>
        </p:nvGraphicFramePr>
        <p:xfrm>
          <a:off x="1939925" y="2036763"/>
          <a:ext cx="5230813" cy="2881314"/>
        </p:xfrm>
        <a:graphic>
          <a:graphicData uri="http://schemas.openxmlformats.org/drawingml/2006/table">
            <a:tbl>
              <a:tblPr/>
              <a:tblGrid>
                <a:gridCol w="1246308"/>
                <a:gridCol w="1244720"/>
                <a:gridCol w="1434966"/>
                <a:gridCol w="1304819"/>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rPr>
                        <a:t>a</a:t>
                      </a:r>
                      <a:endParaRPr kumimoji="0" lang="tr-TR" sz="2800" b="0" i="0" u="none" strike="noStrike" cap="none" normalizeH="0" baseline="0" dirty="0" smtClean="0">
                        <a:ln>
                          <a:noFill/>
                        </a:ln>
                        <a:solidFill>
                          <a:schemeClr val="tx1"/>
                        </a:solidFill>
                        <a:effectLst/>
                        <a:latin typeface="Comic Sans MS" pitchFamily="66"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b</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rPr>
                        <a:t>a &amp;&amp; b</a:t>
                      </a:r>
                      <a:endParaRPr kumimoji="0" lang="tr-TR" sz="2800" b="0" i="0" u="none" strike="noStrike" cap="none" normalizeH="0" baseline="0" dirty="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rPr>
                        <a:t>a || b</a:t>
                      </a:r>
                      <a:endParaRPr kumimoji="0" lang="tr-TR" sz="2800" b="0" i="0" u="none" strike="noStrike" cap="none" normalizeH="0" baseline="0" dirty="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true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false</a:t>
                      </a:r>
                      <a:endParaRPr kumimoji="0" lang="tr-TR" sz="2800" b="0" i="0" u="none" strike="noStrike" cap="none" normalizeH="0" baseline="0" smtClean="0">
                        <a:ln>
                          <a:noFill/>
                        </a:ln>
                        <a:solidFill>
                          <a:schemeClr val="tx1"/>
                        </a:solidFill>
                        <a:effectLst/>
                        <a:latin typeface="Comic Sans MS" pitchFamily="66" charset="0"/>
                      </a:endParaRP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14" name="Rectangle 36"/>
          <p:cNvSpPr>
            <a:spLocks noChangeArrowheads="1"/>
          </p:cNvSpPr>
          <p:nvPr/>
        </p:nvSpPr>
        <p:spPr bwMode="auto">
          <a:xfrm>
            <a:off x="533400" y="5140325"/>
            <a:ext cx="8348663"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FontTx/>
              <a:buChar char="•"/>
            </a:pPr>
            <a:r>
              <a:rPr lang="en-US" altLang="en-US" sz="2800">
                <a:latin typeface="Comic Sans MS" panose="030F0702030302020204" pitchFamily="66" charset="0"/>
              </a:rPr>
              <a:t>The order of evaluation is from left to right</a:t>
            </a:r>
          </a:p>
          <a:p>
            <a:pPr eaLnBrk="1" hangingPunct="1">
              <a:spcBef>
                <a:spcPct val="20000"/>
              </a:spcBef>
              <a:buFontTx/>
              <a:buChar char="•"/>
            </a:pPr>
            <a:r>
              <a:rPr lang="en-US" altLang="en-US" sz="2800">
                <a:latin typeface="Comic Sans MS" panose="030F0702030302020204" pitchFamily="66" charset="0"/>
              </a:rPr>
              <a:t>As usual parenthesis overrides default order</a:t>
            </a:r>
          </a:p>
          <a:p>
            <a:pPr eaLnBrk="1" hangingPunct="1">
              <a:spcBef>
                <a:spcPct val="20000"/>
              </a:spcBef>
            </a:pPr>
            <a:endParaRPr lang="tr-TR" altLang="en-US" sz="28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en-US" smtClean="0"/>
              <a:t>Operators</a:t>
            </a:r>
          </a:p>
        </p:txBody>
      </p:sp>
      <p:sp>
        <p:nvSpPr>
          <p:cNvPr id="57347" name="Content Placeholder 2"/>
          <p:cNvSpPr>
            <a:spLocks noGrp="1"/>
          </p:cNvSpPr>
          <p:nvPr>
            <p:ph idx="1"/>
          </p:nvPr>
        </p:nvSpPr>
        <p:spPr/>
        <p:txBody>
          <a:bodyPr>
            <a:normAutofit lnSpcReduction="10000"/>
          </a:bodyPr>
          <a:lstStyle/>
          <a:p>
            <a:pPr lvl="1">
              <a:defRPr/>
            </a:pPr>
            <a:r>
              <a:rPr lang="en-US" dirty="0" smtClean="0">
                <a:ea typeface="ＭＳ Ｐゴシック" charset="0"/>
              </a:rPr>
              <a:t>If the first operand of the "</a:t>
            </a:r>
            <a:r>
              <a:rPr lang="en-US" b="1" dirty="0" smtClean="0">
                <a:solidFill>
                  <a:srgbClr val="0000C8"/>
                </a:solidFill>
                <a:latin typeface="Courier New" pitchFamily="49" charset="0"/>
                <a:ea typeface="ＭＳ Ｐゴシック" charset="0"/>
              </a:rPr>
              <a:t>&amp;&amp;</a:t>
            </a:r>
            <a:r>
              <a:rPr lang="en-US" dirty="0" smtClean="0">
                <a:ea typeface="ＭＳ Ｐゴシック" charset="0"/>
              </a:rPr>
              <a:t>" operator is false, the second operand is not evaluated at all (since it is obvious that the whole expression is false).</a:t>
            </a:r>
          </a:p>
          <a:p>
            <a:pPr lvl="2">
              <a:defRPr/>
            </a:pPr>
            <a:r>
              <a:rPr lang="en-US" dirty="0" err="1" smtClean="0">
                <a:ea typeface="ＭＳ Ｐゴシック" charset="0"/>
              </a:rPr>
              <a:t>Eg</a:t>
            </a:r>
            <a:r>
              <a:rPr lang="en-US" dirty="0" smtClean="0">
                <a:ea typeface="ＭＳ Ｐゴシック" charset="0"/>
              </a:rPr>
              <a:t>: In the expression below, if the values of </a:t>
            </a:r>
            <a:r>
              <a:rPr lang="en-US" b="1" dirty="0" smtClean="0">
                <a:solidFill>
                  <a:srgbClr val="0000C8"/>
                </a:solidFill>
                <a:latin typeface="Courier New" pitchFamily="49" charset="0"/>
                <a:ea typeface="ＭＳ Ｐゴシック" charset="0"/>
              </a:rPr>
              <a:t>b</a:t>
            </a:r>
            <a:r>
              <a:rPr lang="en-US" dirty="0" smtClean="0">
                <a:ea typeface="ＭＳ Ｐゴシック" charset="0"/>
              </a:rPr>
              <a:t> and </a:t>
            </a:r>
            <a:r>
              <a:rPr lang="en-US" b="1" dirty="0" smtClean="0">
                <a:solidFill>
                  <a:srgbClr val="0000C8"/>
                </a:solidFill>
                <a:latin typeface="Courier New" pitchFamily="49" charset="0"/>
                <a:ea typeface="ＭＳ Ｐゴシック" charset="0"/>
              </a:rPr>
              <a:t>c</a:t>
            </a:r>
            <a:r>
              <a:rPr lang="en-US" dirty="0" smtClean="0">
                <a:ea typeface="ＭＳ Ｐゴシック" charset="0"/>
              </a:rPr>
              <a:t> are initially </a:t>
            </a:r>
            <a:r>
              <a:rPr lang="en-US" b="1" dirty="0" smtClean="0">
                <a:solidFill>
                  <a:srgbClr val="0000C8"/>
                </a:solidFill>
                <a:latin typeface="Courier New" pitchFamily="49" charset="0"/>
                <a:ea typeface="ＭＳ Ｐゴシック" charset="0"/>
              </a:rPr>
              <a:t>0</a:t>
            </a:r>
            <a:r>
              <a:rPr lang="en-US" dirty="0" smtClean="0">
                <a:ea typeface="ＭＳ Ｐゴシック" charset="0"/>
              </a:rPr>
              <a:t> and </a:t>
            </a:r>
            <a:r>
              <a:rPr lang="en-US" b="1" dirty="0" smtClean="0">
                <a:solidFill>
                  <a:srgbClr val="0000C8"/>
                </a:solidFill>
                <a:latin typeface="Courier New" pitchFamily="49" charset="0"/>
                <a:ea typeface="ＭＳ Ｐゴシック" charset="0"/>
              </a:rPr>
              <a:t>1</a:t>
            </a:r>
            <a:r>
              <a:rPr lang="en-US" dirty="0" smtClean="0">
                <a:ea typeface="ＭＳ Ｐゴシック" charset="0"/>
              </a:rPr>
              <a:t>, respectively,</a:t>
            </a:r>
          </a:p>
          <a:p>
            <a:pPr lvl="2">
              <a:buFontTx/>
              <a:buNone/>
              <a:defRPr/>
            </a:pPr>
            <a:r>
              <a:rPr lang="en-US" dirty="0" smtClean="0">
                <a:ea typeface="ＭＳ Ｐゴシック" charset="0"/>
              </a:rPr>
              <a:t>		 </a:t>
            </a:r>
            <a:r>
              <a:rPr lang="en-US" b="1" dirty="0" smtClean="0">
                <a:solidFill>
                  <a:srgbClr val="0000C8"/>
                </a:solidFill>
                <a:latin typeface="Courier New" pitchFamily="49" charset="0"/>
                <a:ea typeface="ＭＳ Ｐゴシック" charset="0"/>
              </a:rPr>
              <a:t>a = b &amp;&amp; (c=2)</a:t>
            </a:r>
            <a:endParaRPr lang="en-US" dirty="0" smtClean="0">
              <a:ea typeface="ＭＳ Ｐゴシック" charset="0"/>
            </a:endParaRPr>
          </a:p>
          <a:p>
            <a:pPr lvl="2">
              <a:buFontTx/>
              <a:buNone/>
              <a:defRPr/>
            </a:pPr>
            <a:r>
              <a:rPr lang="en-US" dirty="0" smtClean="0">
                <a:ea typeface="ＭＳ Ｐゴシック" charset="0"/>
              </a:rPr>
              <a:t>	then the second operand is not evaluated at all, so </a:t>
            </a:r>
            <a:r>
              <a:rPr lang="en-US" b="1" dirty="0" smtClean="0">
                <a:solidFill>
                  <a:srgbClr val="0000C8"/>
                </a:solidFill>
                <a:latin typeface="Courier New" pitchFamily="49" charset="0"/>
                <a:ea typeface="ＭＳ Ｐゴシック" charset="0"/>
              </a:rPr>
              <a:t>c</a:t>
            </a:r>
            <a:r>
              <a:rPr lang="en-US" dirty="0" smtClean="0">
                <a:ea typeface="ＭＳ Ｐゴシック" charset="0"/>
              </a:rPr>
              <a:t> keeps its value as </a:t>
            </a:r>
            <a:r>
              <a:rPr lang="en-US" b="1" dirty="0" smtClean="0">
                <a:solidFill>
                  <a:srgbClr val="0000C8"/>
                </a:solidFill>
                <a:latin typeface="Courier New" pitchFamily="49" charset="0"/>
                <a:ea typeface="ＭＳ Ｐゴシック" charset="0"/>
              </a:rPr>
              <a:t>1</a:t>
            </a:r>
            <a:r>
              <a:rPr lang="en-US" dirty="0" smtClean="0">
                <a:ea typeface="ＭＳ Ｐゴシック" charset="0"/>
              </a:rPr>
              <a:t>.</a:t>
            </a:r>
          </a:p>
          <a:p>
            <a:pPr lvl="1">
              <a:defRPr/>
            </a:pPr>
            <a:r>
              <a:rPr lang="en-US" dirty="0" smtClean="0">
                <a:ea typeface="ＭＳ Ｐゴシック" charset="0"/>
              </a:rPr>
              <a:t>Similarly, if the first operand of the "</a:t>
            </a:r>
            <a:r>
              <a:rPr lang="en-US" b="1" dirty="0" smtClean="0">
                <a:solidFill>
                  <a:srgbClr val="0000C8"/>
                </a:solidFill>
                <a:latin typeface="Courier New" pitchFamily="49" charset="0"/>
                <a:ea typeface="ＭＳ Ｐゴシック" charset="0"/>
              </a:rPr>
              <a:t>||</a:t>
            </a:r>
            <a:r>
              <a:rPr lang="en-US" dirty="0" smtClean="0">
                <a:ea typeface="ＭＳ Ｐゴシック" charset="0"/>
              </a:rPr>
              <a:t>" operator is true, the second operand is not evaluated at all.</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59</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smtClean="0"/>
              <a:t>Statement vs. Instruction</a:t>
            </a:r>
          </a:p>
        </p:txBody>
      </p:sp>
      <p:sp>
        <p:nvSpPr>
          <p:cNvPr id="35845" name="Rectangle 3"/>
          <p:cNvSpPr>
            <a:spLocks noGrp="1" noChangeArrowheads="1"/>
          </p:cNvSpPr>
          <p:nvPr>
            <p:ph type="body" idx="1"/>
          </p:nvPr>
        </p:nvSpPr>
        <p:spPr/>
        <p:txBody>
          <a:bodyPr/>
          <a:lstStyle/>
          <a:p>
            <a:pPr eaLnBrk="1" hangingPunct="1">
              <a:lnSpc>
                <a:spcPct val="80000"/>
              </a:lnSpc>
            </a:pPr>
            <a:r>
              <a:rPr lang="en-US" altLang="en-US" sz="2800" smtClean="0"/>
              <a:t>Our source code (in C) is composed of </a:t>
            </a:r>
            <a:r>
              <a:rPr lang="en-US" altLang="en-US" sz="2800" smtClean="0">
                <a:solidFill>
                  <a:schemeClr val="hlink"/>
                </a:solidFill>
              </a:rPr>
              <a:t>statements</a:t>
            </a:r>
            <a:r>
              <a:rPr lang="en-US" altLang="en-US" sz="2800" smtClean="0"/>
              <a:t>.</a:t>
            </a:r>
          </a:p>
          <a:p>
            <a:pPr lvl="1" eaLnBrk="1" hangingPunct="1">
              <a:lnSpc>
                <a:spcPct val="80000"/>
              </a:lnSpc>
            </a:pPr>
            <a:r>
              <a:rPr lang="en-US" altLang="en-US" sz="2400" smtClean="0"/>
              <a:t>Eg:     </a:t>
            </a:r>
            <a:r>
              <a:rPr lang="en-US" altLang="en-US" sz="2400" b="1" smtClean="0">
                <a:solidFill>
                  <a:srgbClr val="0000C8"/>
                </a:solidFill>
                <a:latin typeface="Courier New" panose="02070309020205020404" pitchFamily="49" charset="0"/>
              </a:rPr>
              <a:t>a=b+c/2;</a:t>
            </a:r>
          </a:p>
          <a:p>
            <a:pPr eaLnBrk="1" hangingPunct="1">
              <a:lnSpc>
                <a:spcPct val="80000"/>
              </a:lnSpc>
            </a:pPr>
            <a:r>
              <a:rPr lang="en-US" altLang="en-US" sz="2800" smtClean="0"/>
              <a:t>The corresponding machine code is composed of </a:t>
            </a:r>
            <a:r>
              <a:rPr lang="en-US" altLang="en-US" sz="2800" smtClean="0">
                <a:solidFill>
                  <a:schemeClr val="hlink"/>
                </a:solidFill>
              </a:rPr>
              <a:t>instructions</a:t>
            </a:r>
            <a:r>
              <a:rPr lang="en-US" altLang="en-US" sz="2800" smtClean="0"/>
              <a:t>.</a:t>
            </a:r>
          </a:p>
          <a:p>
            <a:pPr lvl="1" eaLnBrk="1" hangingPunct="1">
              <a:lnSpc>
                <a:spcPct val="80000"/>
              </a:lnSpc>
            </a:pPr>
            <a:r>
              <a:rPr lang="en-US" altLang="en-US" sz="2400" smtClean="0"/>
              <a:t>Eg:  </a:t>
            </a:r>
            <a:r>
              <a:rPr lang="en-US" altLang="en-US" sz="2400" b="1" smtClean="0">
                <a:solidFill>
                  <a:srgbClr val="0000C8"/>
                </a:solidFill>
                <a:latin typeface="Courier New" panose="02070309020205020404" pitchFamily="49" charset="0"/>
              </a:rPr>
              <a:t>1101001010110010 (divide c by 2)</a:t>
            </a:r>
          </a:p>
          <a:p>
            <a:pPr lvl="1" eaLnBrk="1" hangingPunct="1">
              <a:lnSpc>
                <a:spcPct val="80000"/>
              </a:lnSpc>
              <a:buFontTx/>
              <a:buNone/>
            </a:pPr>
            <a:r>
              <a:rPr lang="en-US" altLang="en-US" sz="2400" smtClean="0"/>
              <a:t>          </a:t>
            </a:r>
            <a:r>
              <a:rPr lang="en-US" altLang="en-US" sz="2400" b="1" smtClean="0">
                <a:solidFill>
                  <a:srgbClr val="0000C8"/>
                </a:solidFill>
                <a:latin typeface="Courier New" panose="02070309020205020404" pitchFamily="49" charset="0"/>
              </a:rPr>
              <a:t>0110100100100101 (add it to b)</a:t>
            </a:r>
          </a:p>
          <a:p>
            <a:pPr lvl="1" eaLnBrk="1" hangingPunct="1">
              <a:lnSpc>
                <a:spcPct val="80000"/>
              </a:lnSpc>
              <a:buFontTx/>
              <a:buNone/>
            </a:pPr>
            <a:r>
              <a:rPr lang="en-US" altLang="en-US" sz="2400" smtClean="0"/>
              <a:t>          </a:t>
            </a:r>
            <a:r>
              <a:rPr lang="en-US" altLang="en-US" sz="2400" b="1" smtClean="0">
                <a:solidFill>
                  <a:srgbClr val="0000C8"/>
                </a:solidFill>
                <a:latin typeface="Courier New" panose="02070309020205020404" pitchFamily="49" charset="0"/>
              </a:rPr>
              <a:t>1010110110111011 (put the result in a)</a:t>
            </a:r>
            <a:endParaRPr lang="en-US" altLang="en-US" sz="2400" smtClean="0"/>
          </a:p>
          <a:p>
            <a:pPr lvl="1" eaLnBrk="1" hangingPunct="1">
              <a:lnSpc>
                <a:spcPct val="80000"/>
              </a:lnSpc>
            </a:pPr>
            <a:r>
              <a:rPr lang="en-US" altLang="en-US" sz="2400" smtClean="0"/>
              <a:t>CPU is capable of executing instructions, not statements. Statements may be too complex.</a:t>
            </a:r>
          </a:p>
          <a:p>
            <a:pPr lvl="1" eaLnBrk="1" hangingPunct="1">
              <a:lnSpc>
                <a:spcPct val="80000"/>
              </a:lnSpc>
            </a:pPr>
            <a:r>
              <a:rPr lang="en-US" altLang="en-US" sz="2400" smtClean="0"/>
              <a:t>Compiler </a:t>
            </a:r>
            <a:r>
              <a:rPr lang="en-US" altLang="en-US" sz="2400" i="1" smtClean="0"/>
              <a:t>implements</a:t>
            </a:r>
            <a:r>
              <a:rPr lang="en-US" altLang="en-US" sz="2400" smtClean="0"/>
              <a:t>  each statement using several instructions.</a:t>
            </a:r>
          </a:p>
          <a:p>
            <a:pPr lvl="2" eaLnBrk="1" hangingPunct="1">
              <a:lnSpc>
                <a:spcPct val="80000"/>
              </a:lnSpc>
            </a:pPr>
            <a:r>
              <a:rPr lang="en-US" altLang="en-US" sz="2000" smtClean="0"/>
              <a:t>Eg: The statement "</a:t>
            </a:r>
            <a:r>
              <a:rPr lang="en-US" altLang="en-US" sz="2000" b="1" smtClean="0">
                <a:solidFill>
                  <a:srgbClr val="0000C8"/>
                </a:solidFill>
                <a:latin typeface="Courier New" panose="02070309020205020404" pitchFamily="49" charset="0"/>
              </a:rPr>
              <a:t>a=b+c/2;</a:t>
            </a:r>
            <a:r>
              <a:rPr lang="en-US" altLang="en-US" sz="2000" smtClean="0"/>
              <a:t>" can be implemented as</a:t>
            </a:r>
          </a:p>
          <a:p>
            <a:pPr lvl="4" eaLnBrk="1" hangingPunct="1">
              <a:lnSpc>
                <a:spcPct val="80000"/>
              </a:lnSpc>
              <a:spcBef>
                <a:spcPct val="0"/>
              </a:spcBef>
              <a:buFontTx/>
              <a:buNone/>
            </a:pPr>
            <a:r>
              <a:rPr lang="en-US" altLang="en-US" sz="1800" b="1" smtClean="0">
                <a:solidFill>
                  <a:srgbClr val="0000C8"/>
                </a:solidFill>
                <a:latin typeface="Courier New" panose="02070309020205020404" pitchFamily="49" charset="0"/>
              </a:rPr>
              <a:t>temp1 = c/2</a:t>
            </a:r>
          </a:p>
          <a:p>
            <a:pPr lvl="4" eaLnBrk="1" hangingPunct="1">
              <a:lnSpc>
                <a:spcPct val="80000"/>
              </a:lnSpc>
              <a:spcBef>
                <a:spcPct val="0"/>
              </a:spcBef>
              <a:buFontTx/>
              <a:buNone/>
            </a:pPr>
            <a:r>
              <a:rPr lang="en-US" altLang="en-US" sz="1800" b="1" smtClean="0">
                <a:solidFill>
                  <a:srgbClr val="0000C8"/>
                </a:solidFill>
                <a:latin typeface="Courier New" panose="02070309020205020404" pitchFamily="49" charset="0"/>
              </a:rPr>
              <a:t>a = b + temp1</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6</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p:txBody>
          <a:bodyPr/>
          <a:lstStyle/>
          <a:p>
            <a:pPr eaLnBrk="1" hangingPunct="1"/>
            <a:r>
              <a:rPr lang="en-US" altLang="en-US" smtClean="0"/>
              <a:t>Operators</a:t>
            </a:r>
          </a:p>
        </p:txBody>
      </p:sp>
      <p:sp>
        <p:nvSpPr>
          <p:cNvPr id="78853" name="Rectangle 3"/>
          <p:cNvSpPr>
            <a:spLocks noGrp="1" noChangeArrowheads="1"/>
          </p:cNvSpPr>
          <p:nvPr>
            <p:ph type="body" idx="1"/>
          </p:nvPr>
        </p:nvSpPr>
        <p:spPr/>
        <p:txBody>
          <a:bodyPr/>
          <a:lstStyle/>
          <a:p>
            <a:pPr eaLnBrk="1" hangingPunct="1"/>
            <a:r>
              <a:rPr lang="en-US" altLang="en-US" smtClean="0">
                <a:solidFill>
                  <a:srgbClr val="FF0000"/>
                </a:solidFill>
              </a:rPr>
              <a:t>Bitwise operators (&amp;, |, ^, &lt;&lt;, &gt;&gt;, ~)</a:t>
            </a:r>
          </a:p>
          <a:p>
            <a:pPr lvl="1" eaLnBrk="1" hangingPunct="1"/>
            <a:r>
              <a:rPr lang="en-US" altLang="en-US" smtClean="0"/>
              <a:t>Bitwise operators take integer class operands.</a:t>
            </a:r>
          </a:p>
          <a:p>
            <a:pPr lvl="2" eaLnBrk="1" hangingPunct="1"/>
            <a:r>
              <a:rPr lang="en-US" altLang="en-US" smtClean="0"/>
              <a:t>For the logic operators, the variable represents a single logical value, true or false.</a:t>
            </a:r>
          </a:p>
          <a:p>
            <a:pPr lvl="2" eaLnBrk="1" hangingPunct="1"/>
            <a:r>
              <a:rPr lang="en-US" altLang="en-US" smtClean="0"/>
              <a:t>For the bitwise operators, each bit of the variable represents true or false.</a:t>
            </a:r>
          </a:p>
          <a:p>
            <a:pPr lvl="1" eaLnBrk="1" hangingPunct="1"/>
            <a:r>
              <a:rPr lang="en-US" altLang="en-US" b="1" smtClean="0">
                <a:solidFill>
                  <a:srgbClr val="0000C8"/>
                </a:solidFill>
                <a:latin typeface="Courier New" panose="02070309020205020404" pitchFamily="49" charset="0"/>
              </a:rPr>
              <a:t>&amp;</a:t>
            </a:r>
            <a:r>
              <a:rPr lang="en-US" altLang="en-US" smtClean="0"/>
              <a:t>, </a:t>
            </a:r>
            <a:r>
              <a:rPr lang="en-US" altLang="en-US" b="1" smtClean="0">
                <a:solidFill>
                  <a:srgbClr val="0000C8"/>
                </a:solidFill>
                <a:latin typeface="Courier New" panose="02070309020205020404" pitchFamily="49" charset="0"/>
              </a:rPr>
              <a:t>|</a:t>
            </a:r>
            <a:r>
              <a:rPr lang="en-US" altLang="en-US" smtClean="0"/>
              <a:t>, and </a:t>
            </a:r>
            <a:r>
              <a:rPr lang="en-US" altLang="en-US" b="1" smtClean="0">
                <a:solidFill>
                  <a:srgbClr val="0000C8"/>
                </a:solidFill>
                <a:latin typeface="Courier New" panose="02070309020205020404" pitchFamily="49" charset="0"/>
              </a:rPr>
              <a:t>^</a:t>
            </a:r>
            <a:r>
              <a:rPr lang="en-US" altLang="en-US" smtClean="0"/>
              <a:t> perform bitwise-AND, -OR, -XOR, respectively.</a:t>
            </a:r>
          </a:p>
          <a:p>
            <a:pPr lvl="1" eaLnBrk="1" hangingPunct="1"/>
            <a:r>
              <a:rPr lang="en-US" altLang="en-US" b="1" smtClean="0">
                <a:solidFill>
                  <a:srgbClr val="0000C8"/>
                </a:solidFill>
                <a:latin typeface="Courier New" panose="02070309020205020404" pitchFamily="49" charset="0"/>
              </a:rPr>
              <a:t>&lt;&lt;</a:t>
            </a:r>
            <a:r>
              <a:rPr lang="en-US" altLang="en-US" smtClean="0"/>
              <a:t> and </a:t>
            </a:r>
            <a:r>
              <a:rPr lang="en-US" altLang="en-US" b="1" smtClean="0">
                <a:solidFill>
                  <a:srgbClr val="0000C8"/>
                </a:solidFill>
                <a:latin typeface="Courier New" panose="02070309020205020404" pitchFamily="49" charset="0"/>
              </a:rPr>
              <a:t>&gt;&gt;</a:t>
            </a:r>
            <a:r>
              <a:rPr lang="en-US" altLang="en-US" smtClean="0"/>
              <a:t> perform left- and right-shifts.</a:t>
            </a:r>
          </a:p>
          <a:p>
            <a:pPr lvl="1" eaLnBrk="1" hangingPunct="1"/>
            <a:r>
              <a:rPr lang="en-US" altLang="en-US" smtClean="0"/>
              <a:t>"</a:t>
            </a:r>
            <a:r>
              <a:rPr lang="en-US" altLang="en-US" b="1" smtClean="0">
                <a:solidFill>
                  <a:srgbClr val="0000C8"/>
                </a:solidFill>
                <a:latin typeface="Courier New" panose="02070309020205020404" pitchFamily="49" charset="0"/>
              </a:rPr>
              <a:t>~</a:t>
            </a:r>
            <a:r>
              <a:rPr lang="en-US" altLang="en-US" smtClean="0"/>
              <a:t>" takes bitwise one’s complement.</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60</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54"/>
          <p:cNvSpPr>
            <a:spLocks noGrp="1" noChangeArrowheads="1"/>
          </p:cNvSpPr>
          <p:nvPr>
            <p:ph type="title"/>
          </p:nvPr>
        </p:nvSpPr>
        <p:spPr/>
        <p:txBody>
          <a:bodyPr/>
          <a:lstStyle/>
          <a:p>
            <a:pPr eaLnBrk="1" hangingPunct="1"/>
            <a:r>
              <a:rPr lang="en-US" altLang="en-US" smtClean="0"/>
              <a:t>Operators</a:t>
            </a:r>
            <a:endParaRPr lang="en-GB" altLang="en-US" smtClean="0"/>
          </a:p>
        </p:txBody>
      </p:sp>
      <p:graphicFrame>
        <p:nvGraphicFramePr>
          <p:cNvPr id="61476" name="Group 36"/>
          <p:cNvGraphicFramePr>
            <a:graphicFrameLocks noGrp="1"/>
          </p:cNvGraphicFramePr>
          <p:nvPr>
            <p:ph idx="1"/>
          </p:nvPr>
        </p:nvGraphicFramePr>
        <p:xfrm>
          <a:off x="381000" y="1341438"/>
          <a:ext cx="8534400" cy="4489978"/>
        </p:xfrm>
        <a:graphic>
          <a:graphicData uri="http://schemas.openxmlformats.org/drawingml/2006/table">
            <a:tbl>
              <a:tblPr/>
              <a:tblGrid>
                <a:gridCol w="4268788"/>
                <a:gridCol w="4265612"/>
              </a:tblGrid>
              <a:tr h="365125">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rPr>
                        <a:t>Operation</a:t>
                      </a:r>
                      <a:endParaRPr kumimoji="0" lang="en-GB" altLang="en-US" sz="1800" b="1"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rPr>
                        <a:t>Result</a:t>
                      </a:r>
                      <a:endParaRPr kumimoji="0" lang="en-GB" altLang="en-US" sz="1800" b="1"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6667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5 &amp; 10</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0101 &amp;</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 0000 1010)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(0000 0000)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5 &amp;&amp; 10</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0101 &amp;&amp;</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 0000 1010)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1</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(0000 0001)</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5 | 10</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0101 |</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 0000 1010)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15</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(0000 1111)</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8 ^ 10</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0111 ^</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 0000 1010)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13</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(0000 1101)</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tr-TR" altLang="en-US" sz="18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7</a:t>
                      </a: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 &lt;&lt; 2</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0111 &lt;&lt; 0000 0010)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28</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(0001 1100)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tr-TR" altLang="en-US" sz="18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7</a:t>
                      </a: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 &gt;&gt; 2</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0111 &gt;&gt; 0000 0010)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1 (0000 0001)</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~5</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(~0000 0101)</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-6 (in two’s complement)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rPr>
                        <a:t>(1111 1010)</a:t>
                      </a:r>
                      <a:endParaRPr kumimoji="0" lang="en-GB" altLang="en-US" sz="1800" b="1"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1FFE043B-41E3-40B8-B595-36CA2C3AD9F0}" type="slidenum">
              <a:rPr lang="en-US" altLang="en-US" smtClean="0"/>
              <a:pPr/>
              <a:t>61</a:t>
            </a:fld>
            <a:endParaRPr lang="en-US"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pPr eaLnBrk="1" hangingPunct="1"/>
            <a:r>
              <a:rPr lang="en-US" altLang="en-US" smtClean="0"/>
              <a:t>Operators</a:t>
            </a:r>
          </a:p>
        </p:txBody>
      </p:sp>
      <p:sp>
        <p:nvSpPr>
          <p:cNvPr id="80901" name="Rectangle 3"/>
          <p:cNvSpPr>
            <a:spLocks noGrp="1" noChangeArrowheads="1"/>
          </p:cNvSpPr>
          <p:nvPr>
            <p:ph type="body" idx="1"/>
          </p:nvPr>
        </p:nvSpPr>
        <p:spPr/>
        <p:txBody>
          <a:bodyPr/>
          <a:lstStyle/>
          <a:p>
            <a:pPr eaLnBrk="1" hangingPunct="1"/>
            <a:r>
              <a:rPr lang="en-US" altLang="en-US" smtClean="0">
                <a:solidFill>
                  <a:srgbClr val="FF0000"/>
                </a:solidFill>
              </a:rPr>
              <a:t>Other assignment operators (+=, -=, *=, /=, %=)</a:t>
            </a:r>
          </a:p>
          <a:p>
            <a:pPr lvl="1" eaLnBrk="1" hangingPunct="1"/>
            <a:r>
              <a:rPr lang="en-US" altLang="en-US" smtClean="0"/>
              <a:t>Instead of writing </a:t>
            </a:r>
            <a:r>
              <a:rPr lang="en-US" altLang="en-US" b="1" smtClean="0">
                <a:solidFill>
                  <a:srgbClr val="0000C8"/>
                </a:solidFill>
                <a:latin typeface="Courier New" panose="02070309020205020404" pitchFamily="49" charset="0"/>
              </a:rPr>
              <a:t>a=a+b</a:t>
            </a:r>
            <a:r>
              <a:rPr lang="en-US" altLang="en-US" smtClean="0"/>
              <a:t>, you can write </a:t>
            </a:r>
            <a:r>
              <a:rPr lang="en-US" altLang="en-US" b="1" smtClean="0">
                <a:solidFill>
                  <a:srgbClr val="0000C8"/>
                </a:solidFill>
                <a:latin typeface="Courier New" panose="02070309020205020404" pitchFamily="49" charset="0"/>
              </a:rPr>
              <a:t>a+=b</a:t>
            </a:r>
            <a:r>
              <a:rPr lang="en-US" altLang="en-US" smtClean="0"/>
              <a:t> in short. Similar with </a:t>
            </a:r>
            <a:r>
              <a:rPr lang="en-US" altLang="en-US" b="1" smtClean="0">
                <a:solidFill>
                  <a:srgbClr val="0000C8"/>
                </a:solidFill>
                <a:latin typeface="Courier New" panose="02070309020205020404" pitchFamily="49" charset="0"/>
              </a:rPr>
              <a:t>-=</a:t>
            </a:r>
            <a:r>
              <a:rPr lang="en-US" altLang="en-US" smtClean="0"/>
              <a:t>, </a:t>
            </a:r>
            <a:r>
              <a:rPr lang="en-US" altLang="en-US" b="1" smtClean="0">
                <a:solidFill>
                  <a:srgbClr val="0000C8"/>
                </a:solidFill>
                <a:latin typeface="Courier New" panose="02070309020205020404" pitchFamily="49" charset="0"/>
              </a:rPr>
              <a:t>*=</a:t>
            </a:r>
            <a:r>
              <a:rPr lang="en-US" altLang="en-US" smtClean="0"/>
              <a:t>, </a:t>
            </a:r>
            <a:r>
              <a:rPr lang="en-US" altLang="en-US" b="1" smtClean="0">
                <a:solidFill>
                  <a:srgbClr val="0000C8"/>
                </a:solidFill>
                <a:latin typeface="Courier New" panose="02070309020205020404" pitchFamily="49" charset="0"/>
              </a:rPr>
              <a:t>/=</a:t>
            </a:r>
            <a:r>
              <a:rPr lang="en-US" altLang="en-US" smtClean="0"/>
              <a:t>, and others.</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62</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lstStyle/>
          <a:p>
            <a:pPr eaLnBrk="1" hangingPunct="1"/>
            <a:r>
              <a:rPr lang="en-US" altLang="en-US" smtClean="0"/>
              <a:t>Operators</a:t>
            </a:r>
          </a:p>
        </p:txBody>
      </p:sp>
      <p:sp>
        <p:nvSpPr>
          <p:cNvPr id="81925" name="Rectangle 3"/>
          <p:cNvSpPr>
            <a:spLocks noGrp="1" noChangeArrowheads="1"/>
          </p:cNvSpPr>
          <p:nvPr>
            <p:ph type="body" idx="1"/>
          </p:nvPr>
        </p:nvSpPr>
        <p:spPr/>
        <p:txBody>
          <a:bodyPr/>
          <a:lstStyle/>
          <a:p>
            <a:pPr eaLnBrk="1" hangingPunct="1">
              <a:lnSpc>
                <a:spcPct val="90000"/>
              </a:lnSpc>
            </a:pPr>
            <a:r>
              <a:rPr lang="en-US" altLang="en-US" smtClean="0">
                <a:solidFill>
                  <a:srgbClr val="FF0000"/>
                </a:solidFill>
              </a:rPr>
              <a:t>Pre/Post increment/decrement operators (++, --)</a:t>
            </a:r>
          </a:p>
          <a:p>
            <a:pPr lvl="1" eaLnBrk="1" hangingPunct="1">
              <a:lnSpc>
                <a:spcPct val="90000"/>
              </a:lnSpc>
            </a:pPr>
            <a:r>
              <a:rPr lang="en-US" altLang="en-US" smtClean="0"/>
              <a:t>The operator ++ increments the value of the operand by 1.</a:t>
            </a:r>
          </a:p>
          <a:p>
            <a:pPr lvl="2" eaLnBrk="1" hangingPunct="1">
              <a:lnSpc>
                <a:spcPct val="90000"/>
              </a:lnSpc>
            </a:pPr>
            <a:r>
              <a:rPr lang="en-US" altLang="en-US" smtClean="0"/>
              <a:t>If the operator comes BEFORE the variable name, the value of the variable is incremented before being used, i.e., the value of the expression is the incremented value. This is pre-increment.</a:t>
            </a:r>
          </a:p>
          <a:p>
            <a:pPr lvl="2" eaLnBrk="1" hangingPunct="1">
              <a:lnSpc>
                <a:spcPct val="90000"/>
              </a:lnSpc>
            </a:pPr>
            <a:r>
              <a:rPr lang="en-US" altLang="en-US" smtClean="0"/>
              <a:t>In post-increment, the operator is used after the variable name, and incrementation is performed after the value is used, i.e., the value of the expression is the value of the variable before incrementation.</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63</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pPr eaLnBrk="1" hangingPunct="1"/>
            <a:r>
              <a:rPr lang="en-US" altLang="en-US" smtClean="0"/>
              <a:t>Operators</a:t>
            </a:r>
          </a:p>
        </p:txBody>
      </p:sp>
      <p:sp>
        <p:nvSpPr>
          <p:cNvPr id="82949" name="Rectangle 3"/>
          <p:cNvSpPr>
            <a:spLocks noGrp="1" noChangeArrowheads="1"/>
          </p:cNvSpPr>
          <p:nvPr>
            <p:ph type="body" idx="1"/>
          </p:nvPr>
        </p:nvSpPr>
        <p:spPr/>
        <p:txBody>
          <a:bodyPr/>
          <a:lstStyle/>
          <a:p>
            <a:pPr lvl="1" eaLnBrk="1" hangingPunct="1"/>
            <a:r>
              <a:rPr lang="en-US" altLang="en-US" dirty="0" err="1" smtClean="0"/>
              <a:t>Eg</a:t>
            </a:r>
            <a:r>
              <a:rPr lang="en-US" altLang="en-US" dirty="0" smtClean="0"/>
              <a:t>:	</a:t>
            </a:r>
            <a:r>
              <a:rPr lang="en-US" altLang="en-US" sz="2000" b="1" dirty="0" smtClean="0">
                <a:solidFill>
                  <a:srgbClr val="0000C8"/>
                </a:solidFill>
                <a:latin typeface="Courier New" panose="02070309020205020404" pitchFamily="49" charset="0"/>
              </a:rPr>
              <a:t>a=10;		c=10,</a:t>
            </a:r>
          </a:p>
          <a:p>
            <a:pPr lvl="1" eaLnBrk="1" hangingPunct="1">
              <a:buFontTx/>
              <a:buNone/>
            </a:pPr>
            <a:r>
              <a:rPr lang="en-US" altLang="en-US" sz="2000" b="1" dirty="0" smtClean="0">
                <a:solidFill>
                  <a:srgbClr val="0000C8"/>
                </a:solidFill>
                <a:latin typeface="Courier New" panose="02070309020205020404" pitchFamily="49" charset="0"/>
              </a:rPr>
              <a:t>			b=++a;	d=</a:t>
            </a:r>
            <a:r>
              <a:rPr lang="en-US" altLang="en-US" sz="2000" b="1" dirty="0" err="1" smtClean="0">
                <a:solidFill>
                  <a:srgbClr val="0000C8"/>
                </a:solidFill>
                <a:latin typeface="Courier New" panose="02070309020205020404" pitchFamily="49" charset="0"/>
              </a:rPr>
              <a:t>c++</a:t>
            </a:r>
            <a:r>
              <a:rPr lang="en-US" altLang="en-US" sz="2000" b="1" dirty="0" smtClean="0">
                <a:solidFill>
                  <a:srgbClr val="0000C8"/>
                </a:solidFill>
                <a:latin typeface="Courier New" panose="02070309020205020404" pitchFamily="49" charset="0"/>
              </a:rPr>
              <a:t>;</a:t>
            </a:r>
          </a:p>
          <a:p>
            <a:pPr marL="1254125" lvl="2" indent="0" eaLnBrk="1" hangingPunct="1">
              <a:buFontTx/>
              <a:buNone/>
            </a:pPr>
            <a:r>
              <a:rPr lang="en-US" altLang="en-US" dirty="0" smtClean="0"/>
              <a:t>Both </a:t>
            </a:r>
            <a:r>
              <a:rPr lang="en-US" altLang="en-US" b="1" dirty="0" smtClean="0">
                <a:solidFill>
                  <a:srgbClr val="0000C8"/>
                </a:solidFill>
                <a:latin typeface="Courier New" panose="02070309020205020404" pitchFamily="49" charset="0"/>
              </a:rPr>
              <a:t>a</a:t>
            </a:r>
            <a:r>
              <a:rPr lang="en-US" altLang="en-US" dirty="0" smtClean="0"/>
              <a:t> and </a:t>
            </a:r>
            <a:r>
              <a:rPr lang="en-US" altLang="en-US" b="1" dirty="0" smtClean="0">
                <a:solidFill>
                  <a:srgbClr val="0000C8"/>
                </a:solidFill>
                <a:latin typeface="Courier New" panose="02070309020205020404" pitchFamily="49" charset="0"/>
              </a:rPr>
              <a:t>c</a:t>
            </a:r>
            <a:r>
              <a:rPr lang="en-US" altLang="en-US" dirty="0" smtClean="0"/>
              <a:t> will become </a:t>
            </a:r>
            <a:r>
              <a:rPr lang="en-US" altLang="en-US" b="1" dirty="0" smtClean="0">
                <a:solidFill>
                  <a:srgbClr val="0000C8"/>
                </a:solidFill>
                <a:latin typeface="Courier New" panose="02070309020205020404" pitchFamily="49" charset="0"/>
              </a:rPr>
              <a:t>11</a:t>
            </a:r>
            <a:r>
              <a:rPr lang="en-US" altLang="en-US" dirty="0" smtClean="0"/>
              <a:t>, but </a:t>
            </a:r>
            <a:r>
              <a:rPr lang="en-US" altLang="en-US" b="1" dirty="0" smtClean="0">
                <a:solidFill>
                  <a:srgbClr val="0000C8"/>
                </a:solidFill>
                <a:latin typeface="Courier New" panose="02070309020205020404" pitchFamily="49" charset="0"/>
              </a:rPr>
              <a:t>b</a:t>
            </a:r>
            <a:r>
              <a:rPr lang="en-US" altLang="en-US" dirty="0" smtClean="0"/>
              <a:t> will be </a:t>
            </a:r>
            <a:r>
              <a:rPr lang="en-US" altLang="en-US" b="1" dirty="0" smtClean="0">
                <a:solidFill>
                  <a:srgbClr val="0000C8"/>
                </a:solidFill>
                <a:latin typeface="Courier New" panose="02070309020205020404" pitchFamily="49" charset="0"/>
              </a:rPr>
              <a:t>11</a:t>
            </a:r>
            <a:r>
              <a:rPr lang="en-US" altLang="en-US" dirty="0" smtClean="0"/>
              <a:t> while </a:t>
            </a:r>
            <a:r>
              <a:rPr lang="en-US" altLang="en-US" b="1" dirty="0" smtClean="0">
                <a:solidFill>
                  <a:srgbClr val="0000C8"/>
                </a:solidFill>
                <a:latin typeface="Courier New" panose="02070309020205020404" pitchFamily="49" charset="0"/>
              </a:rPr>
              <a:t>d</a:t>
            </a:r>
            <a:r>
              <a:rPr lang="en-US" altLang="en-US" dirty="0" smtClean="0"/>
              <a:t> is </a:t>
            </a:r>
            <a:r>
              <a:rPr lang="en-US" altLang="en-US" b="1" dirty="0" smtClean="0">
                <a:solidFill>
                  <a:srgbClr val="0000C8"/>
                </a:solidFill>
                <a:latin typeface="Courier New" panose="02070309020205020404" pitchFamily="49" charset="0"/>
              </a:rPr>
              <a:t>10</a:t>
            </a:r>
            <a:r>
              <a:rPr lang="en-US" altLang="en-US" dirty="0" smtClean="0"/>
              <a:t>.</a:t>
            </a:r>
          </a:p>
        </p:txBody>
      </p:sp>
      <p:sp>
        <p:nvSpPr>
          <p:cNvPr id="3" name="Slide Number Placeholder 2"/>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64</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AB8E9EC5-FB77-4F45-B5D3-A7910001939A}" type="slidenum">
              <a:rPr lang="en-US" altLang="en-US">
                <a:latin typeface="Comic Sans MS" panose="030F0702030302020204" pitchFamily="66" charset="0"/>
              </a:rPr>
              <a:pPr eaLnBrk="1" hangingPunct="1"/>
              <a:t>65</a:t>
            </a:fld>
            <a:endParaRPr lang="en-US" altLang="en-US" dirty="0">
              <a:latin typeface="Comic Sans MS" panose="030F0702030302020204" pitchFamily="66" charset="0"/>
            </a:endParaRPr>
          </a:p>
        </p:txBody>
      </p:sp>
      <p:sp>
        <p:nvSpPr>
          <p:cNvPr id="83972" name="Rectangle 2"/>
          <p:cNvSpPr>
            <a:spLocks noGrp="1" noChangeArrowheads="1"/>
          </p:cNvSpPr>
          <p:nvPr>
            <p:ph type="title"/>
          </p:nvPr>
        </p:nvSpPr>
        <p:spPr/>
        <p:txBody>
          <a:bodyPr/>
          <a:lstStyle/>
          <a:p>
            <a:pPr eaLnBrk="1" hangingPunct="1"/>
            <a:r>
              <a:rPr lang="en-US" altLang="en-US" smtClean="0"/>
              <a:t>Operators</a:t>
            </a:r>
          </a:p>
        </p:txBody>
      </p:sp>
      <p:sp>
        <p:nvSpPr>
          <p:cNvPr id="83973" name="Rectangle 3"/>
          <p:cNvSpPr>
            <a:spLocks noGrp="1" noChangeArrowheads="1"/>
          </p:cNvSpPr>
          <p:nvPr>
            <p:ph type="body" idx="1"/>
          </p:nvPr>
        </p:nvSpPr>
        <p:spPr/>
        <p:txBody>
          <a:bodyPr/>
          <a:lstStyle/>
          <a:p>
            <a:pPr eaLnBrk="1" hangingPunct="1">
              <a:lnSpc>
                <a:spcPct val="90000"/>
              </a:lnSpc>
            </a:pPr>
            <a:r>
              <a:rPr lang="en-US" altLang="en-US" smtClean="0">
                <a:solidFill>
                  <a:srgbClr val="FF0000"/>
                </a:solidFill>
              </a:rPr>
              <a:t>Comparison operators (==,!=,&lt;,&lt;=,...)</a:t>
            </a:r>
          </a:p>
          <a:p>
            <a:pPr lvl="1" eaLnBrk="1" hangingPunct="1">
              <a:lnSpc>
                <a:spcPct val="90000"/>
              </a:lnSpc>
            </a:pPr>
            <a:r>
              <a:rPr lang="en-US" altLang="en-US" smtClean="0"/>
              <a:t>"</a:t>
            </a:r>
            <a:r>
              <a:rPr lang="en-US" altLang="en-US" b="1" smtClean="0">
                <a:solidFill>
                  <a:srgbClr val="0000C8"/>
                </a:solidFill>
                <a:latin typeface="Courier New" panose="02070309020205020404" pitchFamily="49" charset="0"/>
              </a:rPr>
              <a:t>==</a:t>
            </a:r>
            <a:r>
              <a:rPr lang="en-US" altLang="en-US" smtClean="0"/>
              <a:t>" is the "is equal to" operator. Like all other comparison operators, it evaluates to a Boolean value of true or false, no matter what the operand types are.</a:t>
            </a:r>
          </a:p>
          <a:p>
            <a:pPr lvl="1" eaLnBrk="1" hangingPunct="1">
              <a:lnSpc>
                <a:spcPct val="90000"/>
              </a:lnSpc>
            </a:pPr>
            <a:r>
              <a:rPr lang="en-US" altLang="en-US" smtClean="0">
                <a:solidFill>
                  <a:srgbClr val="FF0000"/>
                </a:solidFill>
              </a:rPr>
              <a:t>IMPORTANT:</a:t>
            </a:r>
            <a:r>
              <a:rPr lang="en-US" altLang="en-US" smtClean="0"/>
              <a:t> When you compare two float values that are supposed to be equal mathematically, the comparison may fail due to the loss of precision discussed before.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r>
              <a:rPr lang="en-US" altLang="en-US" smtClean="0"/>
              <a:t>Operators</a:t>
            </a:r>
            <a:endParaRPr lang="tr-TR" altLang="en-US" smtClean="0"/>
          </a:p>
        </p:txBody>
      </p:sp>
      <p:graphicFrame>
        <p:nvGraphicFramePr>
          <p:cNvPr id="13315" name="Group 3"/>
          <p:cNvGraphicFramePr>
            <a:graphicFrameLocks noGrp="1"/>
          </p:cNvGraphicFramePr>
          <p:nvPr>
            <p:ph sz="quarter" idx="2"/>
          </p:nvPr>
        </p:nvGraphicFramePr>
        <p:xfrm>
          <a:off x="552450" y="1330325"/>
          <a:ext cx="7959725" cy="1779588"/>
        </p:xfrm>
        <a:graphic>
          <a:graphicData uri="http://schemas.openxmlformats.org/drawingml/2006/table">
            <a:tbl>
              <a:tblPr/>
              <a:tblGrid>
                <a:gridCol w="1470025"/>
                <a:gridCol w="1262063"/>
                <a:gridCol w="5227637"/>
              </a:tblGrid>
              <a:tr h="57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Comic Sans MS" pitchFamily="66" charset="0"/>
                        </a:rPr>
                        <a:t>Symbol</a:t>
                      </a:r>
                      <a:endParaRPr kumimoji="0" lang="tr-TR" sz="2800" b="1" i="0" u="none" strike="noStrike" cap="none" normalizeH="0" baseline="0" dirty="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Usage</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Meaning</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x ==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rPr>
                        <a:t>is x equal to y?</a:t>
                      </a:r>
                      <a:endParaRPr kumimoji="0" lang="tr-TR" sz="28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x !=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is x not equal to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333" name="Group 21"/>
          <p:cNvGraphicFramePr>
            <a:graphicFrameLocks noGrp="1"/>
          </p:cNvGraphicFramePr>
          <p:nvPr>
            <p:ph sz="quarter" idx="3"/>
          </p:nvPr>
        </p:nvGraphicFramePr>
        <p:xfrm>
          <a:off x="577850" y="3362325"/>
          <a:ext cx="8337550" cy="2476500"/>
        </p:xfrm>
        <a:graphic>
          <a:graphicData uri="http://schemas.openxmlformats.org/drawingml/2006/table">
            <a:tbl>
              <a:tblPr/>
              <a:tblGrid>
                <a:gridCol w="1428750"/>
                <a:gridCol w="1260475"/>
                <a:gridCol w="5648325"/>
              </a:tblGrid>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&gt;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x &gt;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is x greater than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&lt;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x &lt;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is x less than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&gt;=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x &gt;=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is x greater than or equal to 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&lt;=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x &lt;=y</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rPr>
                        <a:t>is x less than or equal to y?</a:t>
                      </a:r>
                      <a:endParaRPr kumimoji="0" lang="tr-TR" sz="28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E941DD4C-84A9-4D01-ABF4-CEFC555E5067}" type="slidenum">
              <a:rPr lang="en-US" altLang="en-US">
                <a:latin typeface="Comic Sans MS" panose="030F0702030302020204" pitchFamily="66" charset="0"/>
              </a:rPr>
              <a:pPr eaLnBrk="1" hangingPunct="1"/>
              <a:t>66</a:t>
            </a:fld>
            <a:endParaRPr lang="en-US" alt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8"/>
          <p:cNvSpPr>
            <a:spLocks noGrp="1"/>
          </p:cNvSpPr>
          <p:nvPr>
            <p:ph type="title"/>
          </p:nvPr>
        </p:nvSpPr>
        <p:spPr/>
        <p:txBody>
          <a:bodyPr/>
          <a:lstStyle/>
          <a:p>
            <a:r>
              <a:rPr lang="en-US" altLang="en-US" smtClean="0"/>
              <a:t>Operators</a:t>
            </a:r>
          </a:p>
        </p:txBody>
      </p:sp>
      <p:sp>
        <p:nvSpPr>
          <p:cNvPr id="87042" name="Content Placeholder 9"/>
          <p:cNvSpPr>
            <a:spLocks noGrp="1"/>
          </p:cNvSpPr>
          <p:nvPr>
            <p:ph idx="1"/>
          </p:nvPr>
        </p:nvSpPr>
        <p:spPr>
          <a:xfrm>
            <a:off x="381000" y="1219200"/>
            <a:ext cx="8534400" cy="1646238"/>
          </a:xfrm>
        </p:spPr>
        <p:txBody>
          <a:bodyPr/>
          <a:lstStyle/>
          <a:p>
            <a:r>
              <a:rPr lang="en-US" altLang="en-US" smtClean="0"/>
              <a:t>We can create complex expressions by joining several expressions with logic operators.</a:t>
            </a:r>
          </a:p>
        </p:txBody>
      </p:sp>
      <p:sp>
        <p:nvSpPr>
          <p:cNvPr id="87045" name="Slide Number Placeholder 7"/>
          <p:cNvSpPr>
            <a:spLocks noGrp="1"/>
          </p:cNvSpPr>
          <p:nvPr>
            <p:ph type="sldNum" sz="quarter" idx="12"/>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36DE6A52-7287-4432-AE54-664D630E0CD3}" type="slidenum">
              <a:rPr lang="en-US" altLang="en-US">
                <a:latin typeface="Comic Sans MS" panose="030F0702030302020204" pitchFamily="66" charset="0"/>
              </a:rPr>
              <a:pPr eaLnBrk="1" hangingPunct="1"/>
              <a:t>67</a:t>
            </a:fld>
            <a:endParaRPr lang="en-US" altLang="en-US">
              <a:latin typeface="Comic Sans MS" panose="030F0702030302020204" pitchFamily="66" charset="0"/>
            </a:endParaRPr>
          </a:p>
        </p:txBody>
      </p:sp>
      <p:graphicFrame>
        <p:nvGraphicFramePr>
          <p:cNvPr id="11" name="Group 3"/>
          <p:cNvGraphicFramePr>
            <a:graphicFrameLocks/>
          </p:cNvGraphicFramePr>
          <p:nvPr/>
        </p:nvGraphicFramePr>
        <p:xfrm>
          <a:off x="693738" y="3470275"/>
          <a:ext cx="7904162" cy="2771776"/>
        </p:xfrm>
        <a:graphic>
          <a:graphicData uri="http://schemas.openxmlformats.org/drawingml/2006/table">
            <a:tbl>
              <a:tblPr/>
              <a:tblGrid>
                <a:gridCol w="2635250"/>
                <a:gridCol w="2633662"/>
                <a:gridCol w="2635250"/>
              </a:tblGrid>
              <a:tr h="708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Comic Sans MS" pitchFamily="66" charset="0"/>
                        </a:rPr>
                        <a:t>Symbol</a:t>
                      </a:r>
                      <a:endParaRPr kumimoji="0" lang="tr-TR" sz="2800" b="1" i="0" u="none" strike="noStrike" cap="none" normalizeH="0" baseline="0" dirty="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Usage</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Meaning</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&amp;&amp;</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exp1 &amp;&amp; exp2</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AND</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exp1 || exp2</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OR</a:t>
                      </a:r>
                      <a:endParaRPr kumimoji="0" lang="tr-TR"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6"/>
                          </a:solidFill>
                          <a:effectLst/>
                          <a:latin typeface="Comic Sans MS" pitchFamily="66" charset="0"/>
                        </a:rPr>
                        <a:t>!</a:t>
                      </a:r>
                      <a:endParaRPr kumimoji="0" lang="tr-TR" sz="2800" b="1" i="0" u="none" strike="noStrike" cap="none" normalizeH="0" baseline="0" smtClean="0">
                        <a:ln>
                          <a:noFill/>
                        </a:ln>
                        <a:solidFill>
                          <a:srgbClr val="000096"/>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rPr>
                        <a:t>! exp</a:t>
                      </a:r>
                      <a:endParaRPr kumimoji="0" lang="tr-TR" sz="28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rPr>
                        <a:t>NOT</a:t>
                      </a:r>
                      <a:endParaRPr kumimoji="0" lang="tr-TR" sz="28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E8851C4B-04CA-4C68-AF14-656D547C774A}" type="slidenum">
              <a:rPr lang="en-US" altLang="en-US">
                <a:latin typeface="Comic Sans MS" panose="030F0702030302020204" pitchFamily="66" charset="0"/>
              </a:rPr>
              <a:pPr eaLnBrk="1" hangingPunct="1"/>
              <a:t>68</a:t>
            </a:fld>
            <a:endParaRPr lang="en-US" altLang="en-US">
              <a:latin typeface="Comic Sans MS" panose="030F0702030302020204" pitchFamily="66" charset="0"/>
            </a:endParaRPr>
          </a:p>
        </p:txBody>
      </p:sp>
      <p:sp>
        <p:nvSpPr>
          <p:cNvPr id="88068" name="Rectangle 2"/>
          <p:cNvSpPr>
            <a:spLocks noGrp="1" noChangeArrowheads="1"/>
          </p:cNvSpPr>
          <p:nvPr>
            <p:ph type="title"/>
          </p:nvPr>
        </p:nvSpPr>
        <p:spPr/>
        <p:txBody>
          <a:bodyPr/>
          <a:lstStyle/>
          <a:p>
            <a:pPr eaLnBrk="1" hangingPunct="1"/>
            <a:r>
              <a:rPr lang="en-US" altLang="en-US" smtClean="0"/>
              <a:t>Operators</a:t>
            </a:r>
          </a:p>
        </p:txBody>
      </p:sp>
      <p:sp>
        <p:nvSpPr>
          <p:cNvPr id="88069" name="Rectangle 3"/>
          <p:cNvSpPr>
            <a:spLocks noGrp="1" noChangeArrowheads="1"/>
          </p:cNvSpPr>
          <p:nvPr>
            <p:ph type="body" idx="1"/>
          </p:nvPr>
        </p:nvSpPr>
        <p:spPr/>
        <p:txBody>
          <a:bodyPr/>
          <a:lstStyle/>
          <a:p>
            <a:pPr eaLnBrk="1" hangingPunct="1">
              <a:lnSpc>
                <a:spcPct val="90000"/>
              </a:lnSpc>
            </a:pPr>
            <a:r>
              <a:rPr lang="en-US" altLang="en-US" smtClean="0"/>
              <a:t>While using multiple operators in the same expression, you should be careful with the precedence and associativity of the operands.</a:t>
            </a:r>
          </a:p>
          <a:p>
            <a:pPr lvl="1" eaLnBrk="1" hangingPunct="1">
              <a:lnSpc>
                <a:spcPct val="90000"/>
              </a:lnSpc>
            </a:pPr>
            <a:r>
              <a:rPr lang="en-US" altLang="en-US" smtClean="0"/>
              <a:t>Eg: The following does NOT check if </a:t>
            </a:r>
            <a:r>
              <a:rPr lang="en-US" altLang="en-US" b="1" smtClean="0">
                <a:solidFill>
                  <a:srgbClr val="0000C8"/>
                </a:solidFill>
                <a:latin typeface="Courier New" panose="02070309020205020404" pitchFamily="49" charset="0"/>
              </a:rPr>
              <a:t>a</a:t>
            </a:r>
            <a:r>
              <a:rPr lang="en-US" altLang="en-US" smtClean="0"/>
              <a:t> is between </a:t>
            </a:r>
            <a:r>
              <a:rPr lang="en-US" altLang="en-US" b="1" smtClean="0">
                <a:solidFill>
                  <a:srgbClr val="0000C8"/>
                </a:solidFill>
                <a:latin typeface="Courier New" panose="02070309020205020404" pitchFamily="49" charset="0"/>
              </a:rPr>
              <a:t>5</a:t>
            </a:r>
            <a:r>
              <a:rPr lang="en-US" altLang="en-US" smtClean="0"/>
              <a:t> and </a:t>
            </a:r>
            <a:r>
              <a:rPr lang="en-US" altLang="en-US" b="1" smtClean="0">
                <a:solidFill>
                  <a:srgbClr val="0000C8"/>
                </a:solidFill>
                <a:latin typeface="Courier New" panose="02070309020205020404" pitchFamily="49" charset="0"/>
              </a:rPr>
              <a:t>10</a:t>
            </a:r>
            <a:r>
              <a:rPr lang="en-US" altLang="en-US" smtClean="0"/>
              <a:t>.</a:t>
            </a:r>
          </a:p>
          <a:p>
            <a:pPr marL="1204913" lvl="3" indent="-4763" eaLnBrk="1" hangingPunct="1">
              <a:lnSpc>
                <a:spcPct val="90000"/>
              </a:lnSpc>
              <a:buFontTx/>
              <a:buNone/>
            </a:pPr>
            <a:r>
              <a:rPr lang="en-US" altLang="en-US" b="1" smtClean="0">
                <a:solidFill>
                  <a:srgbClr val="0000C8"/>
                </a:solidFill>
                <a:latin typeface="Courier New" panose="02070309020205020404" pitchFamily="49" charset="0"/>
              </a:rPr>
              <a:t>bool = 5&lt;a&lt;10;</a:t>
            </a:r>
            <a:endParaRPr lang="en-US" altLang="en-US" smtClean="0"/>
          </a:p>
          <a:p>
            <a:pPr marL="1085850" lvl="2" eaLnBrk="1" hangingPunct="1">
              <a:lnSpc>
                <a:spcPct val="90000"/>
              </a:lnSpc>
            </a:pPr>
            <a:r>
              <a:rPr lang="en-US" altLang="en-US" b="1" smtClean="0">
                <a:solidFill>
                  <a:srgbClr val="0000C8"/>
                </a:solidFill>
                <a:latin typeface="Courier New" panose="02070309020205020404" pitchFamily="49" charset="0"/>
              </a:rPr>
              <a:t>bool</a:t>
            </a:r>
            <a:r>
              <a:rPr lang="en-US" altLang="en-US" smtClean="0"/>
              <a:t> will be true if </a:t>
            </a:r>
            <a:r>
              <a:rPr lang="en-US" altLang="en-US" b="1" smtClean="0">
                <a:solidFill>
                  <a:srgbClr val="0000C8"/>
                </a:solidFill>
                <a:latin typeface="Courier New" panose="02070309020205020404" pitchFamily="49" charset="0"/>
              </a:rPr>
              <a:t>a</a:t>
            </a:r>
            <a:r>
              <a:rPr lang="en-US" altLang="en-US" smtClean="0"/>
              <a:t> is </a:t>
            </a:r>
            <a:r>
              <a:rPr lang="en-US" altLang="en-US" b="1" smtClean="0">
                <a:solidFill>
                  <a:srgbClr val="0000C8"/>
                </a:solidFill>
                <a:latin typeface="Courier New" panose="02070309020205020404" pitchFamily="49" charset="0"/>
              </a:rPr>
              <a:t>20</a:t>
            </a:r>
            <a:r>
              <a:rPr lang="en-US" altLang="en-US" smtClean="0"/>
              <a:t>. </a:t>
            </a:r>
            <a:r>
              <a:rPr lang="en-US" altLang="en-US" smtClean="0">
                <a:solidFill>
                  <a:srgbClr val="FF0000"/>
                </a:solidFill>
              </a:rPr>
              <a:t>(Why?)</a:t>
            </a:r>
          </a:p>
          <a:p>
            <a:pPr lvl="1" eaLnBrk="1" hangingPunct="1">
              <a:lnSpc>
                <a:spcPct val="90000"/>
              </a:lnSpc>
            </a:pPr>
            <a:r>
              <a:rPr lang="en-US" altLang="en-US" smtClean="0"/>
              <a:t>Don’t hesitate to use parentheses when you are not sure about the precedence (or to make things explicit).</a:t>
            </a:r>
            <a:endParaRPr lang="en-US" altLang="en-US" smtClean="0">
              <a:solidFill>
                <a:srgbClr val="FF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6"/>
          <p:cNvSpPr>
            <a:spLocks noGrp="1"/>
          </p:cNvSpPr>
          <p:nvPr>
            <p:ph type="title"/>
          </p:nvPr>
        </p:nvSpPr>
        <p:spPr/>
        <p:txBody>
          <a:bodyPr/>
          <a:lstStyle/>
          <a:p>
            <a:r>
              <a:rPr lang="en-US" altLang="en-US" smtClean="0"/>
              <a:t>Operator precedence table</a:t>
            </a:r>
          </a:p>
        </p:txBody>
      </p:sp>
      <p:sp>
        <p:nvSpPr>
          <p:cNvPr id="89092" name="Slide Number Placeholder 5"/>
          <p:cNvSpPr>
            <a:spLocks noGrp="1"/>
          </p:cNvSpPr>
          <p:nvPr>
            <p:ph type="sldNum" sz="quarter" idx="4294967295"/>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AA98FEA5-8FA8-451F-9DAE-593ED9829867}" type="slidenum">
              <a:rPr lang="en-US" altLang="en-US">
                <a:latin typeface="Comic Sans MS" panose="030F0702030302020204" pitchFamily="66" charset="0"/>
              </a:rPr>
              <a:pPr eaLnBrk="1" hangingPunct="1"/>
              <a:t>69</a:t>
            </a:fld>
            <a:endParaRPr lang="en-US" altLang="en-US">
              <a:latin typeface="Comic Sans MS" panose="030F0702030302020204" pitchFamily="66" charset="0"/>
            </a:endParaRPr>
          </a:p>
        </p:txBody>
      </p:sp>
      <p:graphicFrame>
        <p:nvGraphicFramePr>
          <p:cNvPr id="8" name="Table 7"/>
          <p:cNvGraphicFramePr>
            <a:graphicFrameLocks noGrp="1"/>
          </p:cNvGraphicFramePr>
          <p:nvPr/>
        </p:nvGraphicFramePr>
        <p:xfrm>
          <a:off x="663575" y="1482725"/>
          <a:ext cx="7508875" cy="3597762"/>
        </p:xfrm>
        <a:graphic>
          <a:graphicData uri="http://schemas.openxmlformats.org/drawingml/2006/table">
            <a:tbl>
              <a:tblPr/>
              <a:tblGrid>
                <a:gridCol w="5121275"/>
                <a:gridCol w="2387600"/>
              </a:tblGrid>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Operator</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Associativity</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8288">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  []  .  -&gt;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  --  +  -  !  ~  (type)  *  &amp;  sizeof  </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right-to-left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  /  %</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  -</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&lt;&lt;  &gt;&gt;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&lt;  &lt;=  &gt;  &gt;=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  !=</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&amp;</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&amp;&amp;</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right-to-left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  +=  -=  *=  /=  %=  &amp;=  ^=  |=  &lt;&lt;=  &gt;&gt;=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right-to-left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Comic Sans MS" panose="030F0702030302020204" pitchFamily="66" charset="0"/>
                          <a:ea typeface="MS PGothic" panose="020B0600070205080204" pitchFamily="34" charset="-128"/>
                        </a:defRPr>
                      </a:lvl1pPr>
                      <a:lvl2pPr marL="742950" indent="-285750" eaLnBrk="0" hangingPunct="0">
                        <a:spcBef>
                          <a:spcPct val="20000"/>
                        </a:spcBef>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spcBef>
                          <a:spcPct val="20000"/>
                        </a:spcBef>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4pPr>
                      <a:lvl5pPr marL="2057400" indent="-228600" eaLnBrk="0" hangingPunct="0">
                        <a:spcBef>
                          <a:spcPct val="20000"/>
                        </a:spcBef>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AA"/>
                          </a:solidFill>
                          <a:effectLst/>
                          <a:latin typeface="Courier New" panose="02070309020205020404" pitchFamily="49" charset="0"/>
                          <a:ea typeface="MS PGothic" panose="020B0600070205080204" pitchFamily="34" charset="-128"/>
                        </a:rPr>
                        <a:t>left-to-right</a:t>
                      </a:r>
                    </a:p>
                  </a:txBody>
                  <a:tcPr marL="3963" marR="3963" marT="3962" marB="39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smtClean="0"/>
              <a:t>Why have input/output?</a:t>
            </a:r>
          </a:p>
        </p:txBody>
      </p:sp>
      <p:sp>
        <p:nvSpPr>
          <p:cNvPr id="36869" name="Rectangle 3"/>
          <p:cNvSpPr>
            <a:spLocks noGrp="1" noChangeArrowheads="1"/>
          </p:cNvSpPr>
          <p:nvPr>
            <p:ph type="body" idx="1"/>
          </p:nvPr>
        </p:nvSpPr>
        <p:spPr/>
        <p:txBody>
          <a:bodyPr/>
          <a:lstStyle/>
          <a:p>
            <a:pPr eaLnBrk="1" hangingPunct="1"/>
            <a:r>
              <a:rPr lang="en-US" altLang="en-US" smtClean="0"/>
              <a:t>A program should not always produce the same output.</a:t>
            </a:r>
          </a:p>
          <a:p>
            <a:pPr lvl="1" eaLnBrk="1" hangingPunct="1"/>
            <a:r>
              <a:rPr lang="en-US" altLang="en-US" smtClean="0"/>
              <a:t>O/w, you may keep the result and delete the program after you run it for the first time.</a:t>
            </a:r>
          </a:p>
          <a:p>
            <a:pPr eaLnBrk="1" hangingPunct="1"/>
            <a:r>
              <a:rPr lang="en-US" altLang="en-US" smtClean="0"/>
              <a:t>A program should be consistent; i.e., it should not produce random results.</a:t>
            </a:r>
          </a:p>
          <a:p>
            <a:pPr eaLnBrk="1" hangingPunct="1"/>
            <a:r>
              <a:rPr lang="en-US" altLang="en-US" smtClean="0"/>
              <a:t>Therefore, a program should take some </a:t>
            </a:r>
            <a:r>
              <a:rPr lang="en-US" altLang="en-US" smtClean="0">
                <a:solidFill>
                  <a:schemeClr val="hlink"/>
                </a:solidFill>
              </a:rPr>
              <a:t>input</a:t>
            </a:r>
            <a:r>
              <a:rPr lang="en-US" altLang="en-US" smtClean="0"/>
              <a:t>, process it, and produce some </a:t>
            </a:r>
            <a:r>
              <a:rPr lang="en-US" altLang="en-US" smtClean="0">
                <a:solidFill>
                  <a:schemeClr val="hlink"/>
                </a:solidFill>
              </a:rPr>
              <a:t>output</a:t>
            </a:r>
            <a:r>
              <a:rPr lang="en-US" altLang="en-US" smtClean="0"/>
              <a:t> as the result of that input.</a:t>
            </a:r>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7</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tLang="en-US" smtClean="0"/>
              <a:t>Operators</a:t>
            </a:r>
          </a:p>
        </p:txBody>
      </p:sp>
      <p:sp>
        <p:nvSpPr>
          <p:cNvPr id="3" name="Content Placeholder 2"/>
          <p:cNvSpPr>
            <a:spLocks noGrp="1"/>
          </p:cNvSpPr>
          <p:nvPr>
            <p:ph idx="1"/>
          </p:nvPr>
        </p:nvSpPr>
        <p:spPr/>
        <p:txBody>
          <a:bodyPr>
            <a:normAutofit fontScale="85000" lnSpcReduction="20000"/>
          </a:bodyPr>
          <a:lstStyle/>
          <a:p>
            <a:pPr eaLnBrk="1" hangingPunct="1">
              <a:lnSpc>
                <a:spcPct val="90000"/>
              </a:lnSpc>
              <a:defRPr/>
            </a:pPr>
            <a:r>
              <a:rPr lang="en-US" dirty="0" smtClean="0">
                <a:solidFill>
                  <a:srgbClr val="FF0000"/>
                </a:solidFill>
                <a:ea typeface="+mn-ea"/>
                <a:cs typeface="+mn-cs"/>
              </a:rPr>
              <a:t>Precedence, associativity, and order of evaluation:</a:t>
            </a:r>
          </a:p>
          <a:p>
            <a:pPr lvl="1">
              <a:defRPr/>
            </a:pPr>
            <a:r>
              <a:rPr lang="en-US" dirty="0" smtClean="0">
                <a:ea typeface="ＭＳ Ｐゴシック" charset="0"/>
              </a:rPr>
              <a:t>In the table is given in the previous slide, precedence decreases as you go down.</a:t>
            </a:r>
          </a:p>
          <a:p>
            <a:pPr lvl="1">
              <a:defRPr/>
            </a:pPr>
            <a:r>
              <a:rPr lang="en-US" dirty="0" smtClean="0">
                <a:ea typeface="ＭＳ Ｐゴシック" charset="0"/>
              </a:rPr>
              <a:t>If two operands in an expression have the same precedence, you decide according to the associativity column.</a:t>
            </a:r>
          </a:p>
          <a:p>
            <a:pPr lvl="1">
              <a:defRPr/>
            </a:pPr>
            <a:r>
              <a:rPr lang="en-US" dirty="0" smtClean="0">
                <a:ea typeface="ＭＳ Ｐゴシック" charset="0"/>
              </a:rPr>
              <a:t>There is a common misunderstanding about associativity.</a:t>
            </a:r>
          </a:p>
          <a:p>
            <a:pPr lvl="2">
              <a:defRPr/>
            </a:pPr>
            <a:r>
              <a:rPr lang="en-US" b="1" dirty="0" smtClean="0">
                <a:solidFill>
                  <a:srgbClr val="FF0000"/>
                </a:solidFill>
                <a:ea typeface="ＭＳ Ｐゴシック" charset="0"/>
              </a:rPr>
              <a:t>Note that associativity has nothing to do with the order of evaluation of the operands.</a:t>
            </a:r>
          </a:p>
          <a:p>
            <a:pPr lvl="2">
              <a:defRPr/>
            </a:pPr>
            <a:r>
              <a:rPr lang="en-US" b="1" dirty="0" smtClean="0">
                <a:ea typeface="ＭＳ Ｐゴシック" charset="0"/>
              </a:rPr>
              <a:t>Order of evaluation of operands is not specified in C language.</a:t>
            </a:r>
          </a:p>
          <a:p>
            <a:pPr lvl="1">
              <a:defRPr/>
            </a:pPr>
            <a:r>
              <a:rPr lang="en-US" b="1" dirty="0" smtClean="0">
                <a:ea typeface="ＭＳ Ｐゴシック" charset="0"/>
              </a:rPr>
              <a:t>It is strongly recommended that you read and understand Section 2.12 (pp. 52-54) in the book by Kernighan &amp; Ritchie.</a:t>
            </a:r>
            <a:endParaRPr lang="en-US" b="1" dirty="0">
              <a:ea typeface="ＭＳ Ｐゴシック" charset="0"/>
            </a:endParaRPr>
          </a:p>
        </p:txBody>
      </p:sp>
      <p:sp>
        <p:nvSpPr>
          <p:cNvPr id="90117" name="Slide Number Placeholder 5"/>
          <p:cNvSpPr>
            <a:spLocks noGrp="1"/>
          </p:cNvSpPr>
          <p:nvPr>
            <p:ph type="sldNum" sz="quarter" idx="12"/>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F02E445E-E3C9-468B-9D38-D47551A76CE6}" type="slidenum">
              <a:rPr lang="en-US" altLang="en-US">
                <a:latin typeface="Comic Sans MS" panose="030F0702030302020204" pitchFamily="66" charset="0"/>
              </a:rPr>
              <a:pPr eaLnBrk="1" hangingPunct="1"/>
              <a:t>70</a:t>
            </a:fld>
            <a:endParaRPr lang="en-US" alt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5"/>
          <p:cNvSpPr>
            <a:spLocks noGrp="1"/>
          </p:cNvSpPr>
          <p:nvPr>
            <p:ph type="sldNum" sz="quarter" idx="12"/>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2A886681-770B-4255-9F62-63B154B8144B}" type="slidenum">
              <a:rPr lang="en-US" altLang="en-US">
                <a:latin typeface="Comic Sans MS" panose="030F0702030302020204" pitchFamily="66" charset="0"/>
              </a:rPr>
              <a:pPr eaLnBrk="1" hangingPunct="1"/>
              <a:t>71</a:t>
            </a:fld>
            <a:endParaRPr lang="en-US" altLang="en-US" dirty="0">
              <a:latin typeface="Comic Sans MS" panose="030F0702030302020204" pitchFamily="66" charset="0"/>
            </a:endParaRPr>
          </a:p>
        </p:txBody>
      </p:sp>
      <p:sp>
        <p:nvSpPr>
          <p:cNvPr id="91140" name="Rectangle 2"/>
          <p:cNvSpPr>
            <a:spLocks noGrp="1" noChangeArrowheads="1"/>
          </p:cNvSpPr>
          <p:nvPr>
            <p:ph type="title"/>
          </p:nvPr>
        </p:nvSpPr>
        <p:spPr/>
        <p:txBody>
          <a:bodyPr/>
          <a:lstStyle/>
          <a:p>
            <a:pPr eaLnBrk="1" hangingPunct="1"/>
            <a:r>
              <a:rPr lang="en-US" altLang="en-US" smtClean="0"/>
              <a:t>Type casting</a:t>
            </a:r>
          </a:p>
        </p:txBody>
      </p:sp>
      <p:sp>
        <p:nvSpPr>
          <p:cNvPr id="91141" name="Rectangle 3"/>
          <p:cNvSpPr>
            <a:spLocks noGrp="1" noChangeArrowheads="1"/>
          </p:cNvSpPr>
          <p:nvPr>
            <p:ph type="body" idx="1"/>
          </p:nvPr>
        </p:nvSpPr>
        <p:spPr/>
        <p:txBody>
          <a:bodyPr/>
          <a:lstStyle/>
          <a:p>
            <a:pPr eaLnBrk="1" hangingPunct="1"/>
            <a:r>
              <a:rPr lang="en-US" altLang="en-US" smtClean="0"/>
              <a:t>Also called </a:t>
            </a:r>
            <a:r>
              <a:rPr lang="en-US" altLang="en-US" i="1" smtClean="0"/>
              <a:t>coersion</a:t>
            </a:r>
            <a:r>
              <a:rPr lang="en-US" altLang="en-US" smtClean="0"/>
              <a:t> or </a:t>
            </a:r>
            <a:r>
              <a:rPr lang="en-US" altLang="en-US" i="1" smtClean="0"/>
              <a:t>type conversion</a:t>
            </a:r>
            <a:r>
              <a:rPr lang="en-US" altLang="en-US" smtClean="0"/>
              <a:t>.</a:t>
            </a:r>
          </a:p>
          <a:p>
            <a:pPr eaLnBrk="1" hangingPunct="1"/>
            <a:r>
              <a:rPr lang="en-US" altLang="en-US" smtClean="0"/>
              <a:t>It does NOT change the type of a variable. It is not possible to change the type of a variable.</a:t>
            </a:r>
          </a:p>
          <a:p>
            <a:pPr eaLnBrk="1" hangingPunct="1"/>
            <a:r>
              <a:rPr lang="en-US" altLang="en-US" smtClean="0"/>
              <a:t>What casting does is to convert the </a:t>
            </a:r>
            <a:r>
              <a:rPr lang="en-US" altLang="en-US" u="sng" smtClean="0"/>
              <a:t>type of a value</a:t>
            </a:r>
            <a:r>
              <a:rPr lang="en-US" altLang="en-US"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Slide Number Placeholder 5"/>
          <p:cNvSpPr>
            <a:spLocks noGrp="1"/>
          </p:cNvSpPr>
          <p:nvPr>
            <p:ph type="sldNum" sz="quarter" idx="12"/>
          </p:nvPr>
        </p:nvSpPr>
        <p:spPr>
          <a:xfrm>
            <a:off x="8382000" y="6400800"/>
            <a:ext cx="533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22917686-1EC0-414C-9732-1C8FEE9C43E6}" type="slidenum">
              <a:rPr lang="en-US" altLang="en-US">
                <a:latin typeface="Comic Sans MS" panose="030F0702030302020204" pitchFamily="66" charset="0"/>
              </a:rPr>
              <a:pPr eaLnBrk="1" hangingPunct="1"/>
              <a:t>72</a:t>
            </a:fld>
            <a:endParaRPr lang="en-US" altLang="en-US">
              <a:latin typeface="Comic Sans MS" panose="030F0702030302020204" pitchFamily="66" charset="0"/>
            </a:endParaRPr>
          </a:p>
        </p:txBody>
      </p:sp>
      <p:sp>
        <p:nvSpPr>
          <p:cNvPr id="92164" name="Rectangle 2"/>
          <p:cNvSpPr>
            <a:spLocks noGrp="1" noChangeArrowheads="1"/>
          </p:cNvSpPr>
          <p:nvPr>
            <p:ph type="title"/>
          </p:nvPr>
        </p:nvSpPr>
        <p:spPr/>
        <p:txBody>
          <a:bodyPr/>
          <a:lstStyle/>
          <a:p>
            <a:pPr eaLnBrk="1" hangingPunct="1"/>
            <a:r>
              <a:rPr lang="en-US" altLang="en-US" smtClean="0"/>
              <a:t>Type casting</a:t>
            </a:r>
          </a:p>
        </p:txBody>
      </p:sp>
      <p:sp>
        <p:nvSpPr>
          <p:cNvPr id="92165" name="Rectangle 3"/>
          <p:cNvSpPr>
            <a:spLocks noGrp="1" noChangeArrowheads="1"/>
          </p:cNvSpPr>
          <p:nvPr>
            <p:ph type="body" idx="1"/>
          </p:nvPr>
        </p:nvSpPr>
        <p:spPr/>
        <p:txBody>
          <a:bodyPr/>
          <a:lstStyle/>
          <a:p>
            <a:pPr eaLnBrk="1" hangingPunct="1">
              <a:lnSpc>
                <a:spcPct val="80000"/>
              </a:lnSpc>
              <a:tabLst>
                <a:tab pos="1201738" algn="l"/>
              </a:tabLst>
            </a:pPr>
            <a:r>
              <a:rPr lang="en-US" altLang="en-US" sz="2800" smtClean="0"/>
              <a:t>Eg:	</a:t>
            </a:r>
            <a:r>
              <a:rPr lang="en-US" altLang="en-US" sz="2800" b="1" smtClean="0">
                <a:solidFill>
                  <a:srgbClr val="0000C8"/>
                </a:solidFill>
                <a:latin typeface="Courier New" panose="02070309020205020404" pitchFamily="49" charset="0"/>
              </a:rPr>
              <a:t>int a=10, b=3;</a:t>
            </a:r>
          </a:p>
          <a:p>
            <a:pPr eaLnBrk="1" hangingPunct="1">
              <a:lnSpc>
                <a:spcPct val="80000"/>
              </a:lnSpc>
              <a:buFontTx/>
              <a:buNone/>
              <a:tabLst>
                <a:tab pos="1201738" algn="l"/>
              </a:tabLst>
            </a:pPr>
            <a:r>
              <a:rPr lang="en-US" altLang="en-US" sz="2800" b="1" smtClean="0">
                <a:solidFill>
                  <a:srgbClr val="0000C8"/>
                </a:solidFill>
                <a:latin typeface="Courier New" panose="02070309020205020404" pitchFamily="49" charset="0"/>
              </a:rPr>
              <a:t>		float f, g;</a:t>
            </a:r>
          </a:p>
          <a:p>
            <a:pPr eaLnBrk="1" hangingPunct="1">
              <a:lnSpc>
                <a:spcPct val="80000"/>
              </a:lnSpc>
              <a:buFontTx/>
              <a:buNone/>
              <a:tabLst>
                <a:tab pos="1201738" algn="l"/>
              </a:tabLst>
            </a:pPr>
            <a:r>
              <a:rPr lang="en-US" altLang="en-US" sz="2800" b="1" smtClean="0">
                <a:solidFill>
                  <a:srgbClr val="0000C8"/>
                </a:solidFill>
                <a:latin typeface="Courier New" panose="02070309020205020404" pitchFamily="49" charset="0"/>
              </a:rPr>
              <a:t>		f=a/b;</a:t>
            </a:r>
          </a:p>
          <a:p>
            <a:pPr eaLnBrk="1" hangingPunct="1">
              <a:lnSpc>
                <a:spcPct val="80000"/>
              </a:lnSpc>
              <a:buFontTx/>
              <a:buNone/>
              <a:tabLst>
                <a:tab pos="1201738" algn="l"/>
              </a:tabLst>
            </a:pPr>
            <a:r>
              <a:rPr lang="en-US" altLang="en-US" sz="2800" b="1" smtClean="0">
                <a:solidFill>
                  <a:srgbClr val="0000C8"/>
                </a:solidFill>
                <a:latin typeface="Courier New" panose="02070309020205020404" pitchFamily="49" charset="0"/>
              </a:rPr>
              <a:t>		g=(float)a/b;</a:t>
            </a:r>
          </a:p>
          <a:p>
            <a:pPr eaLnBrk="1" hangingPunct="1">
              <a:lnSpc>
                <a:spcPct val="80000"/>
              </a:lnSpc>
              <a:tabLst>
                <a:tab pos="1201738" algn="l"/>
              </a:tabLst>
            </a:pPr>
            <a:r>
              <a:rPr lang="en-US" altLang="en-US" sz="2800" smtClean="0"/>
              <a:t>The type of </a:t>
            </a:r>
            <a:r>
              <a:rPr lang="en-US" altLang="en-US" sz="2800" b="1" smtClean="0">
                <a:solidFill>
                  <a:srgbClr val="0000C8"/>
                </a:solidFill>
                <a:latin typeface="Courier New" panose="02070309020205020404" pitchFamily="49" charset="0"/>
              </a:rPr>
              <a:t>a</a:t>
            </a:r>
            <a:r>
              <a:rPr lang="en-US" altLang="en-US" sz="2800" smtClean="0"/>
              <a:t> does not change; it is still an integer. However, in the expression </a:t>
            </a:r>
            <a:r>
              <a:rPr lang="en-US" altLang="en-US" sz="2800" b="1" smtClean="0">
                <a:solidFill>
                  <a:srgbClr val="0000C8"/>
                </a:solidFill>
                <a:latin typeface="Courier New" panose="02070309020205020404" pitchFamily="49" charset="0"/>
              </a:rPr>
              <a:t>(float)a/b</a:t>
            </a:r>
            <a:r>
              <a:rPr lang="en-US" altLang="en-US" sz="2800" smtClean="0"/>
              <a:t>, the value of </a:t>
            </a:r>
            <a:r>
              <a:rPr lang="en-US" altLang="en-US" sz="2800" b="1" smtClean="0">
                <a:solidFill>
                  <a:srgbClr val="0000C8"/>
                </a:solidFill>
                <a:latin typeface="Courier New" panose="02070309020205020404" pitchFamily="49" charset="0"/>
              </a:rPr>
              <a:t>a</a:t>
            </a:r>
            <a:r>
              <a:rPr lang="en-US" altLang="en-US" sz="2800" smtClean="0"/>
              <a:t>, which is </a:t>
            </a:r>
            <a:r>
              <a:rPr lang="en-US" altLang="en-US" sz="2800" b="1" smtClean="0">
                <a:solidFill>
                  <a:srgbClr val="0000C8"/>
                </a:solidFill>
                <a:latin typeface="Courier New" panose="02070309020205020404" pitchFamily="49" charset="0"/>
              </a:rPr>
              <a:t>10</a:t>
            </a:r>
            <a:r>
              <a:rPr lang="en-US" altLang="en-US" sz="2800" smtClean="0"/>
              <a:t>, is converted to float value of </a:t>
            </a:r>
            <a:r>
              <a:rPr lang="en-US" altLang="en-US" sz="2800" b="1" smtClean="0">
                <a:solidFill>
                  <a:srgbClr val="0000C8"/>
                </a:solidFill>
                <a:latin typeface="Courier New" panose="02070309020205020404" pitchFamily="49" charset="0"/>
              </a:rPr>
              <a:t>10.0</a:t>
            </a:r>
            <a:r>
              <a:rPr lang="en-US" altLang="en-US" sz="2800" smtClean="0"/>
              <a:t>, and then it is divided by </a:t>
            </a:r>
            <a:r>
              <a:rPr lang="en-US" altLang="en-US" sz="2800" b="1" smtClean="0">
                <a:solidFill>
                  <a:srgbClr val="0000C8"/>
                </a:solidFill>
                <a:latin typeface="Courier New" panose="02070309020205020404" pitchFamily="49" charset="0"/>
              </a:rPr>
              <a:t>b</a:t>
            </a:r>
            <a:r>
              <a:rPr lang="en-US" altLang="en-US" sz="2800" smtClean="0"/>
              <a:t>, which is </a:t>
            </a:r>
            <a:r>
              <a:rPr lang="en-US" altLang="en-US" sz="2800" b="1" smtClean="0">
                <a:solidFill>
                  <a:srgbClr val="0000C8"/>
                </a:solidFill>
                <a:latin typeface="Courier New" panose="02070309020205020404" pitchFamily="49" charset="0"/>
              </a:rPr>
              <a:t>3</a:t>
            </a:r>
            <a:r>
              <a:rPr lang="en-US" altLang="en-US" sz="2800" smtClean="0"/>
              <a:t>. Thus, we perform float division and </a:t>
            </a:r>
            <a:r>
              <a:rPr lang="en-US" altLang="en-US" sz="2800" b="1" smtClean="0">
                <a:solidFill>
                  <a:srgbClr val="0000C8"/>
                </a:solidFill>
                <a:latin typeface="Courier New" panose="02070309020205020404" pitchFamily="49" charset="0"/>
              </a:rPr>
              <a:t>g</a:t>
            </a:r>
            <a:r>
              <a:rPr lang="en-US" altLang="en-US" sz="2800" smtClean="0"/>
              <a:t> becomes </a:t>
            </a:r>
            <a:r>
              <a:rPr lang="en-US" altLang="en-US" sz="2800" b="1" smtClean="0">
                <a:solidFill>
                  <a:srgbClr val="0000C8"/>
                </a:solidFill>
                <a:latin typeface="Courier New" panose="02070309020205020404" pitchFamily="49" charset="0"/>
              </a:rPr>
              <a:t>3.3333...</a:t>
            </a:r>
            <a:endParaRPr lang="en-US" altLang="en-US" sz="2800" smtClean="0"/>
          </a:p>
          <a:p>
            <a:pPr eaLnBrk="1" hangingPunct="1">
              <a:lnSpc>
                <a:spcPct val="80000"/>
              </a:lnSpc>
              <a:tabLst>
                <a:tab pos="1201738" algn="l"/>
              </a:tabLst>
            </a:pPr>
            <a:r>
              <a:rPr lang="en-US" altLang="en-US" sz="2800" smtClean="0"/>
              <a:t>On the other hand, we perform an integer division for </a:t>
            </a:r>
            <a:r>
              <a:rPr lang="en-US" altLang="en-US" sz="2800" b="1" smtClean="0">
                <a:solidFill>
                  <a:srgbClr val="0000C8"/>
                </a:solidFill>
                <a:latin typeface="Courier New" panose="02070309020205020404" pitchFamily="49" charset="0"/>
              </a:rPr>
              <a:t>f</a:t>
            </a:r>
            <a:r>
              <a:rPr lang="en-US" altLang="en-US" sz="2800" smtClean="0"/>
              <a:t>, so it becomes </a:t>
            </a:r>
            <a:r>
              <a:rPr lang="en-US" altLang="en-US" sz="2800" b="1" smtClean="0">
                <a:solidFill>
                  <a:srgbClr val="0000C8"/>
                </a:solidFill>
                <a:latin typeface="Courier New" panose="02070309020205020404" pitchFamily="49" charset="0"/>
              </a:rPr>
              <a:t>3</a:t>
            </a:r>
            <a:r>
              <a:rPr lang="en-US" altLang="en-US" sz="280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p:txBody>
          <a:bodyPr/>
          <a:lstStyle/>
          <a:p>
            <a:pPr eaLnBrk="1" hangingPunct="1"/>
            <a:r>
              <a:rPr lang="en-US" altLang="en-US" smtClean="0">
                <a:latin typeface="Verdana" panose="020B0604030504040204" pitchFamily="34" charset="0"/>
              </a:rPr>
              <a:t>Precedence examples</a:t>
            </a:r>
          </a:p>
        </p:txBody>
      </p:sp>
      <p:sp>
        <p:nvSpPr>
          <p:cNvPr id="1419267" name="Rectangle 3"/>
          <p:cNvSpPr>
            <a:spLocks noGrp="1" noChangeArrowheads="1"/>
          </p:cNvSpPr>
          <p:nvPr>
            <p:ph idx="4294967295"/>
          </p:nvPr>
        </p:nvSpPr>
        <p:spPr>
          <a:xfrm>
            <a:off x="0" y="1752600"/>
            <a:ext cx="4343400" cy="4343400"/>
          </a:xfrm>
        </p:spPr>
        <p:txBody>
          <a:bodyPr/>
          <a:lstStyle/>
          <a:p>
            <a:pPr eaLnBrk="1" hangingPunct="1">
              <a:lnSpc>
                <a:spcPct val="80000"/>
              </a:lnSpc>
            </a:pPr>
            <a:r>
              <a:rPr lang="en-US" altLang="en-US" sz="2400" smtClean="0">
                <a:latin typeface="Courier New" panose="02070309020205020404" pitchFamily="49" charset="0"/>
              </a:rPr>
              <a:t>1 * 2 + 3 * 5 % 4</a:t>
            </a:r>
          </a:p>
          <a:p>
            <a:pPr eaLnBrk="1" hangingPunct="1">
              <a:lnSpc>
                <a:spcPct val="80000"/>
              </a:lnSpc>
            </a:pPr>
            <a:r>
              <a:rPr lang="en-US" altLang="en-US" sz="2400" smtClean="0">
                <a:solidFill>
                  <a:srgbClr val="808080"/>
                </a:solidFill>
                <a:latin typeface="Courier New" panose="02070309020205020404" pitchFamily="49" charset="0"/>
              </a:rPr>
              <a:t> \_/</a:t>
            </a:r>
            <a:br>
              <a:rPr lang="en-US" altLang="en-US" sz="2400" smtClean="0">
                <a:solidFill>
                  <a:srgbClr val="808080"/>
                </a:solidFill>
                <a:latin typeface="Courier New" panose="02070309020205020404" pitchFamily="49" charset="0"/>
              </a:rPr>
            </a:br>
            <a:r>
              <a:rPr lang="en-US" altLang="en-US" sz="2400" smtClean="0">
                <a:solidFill>
                  <a:srgbClr val="808080"/>
                </a:solidFill>
                <a:latin typeface="Courier New" panose="02070309020205020404" pitchFamily="49" charset="0"/>
              </a:rPr>
              <a:t>  |</a:t>
            </a:r>
            <a:br>
              <a:rPr lang="en-US" altLang="en-US" sz="2400" smtClean="0">
                <a:solidFill>
                  <a:srgbClr val="808080"/>
                </a:solidFill>
                <a:latin typeface="Courier New" panose="02070309020205020404" pitchFamily="49" charset="0"/>
              </a:rPr>
            </a:br>
            <a:r>
              <a:rPr lang="en-US" altLang="en-US" sz="2400" smtClean="0">
                <a:latin typeface="Courier New" panose="02070309020205020404" pitchFamily="49" charset="0"/>
              </a:rPr>
              <a:t>  </a:t>
            </a:r>
            <a:r>
              <a:rPr lang="en-US" altLang="en-US" sz="2400" b="1" smtClean="0">
                <a:solidFill>
                  <a:srgbClr val="800000"/>
                </a:solidFill>
                <a:latin typeface="Courier New" panose="02070309020205020404" pitchFamily="49" charset="0"/>
              </a:rPr>
              <a:t>2</a:t>
            </a:r>
            <a:r>
              <a:rPr lang="en-US" altLang="en-US" sz="2400" smtClean="0">
                <a:latin typeface="Courier New" panose="02070309020205020404" pitchFamily="49" charset="0"/>
              </a:rPr>
              <a:t>   + 3 * 5 % 4</a:t>
            </a:r>
          </a:p>
          <a:p>
            <a:pPr eaLnBrk="1" hangingPunct="1">
              <a:lnSpc>
                <a:spcPct val="80000"/>
              </a:lnSpc>
            </a:pPr>
            <a:r>
              <a:rPr lang="en-US" altLang="en-US" sz="2400" smtClean="0">
                <a:solidFill>
                  <a:srgbClr val="808080"/>
                </a:solidFill>
                <a:latin typeface="Courier New" panose="02070309020205020404" pitchFamily="49" charset="0"/>
              </a:rPr>
              <a:t>         \_/</a:t>
            </a:r>
            <a:br>
              <a:rPr lang="en-US" altLang="en-US" sz="2400" smtClean="0">
                <a:solidFill>
                  <a:srgbClr val="808080"/>
                </a:solidFill>
                <a:latin typeface="Courier New" panose="02070309020205020404" pitchFamily="49" charset="0"/>
              </a:rPr>
            </a:br>
            <a:r>
              <a:rPr lang="en-US" altLang="en-US" sz="2400" smtClean="0">
                <a:solidFill>
                  <a:srgbClr val="808080"/>
                </a:solidFill>
                <a:latin typeface="Courier New" panose="02070309020205020404" pitchFamily="49" charset="0"/>
              </a:rPr>
              <a:t>          |</a:t>
            </a:r>
            <a:br>
              <a:rPr lang="en-US" altLang="en-US" sz="2400" smtClean="0">
                <a:solidFill>
                  <a:srgbClr val="808080"/>
                </a:solidFill>
                <a:latin typeface="Courier New" panose="02070309020205020404" pitchFamily="49" charset="0"/>
              </a:rPr>
            </a:br>
            <a:r>
              <a:rPr lang="en-US" altLang="en-US" sz="2400" smtClean="0">
                <a:latin typeface="Courier New" panose="02070309020205020404" pitchFamily="49" charset="0"/>
              </a:rPr>
              <a:t>  2   +  </a:t>
            </a:r>
            <a:r>
              <a:rPr lang="en-US" altLang="en-US" sz="2400" b="1" smtClean="0">
                <a:solidFill>
                  <a:srgbClr val="800000"/>
                </a:solidFill>
                <a:latin typeface="Courier New" panose="02070309020205020404" pitchFamily="49" charset="0"/>
              </a:rPr>
              <a:t>15</a:t>
            </a:r>
            <a:r>
              <a:rPr lang="en-US" altLang="en-US" sz="2400" smtClean="0">
                <a:latin typeface="Courier New" panose="02070309020205020404" pitchFamily="49" charset="0"/>
              </a:rPr>
              <a:t>   % 4</a:t>
            </a:r>
          </a:p>
          <a:p>
            <a:pPr eaLnBrk="1" hangingPunct="1">
              <a:lnSpc>
                <a:spcPct val="80000"/>
              </a:lnSpc>
            </a:pPr>
            <a:r>
              <a:rPr lang="en-US" altLang="en-US" sz="2400" smtClean="0">
                <a:solidFill>
                  <a:srgbClr val="808080"/>
                </a:solidFill>
                <a:latin typeface="Courier New" panose="02070309020205020404" pitchFamily="49" charset="0"/>
              </a:rPr>
              <a:t>           \___/</a:t>
            </a:r>
            <a:br>
              <a:rPr lang="en-US" altLang="en-US" sz="2400" smtClean="0">
                <a:solidFill>
                  <a:srgbClr val="808080"/>
                </a:solidFill>
                <a:latin typeface="Courier New" panose="02070309020205020404" pitchFamily="49" charset="0"/>
              </a:rPr>
            </a:br>
            <a:r>
              <a:rPr lang="en-US" altLang="en-US" sz="2400" smtClean="0">
                <a:solidFill>
                  <a:srgbClr val="808080"/>
                </a:solidFill>
                <a:latin typeface="Courier New" panose="02070309020205020404" pitchFamily="49" charset="0"/>
              </a:rPr>
              <a:t>             |</a:t>
            </a:r>
            <a:br>
              <a:rPr lang="en-US" altLang="en-US" sz="2400" smtClean="0">
                <a:solidFill>
                  <a:srgbClr val="808080"/>
                </a:solidFill>
                <a:latin typeface="Courier New" panose="02070309020205020404" pitchFamily="49" charset="0"/>
              </a:rPr>
            </a:br>
            <a:r>
              <a:rPr lang="en-US" altLang="en-US" sz="2400" smtClean="0">
                <a:latin typeface="Courier New" panose="02070309020205020404" pitchFamily="49" charset="0"/>
              </a:rPr>
              <a:t>  2   +      </a:t>
            </a:r>
            <a:r>
              <a:rPr lang="en-US" altLang="en-US" sz="2400" b="1" smtClean="0">
                <a:solidFill>
                  <a:srgbClr val="800000"/>
                </a:solidFill>
                <a:latin typeface="Courier New" panose="02070309020205020404" pitchFamily="49" charset="0"/>
              </a:rPr>
              <a:t>3</a:t>
            </a:r>
          </a:p>
          <a:p>
            <a:pPr eaLnBrk="1" hangingPunct="1">
              <a:lnSpc>
                <a:spcPct val="80000"/>
              </a:lnSpc>
            </a:pPr>
            <a:r>
              <a:rPr lang="en-US" altLang="en-US" sz="2400" smtClean="0">
                <a:solidFill>
                  <a:srgbClr val="808080"/>
                </a:solidFill>
                <a:latin typeface="Courier New" panose="02070309020205020404" pitchFamily="49" charset="0"/>
              </a:rPr>
              <a:t>   \________/</a:t>
            </a:r>
            <a:br>
              <a:rPr lang="en-US" altLang="en-US" sz="2400" smtClean="0">
                <a:solidFill>
                  <a:srgbClr val="808080"/>
                </a:solidFill>
                <a:latin typeface="Courier New" panose="02070309020205020404" pitchFamily="49" charset="0"/>
              </a:rPr>
            </a:br>
            <a:r>
              <a:rPr lang="en-US" altLang="en-US" sz="2400" smtClean="0">
                <a:solidFill>
                  <a:srgbClr val="808080"/>
                </a:solidFill>
                <a:latin typeface="Courier New" panose="02070309020205020404" pitchFamily="49" charset="0"/>
              </a:rPr>
              <a:t>       | </a:t>
            </a:r>
            <a:br>
              <a:rPr lang="en-US" altLang="en-US" sz="2400" smtClean="0">
                <a:solidFill>
                  <a:srgbClr val="808080"/>
                </a:solidFill>
                <a:latin typeface="Courier New" panose="02070309020205020404" pitchFamily="49" charset="0"/>
              </a:rPr>
            </a:br>
            <a:r>
              <a:rPr lang="en-US" altLang="en-US" sz="2400" smtClean="0">
                <a:latin typeface="Courier New" panose="02070309020205020404" pitchFamily="49" charset="0"/>
              </a:rPr>
              <a:t>       </a:t>
            </a:r>
            <a:r>
              <a:rPr lang="en-US" altLang="en-US" sz="2400" b="1" smtClean="0">
                <a:solidFill>
                  <a:srgbClr val="800000"/>
                </a:solidFill>
                <a:latin typeface="Courier New" panose="02070309020205020404" pitchFamily="49" charset="0"/>
              </a:rPr>
              <a:t>5</a:t>
            </a:r>
          </a:p>
        </p:txBody>
      </p:sp>
      <p:sp>
        <p:nvSpPr>
          <p:cNvPr id="1419268" name="Rectangle 4"/>
          <p:cNvSpPr>
            <a:spLocks noChangeArrowheads="1"/>
          </p:cNvSpPr>
          <p:nvPr/>
        </p:nvSpPr>
        <p:spPr bwMode="auto">
          <a:xfrm>
            <a:off x="4800600" y="1752600"/>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lnSpc>
                <a:spcPct val="80000"/>
              </a:lnSpc>
              <a:spcBef>
                <a:spcPct val="20000"/>
              </a:spcBef>
              <a:buClr>
                <a:schemeClr val="bg1"/>
              </a:buClr>
              <a:buSzPct val="60000"/>
            </a:pPr>
            <a:r>
              <a:rPr lang="en-US" altLang="en-US" sz="2400">
                <a:latin typeface="Courier New" panose="02070309020205020404" pitchFamily="49" charset="0"/>
              </a:rPr>
              <a:t>1 + 8 % 3 * 2 - 9</a:t>
            </a:r>
          </a:p>
          <a:p>
            <a:pPr eaLnBrk="1" hangingPunct="1">
              <a:lnSpc>
                <a:spcPct val="80000"/>
              </a:lnSpc>
              <a:spcBef>
                <a:spcPct val="20000"/>
              </a:spcBef>
              <a:buClr>
                <a:schemeClr val="bg1"/>
              </a:buClr>
              <a:buSzPct val="60000"/>
            </a:pPr>
            <a:r>
              <a:rPr lang="en-US" altLang="en-US" sz="2400">
                <a:solidFill>
                  <a:srgbClr val="808080"/>
                </a:solidFill>
                <a:latin typeface="Courier New" panose="02070309020205020404" pitchFamily="49" charset="0"/>
              </a:rPr>
              <a:t>     \_/</a:t>
            </a:r>
            <a:br>
              <a:rPr lang="en-US" altLang="en-US" sz="2400">
                <a:solidFill>
                  <a:srgbClr val="808080"/>
                </a:solidFill>
                <a:latin typeface="Courier New" panose="02070309020205020404" pitchFamily="49" charset="0"/>
              </a:rPr>
            </a:br>
            <a:r>
              <a:rPr lang="en-US" altLang="en-US" sz="2400">
                <a:solidFill>
                  <a:srgbClr val="808080"/>
                </a:solidFill>
                <a:latin typeface="Courier New" panose="02070309020205020404" pitchFamily="49" charset="0"/>
              </a:rPr>
              <a:t>    |</a:t>
            </a:r>
            <a:br>
              <a:rPr lang="en-US" altLang="en-US" sz="2400">
                <a:solidFill>
                  <a:srgbClr val="808080"/>
                </a:solidFill>
                <a:latin typeface="Courier New" panose="02070309020205020404" pitchFamily="49" charset="0"/>
              </a:rPr>
            </a:br>
            <a:r>
              <a:rPr lang="en-US" altLang="en-US" sz="2400">
                <a:latin typeface="Courier New" panose="02070309020205020404" pitchFamily="49" charset="0"/>
              </a:rPr>
              <a:t>1 + </a:t>
            </a:r>
            <a:r>
              <a:rPr lang="en-US" altLang="en-US" sz="2400" b="1">
                <a:solidFill>
                  <a:srgbClr val="800000"/>
                </a:solidFill>
                <a:latin typeface="Courier New" panose="02070309020205020404" pitchFamily="49" charset="0"/>
              </a:rPr>
              <a:t>2</a:t>
            </a:r>
            <a:r>
              <a:rPr lang="en-US" altLang="en-US" sz="2400">
                <a:latin typeface="Courier New" panose="02070309020205020404" pitchFamily="49" charset="0"/>
              </a:rPr>
              <a:t>   * 2 - 9</a:t>
            </a:r>
          </a:p>
          <a:p>
            <a:pPr eaLnBrk="1" hangingPunct="1">
              <a:lnSpc>
                <a:spcPct val="80000"/>
              </a:lnSpc>
              <a:spcBef>
                <a:spcPct val="20000"/>
              </a:spcBef>
              <a:buClr>
                <a:schemeClr val="bg1"/>
              </a:buClr>
              <a:buSzPct val="60000"/>
            </a:pPr>
            <a:r>
              <a:rPr lang="en-US" altLang="en-US" sz="2400">
                <a:solidFill>
                  <a:srgbClr val="808080"/>
                </a:solidFill>
                <a:latin typeface="Courier New" panose="02070309020205020404" pitchFamily="49" charset="0"/>
              </a:rPr>
              <a:t>       \___/</a:t>
            </a:r>
            <a:br>
              <a:rPr lang="en-US" altLang="en-US" sz="2400">
                <a:solidFill>
                  <a:srgbClr val="808080"/>
                </a:solidFill>
                <a:latin typeface="Courier New" panose="02070309020205020404" pitchFamily="49" charset="0"/>
              </a:rPr>
            </a:br>
            <a:r>
              <a:rPr lang="en-US" altLang="en-US" sz="2400">
                <a:solidFill>
                  <a:srgbClr val="808080"/>
                </a:solidFill>
                <a:latin typeface="Courier New" panose="02070309020205020404" pitchFamily="49" charset="0"/>
              </a:rPr>
              <a:t>       |</a:t>
            </a:r>
            <a:br>
              <a:rPr lang="en-US" altLang="en-US" sz="2400">
                <a:solidFill>
                  <a:srgbClr val="808080"/>
                </a:solidFill>
                <a:latin typeface="Courier New" panose="02070309020205020404" pitchFamily="49" charset="0"/>
              </a:rPr>
            </a:br>
            <a:r>
              <a:rPr lang="en-US" altLang="en-US" sz="2400">
                <a:latin typeface="Courier New" panose="02070309020205020404" pitchFamily="49" charset="0"/>
              </a:rPr>
              <a:t>1 +    </a:t>
            </a:r>
            <a:r>
              <a:rPr lang="en-US" altLang="en-US" sz="2400" b="1">
                <a:solidFill>
                  <a:srgbClr val="800000"/>
                </a:solidFill>
                <a:latin typeface="Courier New" panose="02070309020205020404" pitchFamily="49" charset="0"/>
              </a:rPr>
              <a:t>4</a:t>
            </a:r>
            <a:r>
              <a:rPr lang="en-US" altLang="en-US" sz="2400">
                <a:latin typeface="Courier New" panose="02070309020205020404" pitchFamily="49" charset="0"/>
              </a:rPr>
              <a:t>    - 9</a:t>
            </a:r>
          </a:p>
          <a:p>
            <a:pPr eaLnBrk="1" hangingPunct="1">
              <a:lnSpc>
                <a:spcPct val="80000"/>
              </a:lnSpc>
              <a:spcBef>
                <a:spcPct val="20000"/>
              </a:spcBef>
              <a:buClr>
                <a:schemeClr val="bg1"/>
              </a:buClr>
              <a:buSzPct val="60000"/>
            </a:pPr>
            <a:r>
              <a:rPr lang="en-US" altLang="en-US" sz="2400">
                <a:solidFill>
                  <a:srgbClr val="808080"/>
                </a:solidFill>
                <a:latin typeface="Courier New" panose="02070309020205020404" pitchFamily="49" charset="0"/>
              </a:rPr>
              <a:t> \______/</a:t>
            </a:r>
            <a:br>
              <a:rPr lang="en-US" altLang="en-US" sz="2400">
                <a:solidFill>
                  <a:srgbClr val="808080"/>
                </a:solidFill>
                <a:latin typeface="Courier New" panose="02070309020205020404" pitchFamily="49" charset="0"/>
              </a:rPr>
            </a:br>
            <a:r>
              <a:rPr lang="en-US" altLang="en-US" sz="2400">
                <a:solidFill>
                  <a:srgbClr val="808080"/>
                </a:solidFill>
                <a:latin typeface="Courier New" panose="02070309020205020404" pitchFamily="49" charset="0"/>
              </a:rPr>
              <a:t>  |</a:t>
            </a:r>
            <a:br>
              <a:rPr lang="en-US" altLang="en-US" sz="2400">
                <a:solidFill>
                  <a:srgbClr val="808080"/>
                </a:solidFill>
                <a:latin typeface="Courier New" panose="02070309020205020404" pitchFamily="49" charset="0"/>
              </a:rPr>
            </a:br>
            <a:r>
              <a:rPr lang="en-US" altLang="en-US" sz="2400">
                <a:latin typeface="Courier New" panose="02070309020205020404" pitchFamily="49" charset="0"/>
              </a:rPr>
              <a:t>  </a:t>
            </a:r>
            <a:r>
              <a:rPr lang="en-US" altLang="en-US" sz="2400" b="1">
                <a:solidFill>
                  <a:srgbClr val="800000"/>
                </a:solidFill>
                <a:latin typeface="Courier New" panose="02070309020205020404" pitchFamily="49" charset="0"/>
              </a:rPr>
              <a:t>5</a:t>
            </a:r>
            <a:r>
              <a:rPr lang="en-US" altLang="en-US" sz="2400">
                <a:latin typeface="Courier New" panose="02070309020205020404" pitchFamily="49" charset="0"/>
              </a:rPr>
              <a:t>         - 9</a:t>
            </a:r>
          </a:p>
          <a:p>
            <a:pPr eaLnBrk="1" hangingPunct="1">
              <a:lnSpc>
                <a:spcPct val="80000"/>
              </a:lnSpc>
              <a:spcBef>
                <a:spcPct val="20000"/>
              </a:spcBef>
              <a:buClr>
                <a:schemeClr val="bg1"/>
              </a:buClr>
              <a:buSzPct val="60000"/>
            </a:pPr>
            <a:r>
              <a:rPr lang="en-US" altLang="en-US" sz="2400">
                <a:solidFill>
                  <a:srgbClr val="808080"/>
                </a:solidFill>
                <a:latin typeface="Courier New" panose="02070309020205020404" pitchFamily="49" charset="0"/>
              </a:rPr>
              <a:t>     \_________/</a:t>
            </a:r>
            <a:br>
              <a:rPr lang="en-US" altLang="en-US" sz="2400">
                <a:solidFill>
                  <a:srgbClr val="808080"/>
                </a:solidFill>
                <a:latin typeface="Courier New" panose="02070309020205020404" pitchFamily="49" charset="0"/>
              </a:rPr>
            </a:br>
            <a:r>
              <a:rPr lang="en-US" altLang="en-US" sz="2400">
                <a:solidFill>
                  <a:srgbClr val="808080"/>
                </a:solidFill>
                <a:latin typeface="Courier New" panose="02070309020205020404" pitchFamily="49" charset="0"/>
              </a:rPr>
              <a:t>          | </a:t>
            </a:r>
            <a:br>
              <a:rPr lang="en-US" altLang="en-US" sz="2400">
                <a:solidFill>
                  <a:srgbClr val="808080"/>
                </a:solidFill>
                <a:latin typeface="Courier New" panose="02070309020205020404" pitchFamily="49" charset="0"/>
              </a:rPr>
            </a:br>
            <a:r>
              <a:rPr lang="en-US" altLang="en-US" sz="2400">
                <a:latin typeface="Courier New" panose="02070309020205020404" pitchFamily="49" charset="0"/>
              </a:rPr>
              <a:t>          </a:t>
            </a:r>
            <a:r>
              <a:rPr lang="en-US" altLang="en-US" sz="2400" b="1">
                <a:solidFill>
                  <a:srgbClr val="800000"/>
                </a:solidFill>
                <a:latin typeface="Courier New" panose="02070309020205020404" pitchFamily="49" charset="0"/>
              </a:rPr>
              <a:t>-4</a:t>
            </a:r>
          </a:p>
        </p:txBody>
      </p:sp>
      <p:sp>
        <p:nvSpPr>
          <p:cNvPr id="4" name="Slide Number Placeholder 3"/>
          <p:cNvSpPr>
            <a:spLocks noGrp="1"/>
          </p:cNvSpPr>
          <p:nvPr>
            <p:ph type="sldNum" sz="quarter" idx="12"/>
          </p:nvPr>
        </p:nvSpPr>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BF30835A-0705-4FF0-BADD-11E91ECB4D4F}" type="slidenum">
              <a:rPr lang="en-US" altLang="en-US">
                <a:latin typeface="Comic Sans MS" panose="030F0702030302020204" pitchFamily="66" charset="0"/>
              </a:rPr>
              <a:pPr eaLnBrk="1" hangingPunct="1"/>
              <a:t>73</a:t>
            </a:fld>
            <a:endParaRPr lang="en-US" altLang="en-US">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9267">
                                            <p:txEl>
                                              <p:pRg st="1" end="1"/>
                                            </p:txEl>
                                          </p:spTgt>
                                        </p:tgtEl>
                                        <p:attrNameLst>
                                          <p:attrName>style.visibility</p:attrName>
                                        </p:attrNameLst>
                                      </p:cBhvr>
                                      <p:to>
                                        <p:strVal val="visible"/>
                                      </p:to>
                                    </p:set>
                                    <p:anim calcmode="lin" valueType="num">
                                      <p:cBhvr additive="base">
                                        <p:cTn id="7" dur="500" fill="hold"/>
                                        <p:tgtEl>
                                          <p:spTgt spid="1419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9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19267">
                                            <p:txEl>
                                              <p:pRg st="2" end="2"/>
                                            </p:txEl>
                                          </p:spTgt>
                                        </p:tgtEl>
                                        <p:attrNameLst>
                                          <p:attrName>style.visibility</p:attrName>
                                        </p:attrNameLst>
                                      </p:cBhvr>
                                      <p:to>
                                        <p:strVal val="visible"/>
                                      </p:to>
                                    </p:set>
                                    <p:anim calcmode="lin" valueType="num">
                                      <p:cBhvr additive="base">
                                        <p:cTn id="13" dur="500" fill="hold"/>
                                        <p:tgtEl>
                                          <p:spTgt spid="1419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9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19267">
                                            <p:txEl>
                                              <p:pRg st="3" end="3"/>
                                            </p:txEl>
                                          </p:spTgt>
                                        </p:tgtEl>
                                        <p:attrNameLst>
                                          <p:attrName>style.visibility</p:attrName>
                                        </p:attrNameLst>
                                      </p:cBhvr>
                                      <p:to>
                                        <p:strVal val="visible"/>
                                      </p:to>
                                    </p:set>
                                    <p:anim calcmode="lin" valueType="num">
                                      <p:cBhvr additive="base">
                                        <p:cTn id="19" dur="500" fill="hold"/>
                                        <p:tgtEl>
                                          <p:spTgt spid="1419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9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19267">
                                            <p:txEl>
                                              <p:pRg st="4" end="4"/>
                                            </p:txEl>
                                          </p:spTgt>
                                        </p:tgtEl>
                                        <p:attrNameLst>
                                          <p:attrName>style.visibility</p:attrName>
                                        </p:attrNameLst>
                                      </p:cBhvr>
                                      <p:to>
                                        <p:strVal val="visible"/>
                                      </p:to>
                                    </p:set>
                                    <p:anim calcmode="lin" valueType="num">
                                      <p:cBhvr additive="base">
                                        <p:cTn id="25" dur="500" fill="hold"/>
                                        <p:tgtEl>
                                          <p:spTgt spid="1419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9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19268">
                                            <p:txEl>
                                              <p:pRg st="1" end="1"/>
                                            </p:txEl>
                                          </p:spTgt>
                                        </p:tgtEl>
                                        <p:attrNameLst>
                                          <p:attrName>style.visibility</p:attrName>
                                        </p:attrNameLst>
                                      </p:cBhvr>
                                      <p:to>
                                        <p:strVal val="visible"/>
                                      </p:to>
                                    </p:set>
                                    <p:anim calcmode="lin" valueType="num">
                                      <p:cBhvr additive="base">
                                        <p:cTn id="31" dur="500" fill="hold"/>
                                        <p:tgtEl>
                                          <p:spTgt spid="141926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19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19268">
                                            <p:txEl>
                                              <p:pRg st="2" end="2"/>
                                            </p:txEl>
                                          </p:spTgt>
                                        </p:tgtEl>
                                        <p:attrNameLst>
                                          <p:attrName>style.visibility</p:attrName>
                                        </p:attrNameLst>
                                      </p:cBhvr>
                                      <p:to>
                                        <p:strVal val="visible"/>
                                      </p:to>
                                    </p:set>
                                    <p:anim calcmode="lin" valueType="num">
                                      <p:cBhvr additive="base">
                                        <p:cTn id="37" dur="500" fill="hold"/>
                                        <p:tgtEl>
                                          <p:spTgt spid="141926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19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19268">
                                            <p:txEl>
                                              <p:pRg st="3" end="3"/>
                                            </p:txEl>
                                          </p:spTgt>
                                        </p:tgtEl>
                                        <p:attrNameLst>
                                          <p:attrName>style.visibility</p:attrName>
                                        </p:attrNameLst>
                                      </p:cBhvr>
                                      <p:to>
                                        <p:strVal val="visible"/>
                                      </p:to>
                                    </p:set>
                                    <p:anim calcmode="lin" valueType="num">
                                      <p:cBhvr additive="base">
                                        <p:cTn id="43" dur="500" fill="hold"/>
                                        <p:tgtEl>
                                          <p:spTgt spid="141926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19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19268">
                                            <p:txEl>
                                              <p:pRg st="4" end="4"/>
                                            </p:txEl>
                                          </p:spTgt>
                                        </p:tgtEl>
                                        <p:attrNameLst>
                                          <p:attrName>style.visibility</p:attrName>
                                        </p:attrNameLst>
                                      </p:cBhvr>
                                      <p:to>
                                        <p:strVal val="visible"/>
                                      </p:to>
                                    </p:set>
                                    <p:anim calcmode="lin" valueType="num">
                                      <p:cBhvr additive="base">
                                        <p:cTn id="49" dur="500" fill="hold"/>
                                        <p:tgtEl>
                                          <p:spTgt spid="1419268">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192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267" grpId="0" build="p" autoUpdateAnimBg="0"/>
      <p:bldP spid="1419268"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p:txBody>
          <a:bodyPr/>
          <a:lstStyle/>
          <a:p>
            <a:pPr eaLnBrk="1" hangingPunct="1"/>
            <a:r>
              <a:rPr lang="en-US" altLang="en-US" smtClean="0">
                <a:latin typeface="Verdana" panose="020B0604030504040204" pitchFamily="34" charset="0"/>
              </a:rPr>
              <a:t>Mixing types</a:t>
            </a:r>
          </a:p>
        </p:txBody>
      </p:sp>
      <p:sp>
        <p:nvSpPr>
          <p:cNvPr id="49156" name="Rectangle 3"/>
          <p:cNvSpPr>
            <a:spLocks noGrp="1"/>
          </p:cNvSpPr>
          <p:nvPr>
            <p:ph type="body" idx="1"/>
          </p:nvPr>
        </p:nvSpPr>
        <p:spPr>
          <a:xfrm>
            <a:off x="3730625" y="1282700"/>
            <a:ext cx="5200650" cy="5105400"/>
          </a:xfrm>
        </p:spPr>
        <p:txBody>
          <a:bodyPr/>
          <a:lstStyle/>
          <a:p>
            <a:pPr marL="0" indent="0" eaLnBrk="1" hangingPunct="1">
              <a:buFontTx/>
              <a:buNone/>
              <a:defRPr/>
            </a:pPr>
            <a:endParaRPr lang="en-US" dirty="0">
              <a:latin typeface="Courier New" charset="0"/>
              <a:ea typeface="MS PGothic" charset="0"/>
            </a:endParaRPr>
          </a:p>
          <a:p>
            <a:pPr lvl="1" eaLnBrk="1" hangingPunct="1">
              <a:defRPr/>
            </a:pPr>
            <a:endParaRPr lang="en-US" sz="800" dirty="0">
              <a:latin typeface="Verdana" charset="0"/>
              <a:ea typeface="MS PGothic" charset="0"/>
            </a:endParaRPr>
          </a:p>
          <a:p>
            <a:pPr eaLnBrk="1" hangingPunct="1">
              <a:defRPr/>
            </a:pPr>
            <a:endParaRPr lang="en-US" sz="2000" dirty="0">
              <a:latin typeface="Courier New" charset="0"/>
              <a:ea typeface="MS PGothic" charset="0"/>
            </a:endParaRPr>
          </a:p>
          <a:p>
            <a:pPr lvl="1" eaLnBrk="1" hangingPunct="1">
              <a:lnSpc>
                <a:spcPct val="75000"/>
              </a:lnSpc>
              <a:buClr>
                <a:schemeClr val="bg1"/>
              </a:buClr>
              <a:defRPr/>
            </a:pPr>
            <a:endParaRPr lang="en-US" sz="800" dirty="0">
              <a:latin typeface="Courier New" charset="0"/>
              <a:ea typeface="MS PGothic" charset="0"/>
            </a:endParaRPr>
          </a:p>
          <a:p>
            <a:pPr lvl="1" eaLnBrk="1" hangingPunct="1">
              <a:lnSpc>
                <a:spcPct val="75000"/>
              </a:lnSpc>
              <a:buClr>
                <a:schemeClr val="bg1"/>
              </a:buClr>
              <a:defRPr/>
            </a:pPr>
            <a:endParaRPr lang="en-US" sz="800" b="1" dirty="0">
              <a:solidFill>
                <a:srgbClr val="800000"/>
              </a:solidFill>
              <a:latin typeface="Courier New" charset="0"/>
              <a:ea typeface="MS PGothic" charset="0"/>
            </a:endParaRPr>
          </a:p>
          <a:p>
            <a:pPr marL="457200" lvl="1" indent="0" eaLnBrk="1" hangingPunct="1">
              <a:buClr>
                <a:schemeClr val="folHlink"/>
              </a:buClr>
              <a:buFontTx/>
              <a:buNone/>
              <a:defRPr/>
            </a:pPr>
            <a:endParaRPr lang="en-US" dirty="0">
              <a:latin typeface="Verdana" charset="0"/>
              <a:ea typeface="MS PGothic" charset="0"/>
            </a:endParaRPr>
          </a:p>
        </p:txBody>
      </p:sp>
      <p:sp>
        <p:nvSpPr>
          <p:cNvPr id="431108" name="Rectangle 3"/>
          <p:cNvSpPr>
            <a:spLocks noChangeArrowheads="1"/>
          </p:cNvSpPr>
          <p:nvPr/>
        </p:nvSpPr>
        <p:spPr bwMode="auto">
          <a:xfrm>
            <a:off x="2020888" y="1863725"/>
            <a:ext cx="44704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marL="273050" indent="-273050"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lnSpc>
                <a:spcPct val="75000"/>
              </a:lnSpc>
              <a:spcBef>
                <a:spcPct val="20000"/>
              </a:spcBef>
              <a:buClr>
                <a:schemeClr val="bg1"/>
              </a:buClr>
              <a:buSzPct val="95000"/>
              <a:buFont typeface="Wingdings 2" panose="05020102010507070707" pitchFamily="18" charset="2"/>
              <a:buChar char=""/>
            </a:pPr>
            <a:r>
              <a:rPr lang="en-US" altLang="en-US" sz="1800">
                <a:latin typeface="Courier New" panose="02070309020205020404" pitchFamily="49" charset="0"/>
              </a:rPr>
              <a:t>2.0 + 10 / 3 * 2.5 – 3.0 / 2</a:t>
            </a:r>
          </a:p>
          <a:p>
            <a:pPr eaLnBrk="1" hangingPunct="1">
              <a:lnSpc>
                <a:spcPct val="75000"/>
              </a:lnSpc>
              <a:spcBef>
                <a:spcPct val="20000"/>
              </a:spcBef>
              <a:buClr>
                <a:schemeClr val="bg1"/>
              </a:buClr>
              <a:buSzPct val="95000"/>
              <a:buFont typeface="Wingdings 2" panose="05020102010507070707" pitchFamily="18" charset="2"/>
              <a:buChar char=""/>
            </a:pPr>
            <a:r>
              <a:rPr lang="en-US" altLang="en-US" sz="1800">
                <a:solidFill>
                  <a:srgbClr val="808080"/>
                </a:solidFill>
                <a:latin typeface="Courier New" panose="02070309020205020404" pitchFamily="49" charset="0"/>
              </a:rPr>
              <a:t>       \___/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2.0 +    </a:t>
            </a:r>
            <a:r>
              <a:rPr lang="en-US" altLang="en-US" sz="1800" b="1">
                <a:solidFill>
                  <a:srgbClr val="800000"/>
                </a:solidFill>
                <a:latin typeface="Courier New" panose="02070309020205020404" pitchFamily="49" charset="0"/>
              </a:rPr>
              <a:t>3</a:t>
            </a:r>
            <a:r>
              <a:rPr lang="en-US" altLang="en-US" sz="1800">
                <a:latin typeface="Courier New" panose="02070309020205020404" pitchFamily="49" charset="0"/>
              </a:rPr>
              <a:t>   * 2.5 – 3.0 / 2</a:t>
            </a:r>
          </a:p>
          <a:p>
            <a:pPr eaLnBrk="1" hangingPunct="1">
              <a:lnSpc>
                <a:spcPct val="75000"/>
              </a:lnSpc>
              <a:spcBef>
                <a:spcPct val="20000"/>
              </a:spcBef>
              <a:buClr>
                <a:schemeClr val="bg1"/>
              </a:buClr>
              <a:buSzPct val="95000"/>
              <a:buFont typeface="Wingdings 2" panose="05020102010507070707" pitchFamily="18" charset="2"/>
              <a:buChar char=""/>
            </a:pPr>
            <a:r>
              <a:rPr lang="en-US" altLang="en-US" sz="1800">
                <a:solidFill>
                  <a:srgbClr val="808080"/>
                </a:solidFill>
                <a:latin typeface="Courier New" panose="02070309020205020404" pitchFamily="49" charset="0"/>
              </a:rPr>
              <a:t>         \_____/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2.0 +      </a:t>
            </a:r>
            <a:r>
              <a:rPr lang="en-US" altLang="en-US" sz="1800" b="1">
                <a:solidFill>
                  <a:srgbClr val="800000"/>
                </a:solidFill>
                <a:latin typeface="Courier New" panose="02070309020205020404" pitchFamily="49" charset="0"/>
              </a:rPr>
              <a:t>7.5</a:t>
            </a:r>
            <a:r>
              <a:rPr lang="en-US" altLang="en-US" sz="1800">
                <a:latin typeface="Courier New" panose="02070309020205020404" pitchFamily="49" charset="0"/>
              </a:rPr>
              <a:t>     - 3.0 / 2</a:t>
            </a:r>
          </a:p>
          <a:p>
            <a:pPr eaLnBrk="1" hangingPunct="1">
              <a:lnSpc>
                <a:spcPct val="75000"/>
              </a:lnSpc>
              <a:spcBef>
                <a:spcPct val="20000"/>
              </a:spcBef>
              <a:buClr>
                <a:schemeClr val="bg1"/>
              </a:buClr>
              <a:buSzPct val="95000"/>
              <a:buFont typeface="Wingdings 2" panose="05020102010507070707" pitchFamily="18" charset="2"/>
              <a:buChar char=""/>
            </a:pPr>
            <a:r>
              <a:rPr lang="en-US" altLang="en-US" sz="1800">
                <a:solidFill>
                  <a:srgbClr val="808080"/>
                </a:solidFill>
                <a:latin typeface="Courier New" panose="02070309020205020404" pitchFamily="49" charset="0"/>
              </a:rPr>
              <a:t>                      \_/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2.0 +      7.5     -   </a:t>
            </a:r>
            <a:r>
              <a:rPr lang="en-US" altLang="en-US" sz="1800" b="1">
                <a:solidFill>
                  <a:srgbClr val="800000"/>
                </a:solidFill>
                <a:latin typeface="Courier New" panose="02070309020205020404" pitchFamily="49" charset="0"/>
              </a:rPr>
              <a:t>1.5</a:t>
            </a:r>
          </a:p>
          <a:p>
            <a:pPr eaLnBrk="1" hangingPunct="1">
              <a:lnSpc>
                <a:spcPct val="75000"/>
              </a:lnSpc>
              <a:spcBef>
                <a:spcPct val="20000"/>
              </a:spcBef>
              <a:buClr>
                <a:schemeClr val="bg1"/>
              </a:buClr>
              <a:buSzPct val="95000"/>
              <a:buFont typeface="Wingdings 2" panose="05020102010507070707" pitchFamily="18" charset="2"/>
              <a:buChar char=""/>
            </a:pPr>
            <a:r>
              <a:rPr lang="en-US" altLang="en-US" sz="1800">
                <a:solidFill>
                  <a:srgbClr val="808080"/>
                </a:solidFill>
                <a:latin typeface="Courier New" panose="02070309020205020404" pitchFamily="49" charset="0"/>
              </a:rPr>
              <a:t> \_________/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     </a:t>
            </a:r>
            <a:r>
              <a:rPr lang="en-US" altLang="en-US" sz="1800" b="1">
                <a:solidFill>
                  <a:srgbClr val="800000"/>
                </a:solidFill>
                <a:latin typeface="Courier New" panose="02070309020205020404" pitchFamily="49" charset="0"/>
              </a:rPr>
              <a:t>9.5</a:t>
            </a:r>
            <a:r>
              <a:rPr lang="en-US" altLang="en-US" sz="1800">
                <a:latin typeface="Courier New" panose="02070309020205020404" pitchFamily="49" charset="0"/>
              </a:rPr>
              <a:t>           -   1.5</a:t>
            </a:r>
          </a:p>
          <a:p>
            <a:pPr eaLnBrk="1" hangingPunct="1">
              <a:lnSpc>
                <a:spcPct val="75000"/>
              </a:lnSpc>
              <a:spcBef>
                <a:spcPct val="20000"/>
              </a:spcBef>
              <a:buClr>
                <a:schemeClr val="bg1"/>
              </a:buClr>
              <a:buSzPct val="95000"/>
              <a:buFont typeface="Wingdings 2" panose="05020102010507070707" pitchFamily="18" charset="2"/>
              <a:buChar char=""/>
            </a:pPr>
            <a:r>
              <a:rPr lang="en-US" altLang="en-US" sz="1800">
                <a:solidFill>
                  <a:srgbClr val="808080"/>
                </a:solidFill>
                <a:latin typeface="Courier New" panose="02070309020205020404" pitchFamily="49" charset="0"/>
              </a:rPr>
              <a:t>       \______________/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              </a:t>
            </a:r>
            <a:r>
              <a:rPr lang="en-US" altLang="en-US" sz="1800" b="1">
                <a:solidFill>
                  <a:srgbClr val="800000"/>
                </a:solidFill>
                <a:latin typeface="Courier New" panose="02070309020205020404" pitchFamily="49" charset="0"/>
              </a:rPr>
              <a:t>8.0</a:t>
            </a:r>
            <a:endParaRPr lang="en-US" altLang="en-US" sz="1800">
              <a:latin typeface="Courier New" panose="02070309020205020404" pitchFamily="49" charset="0"/>
            </a:endParaRPr>
          </a:p>
        </p:txBody>
      </p:sp>
      <p:sp>
        <p:nvSpPr>
          <p:cNvPr id="4" name="Slide Number Placeholder 3"/>
          <p:cNvSpPr>
            <a:spLocks noGrp="1"/>
          </p:cNvSpPr>
          <p:nvPr>
            <p:ph type="sldNum" sz="quarter" idx="12"/>
          </p:nvPr>
        </p:nvSpPr>
        <p:spPr>
          <a:xfrm>
            <a:off x="8382000" y="6400800"/>
            <a:ext cx="533400" cy="320675"/>
          </a:xfrm>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fld id="{0EE1BD9C-BEE9-4D7E-B4AE-E662466EB3DE}" type="slidenum">
              <a:rPr lang="en-US" altLang="en-US">
                <a:latin typeface="Comic Sans MS" panose="030F0702030302020204" pitchFamily="66" charset="0"/>
              </a:rPr>
              <a:pPr eaLnBrk="1" hangingPunct="1"/>
              <a:t>74</a:t>
            </a:fld>
            <a:endParaRPr lang="en-US" altLang="en-US">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1108">
                                            <p:txEl>
                                              <p:pRg st="1" end="1"/>
                                            </p:txEl>
                                          </p:spTgt>
                                        </p:tgtEl>
                                        <p:attrNameLst>
                                          <p:attrName>style.visibility</p:attrName>
                                        </p:attrNameLst>
                                      </p:cBhvr>
                                      <p:to>
                                        <p:strVal val="visible"/>
                                      </p:to>
                                    </p:set>
                                    <p:anim calcmode="lin" valueType="num">
                                      <p:cBhvr additive="base">
                                        <p:cTn id="7" dur="500" fill="hold"/>
                                        <p:tgtEl>
                                          <p:spTgt spid="4311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1108">
                                            <p:txEl>
                                              <p:pRg st="2" end="2"/>
                                            </p:txEl>
                                          </p:spTgt>
                                        </p:tgtEl>
                                        <p:attrNameLst>
                                          <p:attrName>style.visibility</p:attrName>
                                        </p:attrNameLst>
                                      </p:cBhvr>
                                      <p:to>
                                        <p:strVal val="visible"/>
                                      </p:to>
                                    </p:set>
                                    <p:anim calcmode="lin" valueType="num">
                                      <p:cBhvr additive="base">
                                        <p:cTn id="13" dur="500" fill="hold"/>
                                        <p:tgtEl>
                                          <p:spTgt spid="43110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1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1108">
                                            <p:txEl>
                                              <p:pRg st="3" end="3"/>
                                            </p:txEl>
                                          </p:spTgt>
                                        </p:tgtEl>
                                        <p:attrNameLst>
                                          <p:attrName>style.visibility</p:attrName>
                                        </p:attrNameLst>
                                      </p:cBhvr>
                                      <p:to>
                                        <p:strVal val="visible"/>
                                      </p:to>
                                    </p:set>
                                    <p:anim calcmode="lin" valueType="num">
                                      <p:cBhvr additive="base">
                                        <p:cTn id="19" dur="500" fill="hold"/>
                                        <p:tgtEl>
                                          <p:spTgt spid="43110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1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1108">
                                            <p:txEl>
                                              <p:pRg st="4" end="4"/>
                                            </p:txEl>
                                          </p:spTgt>
                                        </p:tgtEl>
                                        <p:attrNameLst>
                                          <p:attrName>style.visibility</p:attrName>
                                        </p:attrNameLst>
                                      </p:cBhvr>
                                      <p:to>
                                        <p:strVal val="visible"/>
                                      </p:to>
                                    </p:set>
                                    <p:anim calcmode="lin" valueType="num">
                                      <p:cBhvr additive="base">
                                        <p:cTn id="25" dur="500" fill="hold"/>
                                        <p:tgtEl>
                                          <p:spTgt spid="43110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1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1108">
                                            <p:txEl>
                                              <p:pRg st="5" end="5"/>
                                            </p:txEl>
                                          </p:spTgt>
                                        </p:tgtEl>
                                        <p:attrNameLst>
                                          <p:attrName>style.visibility</p:attrName>
                                        </p:attrNameLst>
                                      </p:cBhvr>
                                      <p:to>
                                        <p:strVal val="visible"/>
                                      </p:to>
                                    </p:set>
                                    <p:anim calcmode="lin" valueType="num">
                                      <p:cBhvr additive="base">
                                        <p:cTn id="31" dur="500" fill="hold"/>
                                        <p:tgtEl>
                                          <p:spTgt spid="43110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110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en-US" smtClean="0"/>
              <a:t>Execution of an instruction</a:t>
            </a:r>
          </a:p>
        </p:txBody>
      </p:sp>
      <p:sp>
        <p:nvSpPr>
          <p:cNvPr id="37893" name="Rectangle 3"/>
          <p:cNvSpPr>
            <a:spLocks noGrp="1" noChangeArrowheads="1"/>
          </p:cNvSpPr>
          <p:nvPr>
            <p:ph type="body" idx="1"/>
          </p:nvPr>
        </p:nvSpPr>
        <p:spPr>
          <a:xfrm>
            <a:off x="381000" y="1219200"/>
            <a:ext cx="8534400" cy="771525"/>
          </a:xfrm>
        </p:spPr>
        <p:txBody>
          <a:bodyPr/>
          <a:lstStyle/>
          <a:p>
            <a:pPr eaLnBrk="1" hangingPunct="1">
              <a:lnSpc>
                <a:spcPct val="90000"/>
              </a:lnSpc>
            </a:pPr>
            <a:r>
              <a:rPr lang="en-US" altLang="en-US" sz="2400" smtClean="0"/>
              <a:t>Let’s see how an instruction like "</a:t>
            </a:r>
            <a:r>
              <a:rPr lang="en-US" altLang="en-US" sz="2400" b="1" smtClean="0">
                <a:solidFill>
                  <a:srgbClr val="0000C8"/>
                </a:solidFill>
                <a:latin typeface="Courier New" panose="02070309020205020404" pitchFamily="49" charset="0"/>
              </a:rPr>
              <a:t>a=b+2</a:t>
            </a:r>
            <a:r>
              <a:rPr lang="en-US" altLang="en-US" sz="2400" smtClean="0"/>
              <a:t>" is executed.</a:t>
            </a:r>
          </a:p>
          <a:p>
            <a:pPr lvl="1" eaLnBrk="1" hangingPunct="1">
              <a:lnSpc>
                <a:spcPct val="90000"/>
              </a:lnSpc>
            </a:pPr>
            <a:r>
              <a:rPr lang="en-US" altLang="en-US" sz="2000" smtClean="0"/>
              <a:t>Assume initially </a:t>
            </a:r>
            <a:r>
              <a:rPr lang="en-US" altLang="en-US" sz="2000" b="1" smtClean="0">
                <a:solidFill>
                  <a:srgbClr val="0000C8"/>
                </a:solidFill>
                <a:latin typeface="Courier New" panose="02070309020205020404" pitchFamily="49" charset="0"/>
              </a:rPr>
              <a:t>a</a:t>
            </a:r>
            <a:r>
              <a:rPr lang="en-US" altLang="en-US" sz="2000" smtClean="0"/>
              <a:t> is </a:t>
            </a:r>
            <a:r>
              <a:rPr lang="en-US" altLang="en-US" sz="2000" b="1" smtClean="0">
                <a:latin typeface="Courier New" panose="02070309020205020404" pitchFamily="49" charset="0"/>
              </a:rPr>
              <a:t>4</a:t>
            </a:r>
            <a:r>
              <a:rPr lang="en-US" altLang="en-US" sz="2000" smtClean="0"/>
              <a:t> and </a:t>
            </a:r>
            <a:r>
              <a:rPr lang="en-US" altLang="en-US" sz="2000" b="1" smtClean="0">
                <a:solidFill>
                  <a:srgbClr val="0000C8"/>
                </a:solidFill>
                <a:latin typeface="Courier New" panose="02070309020205020404" pitchFamily="49" charset="0"/>
              </a:rPr>
              <a:t>b</a:t>
            </a:r>
            <a:r>
              <a:rPr lang="en-US" altLang="en-US" sz="2000" smtClean="0"/>
              <a:t> is </a:t>
            </a:r>
            <a:r>
              <a:rPr lang="en-US" altLang="en-US" sz="2000" b="1" smtClean="0">
                <a:latin typeface="Courier New" panose="02070309020205020404" pitchFamily="49" charset="0"/>
              </a:rPr>
              <a:t>6</a:t>
            </a:r>
            <a:r>
              <a:rPr lang="en-US" altLang="en-US" sz="2000" smtClean="0"/>
              <a:t>.</a:t>
            </a:r>
          </a:p>
        </p:txBody>
      </p:sp>
      <p:sp>
        <p:nvSpPr>
          <p:cNvPr id="37894" name="Rectangle 4"/>
          <p:cNvSpPr>
            <a:spLocks noChangeArrowheads="1"/>
          </p:cNvSpPr>
          <p:nvPr/>
        </p:nvSpPr>
        <p:spPr bwMode="auto">
          <a:xfrm>
            <a:off x="3962400" y="2466975"/>
            <a:ext cx="3352800" cy="3581400"/>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7895" name="Text Box 5"/>
          <p:cNvSpPr txBox="1">
            <a:spLocks noChangeArrowheads="1"/>
          </p:cNvSpPr>
          <p:nvPr/>
        </p:nvSpPr>
        <p:spPr bwMode="auto">
          <a:xfrm>
            <a:off x="4114800" y="2087563"/>
            <a:ext cx="320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t>Central Processing Unit (CPU)</a:t>
            </a:r>
          </a:p>
        </p:txBody>
      </p:sp>
      <p:sp>
        <p:nvSpPr>
          <p:cNvPr id="37896" name="Text Box 6"/>
          <p:cNvSpPr txBox="1">
            <a:spLocks noChangeArrowheads="1"/>
          </p:cNvSpPr>
          <p:nvPr/>
        </p:nvSpPr>
        <p:spPr bwMode="auto">
          <a:xfrm>
            <a:off x="4038600" y="5392738"/>
            <a:ext cx="320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Control Unit</a:t>
            </a:r>
          </a:p>
        </p:txBody>
      </p:sp>
      <p:sp>
        <p:nvSpPr>
          <p:cNvPr id="37897" name="Text Box 7"/>
          <p:cNvSpPr txBox="1">
            <a:spLocks noChangeArrowheads="1"/>
          </p:cNvSpPr>
          <p:nvPr/>
        </p:nvSpPr>
        <p:spPr bwMode="auto">
          <a:xfrm>
            <a:off x="4038600" y="2543175"/>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Registers</a:t>
            </a:r>
          </a:p>
        </p:txBody>
      </p:sp>
      <p:sp>
        <p:nvSpPr>
          <p:cNvPr id="37898" name="Rectangle 8"/>
          <p:cNvSpPr>
            <a:spLocks noChangeArrowheads="1"/>
          </p:cNvSpPr>
          <p:nvPr/>
        </p:nvSpPr>
        <p:spPr bwMode="auto">
          <a:xfrm>
            <a:off x="4438650" y="2924175"/>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7899" name="Line 9"/>
          <p:cNvSpPr>
            <a:spLocks noChangeShapeType="1"/>
          </p:cNvSpPr>
          <p:nvPr/>
        </p:nvSpPr>
        <p:spPr bwMode="auto">
          <a:xfrm>
            <a:off x="3962400" y="5057775"/>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0"/>
          <p:cNvSpPr>
            <a:spLocks noChangeShapeType="1"/>
          </p:cNvSpPr>
          <p:nvPr/>
        </p:nvSpPr>
        <p:spPr bwMode="auto">
          <a:xfrm>
            <a:off x="5514975" y="2466975"/>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Rectangle 11"/>
          <p:cNvSpPr>
            <a:spLocks noChangeArrowheads="1"/>
          </p:cNvSpPr>
          <p:nvPr/>
        </p:nvSpPr>
        <p:spPr bwMode="auto">
          <a:xfrm>
            <a:off x="4438650" y="3228975"/>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7902" name="Rectangle 12"/>
          <p:cNvSpPr>
            <a:spLocks noChangeArrowheads="1"/>
          </p:cNvSpPr>
          <p:nvPr/>
        </p:nvSpPr>
        <p:spPr bwMode="auto">
          <a:xfrm>
            <a:off x="4438650" y="3990975"/>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7903" name="Rectangle 13"/>
          <p:cNvSpPr>
            <a:spLocks noChangeArrowheads="1"/>
          </p:cNvSpPr>
          <p:nvPr/>
        </p:nvSpPr>
        <p:spPr bwMode="auto">
          <a:xfrm>
            <a:off x="4438650" y="4371975"/>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7904" name="Rectangle 14"/>
          <p:cNvSpPr>
            <a:spLocks noChangeArrowheads="1"/>
          </p:cNvSpPr>
          <p:nvPr/>
        </p:nvSpPr>
        <p:spPr bwMode="auto">
          <a:xfrm>
            <a:off x="4438650" y="4676775"/>
            <a:ext cx="914400" cy="2286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i="1"/>
          </a:p>
        </p:txBody>
      </p:sp>
      <p:sp>
        <p:nvSpPr>
          <p:cNvPr id="37905" name="Text Box 15"/>
          <p:cNvSpPr txBox="1">
            <a:spLocks noChangeArrowheads="1"/>
          </p:cNvSpPr>
          <p:nvPr/>
        </p:nvSpPr>
        <p:spPr bwMode="auto">
          <a:xfrm>
            <a:off x="5695950" y="2613025"/>
            <a:ext cx="1447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800"/>
              <a:t>Arithmetic &amp; Logic Unit</a:t>
            </a:r>
          </a:p>
        </p:txBody>
      </p:sp>
      <p:sp>
        <p:nvSpPr>
          <p:cNvPr id="37906" name="Rectangle 16"/>
          <p:cNvSpPr>
            <a:spLocks noChangeArrowheads="1"/>
          </p:cNvSpPr>
          <p:nvPr/>
        </p:nvSpPr>
        <p:spPr bwMode="auto">
          <a:xfrm>
            <a:off x="685800" y="2466975"/>
            <a:ext cx="1905000" cy="3579813"/>
          </a:xfrm>
          <a:prstGeom prst="rect">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7907" name="Text Box 17"/>
          <p:cNvSpPr txBox="1">
            <a:spLocks noChangeArrowheads="1"/>
          </p:cNvSpPr>
          <p:nvPr/>
        </p:nvSpPr>
        <p:spPr bwMode="auto">
          <a:xfrm>
            <a:off x="1428750" y="3724275"/>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latin typeface="Courier New" panose="02070309020205020404" pitchFamily="49" charset="0"/>
              </a:rPr>
              <a:t>...</a:t>
            </a:r>
            <a:endParaRPr lang="en-US" altLang="en-US" b="1" i="1">
              <a:latin typeface="Courier New" panose="02070309020205020404" pitchFamily="49" charset="0"/>
            </a:endParaRPr>
          </a:p>
        </p:txBody>
      </p:sp>
      <p:sp>
        <p:nvSpPr>
          <p:cNvPr id="37908" name="Text Box 18"/>
          <p:cNvSpPr txBox="1">
            <a:spLocks noChangeArrowheads="1"/>
          </p:cNvSpPr>
          <p:nvPr/>
        </p:nvSpPr>
        <p:spPr bwMode="auto">
          <a:xfrm>
            <a:off x="1143000" y="44005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i="1">
                <a:latin typeface="Courier New" panose="02070309020205020404" pitchFamily="49" charset="0"/>
              </a:rPr>
              <a:t>a=b+2</a:t>
            </a:r>
          </a:p>
        </p:txBody>
      </p:sp>
      <p:sp>
        <p:nvSpPr>
          <p:cNvPr id="37909" name="Text Box 19"/>
          <p:cNvSpPr txBox="1">
            <a:spLocks noChangeArrowheads="1"/>
          </p:cNvSpPr>
          <p:nvPr/>
        </p:nvSpPr>
        <p:spPr bwMode="auto">
          <a:xfrm>
            <a:off x="990600" y="2085975"/>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t>Main Memory</a:t>
            </a:r>
          </a:p>
        </p:txBody>
      </p:sp>
      <p:sp>
        <p:nvSpPr>
          <p:cNvPr id="37910" name="Text Box 20"/>
          <p:cNvSpPr txBox="1">
            <a:spLocks noChangeArrowheads="1"/>
          </p:cNvSpPr>
          <p:nvPr/>
        </p:nvSpPr>
        <p:spPr bwMode="auto">
          <a:xfrm>
            <a:off x="4143375" y="2952750"/>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R1</a:t>
            </a:r>
          </a:p>
        </p:txBody>
      </p:sp>
      <p:sp>
        <p:nvSpPr>
          <p:cNvPr id="37911" name="Text Box 21"/>
          <p:cNvSpPr txBox="1">
            <a:spLocks noChangeArrowheads="1"/>
          </p:cNvSpPr>
          <p:nvPr/>
        </p:nvSpPr>
        <p:spPr bwMode="auto">
          <a:xfrm>
            <a:off x="4143375" y="3270250"/>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R2</a:t>
            </a:r>
          </a:p>
        </p:txBody>
      </p:sp>
      <p:sp>
        <p:nvSpPr>
          <p:cNvPr id="37912" name="Text Box 22"/>
          <p:cNvSpPr txBox="1">
            <a:spLocks noChangeArrowheads="1"/>
          </p:cNvSpPr>
          <p:nvPr/>
        </p:nvSpPr>
        <p:spPr bwMode="auto">
          <a:xfrm>
            <a:off x="4073525" y="3559175"/>
            <a:ext cx="3048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50000"/>
              </a:lnSpc>
            </a:pPr>
            <a:r>
              <a:rPr lang="en-US" altLang="en-US"/>
              <a:t>.</a:t>
            </a:r>
          </a:p>
          <a:p>
            <a:pPr algn="ctr" eaLnBrk="1" hangingPunct="1">
              <a:lnSpc>
                <a:spcPct val="50000"/>
              </a:lnSpc>
            </a:pPr>
            <a:r>
              <a:rPr lang="en-US" altLang="en-US"/>
              <a:t>.</a:t>
            </a:r>
          </a:p>
          <a:p>
            <a:pPr algn="ctr" eaLnBrk="1" hangingPunct="1">
              <a:lnSpc>
                <a:spcPct val="50000"/>
              </a:lnSpc>
            </a:pPr>
            <a:r>
              <a:rPr lang="en-US" altLang="en-US"/>
              <a:t>.</a:t>
            </a:r>
          </a:p>
        </p:txBody>
      </p:sp>
      <p:sp>
        <p:nvSpPr>
          <p:cNvPr id="37913" name="Text Box 23"/>
          <p:cNvSpPr txBox="1">
            <a:spLocks noChangeArrowheads="1"/>
          </p:cNvSpPr>
          <p:nvPr/>
        </p:nvSpPr>
        <p:spPr bwMode="auto">
          <a:xfrm>
            <a:off x="4140200" y="40243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Rm</a:t>
            </a:r>
          </a:p>
        </p:txBody>
      </p:sp>
      <p:sp>
        <p:nvSpPr>
          <p:cNvPr id="37914" name="Text Box 24"/>
          <p:cNvSpPr txBox="1">
            <a:spLocks noChangeArrowheads="1"/>
          </p:cNvSpPr>
          <p:nvPr/>
        </p:nvSpPr>
        <p:spPr bwMode="auto">
          <a:xfrm>
            <a:off x="4143375" y="4383088"/>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t>IR</a:t>
            </a:r>
          </a:p>
        </p:txBody>
      </p:sp>
      <p:sp>
        <p:nvSpPr>
          <p:cNvPr id="37915" name="Text Box 25"/>
          <p:cNvSpPr txBox="1">
            <a:spLocks noChangeArrowheads="1"/>
          </p:cNvSpPr>
          <p:nvPr/>
        </p:nvSpPr>
        <p:spPr bwMode="auto">
          <a:xfrm>
            <a:off x="4113213" y="4702175"/>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a:t>...</a:t>
            </a:r>
          </a:p>
        </p:txBody>
      </p:sp>
      <p:grpSp>
        <p:nvGrpSpPr>
          <p:cNvPr id="37916" name="Group 26"/>
          <p:cNvGrpSpPr>
            <a:grpSpLocks/>
          </p:cNvGrpSpPr>
          <p:nvPr/>
        </p:nvGrpSpPr>
        <p:grpSpPr bwMode="auto">
          <a:xfrm>
            <a:off x="1135063" y="3076575"/>
            <a:ext cx="714375" cy="242888"/>
            <a:chOff x="715" y="1938"/>
            <a:chExt cx="450" cy="153"/>
          </a:xfrm>
        </p:grpSpPr>
        <p:sp>
          <p:nvSpPr>
            <p:cNvPr id="37938" name="Text Box 27"/>
            <p:cNvSpPr txBox="1">
              <a:spLocks noChangeArrowheads="1"/>
            </p:cNvSpPr>
            <p:nvPr/>
          </p:nvSpPr>
          <p:spPr bwMode="auto">
            <a:xfrm>
              <a:off x="715" y="1938"/>
              <a:ext cx="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i="1">
                  <a:latin typeface="Courier New" panose="02070309020205020404" pitchFamily="49" charset="0"/>
                </a:rPr>
                <a:t>a</a:t>
              </a:r>
            </a:p>
          </p:txBody>
        </p:sp>
        <p:sp>
          <p:nvSpPr>
            <p:cNvPr id="37939" name="Rectangle 28"/>
            <p:cNvSpPr>
              <a:spLocks noChangeArrowheads="1"/>
            </p:cNvSpPr>
            <p:nvPr/>
          </p:nvSpPr>
          <p:spPr bwMode="auto">
            <a:xfrm>
              <a:off x="814" y="1941"/>
              <a:ext cx="351" cy="150"/>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i="1">
                  <a:latin typeface="Courier New" panose="02070309020205020404" pitchFamily="49" charset="0"/>
                </a:rPr>
                <a:t>4</a:t>
              </a:r>
            </a:p>
          </p:txBody>
        </p:sp>
      </p:grpSp>
      <p:sp>
        <p:nvSpPr>
          <p:cNvPr id="37917" name="Text Box 29"/>
          <p:cNvSpPr txBox="1">
            <a:spLocks noChangeArrowheads="1"/>
          </p:cNvSpPr>
          <p:nvPr/>
        </p:nvSpPr>
        <p:spPr bwMode="auto">
          <a:xfrm>
            <a:off x="1135063" y="3405188"/>
            <a:ext cx="1444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i="1">
                <a:latin typeface="Courier New" panose="02070309020205020404" pitchFamily="49" charset="0"/>
              </a:rPr>
              <a:t>b</a:t>
            </a:r>
          </a:p>
        </p:txBody>
      </p:sp>
      <p:sp>
        <p:nvSpPr>
          <p:cNvPr id="37918" name="Rectangle 30"/>
          <p:cNvSpPr>
            <a:spLocks noChangeArrowheads="1"/>
          </p:cNvSpPr>
          <p:nvPr/>
        </p:nvSpPr>
        <p:spPr bwMode="auto">
          <a:xfrm>
            <a:off x="1292225" y="3409950"/>
            <a:ext cx="557213" cy="238125"/>
          </a:xfrm>
          <a:prstGeom prst="rect">
            <a:avLst/>
          </a:prstGeom>
          <a:solidFill>
            <a:srgbClr val="FFFF99"/>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i="1">
                <a:latin typeface="Courier New" panose="02070309020205020404" pitchFamily="49" charset="0"/>
              </a:rPr>
              <a:t>6</a:t>
            </a:r>
          </a:p>
        </p:txBody>
      </p:sp>
      <p:sp>
        <p:nvSpPr>
          <p:cNvPr id="29727" name="Text Box 31"/>
          <p:cNvSpPr txBox="1">
            <a:spLocks noChangeArrowheads="1"/>
          </p:cNvSpPr>
          <p:nvPr/>
        </p:nvSpPr>
        <p:spPr bwMode="auto">
          <a:xfrm>
            <a:off x="1520825" y="3413125"/>
            <a:ext cx="1444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i="1">
                <a:latin typeface="Courier New" panose="02070309020205020404" pitchFamily="49" charset="0"/>
              </a:rPr>
              <a:t>6</a:t>
            </a:r>
          </a:p>
        </p:txBody>
      </p:sp>
      <p:grpSp>
        <p:nvGrpSpPr>
          <p:cNvPr id="37920" name="Group 32"/>
          <p:cNvGrpSpPr>
            <a:grpSpLocks/>
          </p:cNvGrpSpPr>
          <p:nvPr/>
        </p:nvGrpSpPr>
        <p:grpSpPr bwMode="auto">
          <a:xfrm>
            <a:off x="914400" y="2619375"/>
            <a:ext cx="1295400" cy="3098800"/>
            <a:chOff x="576" y="1650"/>
            <a:chExt cx="816" cy="1952"/>
          </a:xfrm>
        </p:grpSpPr>
        <p:sp>
          <p:nvSpPr>
            <p:cNvPr id="37935" name="AutoShape 33"/>
            <p:cNvSpPr>
              <a:spLocks noChangeArrowheads="1"/>
            </p:cNvSpPr>
            <p:nvPr/>
          </p:nvSpPr>
          <p:spPr bwMode="auto">
            <a:xfrm>
              <a:off x="576" y="1842"/>
              <a:ext cx="816" cy="176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7936" name="Text Box 34"/>
            <p:cNvSpPr txBox="1">
              <a:spLocks noChangeArrowheads="1"/>
            </p:cNvSpPr>
            <p:nvPr/>
          </p:nvSpPr>
          <p:spPr bwMode="auto">
            <a:xfrm>
              <a:off x="672" y="1650"/>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t>Program</a:t>
              </a:r>
            </a:p>
          </p:txBody>
        </p:sp>
        <p:sp>
          <p:nvSpPr>
            <p:cNvPr id="37937" name="Line 35"/>
            <p:cNvSpPr>
              <a:spLocks noChangeShapeType="1"/>
            </p:cNvSpPr>
            <p:nvPr/>
          </p:nvSpPr>
          <p:spPr bwMode="auto">
            <a:xfrm>
              <a:off x="576" y="2511"/>
              <a:ext cx="8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21" name="Text Box 36"/>
          <p:cNvSpPr txBox="1">
            <a:spLocks noChangeArrowheads="1"/>
          </p:cNvSpPr>
          <p:nvPr/>
        </p:nvSpPr>
        <p:spPr bwMode="auto">
          <a:xfrm>
            <a:off x="1139825" y="41402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a:latin typeface="Courier New" panose="02070309020205020404" pitchFamily="49" charset="0"/>
              </a:rPr>
              <a:t>...</a:t>
            </a:r>
            <a:endParaRPr lang="en-US" altLang="en-US" b="1" i="1">
              <a:latin typeface="Courier New" panose="02070309020205020404" pitchFamily="49" charset="0"/>
            </a:endParaRPr>
          </a:p>
        </p:txBody>
      </p:sp>
      <p:sp>
        <p:nvSpPr>
          <p:cNvPr id="29733" name="Text Box 37"/>
          <p:cNvSpPr txBox="1">
            <a:spLocks noChangeArrowheads="1"/>
          </p:cNvSpPr>
          <p:nvPr/>
        </p:nvSpPr>
        <p:spPr bwMode="auto">
          <a:xfrm>
            <a:off x="1138238" y="44005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i="1">
                <a:latin typeface="Courier New" panose="02070309020205020404" pitchFamily="49" charset="0"/>
              </a:rPr>
              <a:t>a=b+2</a:t>
            </a:r>
          </a:p>
        </p:txBody>
      </p:sp>
      <p:grpSp>
        <p:nvGrpSpPr>
          <p:cNvPr id="37923" name="Group 38"/>
          <p:cNvGrpSpPr>
            <a:grpSpLocks/>
          </p:cNvGrpSpPr>
          <p:nvPr/>
        </p:nvGrpSpPr>
        <p:grpSpPr bwMode="auto">
          <a:xfrm>
            <a:off x="6299200" y="3733800"/>
            <a:ext cx="209550" cy="476250"/>
            <a:chOff x="5144" y="2716"/>
            <a:chExt cx="192" cy="516"/>
          </a:xfrm>
        </p:grpSpPr>
        <p:grpSp>
          <p:nvGrpSpPr>
            <p:cNvPr id="37927" name="Group 39"/>
            <p:cNvGrpSpPr>
              <a:grpSpLocks/>
            </p:cNvGrpSpPr>
            <p:nvPr/>
          </p:nvGrpSpPr>
          <p:grpSpPr bwMode="auto">
            <a:xfrm>
              <a:off x="5148" y="2716"/>
              <a:ext cx="188" cy="256"/>
              <a:chOff x="5148" y="2716"/>
              <a:chExt cx="188" cy="256"/>
            </a:xfrm>
          </p:grpSpPr>
          <p:sp>
            <p:nvSpPr>
              <p:cNvPr id="37932" name="Line 40"/>
              <p:cNvSpPr>
                <a:spLocks noChangeShapeType="1"/>
              </p:cNvSpPr>
              <p:nvPr/>
            </p:nvSpPr>
            <p:spPr bwMode="auto">
              <a:xfrm>
                <a:off x="5148" y="2716"/>
                <a:ext cx="0" cy="2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3" name="Line 41"/>
              <p:cNvSpPr>
                <a:spLocks noChangeShapeType="1"/>
              </p:cNvSpPr>
              <p:nvPr/>
            </p:nvSpPr>
            <p:spPr bwMode="auto">
              <a:xfrm>
                <a:off x="5148" y="2716"/>
                <a:ext cx="188"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4" name="Line 42"/>
              <p:cNvSpPr>
                <a:spLocks noChangeShapeType="1"/>
              </p:cNvSpPr>
              <p:nvPr/>
            </p:nvSpPr>
            <p:spPr bwMode="auto">
              <a:xfrm>
                <a:off x="5152" y="2932"/>
                <a:ext cx="56" cy="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28" name="Line 43"/>
            <p:cNvSpPr>
              <a:spLocks noChangeShapeType="1"/>
            </p:cNvSpPr>
            <p:nvPr/>
          </p:nvSpPr>
          <p:spPr bwMode="auto">
            <a:xfrm flipV="1">
              <a:off x="5144" y="3020"/>
              <a:ext cx="0" cy="2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9" name="Line 44"/>
            <p:cNvSpPr>
              <a:spLocks noChangeShapeType="1"/>
            </p:cNvSpPr>
            <p:nvPr/>
          </p:nvSpPr>
          <p:spPr bwMode="auto">
            <a:xfrm flipV="1">
              <a:off x="5144" y="3044"/>
              <a:ext cx="188"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0" name="Line 45"/>
            <p:cNvSpPr>
              <a:spLocks noChangeShapeType="1"/>
            </p:cNvSpPr>
            <p:nvPr/>
          </p:nvSpPr>
          <p:spPr bwMode="auto">
            <a:xfrm flipV="1">
              <a:off x="5148" y="2976"/>
              <a:ext cx="56" cy="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1" name="Line 46"/>
            <p:cNvSpPr>
              <a:spLocks noChangeShapeType="1"/>
            </p:cNvSpPr>
            <p:nvPr/>
          </p:nvSpPr>
          <p:spPr bwMode="auto">
            <a:xfrm flipV="1">
              <a:off x="5332" y="28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43" name="Text Box 47"/>
          <p:cNvSpPr txBox="1">
            <a:spLocks noChangeArrowheads="1"/>
          </p:cNvSpPr>
          <p:nvPr/>
        </p:nvSpPr>
        <p:spPr bwMode="auto">
          <a:xfrm>
            <a:off x="5048250" y="4360863"/>
            <a:ext cx="1444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i="1">
                <a:latin typeface="Courier New" panose="02070309020205020404" pitchFamily="49" charset="0"/>
              </a:rPr>
              <a:t>2</a:t>
            </a:r>
          </a:p>
        </p:txBody>
      </p:sp>
      <p:sp>
        <p:nvSpPr>
          <p:cNvPr id="29744" name="Text Box 48"/>
          <p:cNvSpPr txBox="1">
            <a:spLocks noChangeArrowheads="1"/>
          </p:cNvSpPr>
          <p:nvPr/>
        </p:nvSpPr>
        <p:spPr bwMode="auto">
          <a:xfrm>
            <a:off x="6521450" y="3856038"/>
            <a:ext cx="1444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b="1" i="1">
                <a:latin typeface="Courier New" panose="02070309020205020404" pitchFamily="49" charset="0"/>
              </a:rPr>
              <a:t>8</a:t>
            </a:r>
          </a:p>
        </p:txBody>
      </p:sp>
      <p:sp>
        <p:nvSpPr>
          <p:cNvPr id="29745" name="Line 49"/>
          <p:cNvSpPr>
            <a:spLocks noChangeShapeType="1"/>
          </p:cNvSpPr>
          <p:nvPr/>
        </p:nvSpPr>
        <p:spPr bwMode="auto">
          <a:xfrm flipV="1">
            <a:off x="1508125" y="3113088"/>
            <a:ext cx="155575" cy="13652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8</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4.16667E-6 -3.33333E-6 L 0.38263 -0.00555 " pathEditMode="relative" rAng="0" ptsTypes="AA">
                                      <p:cBhvr>
                                        <p:cTn id="6" dur="2000" fill="hold"/>
                                        <p:tgtEl>
                                          <p:spTgt spid="29733"/>
                                        </p:tgtEl>
                                        <p:attrNameLst>
                                          <p:attrName>ppt_x</p:attrName>
                                          <p:attrName>ppt_y</p:attrName>
                                        </p:attrNameLst>
                                      </p:cBhvr>
                                      <p:rCtr x="19132" y="-27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29727"/>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1.94444E-6 -1.85185E-6 L 0.36597 -0.02639 " pathEditMode="relative" rAng="0" ptsTypes="AA">
                                      <p:cBhvr>
                                        <p:cTn id="12" dur="2000" fill="hold"/>
                                        <p:tgtEl>
                                          <p:spTgt spid="29727"/>
                                        </p:tgtEl>
                                        <p:attrNameLst>
                                          <p:attrName>ppt_x</p:attrName>
                                          <p:attrName>ppt_y</p:attrName>
                                        </p:attrNameLst>
                                      </p:cBhvr>
                                      <p:rCtr x="18299" y="-1319"/>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1" nodeType="clickEffect">
                                  <p:stCondLst>
                                    <p:cond delay="0"/>
                                  </p:stCondLst>
                                  <p:childTnLst>
                                    <p:animMotion origin="layout" path="M 0.36597 -0.02639 L 0.51059 0.04167 " pathEditMode="relative" rAng="0" ptsTypes="AA">
                                      <p:cBhvr>
                                        <p:cTn id="16" dur="2000" fill="hold"/>
                                        <p:tgtEl>
                                          <p:spTgt spid="29727"/>
                                        </p:tgtEl>
                                        <p:attrNameLst>
                                          <p:attrName>ppt_x</p:attrName>
                                          <p:attrName>ppt_y</p:attrName>
                                        </p:attrNameLst>
                                      </p:cBhvr>
                                      <p:rCtr x="7222" y="3403"/>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9743"/>
                                        </p:tgtEl>
                                        <p:attrNameLst>
                                          <p:attrName>style.visibility</p:attrName>
                                        </p:attrNameLst>
                                      </p:cBhvr>
                                      <p:to>
                                        <p:strVal val="visible"/>
                                      </p:to>
                                    </p:set>
                                  </p:childTnLst>
                                </p:cTn>
                              </p:par>
                              <p:par>
                                <p:cTn id="21" presetID="0" presetClass="path" presetSubtype="0" accel="50000" decel="50000" fill="hold" grpId="0" nodeType="withEffect">
                                  <p:stCondLst>
                                    <p:cond delay="0"/>
                                  </p:stCondLst>
                                  <p:childTnLst>
                                    <p:animMotion origin="layout" path="M -1.38889E-6 1.11111E-6 L 0.12396 -0.05579 " pathEditMode="relative" rAng="0" ptsTypes="AA">
                                      <p:cBhvr>
                                        <p:cTn id="22" dur="2000" fill="hold"/>
                                        <p:tgtEl>
                                          <p:spTgt spid="29743"/>
                                        </p:tgtEl>
                                        <p:attrNameLst>
                                          <p:attrName>ppt_x</p:attrName>
                                          <p:attrName>ppt_y</p:attrName>
                                        </p:attrNameLst>
                                      </p:cBhvr>
                                      <p:rCtr x="6198" y="-2801"/>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9744"/>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00017 4.81481E-6 C 0.01111 -0.00602 0.02118 -0.01297 0.0283 -0.02639 C 0.02916 -0.0294 0.03194 -0.03496 0.03194 -0.0345 C 0.0335 -0.04352 0.03507 -0.05163 0.03611 -0.05996 C 0.03576 -0.06806 0.03663 -0.08241 0.03333 -0.09098 C 0.0276 -0.10625 0.01493 -0.11737 0.00295 -0.12061 C -0.00608 -0.12686 -0.01702 -0.12848 -0.02657 -0.13125 C -0.0566 -0.13936 -0.08854 -0.13982 -0.1191 -0.14075 C -0.12761 -0.13982 -0.13611 -0.13774 -0.14445 -0.14005 C -0.15295 -0.13982 -0.16129 -0.13936 -0.16979 -0.13913 C -0.17292 -0.13866 -0.17604 -0.13797 -0.179 -0.13797 C -0.18195 -0.13797 -0.18733 -0.13913 -0.18733 -0.13866 " pathEditMode="relative" rAng="0" ptsTypes="fffffffffffA">
                                      <p:cBhvr>
                                        <p:cTn id="28" dur="2000" fill="hold"/>
                                        <p:tgtEl>
                                          <p:spTgt spid="29744"/>
                                        </p:tgtEl>
                                        <p:attrNameLst>
                                          <p:attrName>ppt_x</p:attrName>
                                          <p:attrName>ppt_y</p:attrName>
                                        </p:attrNameLst>
                                      </p:cBhvr>
                                      <p:rCtr x="-7552" y="-703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grpId="2" nodeType="clickEffect">
                                  <p:stCondLst>
                                    <p:cond delay="0"/>
                                  </p:stCondLst>
                                  <p:childTnLst>
                                    <p:animMotion origin="layout" path="M -0.18733 -0.13866 L -0.53195 -0.11297 " pathEditMode="relative" rAng="0" ptsTypes="AA">
                                      <p:cBhvr>
                                        <p:cTn id="32" dur="2000" fill="hold"/>
                                        <p:tgtEl>
                                          <p:spTgt spid="29744"/>
                                        </p:tgtEl>
                                        <p:attrNameLst>
                                          <p:attrName>ppt_x</p:attrName>
                                          <p:attrName>ppt_y</p:attrName>
                                        </p:attrNameLst>
                                      </p:cBhvr>
                                      <p:rCtr x="-17240" y="1273"/>
                                    </p:animMotion>
                                  </p:childTnLst>
                                </p:cTn>
                              </p:par>
                            </p:childTnLst>
                          </p:cTn>
                        </p:par>
                        <p:par>
                          <p:cTn id="33" fill="hold" nodeType="afterGroup">
                            <p:stCondLst>
                              <p:cond delay="2000"/>
                            </p:stCondLst>
                            <p:childTnLst>
                              <p:par>
                                <p:cTn id="34" presetID="1" presetClass="entr" presetSubtype="0" fill="hold" grpId="0" nodeType="afterEffect">
                                  <p:stCondLst>
                                    <p:cond delay="500"/>
                                  </p:stCondLst>
                                  <p:childTnLst>
                                    <p:set>
                                      <p:cBhvr>
                                        <p:cTn id="35" dur="1" fill="hold">
                                          <p:stCondLst>
                                            <p:cond delay="0"/>
                                          </p:stCondLst>
                                        </p:cTn>
                                        <p:tgtEl>
                                          <p:spTgt spid="29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7" grpId="0"/>
      <p:bldP spid="29727" grpId="1"/>
      <p:bldP spid="29727" grpId="2"/>
      <p:bldP spid="29733" grpId="0"/>
      <p:bldP spid="29743" grpId="0"/>
      <p:bldP spid="29743" grpId="1"/>
      <p:bldP spid="29744" grpId="0"/>
      <p:bldP spid="29744" grpId="1"/>
      <p:bldP spid="29744" grpId="2"/>
      <p:bldP spid="297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en-US" sz="3600" smtClean="0"/>
              <a:t>Welcome to C Programming Language</a:t>
            </a:r>
          </a:p>
        </p:txBody>
      </p:sp>
      <p:sp>
        <p:nvSpPr>
          <p:cNvPr id="38917" name="Rectangle 3"/>
          <p:cNvSpPr>
            <a:spLocks noGrp="1" noChangeArrowheads="1"/>
          </p:cNvSpPr>
          <p:nvPr>
            <p:ph type="body" idx="1"/>
          </p:nvPr>
        </p:nvSpPr>
        <p:spPr>
          <a:xfrm>
            <a:off x="381000" y="1219200"/>
            <a:ext cx="8534400" cy="1379538"/>
          </a:xfrm>
        </p:spPr>
        <p:txBody>
          <a:bodyPr/>
          <a:lstStyle/>
          <a:p>
            <a:pPr eaLnBrk="1" hangingPunct="1">
              <a:lnSpc>
                <a:spcPct val="90000"/>
              </a:lnSpc>
            </a:pPr>
            <a:r>
              <a:rPr lang="en-US" altLang="en-US" sz="2800" smtClean="0"/>
              <a:t>Now that we have an overall understanding of the computer, we can start writing C programs.</a:t>
            </a:r>
          </a:p>
          <a:p>
            <a:pPr eaLnBrk="1" hangingPunct="1">
              <a:lnSpc>
                <a:spcPct val="90000"/>
              </a:lnSpc>
            </a:pPr>
            <a:r>
              <a:rPr lang="en-US" altLang="en-US" sz="2800" smtClean="0"/>
              <a:t>Remember:</a:t>
            </a:r>
          </a:p>
        </p:txBody>
      </p:sp>
      <p:grpSp>
        <p:nvGrpSpPr>
          <p:cNvPr id="38918" name="Group 13"/>
          <p:cNvGrpSpPr>
            <a:grpSpLocks/>
          </p:cNvGrpSpPr>
          <p:nvPr/>
        </p:nvGrpSpPr>
        <p:grpSpPr bwMode="auto">
          <a:xfrm>
            <a:off x="628650" y="2139950"/>
            <a:ext cx="8047038" cy="4460875"/>
            <a:chOff x="240" y="864"/>
            <a:chExt cx="5424" cy="3299"/>
          </a:xfrm>
        </p:grpSpPr>
        <p:sp>
          <p:nvSpPr>
            <p:cNvPr id="38920" name="AutoShape 4"/>
            <p:cNvSpPr>
              <a:spLocks noChangeArrowheads="1"/>
            </p:cNvSpPr>
            <p:nvPr/>
          </p:nvSpPr>
          <p:spPr bwMode="auto">
            <a:xfrm>
              <a:off x="384" y="1152"/>
              <a:ext cx="1584" cy="1200"/>
            </a:xfrm>
            <a:prstGeom prst="wedgeRoundRectCallout">
              <a:avLst>
                <a:gd name="adj1" fmla="val -8458"/>
                <a:gd name="adj2" fmla="val 80750"/>
                <a:gd name="adj3" fmla="val 16667"/>
              </a:avLst>
            </a:prstGeom>
            <a:solidFill>
              <a:schemeClr val="accent1"/>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We write our programs in</a:t>
              </a:r>
            </a:p>
            <a:p>
              <a:pPr eaLnBrk="1" hangingPunct="1"/>
              <a:r>
                <a:rPr lang="en-US" altLang="en-US" sz="1600" i="1"/>
                <a:t>"C language"</a:t>
              </a:r>
              <a:r>
                <a:rPr lang="en-US" altLang="en-US" sz="1600"/>
                <a:t> (which is an English-like language)</a:t>
              </a:r>
            </a:p>
          </p:txBody>
        </p:sp>
        <p:sp>
          <p:nvSpPr>
            <p:cNvPr id="38921" name="Text Box 5"/>
            <p:cNvSpPr txBox="1">
              <a:spLocks noChangeArrowheads="1"/>
            </p:cNvSpPr>
            <p:nvPr/>
          </p:nvSpPr>
          <p:spPr bwMode="auto">
            <a:xfrm>
              <a:off x="240" y="2732"/>
              <a:ext cx="1871" cy="8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1">
                  <a:latin typeface="Courier New" panose="02070309020205020404" pitchFamily="49" charset="0"/>
                </a:rPr>
                <a:t>#include &lt;stdio.h&gt;</a:t>
              </a:r>
            </a:p>
            <a:p>
              <a:pPr eaLnBrk="1" hangingPunct="1"/>
              <a:r>
                <a:rPr lang="en-US" altLang="en-US" sz="1200" b="1">
                  <a:latin typeface="Courier New" panose="02070309020205020404" pitchFamily="49" charset="0"/>
                </a:rPr>
                <a:t>int main()</a:t>
              </a:r>
            </a:p>
            <a:p>
              <a:pPr eaLnBrk="1" hangingPunct="1"/>
              <a:r>
                <a:rPr lang="en-US" altLang="en-US" sz="1200" b="1">
                  <a:latin typeface="Courier New" panose="02070309020205020404" pitchFamily="49" charset="0"/>
                </a:rPr>
                <a:t>{</a:t>
              </a:r>
            </a:p>
            <a:p>
              <a:pPr eaLnBrk="1" hangingPunct="1"/>
              <a:r>
                <a:rPr lang="en-US" altLang="en-US" sz="1200" b="1">
                  <a:latin typeface="Courier New" panose="02070309020205020404" pitchFamily="49" charset="0"/>
                </a:rPr>
                <a:t>   printf("Hello world!");</a:t>
              </a:r>
            </a:p>
            <a:p>
              <a:pPr eaLnBrk="1" hangingPunct="1"/>
              <a:r>
                <a:rPr lang="en-US" altLang="en-US" sz="1200" b="1">
                  <a:latin typeface="Courier New" panose="02070309020205020404" pitchFamily="49" charset="0"/>
                </a:rPr>
                <a:t>   return 0;</a:t>
              </a:r>
            </a:p>
            <a:p>
              <a:pPr eaLnBrk="1" hangingPunct="1"/>
              <a:r>
                <a:rPr lang="en-US" altLang="en-US" sz="1200" b="1">
                  <a:latin typeface="Courier New" panose="02070309020205020404" pitchFamily="49" charset="0"/>
                </a:rPr>
                <a:t>}</a:t>
              </a:r>
            </a:p>
          </p:txBody>
        </p:sp>
        <p:sp>
          <p:nvSpPr>
            <p:cNvPr id="38922" name="AutoShape 6"/>
            <p:cNvSpPr>
              <a:spLocks noChangeArrowheads="1"/>
            </p:cNvSpPr>
            <p:nvPr/>
          </p:nvSpPr>
          <p:spPr bwMode="auto">
            <a:xfrm>
              <a:off x="2208" y="1152"/>
              <a:ext cx="1632" cy="1296"/>
            </a:xfrm>
            <a:prstGeom prst="wedgeRoundRectCallout">
              <a:avLst>
                <a:gd name="adj1" fmla="val -7352"/>
                <a:gd name="adj2" fmla="val 97375"/>
                <a:gd name="adj3" fmla="val 16667"/>
              </a:avLst>
            </a:prstGeom>
            <a:solidFill>
              <a:schemeClr val="accent1"/>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We use a compiler (such as GCC, Visual C, Borland C, etc.) to translate our program from "C language" to </a:t>
              </a:r>
              <a:r>
                <a:rPr lang="en-US" altLang="en-US" sz="1600" i="1"/>
                <a:t>"machine language"</a:t>
              </a:r>
            </a:p>
          </p:txBody>
        </p:sp>
        <p:sp>
          <p:nvSpPr>
            <p:cNvPr id="38923" name="AutoShape 7"/>
            <p:cNvSpPr>
              <a:spLocks noChangeArrowheads="1"/>
            </p:cNvSpPr>
            <p:nvPr/>
          </p:nvSpPr>
          <p:spPr bwMode="auto">
            <a:xfrm>
              <a:off x="2160" y="2928"/>
              <a:ext cx="1872" cy="528"/>
            </a:xfrm>
            <a:prstGeom prst="rightArrow">
              <a:avLst>
                <a:gd name="adj1" fmla="val 50000"/>
                <a:gd name="adj2" fmla="val 88636"/>
              </a:avLst>
            </a:prstGeom>
            <a:solidFill>
              <a:srgbClr val="FFFF00"/>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a:t>Compile &amp; Link</a:t>
              </a:r>
            </a:p>
          </p:txBody>
        </p:sp>
        <p:sp>
          <p:nvSpPr>
            <p:cNvPr id="38924" name="AutoShape 8"/>
            <p:cNvSpPr>
              <a:spLocks noChangeArrowheads="1"/>
            </p:cNvSpPr>
            <p:nvPr/>
          </p:nvSpPr>
          <p:spPr bwMode="auto">
            <a:xfrm>
              <a:off x="4032" y="864"/>
              <a:ext cx="1632" cy="1584"/>
            </a:xfrm>
            <a:prstGeom prst="wedgeRoundRectCallout">
              <a:avLst>
                <a:gd name="adj1" fmla="val -6741"/>
                <a:gd name="adj2" fmla="val 78032"/>
                <a:gd name="adj3" fmla="val 16667"/>
              </a:avLst>
            </a:prstGeom>
            <a:solidFill>
              <a:schemeClr val="accent1"/>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This is the executable code in "machine language."</a:t>
              </a:r>
            </a:p>
            <a:p>
              <a:pPr eaLnBrk="1" hangingPunct="1"/>
              <a:endParaRPr lang="en-US" altLang="en-US" sz="1600"/>
            </a:p>
            <a:p>
              <a:pPr eaLnBrk="1" hangingPunct="1"/>
              <a:r>
                <a:rPr lang="en-US" altLang="en-US" sz="1600"/>
                <a:t>This is the only thing the computer can understand and run (execute).</a:t>
              </a:r>
            </a:p>
          </p:txBody>
        </p:sp>
        <p:sp>
          <p:nvSpPr>
            <p:cNvPr id="38925" name="Text Box 9"/>
            <p:cNvSpPr txBox="1">
              <a:spLocks noChangeArrowheads="1"/>
            </p:cNvSpPr>
            <p:nvPr/>
          </p:nvSpPr>
          <p:spPr bwMode="auto">
            <a:xfrm>
              <a:off x="4080" y="2904"/>
              <a:ext cx="1440" cy="6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1">
                  <a:latin typeface="Courier New" panose="02070309020205020404" pitchFamily="49" charset="0"/>
                </a:rPr>
                <a:t>1110101011001001010001010100101000010010100101010101000101001000100101001</a:t>
              </a:r>
            </a:p>
          </p:txBody>
        </p:sp>
        <p:sp>
          <p:nvSpPr>
            <p:cNvPr id="38926" name="Text Box 10"/>
            <p:cNvSpPr txBox="1">
              <a:spLocks noChangeArrowheads="1"/>
            </p:cNvSpPr>
            <p:nvPr/>
          </p:nvSpPr>
          <p:spPr bwMode="auto">
            <a:xfrm>
              <a:off x="336" y="3744"/>
              <a:ext cx="16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600" i="1">
                  <a:solidFill>
                    <a:srgbClr val="FF0000"/>
                  </a:solidFill>
                </a:rPr>
                <a:t>(source code)</a:t>
              </a:r>
            </a:p>
          </p:txBody>
        </p:sp>
        <p:sp>
          <p:nvSpPr>
            <p:cNvPr id="38927" name="Text Box 11"/>
            <p:cNvSpPr txBox="1">
              <a:spLocks noChangeArrowheads="1"/>
            </p:cNvSpPr>
            <p:nvPr/>
          </p:nvSpPr>
          <p:spPr bwMode="auto">
            <a:xfrm>
              <a:off x="2304" y="3744"/>
              <a:ext cx="16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1600" i="1">
                  <a:solidFill>
                    <a:srgbClr val="FF0000"/>
                  </a:solidFill>
                </a:rPr>
                <a:t>(object code)</a:t>
              </a:r>
            </a:p>
          </p:txBody>
        </p:sp>
        <p:sp>
          <p:nvSpPr>
            <p:cNvPr id="38928" name="Text Box 12"/>
            <p:cNvSpPr txBox="1">
              <a:spLocks noChangeArrowheads="1"/>
            </p:cNvSpPr>
            <p:nvPr/>
          </p:nvSpPr>
          <p:spPr bwMode="auto">
            <a:xfrm>
              <a:off x="4080" y="3553"/>
              <a:ext cx="158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i="1">
                  <a:solidFill>
                    <a:srgbClr val="FF0000"/>
                  </a:solidFill>
                </a:rPr>
                <a:t>(machine code</a:t>
              </a:r>
            </a:p>
            <a:p>
              <a:pPr algn="ctr" eaLnBrk="1" hangingPunct="1"/>
              <a:r>
                <a:rPr lang="en-US" altLang="en-US" sz="1600" i="1">
                  <a:solidFill>
                    <a:srgbClr val="FF0000"/>
                  </a:solidFill>
                </a:rPr>
                <a:t>or</a:t>
              </a:r>
            </a:p>
            <a:p>
              <a:pPr algn="ctr" eaLnBrk="1" hangingPunct="1"/>
              <a:r>
                <a:rPr lang="en-US" altLang="en-US" sz="1600" i="1">
                  <a:solidFill>
                    <a:srgbClr val="FF0000"/>
                  </a:solidFill>
                </a:rPr>
                <a:t>executable code)</a:t>
              </a:r>
            </a:p>
          </p:txBody>
        </p:sp>
      </p:grpSp>
      <p:sp>
        <p:nvSpPr>
          <p:cNvPr id="44061" name="Rectangle 29"/>
          <p:cNvSpPr>
            <a:spLocks noChangeArrowheads="1"/>
          </p:cNvSpPr>
          <p:nvPr/>
        </p:nvSpPr>
        <p:spPr bwMode="auto">
          <a:xfrm>
            <a:off x="622300" y="4659313"/>
            <a:ext cx="2782888" cy="1196975"/>
          </a:xfrm>
          <a:prstGeom prst="rect">
            <a:avLst/>
          </a:prstGeom>
          <a:solidFill>
            <a:srgbClr val="FF0000">
              <a:alpha val="54901"/>
            </a:srgbClr>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MS PGothic" panose="020B0600070205080204" pitchFamily="34" charset="-128"/>
              </a:defRPr>
            </a:lvl1pPr>
            <a:lvl2pPr marL="742950" indent="-285750" eaLnBrk="0" hangingPunct="0">
              <a:defRPr sz="1400">
                <a:solidFill>
                  <a:schemeClr val="tx1"/>
                </a:solidFill>
                <a:latin typeface="Arial" panose="020B0604020202020204" pitchFamily="34" charset="0"/>
                <a:ea typeface="MS PGothic" panose="020B0600070205080204" pitchFamily="34" charset="-128"/>
              </a:defRPr>
            </a:lvl2pPr>
            <a:lvl3pPr marL="1143000" indent="-228600" eaLnBrk="0" hangingPunct="0">
              <a:defRPr sz="1400">
                <a:solidFill>
                  <a:schemeClr val="tx1"/>
                </a:solidFill>
                <a:latin typeface="Arial" panose="020B0604020202020204" pitchFamily="34" charset="0"/>
                <a:ea typeface="MS PGothic" panose="020B0600070205080204" pitchFamily="34" charset="-128"/>
              </a:defRPr>
            </a:lvl3pPr>
            <a:lvl4pPr marL="1600200" indent="-228600" eaLnBrk="0" hangingPunct="0">
              <a:defRPr sz="1400">
                <a:solidFill>
                  <a:schemeClr val="tx1"/>
                </a:solidFill>
                <a:latin typeface="Arial" panose="020B0604020202020204" pitchFamily="34" charset="0"/>
                <a:ea typeface="MS PGothic" panose="020B0600070205080204" pitchFamily="34" charset="-128"/>
              </a:defRPr>
            </a:lvl4pPr>
            <a:lvl5pPr marL="2057400" indent="-228600" eaLnBrk="0" hangingPunct="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pPr eaLnBrk="1" hangingPunct="1"/>
            <a:fld id="{AB8E9EC5-FB77-4F45-B5D3-A7910001939A}" type="slidenum">
              <a:rPr lang="en-US" altLang="en-US" smtClean="0">
                <a:latin typeface="Comic Sans MS" panose="030F0702030302020204" pitchFamily="66" charset="0"/>
              </a:rPr>
              <a:pPr eaLnBrk="1" hangingPunct="1"/>
              <a:t>9</a:t>
            </a:fld>
            <a:endParaRPr lang="en-US"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61"/>
                                        </p:tgtEl>
                                        <p:attrNameLst>
                                          <p:attrName>style.visibility</p:attrName>
                                        </p:attrNameLst>
                                      </p:cBhvr>
                                      <p:to>
                                        <p:strVal val="visible"/>
                                      </p:to>
                                    </p:set>
                                    <p:animEffect transition="in" filter="fade">
                                      <p:cBhvr>
                                        <p:cTn id="7" dur="1000"/>
                                        <p:tgtEl>
                                          <p:spTgt spid="44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1"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3874</TotalTime>
  <Words>4834</Words>
  <Application>Microsoft Office PowerPoint</Application>
  <PresentationFormat>On-screen Show (4:3)</PresentationFormat>
  <Paragraphs>1089</Paragraphs>
  <Slides>74</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ＭＳ Ｐゴシック</vt:lpstr>
      <vt:lpstr>ＭＳ Ｐゴシック</vt:lpstr>
      <vt:lpstr>Arial</vt:lpstr>
      <vt:lpstr>Calibri</vt:lpstr>
      <vt:lpstr>Comic Sans MS</vt:lpstr>
      <vt:lpstr>Courier New</vt:lpstr>
      <vt:lpstr>Times New Roman</vt:lpstr>
      <vt:lpstr>Verdana</vt:lpstr>
      <vt:lpstr>Wingdings</vt:lpstr>
      <vt:lpstr>Wingdings 2</vt:lpstr>
      <vt:lpstr>Default Design</vt:lpstr>
      <vt:lpstr>A computer system</vt:lpstr>
      <vt:lpstr>CPU: Central Processing Unit</vt:lpstr>
      <vt:lpstr>CPU: Central Processing Unit</vt:lpstr>
      <vt:lpstr>How are the instructions executed?</vt:lpstr>
      <vt:lpstr>How do we write programs?</vt:lpstr>
      <vt:lpstr>Statement vs. Instruction</vt:lpstr>
      <vt:lpstr>Why have input/output?</vt:lpstr>
      <vt:lpstr>Execution of an instruction</vt:lpstr>
      <vt:lpstr>Welcome to C Programming Language</vt:lpstr>
      <vt:lpstr>Our first C program: Hello World</vt:lpstr>
      <vt:lpstr>Need for input</vt:lpstr>
      <vt:lpstr>A program that also performs input</vt:lpstr>
      <vt:lpstr>Variables</vt:lpstr>
      <vt:lpstr>Variables</vt:lpstr>
      <vt:lpstr>Variables</vt:lpstr>
      <vt:lpstr>Variables</vt:lpstr>
      <vt:lpstr>PowerPoint Presentation</vt:lpstr>
      <vt:lpstr>C IDENTIFIERS</vt:lpstr>
      <vt:lpstr>C IDENTIFIERS</vt:lpstr>
      <vt:lpstr>C VARIABLES</vt:lpstr>
      <vt:lpstr>C VARIABLES</vt:lpstr>
      <vt:lpstr>C KEYWORDS/RESERVED WORDS</vt:lpstr>
      <vt:lpstr>OTHERS</vt:lpstr>
      <vt:lpstr>OTHERS</vt:lpstr>
      <vt:lpstr>COMMENTS</vt:lpstr>
      <vt:lpstr>COMMAS</vt:lpstr>
      <vt:lpstr>WHITESPACES</vt:lpstr>
      <vt:lpstr>SYNTAX &amp; SEMANTIC</vt:lpstr>
      <vt:lpstr>SYNTAX &amp; SEMANTIC</vt:lpstr>
      <vt:lpstr>PSEUDOCODE &amp; ALGORITHM</vt:lpstr>
      <vt:lpstr>PSEUDOCODE &amp; ALGORITHM</vt:lpstr>
      <vt:lpstr>PSEUDOCODE &amp; ALGORITHM</vt:lpstr>
      <vt:lpstr>Rules for identifier names</vt:lpstr>
      <vt:lpstr>Rules for identifier names</vt:lpstr>
      <vt:lpstr>Standard data types</vt:lpstr>
      <vt:lpstr>Integers</vt:lpstr>
      <vt:lpstr>Integers</vt:lpstr>
      <vt:lpstr>Integers</vt:lpstr>
      <vt:lpstr>Floating-point numbers</vt:lpstr>
      <vt:lpstr>Floating-point numbers</vt:lpstr>
      <vt:lpstr>Floating-point numbers</vt:lpstr>
      <vt:lpstr>Characters</vt:lpstr>
      <vt:lpstr>Characters</vt:lpstr>
      <vt:lpstr>Characters</vt:lpstr>
      <vt:lpstr>ASCII table (partial)</vt:lpstr>
      <vt:lpstr>Characters</vt:lpstr>
      <vt:lpstr>Characters</vt:lpstr>
      <vt:lpstr>Characters</vt:lpstr>
      <vt:lpstr>Characters</vt:lpstr>
      <vt:lpstr>Constants</vt:lpstr>
      <vt:lpstr>Example</vt:lpstr>
      <vt:lpstr>Enumerated type</vt:lpstr>
      <vt:lpstr>Operators</vt:lpstr>
      <vt:lpstr>Assignment and type conversion</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 precedence table</vt:lpstr>
      <vt:lpstr>Operators</vt:lpstr>
      <vt:lpstr>Type casting</vt:lpstr>
      <vt:lpstr>Type casting</vt:lpstr>
      <vt:lpstr>Precedence examples</vt:lpstr>
      <vt:lpstr>Mixing types</vt:lpstr>
    </vt:vector>
  </TitlesOfParts>
  <Company>Bogazici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CMPE150 Lecture Notes</dc:title>
  <dc:subject>Introduction</dc:subject>
  <dc:creator>Tuna Tugcu</dc:creator>
  <cp:lastModifiedBy>j k</cp:lastModifiedBy>
  <cp:revision>116</cp:revision>
  <dcterms:created xsi:type="dcterms:W3CDTF">2008-02-12T13:56:14Z</dcterms:created>
  <dcterms:modified xsi:type="dcterms:W3CDTF">2014-11-11T07:10:51Z</dcterms:modified>
</cp:coreProperties>
</file>