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21066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959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971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64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55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218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263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96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582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1921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5117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3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588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160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531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2274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602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70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13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8761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7274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6560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605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636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5555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789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121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87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80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43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813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065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C5069819-233F-4C4A-BC28-8C7882936D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99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562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080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0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642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140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47328-5018-4FC8-B631-D5687B46D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675DA-BF19-4B55-906F-BB0B916B7C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A328A-4EF2-422E-A6F3-5CA8F84695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714AF-BECE-4BA0-A55A-ACAA2A0535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1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740F7-8BE2-4629-8E82-21E325574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79C1B-8FFA-4739-805A-F15DF7A9F5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4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54E02-455A-4289-9A55-AE7705F20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4ED0E-848D-4298-B6B8-3A2C7198E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A7627-B413-4817-93A2-14E037B396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7DD7B-9065-4995-ABA2-95F2507339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ADAAD2A-EBDE-41BA-BFBC-A33298579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icrosoft.com/expres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066800" y="1828800"/>
            <a:ext cx="7162800" cy="3200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500"/>
              </a:spcBef>
              <a:buSzPct val="100000"/>
            </a:pPr>
            <a:r>
              <a:rPr lang="en-US" altLang="en-US" sz="6000" dirty="0" smtClean="0">
                <a:solidFill>
                  <a:srgbClr val="000000"/>
                </a:solidFill>
                <a:latin typeface="Calibri" pitchFamily="34" charset="0"/>
              </a:rPr>
              <a:t>Visual Studio </a:t>
            </a:r>
            <a:r>
              <a:rPr lang="en-US" altLang="en-US" sz="6000" dirty="0">
                <a:solidFill>
                  <a:srgbClr val="000000"/>
                </a:solidFill>
                <a:latin typeface="Calibri" pitchFamily="34" charset="0"/>
              </a:rPr>
              <a:t>C++ </a:t>
            </a:r>
            <a:endParaRPr lang="en-US" altLang="en-US" sz="6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spcBef>
                <a:spcPts val="1500"/>
              </a:spcBef>
              <a:buSzPct val="100000"/>
            </a:pPr>
            <a:r>
              <a:rPr lang="en-US" altLang="en-US" sz="2800" i="1" dirty="0" smtClean="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en-US" altLang="en-US" sz="2800" i="1" dirty="0">
                <a:solidFill>
                  <a:srgbClr val="000000"/>
                </a:solidFill>
                <a:latin typeface="Calibri" pitchFamily="34" charset="0"/>
              </a:rPr>
              <a:t>IDE &amp; Compilers-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419100" y="1887538"/>
            <a:ext cx="8153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stdio.h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SzPct val="100000"/>
            </a:pPr>
            <a:endParaRPr lang="en-US" altLang="en-US" sz="2000" dirty="0">
              <a:solidFill>
                <a:srgbClr val="0000FF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, p;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float x;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char name[50];</a:t>
            </a:r>
          </a:p>
          <a:p>
            <a:pPr eaLnBrk="1" hangingPunct="1">
              <a:buSzPct val="100000"/>
            </a:pPr>
            <a:endParaRPr lang="en-US" altLang="en-US" sz="2000" dirty="0">
              <a:solidFill>
                <a:srgbClr val="0000FF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("Key-in an integer, float and a string\n");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scanf_s</a:t>
            </a:r>
            <a:r>
              <a:rPr lang="en-US" altLang="en-US" sz="2000" dirty="0" smtClean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(“%</a:t>
            </a:r>
            <a:r>
              <a:rPr lang="en-US" altLang="en-US" sz="2000" dirty="0" err="1" smtClean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d%d%f%s</a:t>
            </a:r>
            <a:r>
              <a:rPr lang="en-US" altLang="en-US" sz="2000" dirty="0" smtClean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",&amp;p, 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&amp;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, &amp;x, name);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("p = %</a:t>
            </a:r>
            <a:r>
              <a:rPr lang="en-US" altLang="en-US" sz="2000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p);</a:t>
            </a:r>
          </a:p>
          <a:p>
            <a:pPr eaLnBrk="1" hangingPunct="1">
              <a:buSzPct val="100000"/>
            </a:pPr>
            <a:endParaRPr lang="en-US" altLang="en-US" sz="2000" dirty="0">
              <a:solidFill>
                <a:srgbClr val="0000FF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" y="669925"/>
            <a:ext cx="8686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>
                <a:solidFill>
                  <a:srgbClr val="000000"/>
                </a:solidFill>
              </a:rPr>
              <a:t>Step: Copy and paste the following C source code to the source file.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477000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27050" y="630238"/>
            <a:ext cx="823595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Now the C source file has source code in it.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We are ready to build (compile and link) the project.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5623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" y="1306513"/>
            <a:ext cx="86106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000000"/>
                </a:solidFill>
              </a:rPr>
              <a:t>Step: select </a:t>
            </a:r>
            <a:r>
              <a:rPr lang="en-US" altLang="en-US" sz="3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altLang="en-US" sz="3200">
                <a:solidFill>
                  <a:srgbClr val="000000"/>
                </a:solidFill>
              </a:rPr>
              <a:t> menu &gt; select </a:t>
            </a:r>
            <a:r>
              <a:rPr lang="en-US" altLang="en-US" sz="3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altLang="en-US" sz="3200">
                <a:solidFill>
                  <a:srgbClr val="000000"/>
                </a:solidFill>
              </a:rPr>
              <a:t> sub-menu.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43053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04800" y="757238"/>
            <a:ext cx="84963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Optionally, we can directly build the solution 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Solution </a:t>
            </a:r>
            <a:r>
              <a:rPr lang="en-US" altLang="en-US" sz="2000">
                <a:solidFill>
                  <a:srgbClr val="000000"/>
                </a:solidFill>
              </a:rPr>
              <a:t>sub-menu) or we can just build the project 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exercise_1</a:t>
            </a:r>
            <a:r>
              <a:rPr lang="en-US" altLang="en-US" sz="2000">
                <a:solidFill>
                  <a:srgbClr val="000000"/>
                </a:solidFill>
              </a:rPr>
              <a:t> in this case).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Both steps will compile and link the needed files.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However in this case we only have 1 solution and in it we only have 1 project and in it we only have 1 C source file!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There can be more than 1 solution and in 1 solution there can be more projects and in every projects there can be 100s or 1000s files!!!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97313"/>
            <a:ext cx="64960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52425" y="642938"/>
            <a:ext cx="83820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</a:rPr>
              <a:t>The output of the compiling process can be seen in 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window.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</a:rPr>
              <a:t>You can invoke 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windows by clicking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altLang="en-US" sz="2400" dirty="0">
                <a:solidFill>
                  <a:srgbClr val="000000"/>
                </a:solidFill>
              </a:rPr>
              <a:t> menu and selecting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sz="2400" dirty="0">
                <a:solidFill>
                  <a:srgbClr val="000000"/>
                </a:solidFill>
              </a:rPr>
              <a:t> sub-menu (or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 + 2</a:t>
            </a:r>
            <a:r>
              <a:rPr lang="en-US" altLang="en-US" sz="2400" dirty="0">
                <a:solidFill>
                  <a:srgbClr val="000000"/>
                </a:solidFill>
              </a:rPr>
              <a:t>) – VS </a:t>
            </a:r>
            <a:r>
              <a:rPr lang="en-US" altLang="en-US" sz="2400" dirty="0" smtClean="0">
                <a:solidFill>
                  <a:srgbClr val="000000"/>
                </a:solidFill>
              </a:rPr>
              <a:t>2013.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</a:rPr>
              <a:t>We have to make sure there is no error (optionally and/or warning) else the project/program cannot be run.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557588"/>
            <a:ext cx="42767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04800" y="642938"/>
            <a:ext cx="84899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Provided there is no error during the building, we are ready to run the program.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click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altLang="en-US" sz="2400">
                <a:solidFill>
                  <a:srgbClr val="000000"/>
                </a:solidFill>
              </a:rPr>
              <a:t> menu &gt;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Without Debugging </a:t>
            </a:r>
            <a:r>
              <a:rPr lang="en-US" altLang="en-US" sz="2400">
                <a:solidFill>
                  <a:srgbClr val="000000"/>
                </a:solidFill>
              </a:rPr>
              <a:t>sub-menu.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We are not going to debug this program but just to run it.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So we choose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Without Debugging </a:t>
            </a:r>
            <a:r>
              <a:rPr lang="en-US" altLang="en-US" sz="2400">
                <a:solidFill>
                  <a:srgbClr val="000000"/>
                </a:solidFill>
              </a:rPr>
              <a:t>instead of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Debugging</a:t>
            </a:r>
            <a:r>
              <a:rPr lang="en-US" altLang="en-US" sz="24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472238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33400" y="838200"/>
            <a:ext cx="807720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 dirty="0">
                <a:solidFill>
                  <a:srgbClr val="000000"/>
                </a:solidFill>
              </a:rPr>
              <a:t>Now the console windows launched, ready to accept our input.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 dirty="0">
                <a:solidFill>
                  <a:srgbClr val="000000"/>
                </a:solidFill>
              </a:rPr>
              <a:t>Step: For the purpose of learning, key-in </a:t>
            </a:r>
            <a:r>
              <a:rPr lang="en-US" altLang="en-US" sz="2000" dirty="0" smtClean="0">
                <a:solidFill>
                  <a:srgbClr val="000000"/>
                </a:solidFill>
              </a:rPr>
              <a:t>“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3 31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52.42E-1 Tiger"</a:t>
            </a:r>
            <a:r>
              <a:rPr lang="en-US" altLang="en-US" sz="2000" dirty="0">
                <a:solidFill>
                  <a:srgbClr val="000000"/>
                </a:solidFill>
              </a:rPr>
              <a:t> and press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000" dirty="0">
                <a:solidFill>
                  <a:srgbClr val="000000"/>
                </a:solidFill>
              </a:rPr>
              <a:t> key. Of course without the double quotes.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 dirty="0">
                <a:solidFill>
                  <a:srgbClr val="000000"/>
                </a:solidFill>
              </a:rPr>
              <a:t>A space (whitespace) terminate C statement and in this case terminate an input.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90825"/>
            <a:ext cx="6472238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82600" y="874713"/>
            <a:ext cx="8356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000000"/>
                </a:solidFill>
              </a:rPr>
              <a:t>What this program does is:</a:t>
            </a:r>
          </a:p>
          <a:p>
            <a:pPr eaLnBrk="1" hangingPunct="1">
              <a:buSzPct val="100000"/>
            </a:pPr>
            <a:endParaRPr lang="en-US" altLang="en-US" sz="1400">
              <a:solidFill>
                <a:srgbClr val="000000"/>
              </a:solidFill>
            </a:endParaRPr>
          </a:p>
          <a:p>
            <a:pPr lvl="1" indent="0" eaLnBrk="1" hangingPunct="1">
              <a:buSzPct val="100000"/>
            </a:pPr>
            <a:r>
              <a:rPr lang="en-US" altLang="en-US" i="1">
                <a:solidFill>
                  <a:srgbClr val="000000"/>
                </a:solidFill>
              </a:rPr>
              <a:t>Prompt user for inputs, assigns to p the value 3, to i the value 31, to x the value 5.242, and name contains the string "</a:t>
            </a:r>
            <a:r>
              <a:rPr lang="en-US" altLang="en-US" i="1">
                <a:solidFill>
                  <a:srgbClr val="000000"/>
                </a:solidFill>
                <a:latin typeface="Arial Unicode MS" panose="020B0604020202020204" pitchFamily="34" charset="-128"/>
              </a:rPr>
              <a:t>Tiger" and print p’s value.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771525" y="1477963"/>
            <a:ext cx="7010400" cy="3972499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#include &lt;</a:t>
            </a:r>
            <a:r>
              <a:rPr lang="en-US" altLang="en-US" dirty="0" err="1">
                <a:solidFill>
                  <a:srgbClr val="000000"/>
                </a:solidFill>
                <a:latin typeface="Calibri" pitchFamily="34" charset="0"/>
              </a:rPr>
              <a:t>stdio.h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&gt;</a:t>
            </a:r>
          </a:p>
          <a:p>
            <a:pPr eaLnBrk="1" hangingPunct="1">
              <a:buSzPct val="100000"/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SzPct val="100000"/>
            </a:pPr>
            <a:r>
              <a:rPr lang="en-US" altLang="en-US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 main(void)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{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, p;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float x;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char name[50];</a:t>
            </a:r>
          </a:p>
          <a:p>
            <a:pPr eaLnBrk="1" hangingPunct="1">
              <a:buSzPct val="100000"/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libri" pitchFamily="34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("Key-in an integer, float and a string\n");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scanf_s</a:t>
            </a:r>
            <a:r>
              <a:rPr lang="en-US" dirty="0">
                <a:solidFill>
                  <a:schemeClr val="tx1"/>
                </a:solidFill>
              </a:rPr>
              <a:t>("%</a:t>
            </a:r>
            <a:r>
              <a:rPr lang="en-US" dirty="0" err="1">
                <a:solidFill>
                  <a:schemeClr val="tx1"/>
                </a:solidFill>
              </a:rPr>
              <a:t>d%d%f%s</a:t>
            </a:r>
            <a:r>
              <a:rPr lang="en-US" dirty="0">
                <a:solidFill>
                  <a:schemeClr val="tx1"/>
                </a:solidFill>
              </a:rPr>
              <a:t>",&amp;p, &amp;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&amp;x, name);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buSzPct val="100000"/>
            </a:pPr>
            <a:r>
              <a:rPr lang="en-US" alt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("p = %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= %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, x = %f, name = %s\n", p,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, x, name);</a:t>
            </a:r>
          </a:p>
          <a:p>
            <a:pPr eaLnBrk="1" hangingPunct="1">
              <a:buSzPct val="100000"/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	return 0;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5487988"/>
            <a:ext cx="88392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</a:rPr>
              <a:t>assigns to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the value 3, to </a:t>
            </a:r>
            <a:r>
              <a:rPr lang="en-US" altLang="en-US" i="1">
                <a:solidFill>
                  <a:srgbClr val="000000"/>
                </a:solidFill>
              </a:rPr>
              <a:t>i</a:t>
            </a:r>
            <a:r>
              <a:rPr lang="en-US" altLang="en-US">
                <a:solidFill>
                  <a:srgbClr val="000000"/>
                </a:solidFill>
              </a:rPr>
              <a:t> the value 31, to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>
                <a:solidFill>
                  <a:srgbClr val="000000"/>
                </a:solidFill>
              </a:rPr>
              <a:t> the value 5.242, and </a:t>
            </a:r>
            <a:r>
              <a:rPr lang="en-US" altLang="en-US" i="1">
                <a:solidFill>
                  <a:srgbClr val="000000"/>
                </a:solidFill>
              </a:rPr>
              <a:t>name</a:t>
            </a:r>
            <a:r>
              <a:rPr lang="en-US" altLang="en-US">
                <a:solidFill>
                  <a:srgbClr val="000000"/>
                </a:solidFill>
              </a:rPr>
              <a:t> contains the string "</a:t>
            </a:r>
            <a:r>
              <a:rPr lang="en-US" altLang="en-US">
                <a:solidFill>
                  <a:srgbClr val="000000"/>
                </a:solidFill>
                <a:latin typeface="Arial Unicode MS" panose="020B0604020202020204" pitchFamily="34" charset="-128"/>
              </a:rPr>
              <a:t>Tiger"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40964" name="AutoShape 3"/>
          <p:cNvCxnSpPr>
            <a:cxnSpLocks noChangeShapeType="1"/>
          </p:cNvCxnSpPr>
          <p:nvPr/>
        </p:nvCxnSpPr>
        <p:spPr bwMode="auto">
          <a:xfrm>
            <a:off x="2047875" y="4211638"/>
            <a:ext cx="2066925" cy="13525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65" name="AutoShape 4"/>
          <p:cNvCxnSpPr>
            <a:cxnSpLocks noChangeShapeType="1"/>
          </p:cNvCxnSpPr>
          <p:nvPr/>
        </p:nvCxnSpPr>
        <p:spPr bwMode="auto">
          <a:xfrm>
            <a:off x="2276475" y="4208463"/>
            <a:ext cx="3667125" cy="1355725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66" name="AutoShape 5"/>
          <p:cNvCxnSpPr>
            <a:cxnSpLocks noChangeShapeType="1"/>
          </p:cNvCxnSpPr>
          <p:nvPr/>
        </p:nvCxnSpPr>
        <p:spPr bwMode="auto">
          <a:xfrm flipH="1">
            <a:off x="1524000" y="4186238"/>
            <a:ext cx="1066800" cy="1681162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67" name="AutoShape 6"/>
          <p:cNvCxnSpPr>
            <a:cxnSpLocks noChangeShapeType="1"/>
          </p:cNvCxnSpPr>
          <p:nvPr/>
        </p:nvCxnSpPr>
        <p:spPr bwMode="auto">
          <a:xfrm>
            <a:off x="914400" y="4186238"/>
            <a:ext cx="1524000" cy="1377950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8" name="Freeform 7"/>
          <p:cNvSpPr>
            <a:spLocks/>
          </p:cNvSpPr>
          <p:nvPr/>
        </p:nvSpPr>
        <p:spPr bwMode="auto">
          <a:xfrm>
            <a:off x="2047875" y="3462338"/>
            <a:ext cx="1304925" cy="576263"/>
          </a:xfrm>
          <a:custGeom>
            <a:avLst/>
            <a:gdLst>
              <a:gd name="T0" fmla="*/ 0 w 940158"/>
              <a:gd name="T1" fmla="*/ 855308 h 622478"/>
              <a:gd name="T2" fmla="*/ 431471 w 940158"/>
              <a:gd name="T3" fmla="*/ 5899 h 622478"/>
              <a:gd name="T4" fmla="*/ 1016047 w 940158"/>
              <a:gd name="T5" fmla="*/ 819917 h 6224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0158" h="622478">
                <a:moveTo>
                  <a:pt x="0" y="622478"/>
                </a:moveTo>
                <a:cubicBezTo>
                  <a:pt x="121276" y="315532"/>
                  <a:pt x="242552" y="8586"/>
                  <a:pt x="399245" y="4293"/>
                </a:cubicBezTo>
                <a:cubicBezTo>
                  <a:pt x="555938" y="0"/>
                  <a:pt x="748048" y="298360"/>
                  <a:pt x="940158" y="596721"/>
                </a:cubicBezTo>
              </a:path>
            </a:pathLst>
          </a:custGeom>
          <a:noFill/>
          <a:ln w="255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2276475" y="2767013"/>
            <a:ext cx="1543050" cy="1271588"/>
          </a:xfrm>
          <a:custGeom>
            <a:avLst/>
            <a:gdLst>
              <a:gd name="T0" fmla="*/ 0 w 1017431"/>
              <a:gd name="T1" fmla="*/ 1287018 h 1320084"/>
              <a:gd name="T2" fmla="*/ 618946 w 1017431"/>
              <a:gd name="T3" fmla="*/ 6466 h 1320084"/>
              <a:gd name="T4" fmla="*/ 1018680 w 1017431"/>
              <a:gd name="T5" fmla="*/ 1325823 h 1320084"/>
              <a:gd name="T6" fmla="*/ 1018680 w 1017431"/>
              <a:gd name="T7" fmla="*/ 1325823 h 13200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7431" h="1320084">
                <a:moveTo>
                  <a:pt x="0" y="1281447"/>
                </a:moveTo>
                <a:cubicBezTo>
                  <a:pt x="224307" y="640723"/>
                  <a:pt x="448614" y="0"/>
                  <a:pt x="618186" y="6439"/>
                </a:cubicBezTo>
                <a:cubicBezTo>
                  <a:pt x="787758" y="12879"/>
                  <a:pt x="1017431" y="1320084"/>
                  <a:pt x="1017431" y="1320084"/>
                </a:cubicBezTo>
              </a:path>
            </a:pathLst>
          </a:custGeom>
          <a:noFill/>
          <a:ln w="25560" cap="flat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Freeform 10"/>
          <p:cNvSpPr>
            <a:spLocks/>
          </p:cNvSpPr>
          <p:nvPr/>
        </p:nvSpPr>
        <p:spPr bwMode="auto">
          <a:xfrm>
            <a:off x="1600200" y="4560888"/>
            <a:ext cx="3295650" cy="850900"/>
          </a:xfrm>
          <a:custGeom>
            <a:avLst/>
            <a:gdLst>
              <a:gd name="T0" fmla="*/ 0 w 2859110"/>
              <a:gd name="T1" fmla="*/ 81457 h 336997"/>
              <a:gd name="T2" fmla="*/ 3114609 w 2859110"/>
              <a:gd name="T3" fmla="*/ 2117864 h 336997"/>
              <a:gd name="T4" fmla="*/ 3799140 w 2859110"/>
              <a:gd name="T5" fmla="*/ 0 h 3369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59110" h="336997">
                <a:moveTo>
                  <a:pt x="0" y="12879"/>
                </a:moveTo>
                <a:cubicBezTo>
                  <a:pt x="933718" y="174938"/>
                  <a:pt x="1867437" y="336997"/>
                  <a:pt x="2343955" y="334851"/>
                </a:cubicBezTo>
                <a:cubicBezTo>
                  <a:pt x="2820473" y="332705"/>
                  <a:pt x="2839791" y="166352"/>
                  <a:pt x="2859110" y="0"/>
                </a:cubicBezTo>
              </a:path>
            </a:pathLst>
          </a:custGeom>
          <a:noFill/>
          <a:ln w="28440" cap="flat">
            <a:solidFill>
              <a:srgbClr val="FC2D0A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2274888" y="4538663"/>
            <a:ext cx="2849562" cy="1106487"/>
          </a:xfrm>
          <a:custGeom>
            <a:avLst/>
            <a:gdLst>
              <a:gd name="T0" fmla="*/ 0 w 2459864"/>
              <a:gd name="T1" fmla="*/ 32485 h 1204174"/>
              <a:gd name="T2" fmla="*/ 1258398 w 2459864"/>
              <a:gd name="T3" fmla="*/ 1007019 h 1204174"/>
              <a:gd name="T4" fmla="*/ 3292520 w 2459864"/>
              <a:gd name="T5" fmla="*/ 0 h 12041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59864" h="1204174">
                <a:moveTo>
                  <a:pt x="0" y="38636"/>
                </a:moveTo>
                <a:cubicBezTo>
                  <a:pt x="265090" y="621405"/>
                  <a:pt x="530180" y="1204174"/>
                  <a:pt x="940157" y="1197735"/>
                </a:cubicBezTo>
                <a:cubicBezTo>
                  <a:pt x="1350134" y="1191296"/>
                  <a:pt x="1904999" y="595648"/>
                  <a:pt x="2459864" y="0"/>
                </a:cubicBezTo>
              </a:path>
            </a:pathLst>
          </a:custGeom>
          <a:noFill/>
          <a:ln w="28440" cap="flat">
            <a:solidFill>
              <a:srgbClr val="F115C7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Freeform 12"/>
          <p:cNvSpPr>
            <a:spLocks/>
          </p:cNvSpPr>
          <p:nvPr/>
        </p:nvSpPr>
        <p:spPr bwMode="auto">
          <a:xfrm>
            <a:off x="2886075" y="4538663"/>
            <a:ext cx="2457450" cy="801687"/>
          </a:xfrm>
          <a:custGeom>
            <a:avLst/>
            <a:gdLst>
              <a:gd name="T0" fmla="*/ 0 w 2021983"/>
              <a:gd name="T1" fmla="*/ 0 h 854298"/>
              <a:gd name="T2" fmla="*/ 2381423 w 2021983"/>
              <a:gd name="T3" fmla="*/ 746878 h 854298"/>
              <a:gd name="T4" fmla="*/ 2991065 w 2021983"/>
              <a:gd name="T5" fmla="*/ 22632 h 8542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1983" h="854298">
                <a:moveTo>
                  <a:pt x="0" y="0"/>
                </a:moveTo>
                <a:cubicBezTo>
                  <a:pt x="636431" y="422856"/>
                  <a:pt x="1272862" y="845712"/>
                  <a:pt x="1609859" y="850005"/>
                </a:cubicBezTo>
                <a:cubicBezTo>
                  <a:pt x="1946856" y="854298"/>
                  <a:pt x="1984419" y="440028"/>
                  <a:pt x="2021983" y="25758"/>
                </a:cubicBezTo>
              </a:path>
            </a:pathLst>
          </a:custGeom>
          <a:noFill/>
          <a:ln w="28440" cap="flat">
            <a:solidFill>
              <a:srgbClr val="69DE28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3819525" y="4538663"/>
            <a:ext cx="2055813" cy="1092200"/>
          </a:xfrm>
          <a:custGeom>
            <a:avLst/>
            <a:gdLst>
              <a:gd name="T0" fmla="*/ 0 w 1375892"/>
              <a:gd name="T1" fmla="*/ 52501 h 1208467"/>
              <a:gd name="T2" fmla="*/ 2593290 w 1375892"/>
              <a:gd name="T3" fmla="*/ 976508 h 1208467"/>
              <a:gd name="T4" fmla="*/ 2910250 w 1375892"/>
              <a:gd name="T5" fmla="*/ 0 h 12084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5892" h="1208467">
                <a:moveTo>
                  <a:pt x="0" y="64394"/>
                </a:moveTo>
                <a:cubicBezTo>
                  <a:pt x="471152" y="636430"/>
                  <a:pt x="942304" y="1208467"/>
                  <a:pt x="1159098" y="1197735"/>
                </a:cubicBezTo>
                <a:cubicBezTo>
                  <a:pt x="1375892" y="1187003"/>
                  <a:pt x="1338329" y="593501"/>
                  <a:pt x="1300766" y="0"/>
                </a:cubicBezTo>
              </a:path>
            </a:pathLst>
          </a:custGeom>
          <a:noFill/>
          <a:ln w="28440" cap="flat">
            <a:solidFill>
              <a:srgbClr val="F79646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90500" y="630238"/>
            <a:ext cx="8610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1600">
                <a:solidFill>
                  <a:srgbClr val="000000"/>
                </a:solidFill>
              </a:rPr>
              <a:t>Step: Replace the previous C source code with the following.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1600">
                <a:solidFill>
                  <a:srgbClr val="000000"/>
                </a:solidFill>
              </a:rPr>
              <a:t>Step: re-build and re-run the project key-in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52.42E-1 Tiger</a:t>
            </a:r>
            <a:r>
              <a:rPr lang="en-US" altLang="en-US" sz="1600">
                <a:solidFill>
                  <a:srgbClr val="000000"/>
                </a:solidFill>
              </a:rPr>
              <a:t> and press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1600">
                <a:solidFill>
                  <a:srgbClr val="000000"/>
                </a:solidFill>
              </a:rPr>
              <a:t> key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1600">
                <a:solidFill>
                  <a:srgbClr val="000000"/>
                </a:solidFill>
              </a:rPr>
              <a:t>The details can be depicted as shown below.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294063" y="-3175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  <p:sp>
        <p:nvSpPr>
          <p:cNvPr id="7" name="Freeform 6"/>
          <p:cNvSpPr/>
          <p:nvPr/>
        </p:nvSpPr>
        <p:spPr>
          <a:xfrm>
            <a:off x="2565400" y="2974974"/>
            <a:ext cx="1778000" cy="1077913"/>
          </a:xfrm>
          <a:custGeom>
            <a:avLst/>
            <a:gdLst>
              <a:gd name="connsiteX0" fmla="*/ 0 w 1362999"/>
              <a:gd name="connsiteY0" fmla="*/ 1091828 h 1105476"/>
              <a:gd name="connsiteX1" fmla="*/ 1296537 w 1362999"/>
              <a:gd name="connsiteY1" fmla="*/ 7 h 1105476"/>
              <a:gd name="connsiteX2" fmla="*/ 1187355 w 1362999"/>
              <a:gd name="connsiteY2" fmla="*/ 1105476 h 1105476"/>
              <a:gd name="connsiteX3" fmla="*/ 1187355 w 1362999"/>
              <a:gd name="connsiteY3" fmla="*/ 1105476 h 1105476"/>
              <a:gd name="connsiteX4" fmla="*/ 1187355 w 1362999"/>
              <a:gd name="connsiteY4" fmla="*/ 1105476 h 110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999" h="1105476">
                <a:moveTo>
                  <a:pt x="0" y="1091828"/>
                </a:moveTo>
                <a:cubicBezTo>
                  <a:pt x="549322" y="544780"/>
                  <a:pt x="1098645" y="-2268"/>
                  <a:pt x="1296537" y="7"/>
                </a:cubicBezTo>
                <a:cubicBezTo>
                  <a:pt x="1494429" y="2282"/>
                  <a:pt x="1187355" y="1105476"/>
                  <a:pt x="1187355" y="1105476"/>
                </a:cubicBezTo>
                <a:lnTo>
                  <a:pt x="1187355" y="1105476"/>
                </a:lnTo>
                <a:lnTo>
                  <a:pt x="1187355" y="1105476"/>
                </a:ln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1957388"/>
            <a:ext cx="6016625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04800" y="5334000"/>
            <a:ext cx="8610600" cy="642938"/>
          </a:xfrm>
          <a:prstGeom prst="rect">
            <a:avLst/>
          </a:prstGeom>
          <a:solidFill>
            <a:srgbClr val="E6B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</a:rPr>
              <a:t>assigns to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the value 3, to </a:t>
            </a:r>
            <a:r>
              <a:rPr lang="en-US" altLang="en-US" i="1">
                <a:solidFill>
                  <a:srgbClr val="000000"/>
                </a:solidFill>
              </a:rPr>
              <a:t>i</a:t>
            </a:r>
            <a:r>
              <a:rPr lang="en-US" altLang="en-US">
                <a:solidFill>
                  <a:srgbClr val="000000"/>
                </a:solidFill>
              </a:rPr>
              <a:t> the value 31, to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>
                <a:solidFill>
                  <a:srgbClr val="000000"/>
                </a:solidFill>
              </a:rPr>
              <a:t> the value 5.242, and </a:t>
            </a:r>
            <a:r>
              <a:rPr lang="en-US" altLang="en-US" i="1">
                <a:solidFill>
                  <a:srgbClr val="000000"/>
                </a:solidFill>
              </a:rPr>
              <a:t>name</a:t>
            </a:r>
            <a:r>
              <a:rPr lang="en-US" altLang="en-US">
                <a:solidFill>
                  <a:srgbClr val="000000"/>
                </a:solidFill>
              </a:rPr>
              <a:t> contains the string </a:t>
            </a:r>
            <a:r>
              <a:rPr lang="en-US" altLang="en-US">
                <a:solidFill>
                  <a:srgbClr val="000000"/>
                </a:solidFill>
                <a:latin typeface="Arial Unicode MS" panose="020B0604020202020204" pitchFamily="34" charset="-128"/>
              </a:rPr>
              <a:t>"Tiger"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04813" y="838200"/>
            <a:ext cx="649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000000"/>
                </a:solidFill>
              </a:rPr>
              <a:t>The following is a sample output.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495800"/>
            <a:ext cx="4889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5344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</a:rPr>
              <a:t>In this session we will learn how to use VC++ to build a sample C program.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</a:rPr>
              <a:t>We assume </a:t>
            </a:r>
            <a:r>
              <a:rPr lang="en-US" altLang="en-US" sz="2800" dirty="0">
                <a:solidFill>
                  <a:srgbClr val="0000FF"/>
                </a:solidFill>
                <a:hlinkClick r:id="rId4"/>
              </a:rPr>
              <a:t>VC++ </a:t>
            </a:r>
            <a:r>
              <a:rPr lang="en-US" altLang="en-US" sz="2800" dirty="0">
                <a:solidFill>
                  <a:srgbClr val="000000"/>
                </a:solidFill>
              </a:rPr>
              <a:t>(Visual Studio) was successfully installed.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</a:rPr>
              <a:t>Step: Launch VC++.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 dirty="0">
                <a:solidFill>
                  <a:srgbClr val="000000"/>
                </a:solidFill>
              </a:rPr>
              <a:t>Step: Click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</a:rPr>
              <a:t> menu &gt;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800" dirty="0">
                <a:solidFill>
                  <a:srgbClr val="000000"/>
                </a:solidFill>
              </a:rPr>
              <a:t> sub-menu &gt; select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Project…</a:t>
            </a:r>
            <a:r>
              <a:rPr lang="en-US" altLang="en-US" sz="2800" dirty="0">
                <a:solidFill>
                  <a:srgbClr val="000000"/>
                </a:solidFill>
              </a:rPr>
              <a:t> sub-menu.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455863" y="0"/>
            <a:ext cx="413155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dirty="0">
                <a:solidFill>
                  <a:srgbClr val="000000"/>
                </a:solidFill>
                <a:latin typeface="Calibri" pitchFamily="34" charset="0"/>
              </a:rPr>
              <a:t>Using VC++ (</a:t>
            </a:r>
            <a:r>
              <a:rPr lang="en-US" altLang="en-US" sz="3600" dirty="0" smtClean="0">
                <a:solidFill>
                  <a:srgbClr val="000000"/>
                </a:solidFill>
                <a:latin typeface="Calibri" pitchFamily="34" charset="0"/>
              </a:rPr>
              <a:t>2013)</a:t>
            </a:r>
            <a:endParaRPr lang="en-US" altLang="en-US" sz="36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953000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609600"/>
            <a:ext cx="8458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In the following steps, we are going to use the default extension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.cpp </a:t>
            </a:r>
            <a:r>
              <a:rPr lang="en-US" altLang="en-US">
                <a:solidFill>
                  <a:srgbClr val="000000"/>
                </a:solidFill>
              </a:rPr>
              <a:t>and then 'force' compiler to compile the program as C code.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Close the previous Solution: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>
                <a:solidFill>
                  <a:srgbClr val="000000"/>
                </a:solidFill>
              </a:rPr>
              <a:t> menu &gt;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Solution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Create new empty Win32 console mode application project as done previously.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57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9213" y="706438"/>
            <a:ext cx="90614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click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Settings </a:t>
            </a:r>
            <a:r>
              <a:rPr lang="en-US" altLang="en-US" sz="2400">
                <a:solidFill>
                  <a:srgbClr val="000000"/>
                </a:solidFill>
              </a:rPr>
              <a:t>or click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&gt;</a:t>
            </a:r>
            <a:r>
              <a:rPr lang="en-US" altLang="en-US" sz="2400">
                <a:solidFill>
                  <a:srgbClr val="000000"/>
                </a:solidFill>
              </a:rPr>
              <a:t> button.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57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92138" y="454025"/>
            <a:ext cx="8277225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project </a:t>
            </a:r>
            <a:r>
              <a:rPr lang="en-US" altLang="en-US" sz="2400">
                <a:solidFill>
                  <a:srgbClr val="000000"/>
                </a:solidFill>
              </a:rPr>
              <a:t>tick box &gt; click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en-US" altLang="en-US" sz="2400">
                <a:solidFill>
                  <a:srgbClr val="000000"/>
                </a:solidFill>
              </a:rPr>
              <a:t> button.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Left other settings as default.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6438"/>
            <a:ext cx="4362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28600" y="588963"/>
            <a:ext cx="86106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add the source file. Select the project root folder &gt; right-click mouse &gt;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400">
                <a:solidFill>
                  <a:srgbClr val="000000"/>
                </a:solidFill>
              </a:rPr>
              <a:t> sub-menu &gt;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Item </a:t>
            </a:r>
            <a:r>
              <a:rPr lang="en-US" altLang="en-US" sz="2400">
                <a:solidFill>
                  <a:srgbClr val="000000"/>
                </a:solidFill>
              </a:rPr>
              <a:t>sub-menu.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67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9100" y="642938"/>
            <a:ext cx="83820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>
                <a:solidFill>
                  <a:srgbClr val="000000"/>
                </a:solidFill>
              </a:rPr>
              <a:t>Step: However in this step we are not adding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 sz="2800">
                <a:solidFill>
                  <a:srgbClr val="000000"/>
                </a:solidFill>
              </a:rPr>
              <a:t> extension (VC++ will add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.cpp </a:t>
            </a:r>
            <a:r>
              <a:rPr lang="en-US" altLang="en-US" sz="2800">
                <a:solidFill>
                  <a:srgbClr val="000000"/>
                </a:solidFill>
              </a:rPr>
              <a:t>by default)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609600" y="1225550"/>
            <a:ext cx="80010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SzPct val="100000"/>
            </a:pPr>
            <a:endParaRPr lang="en-US" altLang="en-US" sz="1400" dirty="0">
              <a:solidFill>
                <a:srgbClr val="0000FF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("%%#x:\t%#x\n", 141);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("%%g:\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t%g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5.1234567);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("%%07d:\t%07d\n", 123);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("%%+d:\t%+d\n", 456);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("%%-7d:\t%-7d,%%-5d:\t%-5d,\n", 33, 44);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("%%7s:\t%7s\n", "123456");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("%%s:\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t%s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"my name");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("%%4f:\t%4f\n", 41.1234);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("%%8.5f:\t%8.5f\n", 1323.2346);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("%%.3f:\t%.3f\n", 15.4321);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hd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:\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t%hd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7);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ld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:\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t%ld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9);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("%%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Lg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:\</a:t>
            </a:r>
            <a:r>
              <a:rPr lang="en-US" altLang="en-US" dirty="0" err="1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t%Lg</a:t>
            </a: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\n", 45.23456123);</a:t>
            </a:r>
          </a:p>
          <a:p>
            <a:pPr eaLnBrk="1" hangingPunct="1">
              <a:buSzPct val="100000"/>
            </a:pPr>
            <a:endParaRPr lang="en-US" altLang="en-US" sz="1400" dirty="0">
              <a:solidFill>
                <a:srgbClr val="0000FF"/>
              </a:solidFill>
              <a:latin typeface="Calibri" pitchFamily="34" charset="0"/>
              <a:cs typeface="Courier New" panose="02070309020205020404" pitchFamily="49" charset="0"/>
            </a:endParaRP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0000FF"/>
                </a:solidFill>
                <a:latin typeface="Calibri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09563" y="671513"/>
            <a:ext cx="86010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>
                <a:solidFill>
                  <a:srgbClr val="000000"/>
                </a:solidFill>
              </a:rPr>
              <a:t>Step: Copy and paste the following C source code.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48863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533400" y="762000"/>
            <a:ext cx="80772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In order to force this C source code built as C code we need to tell compiler to do so for this project.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altLang="en-US" sz="2400">
                <a:solidFill>
                  <a:srgbClr val="000000"/>
                </a:solidFill>
              </a:rPr>
              <a:t> menu &gt; select 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your_project_name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Properties… </a:t>
            </a:r>
            <a:r>
              <a:rPr lang="en-US" altLang="en-US" sz="2400">
                <a:solidFill>
                  <a:srgbClr val="000000"/>
                </a:solidFill>
              </a:rPr>
              <a:t>sub-menu.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7913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57200" y="7620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expand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 Properties </a:t>
            </a:r>
            <a:r>
              <a:rPr lang="en-US" altLang="en-US">
                <a:solidFill>
                  <a:srgbClr val="000000"/>
                </a:solidFill>
              </a:rPr>
              <a:t>folder &gt; expand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C/C++  </a:t>
            </a:r>
            <a:r>
              <a:rPr lang="en-US" altLang="en-US">
                <a:solidFill>
                  <a:srgbClr val="000000"/>
                </a:solidFill>
              </a:rPr>
              <a:t>sub-folder &gt;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Advanced</a:t>
            </a:r>
            <a:r>
              <a:rPr lang="en-US" altLang="en-US">
                <a:solidFill>
                  <a:srgbClr val="000000"/>
                </a:solidFill>
              </a:rPr>
              <a:t> link from the left pane.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on the right pane, for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As </a:t>
            </a:r>
            <a:r>
              <a:rPr lang="en-US" altLang="en-US">
                <a:solidFill>
                  <a:srgbClr val="000000"/>
                </a:solidFill>
              </a:rPr>
              <a:t>option,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as C Code (/TC) </a:t>
            </a:r>
            <a:r>
              <a:rPr lang="en-US" altLang="en-US">
                <a:solidFill>
                  <a:srgbClr val="000000"/>
                </a:solidFill>
              </a:rPr>
              <a:t>&gt; click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en-US">
                <a:solidFill>
                  <a:srgbClr val="000000"/>
                </a:solidFill>
              </a:rPr>
              <a:t> button.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31495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461963" y="742950"/>
            <a:ext cx="8453437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Build the program as done previously. Make sure there is no error.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38651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36550" y="801688"/>
            <a:ext cx="81232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000000"/>
                </a:solidFill>
              </a:rPr>
              <a:t>Step: run the program as done previously.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85975"/>
            <a:ext cx="65055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85800"/>
            <a:ext cx="7848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Step: select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en-US" altLang="en-US" sz="2000">
                <a:solidFill>
                  <a:srgbClr val="000000"/>
                </a:solidFill>
              </a:rPr>
              <a:t> for the Project types &gt; select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 Console Application</a:t>
            </a:r>
            <a:r>
              <a:rPr lang="en-US" altLang="en-US" sz="2000">
                <a:solidFill>
                  <a:srgbClr val="000000"/>
                </a:solidFill>
              </a:rPr>
              <a:t> for Templates.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Step: Enter the project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000">
                <a:solidFill>
                  <a:srgbClr val="000000"/>
                </a:solidFill>
              </a:rPr>
              <a:t> &gt; click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z="2000">
                <a:solidFill>
                  <a:srgbClr val="000000"/>
                </a:solidFill>
              </a:rPr>
              <a:t> button.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We just keep other settings to default.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900738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790575" y="838200"/>
            <a:ext cx="73580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3200">
                <a:solidFill>
                  <a:srgbClr val="000000"/>
                </a:solidFill>
              </a:rPr>
              <a:t>The following shows a sample output.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2578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04800" y="685800"/>
            <a:ext cx="8458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Compared to the previous example, the source file extension is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.cpp </a:t>
            </a:r>
            <a:r>
              <a:rPr lang="en-US" altLang="en-US" sz="2000">
                <a:solidFill>
                  <a:srgbClr val="000000"/>
                </a:solidFill>
              </a:rPr>
              <a:t>instead of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 sz="2000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000">
                <a:solidFill>
                  <a:srgbClr val="000000"/>
                </a:solidFill>
              </a:rPr>
              <a:t>However, through the project settings we tell VC++ to build this C source code as C.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57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20688" y="601663"/>
            <a:ext cx="843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800">
                <a:solidFill>
                  <a:srgbClr val="000000"/>
                </a:solidFill>
              </a:rPr>
              <a:t>Step: select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Settings</a:t>
            </a:r>
            <a:r>
              <a:rPr lang="en-US" altLang="en-US" sz="2800">
                <a:solidFill>
                  <a:srgbClr val="000000"/>
                </a:solidFill>
              </a:rPr>
              <a:t> (or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&gt;</a:t>
            </a:r>
            <a:r>
              <a:rPr lang="en-US" altLang="en-US" sz="2800">
                <a:solidFill>
                  <a:srgbClr val="000000"/>
                </a:solidFill>
              </a:rPr>
              <a:t> button).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57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28600" y="609600"/>
            <a:ext cx="8610600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project </a:t>
            </a:r>
            <a:r>
              <a:rPr lang="en-US" altLang="en-US">
                <a:solidFill>
                  <a:srgbClr val="000000"/>
                </a:solidFill>
              </a:rPr>
              <a:t>for Additional options &gt; click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en-US" altLang="en-US">
                <a:solidFill>
                  <a:srgbClr val="000000"/>
                </a:solidFill>
              </a:rPr>
              <a:t> button.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Other settings set to default because we just want an empty Win32 console mode application.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6900"/>
            <a:ext cx="64389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04800" y="609600"/>
            <a:ext cx="838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Now, on the left pane we have one solution and in it we have one project that we just created.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First project creation will create the first solution automatically.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At this stage we just having an empty project.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65388"/>
            <a:ext cx="4114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2400" y="838200"/>
            <a:ext cx="87630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Step: select the project root folder  &gt; right-click mouse &gt;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400">
                <a:solidFill>
                  <a:srgbClr val="000000"/>
                </a:solidFill>
              </a:rPr>
              <a:t> sub-menu &gt; select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Item…</a:t>
            </a:r>
            <a:r>
              <a:rPr lang="en-US" altLang="en-US" sz="2400">
                <a:solidFill>
                  <a:srgbClr val="000000"/>
                </a:solidFill>
              </a:rPr>
              <a:t> sub-menu.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000000"/>
                </a:solidFill>
              </a:rPr>
              <a:t>We are going to add C a source file to the project.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876800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04800" y="762000"/>
            <a:ext cx="8610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>
                <a:solidFill>
                  <a:srgbClr val="000000"/>
                </a:solidFill>
              </a:rPr>
              <a:t> for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en-US" altLang="en-US">
                <a:solidFill>
                  <a:srgbClr val="000000"/>
                </a:solidFill>
              </a:rPr>
              <a:t> &gt; select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 File (.cpp)</a:t>
            </a:r>
            <a:r>
              <a:rPr lang="en-US" altLang="en-US">
                <a:solidFill>
                  <a:srgbClr val="000000"/>
                </a:solidFill>
              </a:rPr>
              <a:t> for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put the source file name with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>
                <a:solidFill>
                  <a:srgbClr val="000000"/>
                </a:solidFill>
              </a:rPr>
              <a:t> extension for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Step: change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altLang="en-US">
                <a:solidFill>
                  <a:srgbClr val="000000"/>
                </a:solidFill>
              </a:rPr>
              <a:t> if needed &gt; click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>
                <a:solidFill>
                  <a:srgbClr val="000000"/>
                </a:solidFill>
              </a:rPr>
              <a:t> button.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If we do not put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>
                <a:solidFill>
                  <a:srgbClr val="000000"/>
                </a:solidFill>
              </a:rPr>
              <a:t> extension, the file will be defaulted to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.cpp </a:t>
            </a:r>
            <a:r>
              <a:rPr lang="en-US" altLang="en-US">
                <a:solidFill>
                  <a:srgbClr val="000000"/>
                </a:solidFill>
              </a:rPr>
              <a:t>which is C++ source file.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>
                <a:solidFill>
                  <a:srgbClr val="000000"/>
                </a:solidFill>
              </a:rPr>
              <a:t>For C source code portability, we need to put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>
                <a:solidFill>
                  <a:srgbClr val="000000"/>
                </a:solidFill>
              </a:rPr>
              <a:t> manually in VC++.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389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95263" y="671513"/>
            <a:ext cx="864393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Now we have an empty C source file on the right pane.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US" altLang="en-US" sz="2200">
                <a:solidFill>
                  <a:srgbClr val="000000"/>
                </a:solidFill>
              </a:rPr>
              <a:t>If the file is not opened, just double-click the file link on the left pane.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594100" y="0"/>
            <a:ext cx="2273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000000"/>
                </a:solidFill>
                <a:latin typeface="Calibri" pitchFamily="34" charset="0"/>
              </a:rPr>
              <a:t>Using VC++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1769</TotalTime>
  <Words>1191</Words>
  <Application>Microsoft Office PowerPoint</Application>
  <PresentationFormat>On-screen Show (4:3)</PresentationFormat>
  <Paragraphs>147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 Unicode MS</vt:lpstr>
      <vt:lpstr>Microsoft YaHei</vt:lpstr>
      <vt:lpstr>Arial</vt:lpstr>
      <vt:lpstr>Calibri</vt:lpstr>
      <vt:lpstr>Courier New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slide for using Visual C++ and Pelles C</dc:title>
  <dc:subject>Steps on how to use Visual C++ IDE and Pelles C on Windows 8</dc:subject>
  <dc:creator>www.tenouk.com</dc:creator>
  <cp:keywords>C programming tutorial, C lecture notes, C slides, C practices, online C training, C courses</cp:keywords>
  <cp:lastModifiedBy>j k</cp:lastModifiedBy>
  <cp:revision>145</cp:revision>
  <cp:lastPrinted>1601-01-01T00:00:00Z</cp:lastPrinted>
  <dcterms:created xsi:type="dcterms:W3CDTF">2012-11-20T07:01:26Z</dcterms:created>
  <dcterms:modified xsi:type="dcterms:W3CDTF">2014-11-10T10:17:41Z</dcterms:modified>
  <cp:category>C Programming: Using Integrated Development Environment (IDE), compilers</cp:category>
</cp:coreProperties>
</file>