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77" r:id="rId4"/>
    <p:sldId id="261" r:id="rId5"/>
    <p:sldId id="284" r:id="rId6"/>
    <p:sldId id="281" r:id="rId7"/>
    <p:sldId id="296" r:id="rId8"/>
    <p:sldId id="298" r:id="rId9"/>
    <p:sldId id="297" r:id="rId10"/>
    <p:sldId id="299" r:id="rId11"/>
    <p:sldId id="282" r:id="rId12"/>
    <p:sldId id="283" r:id="rId13"/>
    <p:sldId id="307" r:id="rId14"/>
    <p:sldId id="286" r:id="rId15"/>
    <p:sldId id="306" r:id="rId16"/>
    <p:sldId id="300" r:id="rId17"/>
    <p:sldId id="268" r:id="rId18"/>
    <p:sldId id="288" r:id="rId19"/>
    <p:sldId id="287" r:id="rId20"/>
    <p:sldId id="278" r:id="rId21"/>
    <p:sldId id="276" r:id="rId22"/>
    <p:sldId id="269" r:id="rId23"/>
    <p:sldId id="263" r:id="rId24"/>
    <p:sldId id="290" r:id="rId25"/>
    <p:sldId id="273" r:id="rId26"/>
    <p:sldId id="295" r:id="rId27"/>
    <p:sldId id="267" r:id="rId28"/>
    <p:sldId id="302" r:id="rId29"/>
    <p:sldId id="292" r:id="rId30"/>
    <p:sldId id="293" r:id="rId31"/>
    <p:sldId id="274" r:id="rId32"/>
    <p:sldId id="308" r:id="rId33"/>
    <p:sldId id="294" r:id="rId34"/>
    <p:sldId id="272" r:id="rId35"/>
    <p:sldId id="271" r:id="rId36"/>
    <p:sldId id="259" r:id="rId37"/>
    <p:sldId id="260" r:id="rId38"/>
    <p:sldId id="301" r:id="rId39"/>
    <p:sldId id="304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2018-02-08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lang.org/learning/" TargetMode="External"/><Relationship Id="rId2" Type="http://schemas.openxmlformats.org/officeDocument/2006/relationships/hyperlink" Target="http://docs.julialang.org/en/sta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user/JuliaLanguage" TargetMode="External"/><Relationship Id="rId4" Type="http://schemas.openxmlformats.org/officeDocument/2006/relationships/hyperlink" Target="http://www.juliablogger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kg.julialang.org/" TargetMode="External"/><Relationship Id="rId2" Type="http://schemas.openxmlformats.org/officeDocument/2006/relationships/hyperlink" Target="http://pkg.julialang.org/pul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communit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blog/2012/02/why-we-created-jul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języku Julia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Katarzyna Rycerz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69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feature present in some strongly statically typed languages</a:t>
            </a:r>
          </a:p>
          <a:p>
            <a:r>
              <a:rPr lang="en-US" sz="3600" dirty="0" smtClean="0"/>
              <a:t>automatic deduction of the data type of an expression in a programming language</a:t>
            </a:r>
          </a:p>
          <a:p>
            <a:r>
              <a:rPr lang="en-US" sz="3600" dirty="0" smtClean="0"/>
              <a:t>characteristic of functional programming languages in general</a:t>
            </a: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Scala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 in Julia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Julia is dynamically typed</a:t>
            </a:r>
          </a:p>
          <a:p>
            <a:r>
              <a:rPr lang="en-US" sz="2800" dirty="0" smtClean="0"/>
              <a:t>Julia's compiler does type inference in different way:</a:t>
            </a:r>
          </a:p>
          <a:p>
            <a:pPr lvl="1"/>
            <a:r>
              <a:rPr lang="en-US" sz="2400" dirty="0" smtClean="0"/>
              <a:t>it is not necessary for every expression to have an inferable type. </a:t>
            </a:r>
          </a:p>
          <a:p>
            <a:pPr lvl="1"/>
            <a:r>
              <a:rPr lang="pl-PL" sz="2400" dirty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compiler tries to predict the types of expressions to generate more efficient machine code.</a:t>
            </a:r>
          </a:p>
          <a:p>
            <a:pPr lvl="1"/>
            <a:r>
              <a:rPr lang="en-US" sz="2400" dirty="0" smtClean="0"/>
              <a:t>if it can't determine the type of an expression, just emits generic code that will work anyway, using run-time type information. </a:t>
            </a:r>
          </a:p>
          <a:p>
            <a:r>
              <a:rPr lang="en-US" sz="2800" dirty="0" smtClean="0"/>
              <a:t>For the most part in Julia, type inference is just an optimization :</a:t>
            </a:r>
          </a:p>
          <a:p>
            <a:pPr lvl="1"/>
            <a:r>
              <a:rPr lang="en-US" sz="2400" dirty="0" smtClean="0"/>
              <a:t>your code will work the same way with or without it </a:t>
            </a:r>
          </a:p>
          <a:p>
            <a:pPr lvl="1"/>
            <a:r>
              <a:rPr lang="en-US" sz="2400" dirty="0" smtClean="0"/>
              <a:t>with successful type inference, it will run a lot faster.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compilation done during execution of a program – at run time – rather than prior to execution</a:t>
            </a:r>
          </a:p>
          <a:p>
            <a:r>
              <a:rPr lang="en-US" dirty="0" smtClean="0"/>
              <a:t>Julia uses  Low Level Virtual Machine (LLVM)</a:t>
            </a:r>
          </a:p>
          <a:p>
            <a:pPr lvl="1"/>
            <a:r>
              <a:rPr lang="en-US" dirty="0" smtClean="0"/>
              <a:t>the first time  a Julia function is run, it is parsed and the types are inferred</a:t>
            </a:r>
          </a:p>
          <a:p>
            <a:pPr lvl="1"/>
            <a:r>
              <a:rPr lang="en-US" dirty="0" smtClean="0"/>
              <a:t>then, LLVM code is generated by the JIT compiler, which is then optimized and compiled down to native code. </a:t>
            </a:r>
          </a:p>
          <a:p>
            <a:pPr lvl="1"/>
            <a:r>
              <a:rPr lang="en-US" dirty="0" smtClean="0"/>
              <a:t>the second time a Julia function is run, the native code already generated is called</a:t>
            </a:r>
          </a:p>
          <a:p>
            <a:r>
              <a:rPr lang="en-US" b="1" dirty="0" smtClean="0"/>
              <a:t>Conclusion: the second time you call a function with arguments of a specific type, it takes much less time to run than the first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stages</a:t>
            </a:r>
            <a:r>
              <a:rPr lang="pl-PL" dirty="0" smtClean="0"/>
              <a:t> of Julia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source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parsing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pl-PL" dirty="0" smtClean="0"/>
              <a:t>akro </a:t>
            </a:r>
            <a:r>
              <a:rPr lang="pl-PL" dirty="0" err="1" smtClean="0"/>
              <a:t>expansion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lowering</a:t>
            </a:r>
            <a:r>
              <a:rPr lang="pl-PL" dirty="0"/>
              <a:t> (@</a:t>
            </a:r>
            <a:r>
              <a:rPr lang="pl-PL" dirty="0" err="1"/>
              <a:t>code_lowered</a:t>
            </a:r>
            <a:r>
              <a:rPr lang="pl-PL" dirty="0"/>
              <a:t>) </a:t>
            </a:r>
            <a:r>
              <a:rPr lang="pl-PL" dirty="0" smtClean="0"/>
              <a:t>–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smtClean="0"/>
              <a:t>Three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representation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inlining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inline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expansion</a:t>
            </a:r>
            <a:r>
              <a:rPr lang="pl-PL" dirty="0" smtClean="0"/>
              <a:t>)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expansion</a:t>
            </a:r>
            <a:r>
              <a:rPr lang="pl-PL" dirty="0"/>
              <a:t> (@</a:t>
            </a:r>
            <a:r>
              <a:rPr lang="pl-PL" dirty="0" err="1"/>
              <a:t>code_typed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</a:t>
            </a:r>
            <a:r>
              <a:rPr lang="pl-PL" dirty="0" err="1" smtClean="0"/>
              <a:t>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</a:t>
            </a:r>
            <a:r>
              <a:rPr lang="pl-PL" dirty="0"/>
              <a:t>(@</a:t>
            </a:r>
            <a:r>
              <a:rPr lang="pl-PL" dirty="0" err="1"/>
              <a:t>code_llvm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native </a:t>
            </a:r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smtClean="0"/>
              <a:t>(to assembler) </a:t>
            </a:r>
            <a:r>
              <a:rPr lang="pl-PL" dirty="0"/>
              <a:t>(@</a:t>
            </a:r>
            <a:r>
              <a:rPr lang="pl-PL" dirty="0" err="1"/>
              <a:t>code_native</a:t>
            </a:r>
            <a:r>
              <a:rPr lang="pl-PL" dirty="0"/>
              <a:t>)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 </a:t>
            </a:r>
            <a:r>
              <a:rPr lang="pl-PL" dirty="0"/>
              <a:t>RUN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898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Julia: watch for performance !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Carefully thinking in terms of the types of variables is useful in avoiding performance bottlenecks. </a:t>
            </a:r>
          </a:p>
          <a:p>
            <a:pPr lvl="1"/>
            <a:r>
              <a:rPr lang="en-US" dirty="0" smtClean="0"/>
              <a:t>E.g. adding type annotations to variables updated in the inner loop of a critical region of code  helps the JIT compiler remove some type checking</a:t>
            </a:r>
          </a:p>
          <a:p>
            <a:r>
              <a:rPr lang="en-US" dirty="0" smtClean="0"/>
              <a:t>Its good to know  Julia performance tips: once you understand how Julia works, it’s easy to write code that’s nearly as fast as C</a:t>
            </a:r>
          </a:p>
          <a:p>
            <a:r>
              <a:rPr lang="en-US" dirty="0" smtClean="0"/>
              <a:t>General advice: </a:t>
            </a:r>
          </a:p>
          <a:p>
            <a:pPr lvl="1"/>
            <a:r>
              <a:rPr lang="en-US" dirty="0" smtClean="0"/>
              <a:t>first write an easy version that works. </a:t>
            </a:r>
          </a:p>
          <a:p>
            <a:pPr lvl="1"/>
            <a:r>
              <a:rPr lang="en-US" dirty="0" smtClean="0"/>
              <a:t>Then, if necessary, improve the performance of that version by profiling it and then fixing performance bottlenecks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</a:t>
            </a:r>
            <a:r>
              <a:rPr lang="en-US" dirty="0" err="1" smtClean="0"/>
              <a:t>polymorfizm</a:t>
            </a:r>
            <a:r>
              <a:rPr lang="en-US" dirty="0" smtClean="0"/>
              <a:t> - reminder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err="1"/>
              <a:t>abstract</a:t>
            </a:r>
            <a:r>
              <a:rPr lang="pl-PL" sz="1400" dirty="0"/>
              <a:t> </a:t>
            </a:r>
            <a:r>
              <a:rPr lang="pl-PL" sz="1400" dirty="0" err="1"/>
              <a:t>class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abstract</a:t>
            </a:r>
            <a:r>
              <a:rPr lang="pl-PL" sz="1400" dirty="0" smtClean="0"/>
              <a:t> </a:t>
            </a:r>
            <a:r>
              <a:rPr lang="pl-PL" sz="1400" dirty="0"/>
              <a:t>String talk();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Meow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class</a:t>
            </a:r>
            <a:r>
              <a:rPr lang="pl-PL" sz="1400" dirty="0" smtClean="0"/>
              <a:t> </a:t>
            </a:r>
            <a:r>
              <a:rPr lang="pl-PL" sz="1400" dirty="0"/>
              <a:t>Dog </a:t>
            </a:r>
            <a:r>
              <a:rPr lang="pl-PL" sz="1400" dirty="0" err="1"/>
              <a:t>extends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String </a:t>
            </a:r>
            <a:r>
              <a:rPr lang="pl-PL" sz="1400" dirty="0"/>
              <a:t>talk()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smtClean="0"/>
              <a:t>return </a:t>
            </a:r>
            <a:r>
              <a:rPr lang="pl-PL" sz="1400" dirty="0"/>
              <a:t>"</a:t>
            </a:r>
            <a:r>
              <a:rPr lang="pl-PL" sz="1400" dirty="0" err="1"/>
              <a:t>Woof</a:t>
            </a:r>
            <a:r>
              <a:rPr lang="pl-PL" sz="1400" dirty="0"/>
              <a:t>!";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void</a:t>
            </a:r>
            <a:r>
              <a:rPr lang="pl-PL" sz="1400" dirty="0" smtClean="0"/>
              <a:t> </a:t>
            </a:r>
            <a:r>
              <a:rPr lang="pl-PL" sz="1400" dirty="0" err="1"/>
              <a:t>letsHear</a:t>
            </a:r>
            <a:r>
              <a:rPr lang="pl-PL" sz="1400" dirty="0"/>
              <a:t>(</a:t>
            </a:r>
            <a:r>
              <a:rPr lang="pl-PL" sz="1400" dirty="0" err="1"/>
              <a:t>final</a:t>
            </a:r>
            <a:r>
              <a:rPr lang="pl-PL" sz="1400" dirty="0"/>
              <a:t> </a:t>
            </a:r>
            <a:r>
              <a:rPr lang="pl-PL" sz="1400" dirty="0" err="1"/>
              <a:t>Animal</a:t>
            </a:r>
            <a:r>
              <a:rPr lang="pl-PL" sz="1400" dirty="0"/>
              <a:t> a)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pl-PL" sz="1400" dirty="0" err="1" smtClean="0"/>
              <a:t>println</a:t>
            </a:r>
            <a:r>
              <a:rPr lang="pl-PL" sz="1400" dirty="0" smtClean="0"/>
              <a:t>(</a:t>
            </a:r>
            <a:r>
              <a:rPr lang="pl-PL" sz="1400" dirty="0" err="1" smtClean="0"/>
              <a:t>a.talk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err="1" smtClean="0"/>
              <a:t>int</a:t>
            </a:r>
            <a:r>
              <a:rPr lang="pl-PL" sz="1400" dirty="0" smtClean="0"/>
              <a:t> </a:t>
            </a:r>
            <a:r>
              <a:rPr lang="pl-PL" sz="1400" dirty="0" err="1"/>
              <a:t>main</a:t>
            </a:r>
            <a:r>
              <a:rPr lang="pl-PL" sz="1400" dirty="0"/>
              <a:t>() 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 err="1"/>
              <a:t>Cat</a:t>
            </a:r>
            <a:r>
              <a:rPr lang="pl-PL" sz="1400" dirty="0"/>
              <a:t>());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pl-PL" sz="1400" dirty="0" err="1" smtClean="0"/>
              <a:t>letsHear</a:t>
            </a:r>
            <a:r>
              <a:rPr lang="pl-PL" sz="1400" dirty="0" smtClean="0"/>
              <a:t>(</a:t>
            </a:r>
            <a:r>
              <a:rPr lang="pl-PL" sz="1400" dirty="0" err="1" smtClean="0"/>
              <a:t>new</a:t>
            </a:r>
            <a:r>
              <a:rPr lang="pl-PL" sz="1400" dirty="0" smtClean="0"/>
              <a:t> </a:t>
            </a:r>
            <a:r>
              <a:rPr lang="pl-PL" sz="1400" dirty="0"/>
              <a:t>Dog()); </a:t>
            </a:r>
            <a:endParaRPr lang="en-US" sz="1400" dirty="0" smtClean="0"/>
          </a:p>
          <a:p>
            <a:pPr marL="0" indent="0">
              <a:buNone/>
            </a:pPr>
            <a:r>
              <a:rPr lang="pl-PL" sz="1400" dirty="0" smtClean="0"/>
              <a:t>}</a:t>
            </a:r>
            <a:endParaRPr lang="pl-P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3442097" cy="13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6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424"/>
            <a:ext cx="8229600" cy="839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polymorphism </a:t>
            </a:r>
            <a:r>
              <a:rPr lang="en-US" dirty="0" err="1" smtClean="0"/>
              <a:t>vs</a:t>
            </a:r>
            <a:r>
              <a:rPr lang="en-US" dirty="0" smtClean="0"/>
              <a:t> 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a typical OO language an object type (class) owns certain methods (functions), </a:t>
            </a:r>
            <a:r>
              <a:rPr lang="en-US" sz="2400" i="1" dirty="0" err="1" smtClean="0"/>
              <a:t>object.method</a:t>
            </a:r>
            <a:r>
              <a:rPr lang="en-US" sz="2400" i="1" dirty="0" smtClean="0"/>
              <a:t>(arg1, arg2)</a:t>
            </a:r>
          </a:p>
          <a:p>
            <a:r>
              <a:rPr lang="en-US" sz="2400" dirty="0" smtClean="0"/>
              <a:t>Depending on the type of object, the runtime system will dispatch to different method definitions.</a:t>
            </a:r>
          </a:p>
          <a:p>
            <a:r>
              <a:rPr lang="en-US" sz="2400" dirty="0" smtClean="0"/>
              <a:t>Traditional OO programming corresponds to </a:t>
            </a:r>
            <a:r>
              <a:rPr lang="en-US" sz="2400" i="1" dirty="0" smtClean="0"/>
              <a:t>single dispatch</a:t>
            </a:r>
            <a:r>
              <a:rPr lang="en-US" sz="2400" dirty="0" smtClean="0"/>
              <a:t>: the runtime chooses method based on the type of the first argument only. 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495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Julia, the same call would be spelled differently:</a:t>
            </a:r>
          </a:p>
          <a:p>
            <a:pPr>
              <a:buNone/>
            </a:pPr>
            <a:r>
              <a:rPr lang="en-US" i="1" dirty="0" smtClean="0"/>
              <a:t>	method(object, arg1, arg2)</a:t>
            </a:r>
          </a:p>
          <a:p>
            <a:r>
              <a:rPr lang="en-US" dirty="0" smtClean="0"/>
              <a:t>In Julia the runtime chooses method based on the types of all the arguments.</a:t>
            </a:r>
          </a:p>
          <a:p>
            <a:r>
              <a:rPr lang="en-US" dirty="0" smtClean="0"/>
              <a:t>a good fit for mathematical programming, where it is unnatural for the first argument to “own” an operation</a:t>
            </a:r>
          </a:p>
          <a:p>
            <a:r>
              <a:rPr lang="en-US" dirty="0" smtClean="0"/>
              <a:t>Dynamics (at runtime) multiple dispatch different from C++ static overloading (at compile time)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Dispatch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define function behavior across many combinations of argument types</a:t>
            </a:r>
          </a:p>
          <a:p>
            <a:r>
              <a:rPr lang="en-US" dirty="0" smtClean="0"/>
              <a:t>Efficiently picking the optimal method for all of a function’s arguments from many method definitions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62400" y="914400"/>
            <a:ext cx="5029200" cy="5257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Having defined: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m) = "base case"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m::Number) = "n and m are both numbers"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f(n::Number, m) = "n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f(n, m::Number) = "m is a number"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f(n::Integer, m::Integer) = "n and m are both integers“</a:t>
            </a:r>
          </a:p>
          <a:p>
            <a:r>
              <a:rPr lang="en-US" sz="2400" dirty="0" smtClean="0"/>
              <a:t>f(1.5, 2) returns “n and m are both numbers”</a:t>
            </a:r>
          </a:p>
          <a:p>
            <a:r>
              <a:rPr lang="en-US" sz="2400" dirty="0" smtClean="0"/>
              <a:t>f(1, "bar") returns “n is a number”</a:t>
            </a:r>
          </a:p>
          <a:p>
            <a:r>
              <a:rPr lang="en-US" sz="2400" dirty="0" smtClean="0"/>
              <a:t>f(1, 2) returns “n and m are both integers”</a:t>
            </a:r>
          </a:p>
          <a:p>
            <a:r>
              <a:rPr lang="en-US" sz="2400" dirty="0" smtClean="0"/>
              <a:t>f("</a:t>
            </a:r>
            <a:r>
              <a:rPr lang="en-US" sz="2400" dirty="0" err="1" smtClean="0"/>
              <a:t>foo</a:t>
            </a:r>
            <a:r>
              <a:rPr lang="en-US" sz="2400" dirty="0" smtClean="0"/>
              <a:t>", [1,2]) returns “base case”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(1/2)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compiler will generate a separate version of the function each time it is called with arguments of a new type. </a:t>
            </a:r>
          </a:p>
          <a:p>
            <a:r>
              <a:rPr lang="en-US" sz="2800" dirty="0" smtClean="0"/>
              <a:t>A concrete version of a function for a specific combination of argument types is called </a:t>
            </a:r>
            <a:r>
              <a:rPr lang="en-US" sz="2800" b="1" dirty="0" smtClean="0"/>
              <a:t>a method </a:t>
            </a:r>
            <a:r>
              <a:rPr lang="en-US" sz="2800" dirty="0" smtClean="0"/>
              <a:t>in Julia. </a:t>
            </a:r>
          </a:p>
          <a:p>
            <a:r>
              <a:rPr lang="en-US" sz="2800" dirty="0" smtClean="0"/>
              <a:t>To define a new method for a function (also called overloading), just use the same function name but different argument types (different signature). </a:t>
            </a:r>
          </a:p>
          <a:p>
            <a:r>
              <a:rPr lang="en-US" sz="2800" dirty="0" smtClean="0"/>
              <a:t>A list of all the methods is stored in a virtual method table (</a:t>
            </a:r>
            <a:r>
              <a:rPr lang="en-US" sz="2800" dirty="0" err="1" smtClean="0"/>
              <a:t>vtable</a:t>
            </a:r>
            <a:r>
              <a:rPr lang="en-US" sz="2800" dirty="0" smtClean="0"/>
              <a:t>) on the function itself;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dispatch: How it works in Julia? (2/2)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methods do not belong to a particular type. </a:t>
            </a:r>
          </a:p>
          <a:p>
            <a:r>
              <a:rPr lang="en-US" sz="2800" dirty="0" smtClean="0"/>
              <a:t>when a function is called, Julia will do a lookup in that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at runtime to find which concrete method it should call based on the types of all its arguments;</a:t>
            </a:r>
          </a:p>
          <a:p>
            <a:r>
              <a:rPr lang="en-US" sz="2800" dirty="0" smtClean="0"/>
              <a:t>in contrast to object-oriented (OO) languages, </a:t>
            </a:r>
            <a:r>
              <a:rPr lang="en-US" sz="2800" dirty="0" err="1" smtClean="0"/>
              <a:t>vtable</a:t>
            </a:r>
            <a:r>
              <a:rPr lang="en-US" sz="2800" dirty="0" smtClean="0"/>
              <a:t> is stored in the function, and not in the type (or class).</a:t>
            </a:r>
          </a:p>
          <a:p>
            <a:r>
              <a:rPr lang="en-US" sz="2800" b="1" dirty="0" smtClean="0"/>
              <a:t>In Julia a function belongs to multiple types i.e. a function is specialized/overloaded for different types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Do</a:t>
            </a:r>
            <a:r>
              <a:rPr lang="pl-PL" b="1" dirty="0" err="1" smtClean="0"/>
              <a:t>cumantation</a:t>
            </a:r>
            <a:endParaRPr lang="it-IT" b="1" dirty="0"/>
          </a:p>
          <a:p>
            <a:pPr lvl="1"/>
            <a:r>
              <a:rPr lang="it-IT" dirty="0">
                <a:hlinkClick r:id="rId2"/>
              </a:rPr>
              <a:t>http://docs.julialang.org/en/stable</a:t>
            </a:r>
            <a:r>
              <a:rPr lang="it-IT" dirty="0"/>
              <a:t> </a:t>
            </a:r>
          </a:p>
          <a:p>
            <a:r>
              <a:rPr lang="it-IT" b="1" dirty="0" smtClean="0"/>
              <a:t>Tutoria</a:t>
            </a:r>
            <a:r>
              <a:rPr lang="pl-PL" b="1" dirty="0" err="1" smtClean="0"/>
              <a:t>ls</a:t>
            </a:r>
            <a:endParaRPr lang="it-IT" b="1" dirty="0"/>
          </a:p>
          <a:p>
            <a:pPr lvl="1"/>
            <a:r>
              <a:rPr lang="it-IT" dirty="0">
                <a:hlinkClick r:id="rId3"/>
              </a:rPr>
              <a:t>http://julialang.org/learning/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4"/>
              </a:rPr>
              <a:t>http://www.juliabloggers.com/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5"/>
              </a:rPr>
              <a:t>https://www.youtube.com/user/JuliaLanguage</a:t>
            </a:r>
            <a:r>
              <a:rPr lang="it-IT" dirty="0"/>
              <a:t> </a:t>
            </a:r>
            <a:endParaRPr lang="pl-PL" dirty="0" smtClean="0"/>
          </a:p>
          <a:p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pl-PL" dirty="0" err="1" smtClean="0"/>
              <a:t>Getting</a:t>
            </a:r>
            <a:r>
              <a:rPr lang="pl-PL" dirty="0" smtClean="0"/>
              <a:t> </a:t>
            </a:r>
            <a:r>
              <a:rPr lang="pl-PL" dirty="0" err="1"/>
              <a:t>Started</a:t>
            </a:r>
            <a:r>
              <a:rPr lang="pl-PL" dirty="0"/>
              <a:t> with Julia Programming </a:t>
            </a:r>
            <a:r>
              <a:rPr lang="pl-PL" dirty="0" err="1"/>
              <a:t>Ivo</a:t>
            </a:r>
            <a:r>
              <a:rPr lang="pl-PL" dirty="0"/>
              <a:t> </a:t>
            </a:r>
            <a:r>
              <a:rPr lang="pl-PL" dirty="0" err="1"/>
              <a:t>Balbaert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Julia High Performance </a:t>
            </a:r>
            <a:r>
              <a:rPr lang="pl-PL" dirty="0" err="1"/>
              <a:t>Avik</a:t>
            </a:r>
            <a:r>
              <a:rPr lang="pl-PL" dirty="0"/>
              <a:t> </a:t>
            </a:r>
            <a:r>
              <a:rPr lang="pl-PL" dirty="0" err="1"/>
              <a:t>Sengupta</a:t>
            </a:r>
            <a:r>
              <a:rPr lang="pl-PL" dirty="0"/>
              <a:t> -mam w wersji </a:t>
            </a:r>
            <a:r>
              <a:rPr lang="pl-PL" dirty="0" smtClean="0"/>
              <a:t>papierowej</a:t>
            </a:r>
          </a:p>
          <a:p>
            <a:pPr lvl="1"/>
            <a:r>
              <a:rPr lang="pl-PL" dirty="0" smtClean="0"/>
              <a:t>Mastering </a:t>
            </a:r>
            <a:r>
              <a:rPr lang="pl-PL" dirty="0"/>
              <a:t>Julia Malcolm </a:t>
            </a:r>
            <a:r>
              <a:rPr lang="pl-PL" dirty="0" err="1" smtClean="0"/>
              <a:t>Sherringhton</a:t>
            </a:r>
            <a:endParaRPr lang="pl-PL" dirty="0" smtClean="0"/>
          </a:p>
          <a:p>
            <a:pPr lvl="1"/>
            <a:r>
              <a:rPr lang="pl-PL" dirty="0" err="1" smtClean="0"/>
              <a:t>Julia’s</a:t>
            </a:r>
            <a:r>
              <a:rPr lang="pl-PL" dirty="0" smtClean="0"/>
              <a:t> </a:t>
            </a:r>
            <a:r>
              <a:rPr lang="pl-PL" dirty="0" err="1" smtClean="0"/>
              <a:t>authors</a:t>
            </a:r>
            <a:r>
              <a:rPr lang="pl-PL" dirty="0" smtClean="0"/>
              <a:t> </a:t>
            </a:r>
            <a:r>
              <a:rPr lang="pl-PL" dirty="0" err="1" smtClean="0"/>
              <a:t>responses</a:t>
            </a:r>
            <a:r>
              <a:rPr lang="pl-PL" dirty="0" smtClean="0"/>
              <a:t> </a:t>
            </a:r>
            <a:r>
              <a:rPr lang="en-US" dirty="0" smtClean="0"/>
              <a:t>at</a:t>
            </a:r>
            <a:r>
              <a:rPr lang="pl-PL" dirty="0" smtClean="0"/>
              <a:t> </a:t>
            </a:r>
            <a:r>
              <a:rPr lang="en-US" dirty="0" err="1"/>
              <a:t>s</a:t>
            </a:r>
            <a:r>
              <a:rPr lang="pl-PL" dirty="0" err="1" smtClean="0"/>
              <a:t>tackoverflow</a:t>
            </a:r>
            <a:r>
              <a:rPr lang="en-US" dirty="0" smtClean="0"/>
              <a:t>.com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641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why Julia is fast 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Intelligent type inference engine deduces the type from the data</a:t>
            </a:r>
          </a:p>
          <a:p>
            <a:r>
              <a:rPr lang="en-US" dirty="0" smtClean="0"/>
              <a:t>JIT compiler generates specialized versions of functions for each data type</a:t>
            </a:r>
          </a:p>
          <a:p>
            <a:r>
              <a:rPr lang="en-US" dirty="0" smtClean="0"/>
              <a:t>Multiple dispatch mechanism efficiently picks the optimal method for all of a function’s arguments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User-defined types 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User-defined types are as fast and compact as built-ins.</a:t>
            </a:r>
            <a:endParaRPr lang="en-US" sz="2000" b="1" dirty="0" smtClean="0"/>
          </a:p>
          <a:p>
            <a:pPr>
              <a:buNone/>
            </a:pPr>
            <a:r>
              <a:rPr lang="en-US" sz="1900" dirty="0" smtClean="0"/>
              <a:t>Example</a:t>
            </a:r>
          </a:p>
          <a:p>
            <a:pPr>
              <a:buNone/>
            </a:pPr>
            <a:r>
              <a:rPr lang="pl-PL" sz="17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pl-PL" sz="1700" dirty="0" err="1" smtClean="0">
                <a:latin typeface="Consolas" pitchFamily="49" charset="0"/>
                <a:cs typeface="Consolas" pitchFamily="49" charset="0"/>
              </a:rPr>
              <a:t>truct</a:t>
            </a:r>
            <a:r>
              <a:rPr lang="pl-PL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Point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x::Float64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y::Float64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z::Float64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2000" dirty="0" smtClean="0"/>
              <a:t>user-defined type is composed of a set of named fields with an optional type annotation</a:t>
            </a:r>
          </a:p>
          <a:p>
            <a:r>
              <a:rPr lang="en-US" sz="2000" dirty="0" smtClean="0"/>
              <a:t>similar to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in C or a class without methods in Java</a:t>
            </a:r>
          </a:p>
          <a:p>
            <a:r>
              <a:rPr lang="en-US" sz="2000" dirty="0" smtClean="0"/>
              <a:t>No functions belonging to the type</a:t>
            </a:r>
          </a:p>
          <a:p>
            <a:pPr lvl="1"/>
            <a:r>
              <a:rPr lang="en-US" sz="2000" dirty="0" smtClean="0"/>
              <a:t>Julia uses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(object,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dirty="0" smtClean="0"/>
              <a:t>instead of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object.func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/>
              <a:t>the data and functions  are separated</a:t>
            </a:r>
          </a:p>
          <a:p>
            <a:r>
              <a:rPr lang="en-US" sz="2000" dirty="0" smtClean="0"/>
              <a:t>methods cannot be tied to a single type, because multiple dispatch connects them with different types. </a:t>
            </a:r>
          </a:p>
          <a:p>
            <a:r>
              <a:rPr lang="en-US" sz="2000" dirty="0" smtClean="0"/>
              <a:t>when adding a new method for a type, you don’t have to change the code of the type itself (more flexible)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code is data and data is code“. </a:t>
            </a:r>
          </a:p>
          <a:p>
            <a:r>
              <a:rPr lang="en-US" dirty="0" smtClean="0"/>
              <a:t>every piece of the program code is internally represented as an ordinary Julia data structure, also called an </a:t>
            </a:r>
            <a:r>
              <a:rPr lang="en-US" b="1" dirty="0" smtClean="0"/>
              <a:t>expression. </a:t>
            </a:r>
          </a:p>
          <a:p>
            <a:r>
              <a:rPr lang="en-US" b="1" dirty="0" err="1" smtClean="0"/>
              <a:t>homoiconics</a:t>
            </a:r>
            <a:r>
              <a:rPr lang="en-US" dirty="0" smtClean="0"/>
              <a:t>:   </a:t>
            </a:r>
          </a:p>
          <a:p>
            <a:pPr lvl="1"/>
            <a:r>
              <a:rPr lang="en-US" dirty="0" smtClean="0"/>
              <a:t>program code is a data structure  accessible from the language itself, </a:t>
            </a:r>
          </a:p>
          <a:p>
            <a:pPr lvl="1"/>
            <a:r>
              <a:rPr lang="en-US" dirty="0" smtClean="0"/>
              <a:t>the program can transform and even generate the new code </a:t>
            </a:r>
          </a:p>
          <a:p>
            <a:r>
              <a:rPr lang="en-US" dirty="0" smtClean="0"/>
              <a:t>Inspired by Lisp solution, where code and data are just lists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pl-PL" dirty="0" err="1" smtClean="0"/>
              <a:t>Homoiconics</a:t>
            </a:r>
            <a:r>
              <a:rPr lang="en-US" dirty="0" smtClean="0"/>
              <a:t> - 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95800" y="685800"/>
            <a:ext cx="464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</a:t>
            </a:r>
            <a:endParaRPr lang="pl-PL" sz="2400" dirty="0" smtClean="0"/>
          </a:p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"1 + 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1”</a:t>
            </a: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Julia&gt; ex1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dump(ex2)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Array{Any}((3,))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Symbol +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Int64 1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dump(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:(2+3))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/>
              <a:t>Expr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head: Symbol call </a:t>
            </a:r>
          </a:p>
          <a:p>
            <a:pPr marL="0" indent="0">
              <a:buNone/>
            </a:pPr>
            <a:r>
              <a:rPr lang="en-US" sz="1800" dirty="0" err="1" smtClean="0"/>
              <a:t>args</a:t>
            </a:r>
            <a:r>
              <a:rPr lang="en-US" sz="1800" dirty="0" smtClean="0"/>
              <a:t>: Array{Any}((3,)) </a:t>
            </a:r>
          </a:p>
          <a:p>
            <a:pPr marL="0" indent="0">
              <a:buNone/>
            </a:pPr>
            <a:r>
              <a:rPr lang="en-US" sz="1800" dirty="0" smtClean="0"/>
              <a:t>	1: Symbol + </a:t>
            </a:r>
          </a:p>
          <a:p>
            <a:pPr marL="0" indent="0">
              <a:buNone/>
            </a:pPr>
            <a:r>
              <a:rPr lang="en-US" sz="1800" dirty="0" smtClean="0"/>
              <a:t>	2: Int64 2 </a:t>
            </a:r>
          </a:p>
          <a:p>
            <a:pPr marL="0" indent="0">
              <a:buNone/>
            </a:pPr>
            <a:r>
              <a:rPr lang="en-US" sz="1800" dirty="0" smtClean="0"/>
              <a:t>	3: Int64 3 </a:t>
            </a:r>
          </a:p>
          <a:p>
            <a:pPr marL="0" indent="0">
              <a:buNone/>
            </a:pPr>
            <a:r>
              <a:rPr lang="en-US" sz="1800" dirty="0" err="1" smtClean="0"/>
              <a:t>typ</a:t>
            </a:r>
            <a:r>
              <a:rPr lang="en-US" sz="1800" dirty="0" smtClean="0"/>
              <a:t>: Any</a:t>
            </a:r>
            <a:endParaRPr lang="pl-P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/>
          </a:p>
          <a:p>
            <a:endParaRPr lang="pl-PL" sz="2000" b="1" dirty="0" smtClean="0"/>
          </a:p>
          <a:p>
            <a:endParaRPr lang="pl-PL" sz="2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7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definition of the type </a:t>
            </a:r>
            <a:r>
              <a:rPr lang="en-US" dirty="0" err="1" smtClean="0"/>
              <a:t>Expr</a:t>
            </a:r>
            <a:r>
              <a:rPr lang="en-US" dirty="0" smtClean="0"/>
              <a:t> 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head::Symbol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identifying the kind of expression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::Array{Any,1}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 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 expression arguments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are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stored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an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arra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pl-PL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the expression result type, which may be annotated by the user or inferred by the compiler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/>
              <a:t>“:” operator (also called the quote operator) means to treat its argument as data, not as code.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dump() </a:t>
            </a:r>
            <a:r>
              <a:rPr lang="en-US" dirty="0" smtClean="0"/>
              <a:t>function presents the abstract syntax tree for its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ytuł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in Julia </a:t>
            </a:r>
            <a:r>
              <a:rPr lang="en-US" dirty="0" err="1" smtClean="0"/>
              <a:t>expr</a:t>
            </a:r>
            <a:endParaRPr lang="en-US" dirty="0"/>
          </a:p>
        </p:txBody>
      </p:sp>
      <p:sp>
        <p:nvSpPr>
          <p:cNvPr id="32" name="Symbol zastępczy tekstu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tree for 2+a*b-c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Julia expression 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002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4600" y="3352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906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981200" y="4114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5240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514600" y="48768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057400" y="2667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Łącznik prosty 17"/>
          <p:cNvCxnSpPr>
            <a:stCxn id="16" idx="2"/>
            <a:endCxn id="7" idx="0"/>
          </p:cNvCxnSpPr>
          <p:nvPr/>
        </p:nvCxnSpPr>
        <p:spPr>
          <a:xfrm rot="5400000">
            <a:off x="19431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6" idx="2"/>
            <a:endCxn id="11" idx="0"/>
          </p:cNvCxnSpPr>
          <p:nvPr/>
        </p:nvCxnSpPr>
        <p:spPr>
          <a:xfrm rot="16200000" flipH="1">
            <a:off x="2400300" y="2933700"/>
            <a:ext cx="381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>
            <a:stCxn id="7" idx="2"/>
            <a:endCxn id="13" idx="0"/>
          </p:cNvCxnSpPr>
          <p:nvPr/>
        </p:nvCxnSpPr>
        <p:spPr>
          <a:xfrm rot="16200000" flipH="1">
            <a:off x="1866900" y="36957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>
            <a:stCxn id="7" idx="2"/>
            <a:endCxn id="12" idx="0"/>
          </p:cNvCxnSpPr>
          <p:nvPr/>
        </p:nvCxnSpPr>
        <p:spPr>
          <a:xfrm rot="5400000">
            <a:off x="1371600" y="3581400"/>
            <a:ext cx="457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>
            <a:stCxn id="13" idx="2"/>
            <a:endCxn id="14" idx="0"/>
          </p:cNvCxnSpPr>
          <p:nvPr/>
        </p:nvCxnSpPr>
        <p:spPr>
          <a:xfrm rot="5400000">
            <a:off x="1828800" y="44196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3" idx="2"/>
            <a:endCxn id="15" idx="0"/>
          </p:cNvCxnSpPr>
          <p:nvPr/>
        </p:nvCxnSpPr>
        <p:spPr>
          <a:xfrm rot="16200000" flipH="1">
            <a:off x="2324100" y="4381500"/>
            <a:ext cx="457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14278"/>
            <a:ext cx="4038600" cy="37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capabilities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392964"/>
            <a:ext cx="87630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Instead of immediately running the command, </a:t>
            </a:r>
            <a:r>
              <a:rPr lang="en-US" sz="4400" dirty="0" err="1"/>
              <a:t>backticks</a:t>
            </a:r>
            <a:r>
              <a:rPr lang="en-US" sz="4400" dirty="0"/>
              <a:t> </a:t>
            </a:r>
            <a:r>
              <a:rPr lang="en-US" sz="4400" dirty="0" smtClean="0"/>
              <a:t>(</a:t>
            </a:r>
            <a:r>
              <a:rPr lang="en-US" sz="4400" dirty="0" err="1" smtClean="0"/>
              <a:t>e..g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`echo hello`</a:t>
            </a:r>
            <a:r>
              <a:rPr lang="en-US" sz="4400" dirty="0" smtClean="0"/>
              <a:t>) create </a:t>
            </a:r>
            <a:r>
              <a:rPr lang="en-US" sz="4400" dirty="0"/>
              <a:t>a </a:t>
            </a:r>
            <a:r>
              <a:rPr lang="en-US" sz="4400" dirty="0" err="1"/>
              <a:t>Cmd</a:t>
            </a:r>
            <a:r>
              <a:rPr lang="en-US" sz="4400" dirty="0"/>
              <a:t> object to represent the command. </a:t>
            </a:r>
            <a:endParaRPr lang="en-US" sz="4400" dirty="0" smtClean="0"/>
          </a:p>
          <a:p>
            <a:r>
              <a:rPr lang="en-US" sz="4400" dirty="0" err="1" smtClean="0"/>
              <a:t>Cmd</a:t>
            </a:r>
            <a:r>
              <a:rPr lang="en-US" sz="4400" dirty="0" smtClean="0"/>
              <a:t> object can be used to </a:t>
            </a:r>
            <a:r>
              <a:rPr lang="en-US" sz="4400" dirty="0"/>
              <a:t>connect the command to others via pipes, run it, and read or write to it.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does not capture its output </a:t>
            </a:r>
            <a:r>
              <a:rPr lang="en-US" sz="4400" dirty="0" smtClean="0"/>
              <a:t>of the command (unless asked).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output </a:t>
            </a:r>
            <a:r>
              <a:rPr lang="en-US" sz="4400" dirty="0" smtClean="0"/>
              <a:t>by </a:t>
            </a:r>
            <a:r>
              <a:rPr lang="en-US" sz="4400" dirty="0"/>
              <a:t>default goes to </a:t>
            </a:r>
            <a:r>
              <a:rPr lang="en-US" sz="4400" dirty="0" err="1" smtClean="0"/>
              <a:t>stdout</a:t>
            </a:r>
            <a:r>
              <a:rPr lang="en-US" sz="4400" dirty="0" smtClean="0"/>
              <a:t> (like </a:t>
            </a:r>
            <a:r>
              <a:rPr lang="en-US" sz="4400" dirty="0" err="1" smtClean="0"/>
              <a:t>libc‘s</a:t>
            </a:r>
            <a:r>
              <a:rPr lang="en-US" sz="4400" dirty="0" smtClean="0"/>
              <a:t> </a:t>
            </a:r>
            <a:r>
              <a:rPr lang="en-US" sz="4400" dirty="0"/>
              <a:t>system </a:t>
            </a:r>
            <a:r>
              <a:rPr lang="en-US" sz="4400" dirty="0" smtClean="0"/>
              <a:t>call).</a:t>
            </a:r>
            <a:endParaRPr lang="en-US" sz="4400" dirty="0"/>
          </a:p>
          <a:p>
            <a:r>
              <a:rPr lang="en-US" sz="4400" dirty="0" smtClean="0"/>
              <a:t>the </a:t>
            </a:r>
            <a:r>
              <a:rPr lang="en-US" sz="4400" dirty="0"/>
              <a:t>command is never run with a </a:t>
            </a:r>
            <a:r>
              <a:rPr lang="en-US" sz="4400" dirty="0" smtClean="0"/>
              <a:t>shell</a:t>
            </a:r>
          </a:p>
          <a:p>
            <a:r>
              <a:rPr lang="en-US" sz="4400" dirty="0" smtClean="0"/>
              <a:t>Julia </a:t>
            </a:r>
            <a:r>
              <a:rPr lang="en-US" sz="4400" dirty="0"/>
              <a:t>parses the command syntax </a:t>
            </a:r>
            <a:r>
              <a:rPr lang="en-US" sz="4400" dirty="0" smtClean="0"/>
              <a:t>directly</a:t>
            </a:r>
          </a:p>
          <a:p>
            <a:pPr lvl="1"/>
            <a:r>
              <a:rPr lang="en-US" sz="4000" dirty="0" smtClean="0"/>
              <a:t>interpolating variables</a:t>
            </a:r>
          </a:p>
          <a:p>
            <a:pPr lvl="1"/>
            <a:r>
              <a:rPr lang="en-US" sz="4000" dirty="0" smtClean="0"/>
              <a:t>splitting </a:t>
            </a:r>
            <a:r>
              <a:rPr lang="en-US" sz="4000" dirty="0"/>
              <a:t>on words </a:t>
            </a:r>
            <a:r>
              <a:rPr lang="en-US" sz="4000" dirty="0" smtClean="0"/>
              <a:t> </a:t>
            </a:r>
          </a:p>
          <a:p>
            <a:pPr lvl="1"/>
            <a:r>
              <a:rPr lang="en-US" sz="4400" dirty="0" smtClean="0"/>
              <a:t>shell </a:t>
            </a:r>
            <a:r>
              <a:rPr lang="en-US" sz="4400" dirty="0"/>
              <a:t>quoting syntax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Command run </a:t>
            </a:r>
            <a:r>
              <a:rPr lang="en-US" sz="4400" dirty="0"/>
              <a:t>as J</a:t>
            </a:r>
            <a:r>
              <a:rPr lang="en-US" sz="4400" dirty="0" smtClean="0"/>
              <a:t>ulia‘s </a:t>
            </a:r>
            <a:r>
              <a:rPr lang="en-US" sz="4400" dirty="0"/>
              <a:t>immediate child </a:t>
            </a:r>
            <a:r>
              <a:rPr lang="en-US" sz="4400" dirty="0" smtClean="0"/>
              <a:t>process (fork </a:t>
            </a:r>
            <a:r>
              <a:rPr lang="en-US" sz="4400" dirty="0"/>
              <a:t>and exec </a:t>
            </a:r>
            <a:r>
              <a:rPr lang="en-US" sz="4400" dirty="0" smtClean="0"/>
              <a:t>calls).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dirty="0" smtClean="0"/>
              <a:t>Several packages exist to plot data and visualize data relations:</a:t>
            </a:r>
          </a:p>
          <a:p>
            <a:r>
              <a:rPr lang="en-US" sz="4000" dirty="0" smtClean="0"/>
              <a:t>Plots </a:t>
            </a:r>
          </a:p>
          <a:p>
            <a:pPr lvl="1"/>
            <a:r>
              <a:rPr lang="en-US" sz="4000" dirty="0" smtClean="0"/>
              <a:t>different plotting packages under a single API</a:t>
            </a:r>
          </a:p>
          <a:p>
            <a:r>
              <a:rPr lang="en-US" sz="4000" dirty="0" smtClean="0"/>
              <a:t>Winston </a:t>
            </a:r>
          </a:p>
          <a:p>
            <a:pPr lvl="1"/>
            <a:r>
              <a:rPr lang="en-US" sz="4000" dirty="0" smtClean="0"/>
              <a:t>offers easy 2D MATLAB-like plotting</a:t>
            </a:r>
          </a:p>
          <a:p>
            <a:r>
              <a:rPr lang="en-US" sz="4000" dirty="0" err="1" smtClean="0"/>
              <a:t>PyPlot</a:t>
            </a:r>
            <a:r>
              <a:rPr lang="en-US" sz="4000" dirty="0" smtClean="0"/>
              <a:t> </a:t>
            </a:r>
          </a:p>
          <a:p>
            <a:pPr lvl="1"/>
            <a:r>
              <a:rPr lang="en-US" sz="4000" dirty="0" smtClean="0"/>
              <a:t>a Julia interface to the </a:t>
            </a:r>
            <a:r>
              <a:rPr lang="en-US" sz="4000" dirty="0" err="1" smtClean="0"/>
              <a:t>Matplotlib</a:t>
            </a:r>
            <a:r>
              <a:rPr lang="en-US" sz="4000" dirty="0" smtClean="0"/>
              <a:t> plotting library from Python</a:t>
            </a:r>
          </a:p>
          <a:p>
            <a:pPr lvl="1"/>
            <a:r>
              <a:rPr lang="en-US" sz="4000" dirty="0" smtClean="0"/>
              <a:t>works with no overhead through the </a:t>
            </a:r>
            <a:r>
              <a:rPr lang="en-US" sz="4000" dirty="0" err="1" smtClean="0"/>
              <a:t>PyCall</a:t>
            </a:r>
            <a:r>
              <a:rPr lang="en-US" sz="4000" dirty="0" smtClean="0"/>
              <a:t> package</a:t>
            </a:r>
          </a:p>
          <a:p>
            <a:r>
              <a:rPr lang="en-US" sz="4000" dirty="0" smtClean="0"/>
              <a:t>Gadfly </a:t>
            </a:r>
          </a:p>
          <a:p>
            <a:pPr lvl="1"/>
            <a:r>
              <a:rPr lang="en-US" sz="4000" dirty="0" smtClean="0"/>
              <a:t>provides ggplot2-like (a plotting system for R) package using data-driven documents</a:t>
            </a:r>
          </a:p>
          <a:p>
            <a:pPr lvl="1"/>
            <a:r>
              <a:rPr lang="en-US" sz="4000" dirty="0" smtClean="0"/>
              <a:t>very useful for statistical graphs</a:t>
            </a:r>
          </a:p>
          <a:p>
            <a:pPr lvl="1"/>
            <a:r>
              <a:rPr lang="en-US" sz="4000" dirty="0" smtClean="0"/>
              <a:t>publication quality</a:t>
            </a:r>
          </a:p>
          <a:p>
            <a:r>
              <a:rPr lang="en-US" sz="4400" dirty="0" smtClean="0"/>
              <a:t>Examples </a:t>
            </a:r>
            <a:r>
              <a:rPr lang="en-US" sz="4400" dirty="0"/>
              <a:t>http://docs.juliaplots.org/latest/</a:t>
            </a:r>
            <a:endParaRPr lang="en-US" sz="40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940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and distributed computing 1/2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environment based on message passing between multiple processes</a:t>
            </a:r>
          </a:p>
          <a:p>
            <a:r>
              <a:rPr lang="en-US" sz="3600" dirty="0" smtClean="0"/>
              <a:t>can execute on the same machine or on remote machines</a:t>
            </a:r>
          </a:p>
          <a:p>
            <a:r>
              <a:rPr lang="en-US" sz="3600" dirty="0" smtClean="0"/>
              <a:t>cluster managers (in-build </a:t>
            </a:r>
            <a:r>
              <a:rPr lang="en-US" sz="3600" dirty="0" err="1" smtClean="0"/>
              <a:t>localManager</a:t>
            </a:r>
            <a:r>
              <a:rPr lang="en-US" sz="3600" dirty="0" smtClean="0"/>
              <a:t>, </a:t>
            </a:r>
            <a:r>
              <a:rPr lang="en-US" sz="3600" dirty="0" err="1" smtClean="0"/>
              <a:t>SSHManager</a:t>
            </a:r>
            <a:r>
              <a:rPr lang="en-US" sz="3600" dirty="0" smtClean="0"/>
              <a:t>)  </a:t>
            </a:r>
          </a:p>
          <a:p>
            <a:r>
              <a:rPr lang="en-US" sz="3600" dirty="0" smtClean="0"/>
              <a:t>actual coding happens on a higher level than receiving and sending messages between processes</a:t>
            </a:r>
          </a:p>
          <a:p>
            <a:r>
              <a:rPr lang="en-US" sz="3600" dirty="0" smtClean="0"/>
              <a:t>communication in Julia is generally “one-sided”, </a:t>
            </a:r>
          </a:p>
          <a:p>
            <a:pPr lvl="1"/>
            <a:r>
              <a:rPr lang="en-US" sz="3600" dirty="0" smtClean="0"/>
              <a:t>one needs to explicitly manage only one process in a two-process operation. </a:t>
            </a:r>
          </a:p>
          <a:p>
            <a:r>
              <a:rPr lang="en-US" sz="3600" dirty="0" smtClean="0"/>
              <a:t>send and receive operations are simulated by higher-level operations that look like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and distributed computing 2/2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589208"/>
            <a:ext cx="8382000" cy="624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remote calls and remote references</a:t>
            </a:r>
          </a:p>
          <a:p>
            <a:pPr lvl="1"/>
            <a:r>
              <a:rPr lang="en-US" sz="2400" dirty="0" smtClean="0"/>
              <a:t>give a certain worker a function with arguments to execute with </a:t>
            </a:r>
            <a:r>
              <a:rPr lang="en-US" sz="2400" dirty="0" err="1" smtClean="0"/>
              <a:t>remotecall</a:t>
            </a:r>
            <a:r>
              <a:rPr lang="en-US" sz="2400" dirty="0" smtClean="0"/>
              <a:t>  and fetch the result </a:t>
            </a:r>
          </a:p>
          <a:p>
            <a:r>
              <a:rPr lang="en-US" sz="2800" dirty="0" smtClean="0"/>
              <a:t>parallel loops and maps</a:t>
            </a:r>
          </a:p>
          <a:p>
            <a:pPr lvl="1">
              <a:buNone/>
            </a:pPr>
            <a:r>
              <a:rPr lang="en-US" sz="1800" dirty="0" err="1" smtClean="0">
                <a:cs typeface="Consolas" pitchFamily="49" charset="0"/>
              </a:rPr>
              <a:t>nheads</a:t>
            </a:r>
            <a:r>
              <a:rPr lang="en-US" sz="1800" dirty="0" smtClean="0">
                <a:cs typeface="Consolas" pitchFamily="49" charset="0"/>
              </a:rPr>
              <a:t> = @parallel (+) for </a:t>
            </a:r>
            <a:r>
              <a:rPr lang="en-US" sz="1800" dirty="0" err="1" smtClean="0">
                <a:cs typeface="Consolas" pitchFamily="49" charset="0"/>
              </a:rPr>
              <a:t>i</a:t>
            </a:r>
            <a:r>
              <a:rPr lang="en-US" sz="1800" dirty="0" smtClean="0">
                <a:cs typeface="Consolas" pitchFamily="49" charset="0"/>
              </a:rPr>
              <a:t>=1:200000000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	</a:t>
            </a:r>
            <a:r>
              <a:rPr lang="en-US" sz="1800" dirty="0" err="1" smtClean="0">
                <a:cs typeface="Consolas" pitchFamily="49" charset="0"/>
              </a:rPr>
              <a:t>Int</a:t>
            </a:r>
            <a:r>
              <a:rPr lang="en-US" sz="1800" dirty="0" smtClean="0">
                <a:cs typeface="Consolas" pitchFamily="49" charset="0"/>
              </a:rPr>
              <a:t>(rand(</a:t>
            </a:r>
            <a:r>
              <a:rPr lang="en-US" sz="1800" dirty="0" err="1" smtClean="0">
                <a:cs typeface="Consolas" pitchFamily="49" charset="0"/>
              </a:rPr>
              <a:t>Bool</a:t>
            </a:r>
            <a:r>
              <a:rPr lang="en-US" sz="1800" dirty="0" smtClean="0">
                <a:cs typeface="Consolas" pitchFamily="49" charset="0"/>
              </a:rPr>
              <a:t>)) </a:t>
            </a:r>
          </a:p>
          <a:p>
            <a:pPr lvl="1">
              <a:buNone/>
            </a:pPr>
            <a:r>
              <a:rPr lang="en-US" sz="1800" dirty="0" smtClean="0">
                <a:cs typeface="Consolas" pitchFamily="49" charset="0"/>
              </a:rPr>
              <a:t>End</a:t>
            </a:r>
          </a:p>
          <a:p>
            <a:r>
              <a:rPr lang="en-US" sz="2800" dirty="0" smtClean="0">
                <a:cs typeface="Consolas" pitchFamily="49" charset="0"/>
              </a:rPr>
              <a:t>shared </a:t>
            </a:r>
            <a:r>
              <a:rPr lang="pl-PL" sz="2800" dirty="0" smtClean="0">
                <a:cs typeface="Consolas" pitchFamily="49" charset="0"/>
              </a:rPr>
              <a:t>a</a:t>
            </a:r>
            <a:r>
              <a:rPr lang="en-US" sz="2800" dirty="0" err="1" smtClean="0">
                <a:cs typeface="Consolas" pitchFamily="49" charset="0"/>
              </a:rPr>
              <a:t>rrays</a:t>
            </a:r>
            <a:endParaRPr lang="en-US" sz="2400" dirty="0" smtClean="0"/>
          </a:p>
          <a:p>
            <a:pPr lvl="1"/>
            <a:r>
              <a:rPr lang="en-US" sz="2400" dirty="0" smtClean="0"/>
              <a:t>use system shared memory to map the same array across many processes</a:t>
            </a:r>
          </a:p>
          <a:p>
            <a:pPr lvl="1"/>
            <a:r>
              <a:rPr lang="en-US" sz="2400" dirty="0" smtClean="0"/>
              <a:t>each process has access to the entire array</a:t>
            </a:r>
            <a:endParaRPr lang="en-US" sz="2400" dirty="0" smtClean="0">
              <a:cs typeface="Consolas" pitchFamily="49" charset="0"/>
            </a:endParaRPr>
          </a:p>
          <a:p>
            <a:r>
              <a:rPr lang="en-US" sz="2800" dirty="0" smtClean="0"/>
              <a:t>distributed arrays</a:t>
            </a:r>
          </a:p>
          <a:p>
            <a:pPr lvl="1"/>
            <a:r>
              <a:rPr lang="en-US" sz="2400" dirty="0" smtClean="0"/>
              <a:t>very large array (or arrays) can be distributed, so that each process works in parallel on a different part of the array.</a:t>
            </a:r>
          </a:p>
          <a:p>
            <a:r>
              <a:rPr lang="en-US" sz="2800" dirty="0" smtClean="0"/>
              <a:t>multi-threading (Experimental, from v0.5)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standard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in Julia </a:t>
            </a:r>
          </a:p>
          <a:p>
            <a:r>
              <a:rPr lang="en-US" dirty="0" smtClean="0"/>
              <a:t>broad </a:t>
            </a:r>
            <a:r>
              <a:rPr lang="en-US" dirty="0"/>
              <a:t>range </a:t>
            </a:r>
            <a:r>
              <a:rPr lang="en-US" dirty="0" smtClean="0"/>
              <a:t>of functionalities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regular </a:t>
            </a:r>
            <a:r>
              <a:rPr lang="en-US" dirty="0"/>
              <a:t>expressions,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dates and </a:t>
            </a:r>
            <a:r>
              <a:rPr lang="en-US" dirty="0" smtClean="0"/>
              <a:t>times,</a:t>
            </a:r>
          </a:p>
          <a:p>
            <a:pPr lvl="1"/>
            <a:r>
              <a:rPr lang="en-US" dirty="0" smtClean="0"/>
              <a:t>a package </a:t>
            </a:r>
            <a:r>
              <a:rPr lang="en-US" dirty="0"/>
              <a:t>manager, </a:t>
            </a:r>
            <a:endParaRPr lang="en-US" dirty="0" smtClean="0"/>
          </a:p>
          <a:p>
            <a:pPr lvl="1"/>
            <a:r>
              <a:rPr lang="en-US" dirty="0" smtClean="0"/>
              <a:t>internationalization </a:t>
            </a:r>
            <a:r>
              <a:rPr lang="en-US" dirty="0"/>
              <a:t>and Unicode, 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algebra, </a:t>
            </a:r>
            <a:endParaRPr lang="en-US" dirty="0" smtClean="0"/>
          </a:p>
          <a:p>
            <a:pPr lvl="1"/>
            <a:r>
              <a:rPr lang="en-US" dirty="0" smtClean="0"/>
              <a:t>complex numbers,</a:t>
            </a:r>
          </a:p>
          <a:p>
            <a:pPr lvl="1"/>
            <a:r>
              <a:rPr lang="en-US" dirty="0" smtClean="0"/>
              <a:t>specialized </a:t>
            </a:r>
            <a:r>
              <a:rPr lang="en-US" dirty="0"/>
              <a:t>mathematical functions, </a:t>
            </a:r>
            <a:endParaRPr lang="en-US" dirty="0" smtClean="0"/>
          </a:p>
          <a:p>
            <a:pPr lvl="1"/>
            <a:r>
              <a:rPr lang="en-US" dirty="0" smtClean="0"/>
              <a:t>statistics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en-US" dirty="0"/>
              <a:t>and networking, </a:t>
            </a:r>
            <a:endParaRPr lang="en-US" dirty="0" smtClean="0"/>
          </a:p>
          <a:p>
            <a:pPr lvl="1"/>
            <a:r>
              <a:rPr lang="en-US" dirty="0" smtClean="0"/>
              <a:t>Fast Fourier Transformations </a:t>
            </a:r>
            <a:r>
              <a:rPr lang="en-US" dirty="0"/>
              <a:t>(FFT),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computing, </a:t>
            </a:r>
          </a:p>
          <a:p>
            <a:pPr lvl="1"/>
            <a:r>
              <a:rPr lang="en-US" dirty="0" smtClean="0"/>
              <a:t>macros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reflection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4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Two</a:t>
            </a:r>
            <a:r>
              <a:rPr lang="pl-PL" b="1" dirty="0" smtClean="0"/>
              <a:t> </a:t>
            </a:r>
            <a:r>
              <a:rPr lang="pl-PL" b="1" dirty="0" err="1" smtClean="0"/>
              <a:t>Language</a:t>
            </a:r>
            <a:r>
              <a:rPr lang="pl-PL" b="1" dirty="0" smtClean="0"/>
              <a:t> Problem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People</a:t>
            </a:r>
            <a:r>
              <a:rPr lang="pl-PL" dirty="0" smtClean="0"/>
              <a:t> </a:t>
            </a:r>
            <a:r>
              <a:rPr lang="pl-PL" dirty="0"/>
              <a:t>love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endParaRPr lang="pl-PL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data analysis and </a:t>
            </a:r>
            <a:r>
              <a:rPr lang="en-US" dirty="0" smtClean="0"/>
              <a:t>exploration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dynamism and performance are at </a:t>
            </a:r>
            <a:r>
              <a:rPr lang="en-US" dirty="0" smtClean="0"/>
              <a:t>odds</a:t>
            </a:r>
          </a:p>
          <a:p>
            <a:r>
              <a:rPr lang="en-US" dirty="0" smtClean="0"/>
              <a:t>Two language problem: the need to prototype with one slow dynamic language and rewrite with a fast static language to obtain the final product </a:t>
            </a:r>
            <a:endParaRPr lang="en-US" dirty="0"/>
          </a:p>
          <a:p>
            <a:r>
              <a:rPr lang="pl-PL" dirty="0"/>
              <a:t>A standard </a:t>
            </a:r>
            <a:r>
              <a:rPr lang="pl-PL" dirty="0" err="1" smtClean="0"/>
              <a:t>compromise</a:t>
            </a:r>
            <a:r>
              <a:rPr lang="pl-PL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logic in convenient, dynamic language (</a:t>
            </a:r>
            <a:r>
              <a:rPr lang="en-US" dirty="0" err="1"/>
              <a:t>Matlab</a:t>
            </a:r>
            <a:r>
              <a:rPr lang="en-US" dirty="0"/>
              <a:t>, Python, 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performance-critical code in static, low-level language (C, C++, Fortran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languages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PyCall</a:t>
            </a:r>
            <a:r>
              <a:rPr lang="en-US" dirty="0" smtClean="0"/>
              <a:t> package for directly calling Python functions</a:t>
            </a:r>
          </a:p>
          <a:p>
            <a:r>
              <a:rPr lang="en-US" dirty="0" smtClean="0"/>
              <a:t>mature </a:t>
            </a:r>
            <a:r>
              <a:rPr lang="en-US" dirty="0"/>
              <a:t>libraries for numerical computing </a:t>
            </a:r>
            <a:r>
              <a:rPr lang="en-US" dirty="0" smtClean="0"/>
              <a:t>written </a:t>
            </a:r>
            <a:r>
              <a:rPr lang="en-US" dirty="0"/>
              <a:t>in C and Fortran.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no boilerplate” philosophy: </a:t>
            </a:r>
            <a:endParaRPr lang="en-US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can be called directly from Julia without any “glue” code, code generation, or compilation </a:t>
            </a:r>
            <a:r>
              <a:rPr lang="en-US" dirty="0" smtClean="0"/>
              <a:t>even </a:t>
            </a:r>
            <a:r>
              <a:rPr lang="en-US" dirty="0"/>
              <a:t>from the interactive prompt.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1447800" y="4267200"/>
            <a:ext cx="5562600" cy="129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ccall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 (: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libc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"), Int32, ())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t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2292761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julia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(ans) Int32</a:t>
            </a:r>
          </a:p>
        </p:txBody>
      </p:sp>
    </p:spTree>
    <p:extLst>
      <p:ext uri="{BB962C8B-B14F-4D97-AF65-F5344CB8AC3E}">
        <p14:creationId xmlns:p14="http://schemas.microsoft.com/office/powerpoint/2010/main" val="25349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Julia </a:t>
            </a:r>
            <a:r>
              <a:rPr lang="pl-PL" b="1" dirty="0" err="1"/>
              <a:t>Package</a:t>
            </a:r>
            <a:r>
              <a:rPr lang="pl-PL" b="1" dirty="0"/>
              <a:t> </a:t>
            </a:r>
            <a:r>
              <a:rPr lang="pl-PL" b="1" dirty="0" err="1"/>
              <a:t>Ecosystem</a:t>
            </a:r>
            <a:r>
              <a:rPr lang="pl-PL" b="1" dirty="0"/>
              <a:t> </a:t>
            </a:r>
            <a:r>
              <a:rPr lang="pl-PL" b="1" dirty="0" err="1"/>
              <a:t>Pulse</a:t>
            </a:r>
            <a:r>
              <a:rPr lang="pl-PL" b="1" dirty="0"/>
              <a:t/>
            </a:r>
            <a:br>
              <a:rPr lang="pl-PL" b="1" dirty="0"/>
            </a:b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066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Total number of packages by Julia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http://pkg.julialang.org/pulse.html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See also </a:t>
            </a:r>
            <a:r>
              <a:rPr lang="en-US" dirty="0" smtClean="0">
                <a:hlinkClick r:id="rId3"/>
              </a:rPr>
              <a:t>http://pkg.julialang.org/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7886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JuliaPro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Includes</a:t>
            </a:r>
            <a:r>
              <a:rPr lang="pl-PL" sz="3600" dirty="0" smtClean="0"/>
              <a:t> </a:t>
            </a:r>
            <a:r>
              <a:rPr lang="pl-PL" sz="3600" dirty="0" err="1" smtClean="0"/>
              <a:t>integrated</a:t>
            </a:r>
            <a:r>
              <a:rPr lang="pl-PL" sz="3600" dirty="0" smtClean="0"/>
              <a:t> </a:t>
            </a:r>
            <a:r>
              <a:rPr lang="pl-PL" sz="3600" dirty="0"/>
              <a:t>development </a:t>
            </a:r>
            <a:r>
              <a:rPr lang="pl-PL" sz="3600" dirty="0" err="1" smtClean="0"/>
              <a:t>environments</a:t>
            </a:r>
            <a:r>
              <a:rPr lang="pl-PL" sz="3600" dirty="0" smtClean="0"/>
              <a:t> (Juno IDE, Jupiter) </a:t>
            </a:r>
            <a:endParaRPr lang="pl-PL" sz="3600" dirty="0"/>
          </a:p>
          <a:p>
            <a:r>
              <a:rPr lang="pl-PL" sz="3600" dirty="0" err="1" smtClean="0"/>
              <a:t>Easy</a:t>
            </a:r>
            <a:r>
              <a:rPr lang="pl-PL" sz="3600" dirty="0" smtClean="0"/>
              <a:t> to </a:t>
            </a:r>
            <a:r>
              <a:rPr lang="pl-PL" sz="3600" dirty="0" err="1" smtClean="0"/>
              <a:t>install</a:t>
            </a:r>
            <a:endParaRPr lang="pl-PL" sz="3600" dirty="0"/>
          </a:p>
          <a:p>
            <a:r>
              <a:rPr lang="pl-PL" sz="3600" dirty="0"/>
              <a:t>https://juliacomputing.com/products/juliapro.html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46195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Juno IDE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on </a:t>
            </a:r>
            <a:r>
              <a:rPr lang="en-US" dirty="0" smtClean="0"/>
              <a:t>Atom</a:t>
            </a:r>
            <a:r>
              <a:rPr lang="en-US" dirty="0"/>
              <a:t> </a:t>
            </a:r>
            <a:r>
              <a:rPr lang="en-US" dirty="0" smtClean="0"/>
              <a:t> (text </a:t>
            </a:r>
            <a:r>
              <a:rPr lang="en-US" dirty="0"/>
              <a:t>editor provided by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consists </a:t>
            </a:r>
            <a:r>
              <a:rPr lang="en-US" dirty="0"/>
              <a:t>of both Julia and Atom packages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Julia-specific enhancements to Atom: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highlighting,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plot pane, 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Julia's debugger (Gallium),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console for running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3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8455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tool </a:t>
            </a:r>
            <a:r>
              <a:rPr lang="en-US" dirty="0" err="1" smtClean="0"/>
              <a:t>IJulia</a:t>
            </a:r>
            <a:r>
              <a:rPr lang="en-US" dirty="0" smtClean="0"/>
              <a:t>/Jupiter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655" y="914400"/>
            <a:ext cx="88392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Jupiter is a browser-based </a:t>
            </a:r>
            <a:r>
              <a:rPr lang="en-US" dirty="0"/>
              <a:t>graphical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code</a:t>
            </a:r>
            <a:r>
              <a:rPr lang="en-US" dirty="0"/>
              <a:t>, formatted text, math, and multimedia in a single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Julia-language backend (</a:t>
            </a:r>
            <a:r>
              <a:rPr lang="en-US" dirty="0" err="1" smtClean="0"/>
              <a:t>IJulia</a:t>
            </a:r>
            <a:r>
              <a:rPr lang="en-US" dirty="0" smtClean="0"/>
              <a:t> ) allows  </a:t>
            </a:r>
            <a:r>
              <a:rPr lang="en-US" dirty="0"/>
              <a:t>to interact with the Julia language using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IPython's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5491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JuliaBox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Julia from the b</a:t>
            </a:r>
            <a:r>
              <a:rPr lang="en-US" dirty="0" smtClean="0"/>
              <a:t>rowser on the cloud</a:t>
            </a:r>
          </a:p>
          <a:p>
            <a:r>
              <a:rPr lang="en-US" dirty="0"/>
              <a:t>d</a:t>
            </a:r>
            <a:r>
              <a:rPr lang="en-US" dirty="0" smtClean="0"/>
              <a:t>on’t have to  download any software</a:t>
            </a:r>
          </a:p>
          <a:p>
            <a:r>
              <a:rPr lang="en-US" dirty="0" smtClean="0"/>
              <a:t>Jupiter available on google cloud platform</a:t>
            </a:r>
          </a:p>
          <a:p>
            <a:r>
              <a:rPr lang="en-US" dirty="0"/>
              <a:t>b</a:t>
            </a:r>
            <a:r>
              <a:rPr lang="en-US" dirty="0" smtClean="0"/>
              <a:t>eta version</a:t>
            </a:r>
          </a:p>
          <a:p>
            <a:r>
              <a:rPr lang="en-US" dirty="0"/>
              <a:t>f</a:t>
            </a:r>
            <a:r>
              <a:rPr lang="en-US" dirty="0" smtClean="0"/>
              <a:t>ree, but limited usage</a:t>
            </a:r>
          </a:p>
          <a:p>
            <a:r>
              <a:rPr lang="en-US" dirty="0" smtClean="0"/>
              <a:t>https://juliabox.com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Community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http://julialang.org/community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Performance </a:t>
            </a:r>
            <a:r>
              <a:rPr lang="pl-PL" dirty="0" err="1" smtClean="0"/>
              <a:t>slide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393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http://julialang.org/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Zasady</a:t>
            </a:r>
            <a:r>
              <a:rPr lang="en-US" dirty="0" smtClean="0"/>
              <a:t> </a:t>
            </a:r>
            <a:r>
              <a:rPr lang="en-US" dirty="0" err="1" smtClean="0"/>
              <a:t>zaliczania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541" y="13716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ka</a:t>
            </a:r>
            <a:r>
              <a:rPr lang="pl-PL" dirty="0" err="1" smtClean="0"/>
              <a:t>żdym</a:t>
            </a:r>
            <a:r>
              <a:rPr lang="pl-PL" dirty="0" smtClean="0"/>
              <a:t>  </a:t>
            </a:r>
            <a:r>
              <a:rPr lang="pl-PL" dirty="0" smtClean="0"/>
              <a:t>laboratorium będą zadane zadania </a:t>
            </a:r>
            <a:r>
              <a:rPr lang="pl-PL" dirty="0" smtClean="0"/>
              <a:t>za odpowiednią liczbę punktów</a:t>
            </a:r>
            <a:r>
              <a:rPr lang="pl-PL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 smtClean="0"/>
              <a:t>sumie będzie można uzyskać 100 pkt.</a:t>
            </a:r>
          </a:p>
          <a:p>
            <a:r>
              <a:rPr lang="pl-PL" dirty="0" smtClean="0"/>
              <a:t>Do zaliczenia potrzebny jest wkład co najmniej </a:t>
            </a:r>
            <a:r>
              <a:rPr lang="pl-PL" dirty="0" smtClean="0"/>
              <a:t>5 </a:t>
            </a:r>
            <a:r>
              <a:rPr lang="pl-PL" dirty="0" smtClean="0"/>
              <a:t>różnych </a:t>
            </a:r>
            <a:r>
              <a:rPr lang="pl-PL" dirty="0" smtClean="0"/>
              <a:t>tematów lab.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pl-PL" dirty="0" smtClean="0"/>
              <a:t> oddanie zadań później niż na zadane zajęcia </a:t>
            </a:r>
            <a:r>
              <a:rPr lang="en-US" dirty="0" smtClean="0"/>
              <a:t>b</a:t>
            </a:r>
            <a:r>
              <a:rPr lang="pl-PL" dirty="0" err="1" smtClean="0"/>
              <a:t>ędzie</a:t>
            </a:r>
            <a:r>
              <a:rPr lang="pl-PL" dirty="0" smtClean="0"/>
              <a:t> odejmowane 2 pkt na 2 tygodnie.</a:t>
            </a:r>
          </a:p>
          <a:p>
            <a:r>
              <a:rPr lang="pl-PL" dirty="0" smtClean="0"/>
              <a:t>Ocena będzie wystawiona zgodnie z regulaminem studiów:</a:t>
            </a:r>
          </a:p>
          <a:p>
            <a:pPr marL="457200" lvl="1" indent="0">
              <a:buNone/>
            </a:pPr>
            <a:r>
              <a:rPr lang="pl-PL" dirty="0" smtClean="0"/>
              <a:t>Od 91% bardzo </a:t>
            </a:r>
            <a:r>
              <a:rPr lang="pl-PL" dirty="0"/>
              <a:t>dobry (5.0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81%  plus </a:t>
            </a:r>
            <a:r>
              <a:rPr lang="pl-PL" dirty="0"/>
              <a:t>dobry (4.5);</a:t>
            </a:r>
          </a:p>
          <a:p>
            <a:pPr marL="457200" lvl="1" indent="0">
              <a:buNone/>
            </a:pPr>
            <a:r>
              <a:rPr lang="pl-PL" dirty="0" smtClean="0"/>
              <a:t>Od 71% dobry </a:t>
            </a:r>
            <a:r>
              <a:rPr lang="pl-PL" dirty="0"/>
              <a:t>(4.0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Od 61 %  plus </a:t>
            </a:r>
            <a:r>
              <a:rPr lang="pl-PL" dirty="0"/>
              <a:t>dostateczny (3.5</a:t>
            </a:r>
            <a:r>
              <a:rPr lang="pl-PL" dirty="0" smtClean="0"/>
              <a:t>);</a:t>
            </a:r>
          </a:p>
          <a:p>
            <a:pPr marL="457200" lvl="1" indent="0">
              <a:buNone/>
            </a:pPr>
            <a:r>
              <a:rPr lang="pl-PL" dirty="0" smtClean="0"/>
              <a:t>Od 50 %  dostateczny </a:t>
            </a:r>
            <a:r>
              <a:rPr lang="pl-PL" dirty="0"/>
              <a:t>(3.0</a:t>
            </a:r>
            <a:r>
              <a:rPr lang="pl-PL" dirty="0" smtClean="0"/>
              <a:t>);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poniżej 50% </a:t>
            </a:r>
            <a:r>
              <a:rPr lang="pl-PL" dirty="0" smtClean="0"/>
              <a:t> niedostateczny </a:t>
            </a:r>
            <a:r>
              <a:rPr lang="pl-PL" dirty="0"/>
              <a:t>(2.0).</a:t>
            </a:r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0604"/>
              </p:ext>
            </p:extLst>
          </p:nvPr>
        </p:nvGraphicFramePr>
        <p:xfrm>
          <a:off x="1143000" y="20574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pl-PL" dirty="0" smtClean="0"/>
                        <a:t>lab1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lab6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- </a:t>
            </a:r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First </a:t>
            </a:r>
            <a:r>
              <a:rPr lang="pl-PL" dirty="0" err="1" smtClean="0"/>
              <a:t>released</a:t>
            </a:r>
            <a:r>
              <a:rPr lang="pl-PL" dirty="0" smtClean="0"/>
              <a:t> in </a:t>
            </a:r>
            <a:r>
              <a:rPr lang="pl-PL" dirty="0" err="1" smtClean="0"/>
              <a:t>February</a:t>
            </a:r>
            <a:r>
              <a:rPr lang="pl-PL" dirty="0" smtClean="0"/>
              <a:t> 2012 </a:t>
            </a:r>
            <a:r>
              <a:rPr lang="pl-PL" dirty="0" err="1" smtClean="0"/>
              <a:t>at</a:t>
            </a:r>
            <a:r>
              <a:rPr lang="pl-PL" dirty="0" smtClean="0"/>
              <a:t> MIT</a:t>
            </a:r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endParaRPr lang="pl-PL" dirty="0" smtClean="0"/>
          </a:p>
          <a:p>
            <a:r>
              <a:rPr lang="pl-PL" dirty="0" smtClean="0"/>
              <a:t>Small </a:t>
            </a:r>
            <a:r>
              <a:rPr lang="pl-PL" dirty="0" err="1" smtClean="0"/>
              <a:t>amount</a:t>
            </a:r>
            <a:r>
              <a:rPr lang="pl-PL" dirty="0" smtClean="0"/>
              <a:t> of C/C++ </a:t>
            </a:r>
            <a:r>
              <a:rPr lang="pl-PL" dirty="0" err="1" smtClean="0"/>
              <a:t>code</a:t>
            </a:r>
            <a:r>
              <a:rPr lang="pl-PL" dirty="0" smtClean="0"/>
              <a:t>, Lisp and </a:t>
            </a:r>
            <a:r>
              <a:rPr lang="pl-PL" dirty="0" err="1" smtClean="0"/>
              <a:t>Scheme</a:t>
            </a:r>
            <a:endParaRPr lang="pl-PL" dirty="0" smtClean="0"/>
          </a:p>
          <a:p>
            <a:r>
              <a:rPr lang="pl-PL" dirty="0" smtClean="0"/>
              <a:t>Much of the 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Julia </a:t>
            </a:r>
            <a:endParaRPr lang="en-US" dirty="0" smtClean="0"/>
          </a:p>
          <a:p>
            <a:pPr lvl="1"/>
            <a:r>
              <a:rPr lang="en-US" dirty="0" smtClean="0"/>
              <a:t>the standard library is written in Julia itself, including primitive operations like integer arithmetic</a:t>
            </a:r>
            <a:endParaRPr lang="pl-PL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“</a:t>
            </a:r>
            <a:r>
              <a:rPr lang="en-US" dirty="0" err="1"/>
              <a:t>julia</a:t>
            </a:r>
            <a:r>
              <a:rPr lang="en-US" dirty="0"/>
              <a:t> source” </a:t>
            </a:r>
            <a:r>
              <a:rPr lang="pl-PL" dirty="0" smtClean="0"/>
              <a:t>-&gt; </a:t>
            </a:r>
            <a:r>
              <a:rPr lang="en-US" dirty="0" smtClean="0"/>
              <a:t>“base</a:t>
            </a:r>
            <a:r>
              <a:rPr lang="en-US" dirty="0"/>
              <a:t>” or “examples” </a:t>
            </a:r>
            <a:endParaRPr lang="pl-PL" dirty="0"/>
          </a:p>
          <a:p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with </a:t>
            </a:r>
            <a:r>
              <a:rPr lang="pl-PL" dirty="0" err="1" smtClean="0"/>
              <a:t>Python</a:t>
            </a:r>
            <a:r>
              <a:rPr lang="pl-PL" dirty="0" smtClean="0"/>
              <a:t>, R, MATLAB</a:t>
            </a:r>
            <a:endParaRPr lang="en-US" dirty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Julia?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8676456" cy="45259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julialang.org/blog/2012/02/why-we-created-julia</a:t>
            </a:r>
            <a:endParaRPr lang="en-US" dirty="0" smtClean="0"/>
          </a:p>
          <a:p>
            <a:pPr>
              <a:buNone/>
            </a:pPr>
            <a:endParaRPr lang="pl-PL" dirty="0"/>
          </a:p>
          <a:p>
            <a:r>
              <a:rPr lang="pl-PL" dirty="0" err="1"/>
              <a:t>s</a:t>
            </a:r>
            <a:r>
              <a:rPr lang="pl-PL" dirty="0" err="1" smtClean="0"/>
              <a:t>peed</a:t>
            </a:r>
            <a:r>
              <a:rPr lang="pl-PL" dirty="0" smtClean="0"/>
              <a:t> of C </a:t>
            </a:r>
            <a:r>
              <a:rPr lang="en-US" dirty="0" smtClean="0"/>
              <a:t> </a:t>
            </a:r>
          </a:p>
          <a:p>
            <a:r>
              <a:rPr lang="pl-PL" dirty="0" err="1" smtClean="0"/>
              <a:t>dynamism</a:t>
            </a:r>
            <a:r>
              <a:rPr lang="pl-PL" dirty="0" smtClean="0"/>
              <a:t> of Ruby</a:t>
            </a:r>
          </a:p>
          <a:p>
            <a:r>
              <a:rPr lang="en-US" dirty="0" err="1" smtClean="0"/>
              <a:t>f</a:t>
            </a:r>
            <a:r>
              <a:rPr lang="pl-PL" dirty="0" err="1" smtClean="0"/>
              <a:t>amiliar</a:t>
            </a:r>
            <a:r>
              <a:rPr lang="pl-PL" dirty="0" smtClean="0"/>
              <a:t> </a:t>
            </a:r>
            <a:r>
              <a:rPr lang="pl-PL" dirty="0" err="1" smtClean="0"/>
              <a:t>mathematical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Matlab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usable for general programming as Python, </a:t>
            </a:r>
          </a:p>
          <a:p>
            <a:r>
              <a:rPr lang="en-US" dirty="0" smtClean="0"/>
              <a:t>easy for statistics as R, </a:t>
            </a:r>
          </a:p>
          <a:p>
            <a:r>
              <a:rPr lang="en-US" dirty="0" smtClean="0"/>
              <a:t>natural for string processing as Perl, </a:t>
            </a:r>
          </a:p>
          <a:p>
            <a:r>
              <a:rPr lang="en-US" dirty="0" smtClean="0"/>
              <a:t>powerful for linear algebra as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good at gluing programs together as the shell. </a:t>
            </a:r>
          </a:p>
          <a:p>
            <a:r>
              <a:rPr lang="en-US" dirty="0" smtClean="0"/>
              <a:t>simple to learn, keeping the most serious hackers happy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586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type systems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rules for determining the type of every expression in a program. </a:t>
            </a:r>
          </a:p>
          <a:p>
            <a:r>
              <a:rPr lang="en-US" dirty="0" smtClean="0"/>
              <a:t>the types of expressions dictate the behavior of the program.</a:t>
            </a:r>
          </a:p>
          <a:p>
            <a:r>
              <a:rPr lang="en-US" dirty="0" smtClean="0"/>
              <a:t>a program that doesn't admit a consistent type to be determined for every expression will not compile.</a:t>
            </a:r>
          </a:p>
          <a:p>
            <a:r>
              <a:rPr lang="en-US" dirty="0" smtClean="0"/>
              <a:t>Examples: C, C++,Java </a:t>
            </a:r>
            <a:endParaRPr lang="en-US" sz="36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/* C code */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num, sum; // explicit declaration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 = 5; // now use the variables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10;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Java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do not have rules for assigning types to expressions: </a:t>
            </a:r>
          </a:p>
          <a:p>
            <a:r>
              <a:rPr lang="en-US" dirty="0" smtClean="0"/>
              <a:t>types are implied by the way data flows through the program </a:t>
            </a:r>
            <a:r>
              <a:rPr lang="en-US" i="1" dirty="0" smtClean="0"/>
              <a:t>as it executes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expressions can potentially produce values of any type at all</a:t>
            </a:r>
          </a:p>
          <a:p>
            <a:r>
              <a:rPr lang="en-US" dirty="0" smtClean="0"/>
              <a:t>Examples: Python, JavaScript, Ruby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/* Python code */ 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0: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&lt;100: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else                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my_varaible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my_variable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/ 10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spelling mistake not detected, new variable made !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2299</Words>
  <Application>Microsoft Office PowerPoint</Application>
  <PresentationFormat>Pokaz na ekranie (4:3)</PresentationFormat>
  <Paragraphs>363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Motyw pakietu Office</vt:lpstr>
      <vt:lpstr>Programowanie w języku Julia</vt:lpstr>
      <vt:lpstr>References</vt:lpstr>
      <vt:lpstr>Two Language Problem </vt:lpstr>
      <vt:lpstr>Julia - Introduction</vt:lpstr>
      <vt:lpstr>Why Julia?</vt:lpstr>
      <vt:lpstr>Static type systems</vt:lpstr>
      <vt:lpstr>Static typing</vt:lpstr>
      <vt:lpstr>Dynamic typing</vt:lpstr>
      <vt:lpstr>Dynamic typing</vt:lpstr>
      <vt:lpstr>Type inference</vt:lpstr>
      <vt:lpstr>Type inference in Julia</vt:lpstr>
      <vt:lpstr>Just in Time compiler</vt:lpstr>
      <vt:lpstr>The stages of Julia code processing </vt:lpstr>
      <vt:lpstr>Julia: watch for performance !</vt:lpstr>
      <vt:lpstr>OO polymorfizm - reminder</vt:lpstr>
      <vt:lpstr>OO polymorphism vs Multiple dispatch </vt:lpstr>
      <vt:lpstr>Multiple Dispatch </vt:lpstr>
      <vt:lpstr>Multiple dispatch: How it works in Julia? (1/2)</vt:lpstr>
      <vt:lpstr>Multiple dispatch: How it works in Julia? (2/2)</vt:lpstr>
      <vt:lpstr>Summary: why Julia is fast ?</vt:lpstr>
      <vt:lpstr>User-defined types  </vt:lpstr>
      <vt:lpstr>Metaprogramming</vt:lpstr>
      <vt:lpstr>Homoiconics - example</vt:lpstr>
      <vt:lpstr>Abstract syntax tree in Julia expr</vt:lpstr>
      <vt:lpstr>Shell capabilities</vt:lpstr>
      <vt:lpstr>Visualisation </vt:lpstr>
      <vt:lpstr>Parallel and distributed computing 1/2</vt:lpstr>
      <vt:lpstr>Parallel and distributed computing 2/2</vt:lpstr>
      <vt:lpstr>Julia standard library</vt:lpstr>
      <vt:lpstr>Calling other languages</vt:lpstr>
      <vt:lpstr>Julia Package Ecosystem Pulse </vt:lpstr>
      <vt:lpstr>JuliaPro</vt:lpstr>
      <vt:lpstr> Juno IDE</vt:lpstr>
      <vt:lpstr>Web tool IJulia/Jupiter</vt:lpstr>
      <vt:lpstr>JuliaBox</vt:lpstr>
      <vt:lpstr>Community </vt:lpstr>
      <vt:lpstr>Performance slide</vt:lpstr>
      <vt:lpstr>http://julialang.org/</vt:lpstr>
      <vt:lpstr>Zasady zaliczania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Julia</dc:title>
  <dc:creator>kzajac</dc:creator>
  <cp:lastModifiedBy>kzajac</cp:lastModifiedBy>
  <cp:revision>171</cp:revision>
  <dcterms:created xsi:type="dcterms:W3CDTF">2016-12-19T12:00:48Z</dcterms:created>
  <dcterms:modified xsi:type="dcterms:W3CDTF">2018-02-08T13:36:14Z</dcterms:modified>
</cp:coreProperties>
</file>