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2660004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2660004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67760" y="2295648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831680" y="1020744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825200" y="1020744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831680" y="2295648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825200" y="22956480"/>
            <a:ext cx="85651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37800" y="10207440"/>
            <a:ext cx="26600040" cy="2440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2660004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576880" y="7246800"/>
            <a:ext cx="25121880" cy="6790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67760" y="2295648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7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67760" y="10207440"/>
            <a:ext cx="1298052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837800" y="22956480"/>
            <a:ext cx="26600040" cy="116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76880" y="7246800"/>
            <a:ext cx="25121880" cy="146498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392200" y="39365280"/>
            <a:ext cx="6648120" cy="2238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0D8AB11-C655-494F-A3F5-37173B0D8796}" type="datetime">
              <a:rPr b="0" lang="en-GB" sz="900" spc="-1" strike="noStrike">
                <a:solidFill>
                  <a:srgbClr val="8b8b8b"/>
                </a:solidFill>
                <a:latin typeface="Calibri"/>
              </a:rPr>
              <a:t>03/06/23</a:t>
            </a:fld>
            <a:endParaRPr b="0" lang="pl-PL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149840" y="39365280"/>
            <a:ext cx="9973080" cy="22388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233520" y="39365280"/>
            <a:ext cx="6648120" cy="22388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DE9E51-42E0-4B30-82AA-8339D647C9F3}" type="slidenum">
              <a:rPr b="0" lang="en-GB" sz="900" spc="-1" strike="noStrike">
                <a:solidFill>
                  <a:srgbClr val="8b8b8b"/>
                </a:solidFill>
                <a:latin typeface="Calibri"/>
              </a:rPr>
              <a:t>&lt;numer&gt;</a:t>
            </a:fld>
            <a:endParaRPr b="0" lang="pl-PL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37800" y="10207440"/>
            <a:ext cx="26600040" cy="2440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Kliknij, aby edytować format tekstu konspektu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Drugi poziom konspektu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Trzeci poziom konspektu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Czwarty poziom konspektu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Piąty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Szósty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Siódmy poziom konspektu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997800" y="443160"/>
            <a:ext cx="14362200" cy="18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620" spc="-1" strike="noStrike">
                <a:solidFill>
                  <a:srgbClr val="203864"/>
                </a:solidFill>
                <a:latin typeface="Calibri Light"/>
              </a:rPr>
              <a:t>COVID-19 in Canada </a:t>
            </a:r>
            <a:endParaRPr b="0" lang="pl-PL" sz="1162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7182800" y="36036000"/>
            <a:ext cx="11329200" cy="43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International travel restrictions impacted Canadian tourism drastically but turned out to be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most effective preventive measure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 Out of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eight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distinct categories highlighted by COVID-19 Government Response Tracker it achieved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the lowest correlation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with a number of new cases to come in the next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ten days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006560" y="38366640"/>
            <a:ext cx="13393440" cy="31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pandemic timeline in Canada can be separated into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distinct phases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based on the most dominant COVID-19 variant. One exception could be seen around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Spring of 2021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when each of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Alpha, Gamma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and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original strain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contributed considerably to the total number of cases.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936000" y="11544120"/>
            <a:ext cx="12638520" cy="86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severity of the COVID-19 was visibly varying across Canadian provinces. The most impacted region was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Quebec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, with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Montreal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as its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most populated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city.</a:t>
            </a: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municipality is a reason why Quebec statistics stand out – until the middle of May 2020, Montreal accounted for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64% of the entire province’s death toll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 </a:t>
            </a: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Second and third most populated provinces in Canada are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Ontario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and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British Columba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 Their example shows that the existence of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large population centres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is not enough to explain why COVID-19 in Quebec was so severe. What makes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Montreal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stand out is its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systemic poverty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and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inequality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896760" y="26920440"/>
            <a:ext cx="1429524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timeline of subsequent waves in Canada and the USA was similar. Peaks in the observed number of new cases in the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USA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are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more pronounced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and have brought significantly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more infections per citizen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960000" y="2432160"/>
            <a:ext cx="1258524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6600" spc="-1" strike="noStrike">
                <a:solidFill>
                  <a:srgbClr val="2f5597"/>
                </a:solidFill>
                <a:latin typeface="Calibri"/>
              </a:rPr>
              <a:t>Krzysztof Zakrzewski &amp; Dawid Jamka</a:t>
            </a:r>
            <a:endParaRPr b="0" lang="pl-PL" sz="66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7513640" y="5220000"/>
            <a:ext cx="10422360" cy="43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The initial high case-fatality rate for COVID-19 in Canada has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gradually reduced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starting from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2021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 due to increasing vaccination coverage. Since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Summer 2022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, the 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fatality rate has spiked again 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to an alarming level. This phenomenon can be partially explained by the population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not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 following vaccination </a:t>
            </a:r>
            <a:r>
              <a:rPr b="1" lang="en-GB" sz="4000" spc="-1" strike="noStrike">
                <a:solidFill>
                  <a:srgbClr val="203864"/>
                </a:solidFill>
                <a:latin typeface="Calibri"/>
              </a:rPr>
              <a:t>with booster shots</a:t>
            </a:r>
            <a:r>
              <a:rPr b="0" lang="en-GB" sz="4000" spc="-1" strike="noStrike">
                <a:solidFill>
                  <a:srgbClr val="203864"/>
                </a:solidFill>
                <a:latin typeface="Calibri"/>
              </a:rPr>
              <a:t>.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48" name="Line 8"/>
          <p:cNvSpPr/>
          <p:nvPr/>
        </p:nvSpPr>
        <p:spPr>
          <a:xfrm>
            <a:off x="360000" y="421848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Line 9"/>
          <p:cNvSpPr/>
          <p:nvPr/>
        </p:nvSpPr>
        <p:spPr>
          <a:xfrm>
            <a:off x="360000" y="1064664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" name="Line 10"/>
          <p:cNvSpPr/>
          <p:nvPr/>
        </p:nvSpPr>
        <p:spPr>
          <a:xfrm>
            <a:off x="360000" y="20642760"/>
            <a:ext cx="29556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" name="Picture 52" descr=""/>
          <p:cNvPicPr/>
          <p:nvPr/>
        </p:nvPicPr>
        <p:blipFill>
          <a:blip r:embed="rId1"/>
          <a:stretch/>
        </p:blipFill>
        <p:spPr>
          <a:xfrm>
            <a:off x="637560" y="30169080"/>
            <a:ext cx="15307200" cy="7909920"/>
          </a:xfrm>
          <a:prstGeom prst="rect">
            <a:avLst/>
          </a:prstGeom>
          <a:ln>
            <a:noFill/>
          </a:ln>
        </p:spPr>
      </p:pic>
      <p:sp>
        <p:nvSpPr>
          <p:cNvPr id="52" name="Line 11"/>
          <p:cNvSpPr/>
          <p:nvPr/>
        </p:nvSpPr>
        <p:spPr>
          <a:xfrm>
            <a:off x="16127640" y="20642400"/>
            <a:ext cx="0" cy="2179980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Line 12"/>
          <p:cNvSpPr/>
          <p:nvPr/>
        </p:nvSpPr>
        <p:spPr>
          <a:xfrm flipH="1">
            <a:off x="360000" y="29840400"/>
            <a:ext cx="15768000" cy="0"/>
          </a:xfrm>
          <a:prstGeom prst="line">
            <a:avLst/>
          </a:prstGeom>
          <a:ln w="19080">
            <a:solidFill>
              <a:schemeClr val="accent1">
                <a:lumMod val="60000"/>
                <a:lumOff val="40000"/>
                <a:alpha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8864000" y="602280"/>
            <a:ext cx="6552000" cy="32857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16560000" y="28728000"/>
            <a:ext cx="13576320" cy="64839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16598520" y="20980440"/>
            <a:ext cx="12993480" cy="73155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5"/>
          <a:stretch/>
        </p:blipFill>
        <p:spPr>
          <a:xfrm>
            <a:off x="1440000" y="4320000"/>
            <a:ext cx="14688000" cy="61988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6"/>
          <a:stretch/>
        </p:blipFill>
        <p:spPr>
          <a:xfrm>
            <a:off x="896760" y="20825280"/>
            <a:ext cx="13608000" cy="61747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7"/>
          <a:stretch/>
        </p:blipFill>
        <p:spPr>
          <a:xfrm>
            <a:off x="13680000" y="11084040"/>
            <a:ext cx="16056000" cy="900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336</TotalTime>
  <Application>LibreOffice/6.4.3.2$Windows_X86_64 LibreOffice_project/747b5d0ebf89f41c860ec2a39efd7cb15b54f2d8</Application>
  <Words>302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2023-06-02T19:18:09Z</dcterms:created>
  <dc:creator>Microsoft Office User</dc:creator>
  <dc:description/>
  <dc:language>pl-PL</dc:language>
  <cp:lastModifiedBy/>
  <dcterms:modified xsi:type="dcterms:W3CDTF">2023-06-03T12:06:41Z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