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576880" y="7246800"/>
            <a:ext cx="25121520" cy="6790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520" cy="1464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997800" y="443160"/>
            <a:ext cx="14361840" cy="18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620" spc="-1" strike="noStrike">
                <a:solidFill>
                  <a:srgbClr val="203864"/>
                </a:solidFill>
                <a:latin typeface="Calibri Light"/>
                <a:ea typeface="DejaVu Sans"/>
              </a:rPr>
              <a:t>COVID-19 in Canada </a:t>
            </a:r>
            <a:endParaRPr b="0" lang="pl-PL" sz="1162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7182800" y="36036000"/>
            <a:ext cx="1132884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International travel restrictions impacted Canadian tourism drastically but turned out to be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most effective preventive measure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 Out of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eight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distinct categories highlighted by COVID-19 Government Response Tracker it achieved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the lowest correlation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with a number of new cases to come in the next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ten days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1006560" y="38366640"/>
            <a:ext cx="1339308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The pandemic timeline in Canada can be separated into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distinct phases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based on the most dominant COVID-19 variant. One exception could be seen around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Spring of 2021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when each of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Alpha, Gamma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and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original strain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contributed considerably to the total number of cases.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936000" y="11544120"/>
            <a:ext cx="12638160" cy="86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The severity of the COVID-19 was visibly varying across Canadian provinces. The most impacted region was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Quebec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, with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Montreal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as its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most populated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city.</a:t>
            </a: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The municipality is a reason why Quebec statistics stand out – until the middle of May 2020, Montreal accounted for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64% of the entire province’s death toll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 </a:t>
            </a: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Second and third most populated provinces in Canada are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Ontario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and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British Columba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 Their example shows that the existence of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large population centres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is not enough to explain why COVID-19 in Quebec was so severe. What makes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Montreal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stand out is its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systemic poverty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and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inequality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080000" y="26920440"/>
            <a:ext cx="1429488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The timeline of subsequent waves in Canada and the USA was similar. Peaks in the observed number of new cases in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USA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are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more pronounced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and have brought significantly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more infections per citizen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3960000" y="2432160"/>
            <a:ext cx="1258488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6600" spc="-1" strike="noStrike">
                <a:solidFill>
                  <a:srgbClr val="2f5597"/>
                </a:solidFill>
                <a:latin typeface="Calibri"/>
                <a:ea typeface="DejaVu Sans"/>
              </a:rPr>
              <a:t>Krzysztof Zakrzewski &amp; Dawid Jamka</a:t>
            </a:r>
            <a:endParaRPr b="0" lang="pl-PL" sz="66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17513640" y="5220000"/>
            <a:ext cx="1042200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The initial high case-fatality rate for COVID-19 in Canada has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gradually reduced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starting from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2021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 due to increasing vaccination coverage. Since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Summer 2022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, the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fatality rate has spiked again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to an alarming level. This phenomenon can be partially explained by the population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not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 following vaccination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with booster shots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  <a:ea typeface="DejaVu Sans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4" name="Line 8"/>
          <p:cNvSpPr/>
          <p:nvPr/>
        </p:nvSpPr>
        <p:spPr>
          <a:xfrm>
            <a:off x="360000" y="421848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Line 9"/>
          <p:cNvSpPr/>
          <p:nvPr/>
        </p:nvSpPr>
        <p:spPr>
          <a:xfrm>
            <a:off x="360000" y="1064664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Line 10"/>
          <p:cNvSpPr/>
          <p:nvPr/>
        </p:nvSpPr>
        <p:spPr>
          <a:xfrm>
            <a:off x="360000" y="2064276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" name="Picture 52" descr=""/>
          <p:cNvPicPr/>
          <p:nvPr/>
        </p:nvPicPr>
        <p:blipFill>
          <a:blip r:embed="rId1"/>
          <a:stretch/>
        </p:blipFill>
        <p:spPr>
          <a:xfrm>
            <a:off x="637560" y="30169080"/>
            <a:ext cx="15306840" cy="7909560"/>
          </a:xfrm>
          <a:prstGeom prst="rect">
            <a:avLst/>
          </a:prstGeom>
          <a:ln>
            <a:noFill/>
          </a:ln>
        </p:spPr>
      </p:pic>
      <p:sp>
        <p:nvSpPr>
          <p:cNvPr id="48" name="Line 11"/>
          <p:cNvSpPr/>
          <p:nvPr/>
        </p:nvSpPr>
        <p:spPr>
          <a:xfrm>
            <a:off x="16127640" y="20642400"/>
            <a:ext cx="0" cy="2179980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Line 12"/>
          <p:cNvSpPr/>
          <p:nvPr/>
        </p:nvSpPr>
        <p:spPr>
          <a:xfrm flipH="1">
            <a:off x="360000" y="29840400"/>
            <a:ext cx="15768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8864000" y="602280"/>
            <a:ext cx="6551640" cy="32853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6560000" y="28728000"/>
            <a:ext cx="13575960" cy="64836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16598520" y="20980440"/>
            <a:ext cx="12993120" cy="73152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1440000" y="4320000"/>
            <a:ext cx="14687640" cy="61984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1080000" y="20826000"/>
            <a:ext cx="13431240" cy="60944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13680000" y="11084040"/>
            <a:ext cx="16055640" cy="900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336</TotalTime>
  <Application>LibreOffice/6.4.3.2$Windows_X86_64 LibreOffice_project/747b5d0ebf89f41c860ec2a39efd7cb15b54f2d8</Application>
  <Words>302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2023-06-02T19:18:09Z</dcterms:created>
  <dc:creator>Microsoft Office User</dc:creator>
  <dc:description/>
  <dc:language>pl-PL</dc:language>
  <cp:lastModifiedBy/>
  <dcterms:modified xsi:type="dcterms:W3CDTF">2023-06-03T15:02:39Z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