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erriweather Light"/>
      <p:regular r:id="rId35"/>
      <p:bold r:id="rId36"/>
      <p:italic r:id="rId37"/>
      <p:boldItalic r:id="rId38"/>
    </p:embeddedFont>
    <p:embeddedFont>
      <p:font typeface="Montserrat"/>
      <p:regular r:id="rId39"/>
      <p:bold r:id="rId40"/>
      <p:italic r:id="rId41"/>
      <p:boldItalic r:id="rId42"/>
    </p:embeddedFont>
    <p:embeddedFont>
      <p:font typeface="Open Sans SemiBold"/>
      <p:regular r:id="rId43"/>
      <p:bold r:id="rId44"/>
      <p:italic r:id="rId45"/>
      <p:boldItalic r:id="rId46"/>
    </p:embeddedFont>
    <p:embeddedFont>
      <p:font typeface="Vidaloka"/>
      <p:regular r:id="rId47"/>
    </p:embeddedFont>
    <p:embeddedFont>
      <p:font typeface="Russo One"/>
      <p:regular r:id="rId48"/>
    </p:embeddedFont>
    <p:embeddedFont>
      <p:font typeface="Mako"/>
      <p:regular r:id="rId49"/>
    </p:embeddedFont>
    <p:embeddedFont>
      <p:font typeface="Crimson Text"/>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Kennedy M Zapala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OpenSansSemiBold-bold.fntdata"/><Relationship Id="rId43" Type="http://schemas.openxmlformats.org/officeDocument/2006/relationships/font" Target="fonts/OpenSansSemiBold-regular.fntdata"/><Relationship Id="rId46" Type="http://schemas.openxmlformats.org/officeDocument/2006/relationships/font" Target="fonts/OpenSansSemiBold-boldItalic.fntdata"/><Relationship Id="rId45" Type="http://schemas.openxmlformats.org/officeDocument/2006/relationships/font" Target="fonts/OpenSa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ussoOne-regular.fntdata"/><Relationship Id="rId47" Type="http://schemas.openxmlformats.org/officeDocument/2006/relationships/font" Target="fonts/Vidaloka-regular.fntdata"/><Relationship Id="rId49" Type="http://schemas.openxmlformats.org/officeDocument/2006/relationships/font" Target="fonts/Mak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MerriweatherLight-regular.fntdata"/><Relationship Id="rId34" Type="http://schemas.openxmlformats.org/officeDocument/2006/relationships/slide" Target="slides/slide28.xml"/><Relationship Id="rId37" Type="http://schemas.openxmlformats.org/officeDocument/2006/relationships/font" Target="fonts/MerriweatherLight-italic.fntdata"/><Relationship Id="rId36" Type="http://schemas.openxmlformats.org/officeDocument/2006/relationships/font" Target="fonts/MerriweatherLight-bold.fntdata"/><Relationship Id="rId39" Type="http://schemas.openxmlformats.org/officeDocument/2006/relationships/font" Target="fonts/Montserrat-regular.fntdata"/><Relationship Id="rId38" Type="http://schemas.openxmlformats.org/officeDocument/2006/relationships/font" Target="fonts/Merriweather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rimsonText-bold.fntdata"/><Relationship Id="rId50" Type="http://schemas.openxmlformats.org/officeDocument/2006/relationships/font" Target="fonts/CrimsonText-regular.fntdata"/><Relationship Id="rId53" Type="http://schemas.openxmlformats.org/officeDocument/2006/relationships/font" Target="fonts/CrimsonText-boldItalic.fntdata"/><Relationship Id="rId52" Type="http://schemas.openxmlformats.org/officeDocument/2006/relationships/font" Target="fonts/CrimsonText-italic.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18T20:00:10.749">
    <p:pos x="449" y="280"/>
    <p:text>create 1 figure with 3 plots: altruism, perspective taking, and altruism for in-group vs. out-group</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1-20T06:26:53.345">
    <p:pos x="6000" y="0"/>
    <p:text>Maybe also create graphs looking at average trait-level performance/learning across genders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9bea27164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9bea27164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a:t>
            </a:r>
            <a:endParaRPr/>
          </a:p>
          <a:p>
            <a:pPr indent="0" lvl="0" marL="0" rtl="0" algn="l">
              <a:spcBef>
                <a:spcPts val="0"/>
              </a:spcBef>
              <a:spcAft>
                <a:spcPts val="0"/>
              </a:spcAft>
              <a:buNone/>
            </a:pPr>
            <a:r>
              <a:rPr lang="en"/>
              <a:t>The letter of support is similar across groups, evidenced by the similar frequent words.</a:t>
            </a:r>
            <a:endParaRPr/>
          </a:p>
          <a:p>
            <a:pPr indent="0" lvl="0" marL="0" rtl="0" algn="l">
              <a:spcBef>
                <a:spcPts val="0"/>
              </a:spcBef>
              <a:spcAft>
                <a:spcPts val="0"/>
              </a:spcAft>
              <a:buNone/>
            </a:pPr>
            <a:r>
              <a:rPr lang="en"/>
              <a:t>Point out similar words</a:t>
            </a:r>
            <a:endParaRPr/>
          </a:p>
          <a:p>
            <a:pPr indent="0" lvl="0" marL="0" rtl="0" algn="l">
              <a:spcBef>
                <a:spcPts val="0"/>
              </a:spcBef>
              <a:spcAft>
                <a:spcPts val="0"/>
              </a:spcAft>
              <a:buNone/>
            </a:pPr>
            <a:r>
              <a:rPr lang="en"/>
              <a:t>Also, this increases our confidence that participants were paying attention when taking the survey because the words in their letter of support appear related to the account they read in which someone shared about a breakup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61cbc2b2c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61cbc2b2c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rPr>
              <a:t>Christiana</a:t>
            </a:r>
            <a:endParaRPr sz="12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595959"/>
                </a:solidFill>
              </a:rPr>
              <a:t>Explain how ‘afinn’ gives positive and negative values to words</a:t>
            </a:r>
            <a:endParaRPr sz="12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rgbClr val="595959"/>
                </a:solidFill>
              </a:rPr>
              <a:t>Note how the sentiment is positive in both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9bea271648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9bea271648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rPr>
              <a:t>Christiana</a:t>
            </a:r>
            <a:endParaRPr sz="12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61cbc2b2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61cbc2b2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Kaylee</a:t>
            </a:r>
            <a:endParaRPr/>
          </a:p>
          <a:p>
            <a:pPr indent="0" lvl="0" marL="0" rtl="0" algn="l">
              <a:spcBef>
                <a:spcPts val="0"/>
              </a:spcBef>
              <a:spcAft>
                <a:spcPts val="0"/>
              </a:spcAft>
              <a:buNone/>
            </a:pPr>
            <a:r>
              <a:rPr lang="en"/>
              <a:t>Note that covariates are variables aside from the priming received and the group assignment that may have influenced how much empathy, </a:t>
            </a:r>
            <a:r>
              <a:rPr lang="en"/>
              <a:t>altruism, and perspective taking someone indicated on the survey</a:t>
            </a:r>
            <a:endParaRPr/>
          </a:p>
          <a:p>
            <a:pPr indent="0" lvl="0" marL="0" rtl="0" algn="l">
              <a:spcBef>
                <a:spcPts val="0"/>
              </a:spcBef>
              <a:spcAft>
                <a:spcPts val="0"/>
              </a:spcAft>
              <a:buNone/>
            </a:pPr>
            <a:r>
              <a:rPr lang="en"/>
              <a:t>The difference in empathy is likely significant, while the difference in perspective taking may be trending towards significance. Can’t say without conducting formal tests though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61cbc2b2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61cbc2b2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Kaylee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61cbc2b2c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61cbc2b2c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Kaylee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61cbc2b2c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61cbc2b2c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Jaqueline</a:t>
            </a:r>
            <a:endParaRPr/>
          </a:p>
          <a:p>
            <a:pPr indent="0" lvl="0" marL="0" rtl="0" algn="l">
              <a:spcBef>
                <a:spcPts val="0"/>
              </a:spcBef>
              <a:spcAft>
                <a:spcPts val="0"/>
              </a:spcAft>
              <a:buNone/>
            </a:pPr>
            <a:r>
              <a:rPr lang="en"/>
              <a:t>Note that money given is a measure of altruism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61cbc2b2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61cbc2b2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Jaqueline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61cbc2b2c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61cbc2b2c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Jaqueline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61cbc2b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61cbc2b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Kennedy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61cbc2b2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61cbc2b2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Kaylee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61cbc2b2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61cbc2b2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9fa11d9a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9fa11d9a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Kennedy</a:t>
            </a:r>
            <a:endParaRPr/>
          </a:p>
          <a:p>
            <a:pPr indent="-298450" lvl="0" marL="457200" rtl="0" algn="l">
              <a:spcBef>
                <a:spcPts val="0"/>
              </a:spcBef>
              <a:spcAft>
                <a:spcPts val="0"/>
              </a:spcAft>
              <a:buSzPts val="1100"/>
              <a:buChar char="●"/>
            </a:pPr>
            <a:r>
              <a:rPr lang="en"/>
              <a:t>4 classification tasks, of which you will see 3</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61cbc2b2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61cbc2b2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9bea27164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9bea27164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Kennedy</a:t>
            </a:r>
            <a:endParaRPr/>
          </a:p>
          <a:p>
            <a:pPr indent="0" lvl="0" marL="0" rtl="0" algn="l">
              <a:spcBef>
                <a:spcPts val="0"/>
              </a:spcBef>
              <a:spcAft>
                <a:spcPts val="0"/>
              </a:spcAft>
              <a:buNone/>
            </a:pPr>
            <a:r>
              <a:rPr lang="en"/>
              <a:t>In line with EDA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9bea271648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9bea271648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rPr>
              <a:t>Kirsten</a:t>
            </a:r>
            <a:endParaRPr sz="1300">
              <a:solidFill>
                <a:srgbClr val="595959"/>
              </a:solidFill>
            </a:endParaRPr>
          </a:p>
          <a:p>
            <a:pPr indent="-311150" lvl="0" marL="457200" rtl="0" algn="l">
              <a:lnSpc>
                <a:spcPct val="115000"/>
              </a:lnSpc>
              <a:spcBef>
                <a:spcPts val="1200"/>
              </a:spcBef>
              <a:spcAft>
                <a:spcPts val="0"/>
              </a:spcAft>
              <a:buClr>
                <a:srgbClr val="595959"/>
              </a:buClr>
              <a:buSzPts val="1300"/>
              <a:buChar char="●"/>
            </a:pPr>
            <a:r>
              <a:rPr lang="en" sz="1300">
                <a:solidFill>
                  <a:srgbClr val="595959"/>
                </a:solidFill>
              </a:rPr>
              <a:t>Just pulled some of the predictors with the largest coefficients, but these weren’t the only coefficients used to predicting the priming received</a:t>
            </a:r>
            <a:endParaRPr sz="1300">
              <a:solidFill>
                <a:srgbClr val="595959"/>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61cbc2b2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61cbc2b2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Kirsten</a:t>
            </a:r>
            <a:endParaRPr/>
          </a:p>
          <a:p>
            <a:pPr indent="-298450" lvl="0" marL="457200" rtl="0" algn="l">
              <a:spcBef>
                <a:spcPts val="0"/>
              </a:spcBef>
              <a:spcAft>
                <a:spcPts val="0"/>
              </a:spcAft>
              <a:buSzPts val="1100"/>
              <a:buChar char="●"/>
            </a:pPr>
            <a:r>
              <a:rPr lang="en"/>
              <a:t>The coefficient for greater ease of perspective taking is specifically for the first perspective taking question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93bd48e9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93bd48e9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95959"/>
                </a:solidFill>
              </a:rPr>
              <a:t>Kirsten</a:t>
            </a:r>
            <a:endParaRPr sz="1200">
              <a:solidFill>
                <a:schemeClr val="dk1"/>
              </a:solidFill>
            </a:endParaRPr>
          </a:p>
          <a:p>
            <a:pPr indent="0" lvl="0" marL="457200" rtl="0" algn="l">
              <a:lnSpc>
                <a:spcPct val="115000"/>
              </a:lnSpc>
              <a:spcBef>
                <a:spcPts val="1200"/>
              </a:spcBef>
              <a:spcAft>
                <a:spcPts val="1200"/>
              </a:spcAft>
              <a:buNone/>
            </a:pPr>
            <a:r>
              <a:t/>
            </a:r>
            <a:endParaRPr sz="1400">
              <a:solidFill>
                <a:srgbClr val="595959"/>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9fa11d9a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9fa11d9a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93bd48e9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93bd48e9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93bd48e9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93bd48e9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61cbc2b2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61cbc2b2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Paulina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93bd48e9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93bd48e9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Originally there were 217 participants, but this was before removing people who only answered the first few questions of the survey.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96eb4fe7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96eb4fe7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survey flow.</a:t>
            </a:r>
            <a:endParaRPr/>
          </a:p>
          <a:p>
            <a:pPr indent="0" lvl="0" marL="0" rtl="0" algn="l">
              <a:lnSpc>
                <a:spcPct val="100000"/>
              </a:lnSpc>
              <a:spcBef>
                <a:spcPts val="0"/>
              </a:spcBef>
              <a:spcAft>
                <a:spcPts val="0"/>
              </a:spcAft>
              <a:buNone/>
            </a:pPr>
            <a:r>
              <a:rPr lang="en" sz="1200">
                <a:solidFill>
                  <a:schemeClr val="dk1"/>
                </a:solidFill>
                <a:latin typeface="Calibri"/>
                <a:ea typeface="Calibri"/>
                <a:cs typeface="Calibri"/>
                <a:sym typeface="Calibri"/>
              </a:rPr>
              <a:t>Participants were randomly primed with a learning or performance orientation by reflecting on a time when they tried to get to know someone new or by reflecting on a time when they tried to get someone new to like them.</a:t>
            </a:r>
            <a:endParaRPr sz="1200">
              <a:solidFill>
                <a:schemeClr val="dk1"/>
              </a:solidFill>
              <a:latin typeface="Calibri"/>
              <a:ea typeface="Calibri"/>
              <a:cs typeface="Calibri"/>
              <a:sym typeface="Calibri"/>
            </a:endParaRPr>
          </a:p>
          <a:p>
            <a:pPr indent="0" lvl="0" marL="0" rtl="0" algn="l">
              <a:lnSpc>
                <a:spcPct val="100000"/>
              </a:lnSpc>
              <a:spcBef>
                <a:spcPts val="500"/>
              </a:spcBef>
              <a:spcAft>
                <a:spcPts val="0"/>
              </a:spcAft>
              <a:buNone/>
            </a:pPr>
            <a:r>
              <a:rPr lang="en" sz="1200">
                <a:solidFill>
                  <a:schemeClr val="dk1"/>
                </a:solidFill>
                <a:latin typeface="Calibri"/>
                <a:ea typeface="Calibri"/>
                <a:cs typeface="Calibri"/>
                <a:sym typeface="Calibri"/>
              </a:rPr>
              <a:t>Participants were randomly assigned to read a first-person account from an in-group (white) or out-group (black) stranger who just went through a breakup.</a:t>
            </a:r>
            <a:endParaRPr sz="1200">
              <a:solidFill>
                <a:schemeClr val="dk1"/>
              </a:solidFill>
              <a:latin typeface="Calibri"/>
              <a:ea typeface="Calibri"/>
              <a:cs typeface="Calibri"/>
              <a:sym typeface="Calibri"/>
            </a:endParaRPr>
          </a:p>
          <a:p>
            <a:pPr indent="0" lvl="0" marL="0" rtl="0" algn="l">
              <a:lnSpc>
                <a:spcPct val="100000"/>
              </a:lnSpc>
              <a:spcBef>
                <a:spcPts val="500"/>
              </a:spcBef>
              <a:spcAft>
                <a:spcPts val="0"/>
              </a:spcAft>
              <a:buNone/>
            </a:pPr>
            <a:r>
              <a:rPr lang="en" sz="1200">
                <a:solidFill>
                  <a:schemeClr val="dk1"/>
                </a:solidFill>
                <a:latin typeface="Calibri"/>
                <a:ea typeface="Calibri"/>
                <a:cs typeface="Calibri"/>
                <a:sym typeface="Calibri"/>
              </a:rPr>
              <a:t>Then they wrote a letter of support to this stranger and answered a series of questions about how easily they were able to understand this stranger’s perspective, the amount of empathy they felt, and given the opportunity to share their compensation with the stranger.</a:t>
            </a:r>
            <a:endParaRPr sz="1200">
              <a:solidFill>
                <a:schemeClr val="dk1"/>
              </a:solidFill>
              <a:latin typeface="Calibri"/>
              <a:ea typeface="Calibri"/>
              <a:cs typeface="Calibri"/>
              <a:sym typeface="Calibri"/>
            </a:endParaRPr>
          </a:p>
          <a:p>
            <a:pPr indent="0" lvl="0" marL="0" rtl="0" algn="l">
              <a:lnSpc>
                <a:spcPct val="200000"/>
              </a:lnSpc>
              <a:spcBef>
                <a:spcPts val="500"/>
              </a:spcBef>
              <a:spcAft>
                <a:spcPts val="500"/>
              </a:spcAft>
              <a:buClr>
                <a:schemeClr val="dk1"/>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96eb4fe7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96eb4fe7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AutoNum type="arabicPeriod"/>
            </a:pPr>
            <a:r>
              <a:rPr lang="en" sz="1200">
                <a:solidFill>
                  <a:schemeClr val="dk1"/>
                </a:solidFill>
              </a:rPr>
              <a:t>Reformatted variable names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Removed unused variables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Removed previous categorical encoding</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Created columns indicating participant’s condition (in-group/out-group and priming received)</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Cleaned dictator game free response  (additional text and typos)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Converted data types as needed</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Calculate average scores on scales with multiple items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Remove blank and mostly blank surveys, review quality checks, and remove additional responses if necessary</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Extract word frequency, sentiment, and pronoun usage from letters of support</a:t>
            </a:r>
            <a:endParaRPr sz="12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1cbc2b2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61cbc2b2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3bd48e9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93bd48e9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a:t>
            </a:r>
            <a:endParaRPr/>
          </a:p>
          <a:p>
            <a:pPr indent="0" lvl="0" marL="0" rtl="0" algn="l">
              <a:spcBef>
                <a:spcPts val="0"/>
              </a:spcBef>
              <a:spcAft>
                <a:spcPts val="0"/>
              </a:spcAft>
              <a:buNone/>
            </a:pPr>
            <a:r>
              <a:rPr lang="en"/>
              <a:t>Perspective taking - how well participants could adopt the perspective of the person they read about</a:t>
            </a:r>
            <a:endParaRPr/>
          </a:p>
          <a:p>
            <a:pPr indent="-298450" lvl="0" marL="457200" rtl="0" algn="l">
              <a:spcBef>
                <a:spcPts val="0"/>
              </a:spcBef>
              <a:spcAft>
                <a:spcPts val="0"/>
              </a:spcAft>
              <a:buSzPts val="1100"/>
              <a:buChar char="-"/>
            </a:pPr>
            <a:r>
              <a:rPr lang="en"/>
              <a:t>Although</a:t>
            </a:r>
            <a:r>
              <a:rPr lang="en"/>
              <a:t> we see no difference when we separate by in and out group, there may be an underlying difference between </a:t>
            </a:r>
            <a:r>
              <a:rPr lang="en"/>
              <a:t>differently</a:t>
            </a:r>
            <a:r>
              <a:rPr lang="en"/>
              <a:t> primed groups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2">
    <p:spTree>
      <p:nvGrpSpPr>
        <p:cNvPr id="468" name="Shape 468"/>
        <p:cNvGrpSpPr/>
        <p:nvPr/>
      </p:nvGrpSpPr>
      <p:grpSpPr>
        <a:xfrm>
          <a:off x="0" y="0"/>
          <a:ext cx="0" cy="0"/>
          <a:chOff x="0" y="0"/>
          <a:chExt cx="0" cy="0"/>
        </a:xfrm>
      </p:grpSpPr>
      <p:sp>
        <p:nvSpPr>
          <p:cNvPr id="469" name="Google Shape;469;p5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0" name="Google Shape;47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2.xml"/><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i.org/10.1006/jesp.1997.1334" TargetMode="External"/><Relationship Id="rId4" Type="http://schemas.openxmlformats.org/officeDocument/2006/relationships/hyperlink" Target="https://doi.org/10.1093/scan/nsv0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5"/>
          <p:cNvSpPr txBox="1"/>
          <p:nvPr>
            <p:ph type="ctrTitle"/>
          </p:nvPr>
        </p:nvSpPr>
        <p:spPr>
          <a:xfrm>
            <a:off x="1039975" y="780475"/>
            <a:ext cx="7064100" cy="259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Can a Learning Orientation Reduce In-Group Bias?</a:t>
            </a:r>
            <a:endParaRPr sz="5500"/>
          </a:p>
        </p:txBody>
      </p:sp>
      <p:sp>
        <p:nvSpPr>
          <p:cNvPr id="476" name="Google Shape;476;p55"/>
          <p:cNvSpPr txBox="1"/>
          <p:nvPr>
            <p:ph idx="1" type="subTitle"/>
          </p:nvPr>
        </p:nvSpPr>
        <p:spPr>
          <a:xfrm>
            <a:off x="1039950" y="3599950"/>
            <a:ext cx="7064100" cy="4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Kaylee Billstone, Paulina Brown, Jaqueline Marroquin, Christiana Ozuna, Kirsten Richards, Kennedy Zapalac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4"/>
          <p:cNvSpPr txBox="1"/>
          <p:nvPr>
            <p:ph type="title"/>
          </p:nvPr>
        </p:nvSpPr>
        <p:spPr>
          <a:xfrm>
            <a:off x="713225" y="445025"/>
            <a:ext cx="666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In-Group Vs. Out-Group Letter of Support</a:t>
            </a:r>
            <a:endParaRPr sz="2800"/>
          </a:p>
        </p:txBody>
      </p:sp>
      <p:pic>
        <p:nvPicPr>
          <p:cNvPr id="531" name="Google Shape;531;p64"/>
          <p:cNvPicPr preferRelativeResize="0"/>
          <p:nvPr/>
        </p:nvPicPr>
        <p:blipFill rotWithShape="1">
          <a:blip r:embed="rId3">
            <a:alphaModFix/>
          </a:blip>
          <a:srcRect b="14070" l="21309" r="15530" t="2527"/>
          <a:stretch/>
        </p:blipFill>
        <p:spPr>
          <a:xfrm>
            <a:off x="778075" y="1430800"/>
            <a:ext cx="3304625" cy="2693025"/>
          </a:xfrm>
          <a:prstGeom prst="rect">
            <a:avLst/>
          </a:prstGeom>
          <a:noFill/>
          <a:ln>
            <a:noFill/>
          </a:ln>
        </p:spPr>
      </p:pic>
      <p:pic>
        <p:nvPicPr>
          <p:cNvPr id="532" name="Google Shape;532;p64"/>
          <p:cNvPicPr preferRelativeResize="0"/>
          <p:nvPr/>
        </p:nvPicPr>
        <p:blipFill rotWithShape="1">
          <a:blip r:embed="rId4">
            <a:alphaModFix/>
          </a:blip>
          <a:srcRect b="8256" l="16833" r="13693" t="0"/>
          <a:stretch/>
        </p:blipFill>
        <p:spPr>
          <a:xfrm>
            <a:off x="4931075" y="1430800"/>
            <a:ext cx="3304625" cy="2693025"/>
          </a:xfrm>
          <a:prstGeom prst="rect">
            <a:avLst/>
          </a:prstGeom>
          <a:noFill/>
          <a:ln>
            <a:noFill/>
          </a:ln>
        </p:spPr>
      </p:pic>
      <p:sp>
        <p:nvSpPr>
          <p:cNvPr id="533" name="Google Shape;533;p64"/>
          <p:cNvSpPr txBox="1"/>
          <p:nvPr/>
        </p:nvSpPr>
        <p:spPr>
          <a:xfrm>
            <a:off x="515700" y="974800"/>
            <a:ext cx="8112600" cy="4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Letter of support similar across groups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5"/>
          <p:cNvSpPr txBox="1"/>
          <p:nvPr>
            <p:ph type="title"/>
          </p:nvPr>
        </p:nvSpPr>
        <p:spPr>
          <a:xfrm>
            <a:off x="713225" y="445025"/>
            <a:ext cx="691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In-Group Vs. Out-Group Letter of Support</a:t>
            </a:r>
            <a:endParaRPr sz="2900"/>
          </a:p>
        </p:txBody>
      </p:sp>
      <p:sp>
        <p:nvSpPr>
          <p:cNvPr id="539" name="Google Shape;539;p65"/>
          <p:cNvSpPr txBox="1"/>
          <p:nvPr>
            <p:ph idx="1" type="body"/>
          </p:nvPr>
        </p:nvSpPr>
        <p:spPr>
          <a:xfrm>
            <a:off x="311700" y="1827900"/>
            <a:ext cx="4916100" cy="148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There doesn’t appear to be a significant difference in the usage of positive and negative words in a letter of support to an in- or out-group member</a:t>
            </a:r>
            <a:endParaRPr sz="1500"/>
          </a:p>
        </p:txBody>
      </p:sp>
      <p:pic>
        <p:nvPicPr>
          <p:cNvPr id="540" name="Google Shape;540;p65"/>
          <p:cNvPicPr preferRelativeResize="0"/>
          <p:nvPr/>
        </p:nvPicPr>
        <p:blipFill>
          <a:blip r:embed="rId3">
            <a:alphaModFix/>
          </a:blip>
          <a:stretch>
            <a:fillRect/>
          </a:stretch>
        </p:blipFill>
        <p:spPr>
          <a:xfrm>
            <a:off x="5613450" y="1396975"/>
            <a:ext cx="3347451" cy="3073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6"/>
          <p:cNvSpPr txBox="1"/>
          <p:nvPr>
            <p:ph type="title"/>
          </p:nvPr>
        </p:nvSpPr>
        <p:spPr>
          <a:xfrm>
            <a:off x="311700" y="298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In-Group Vs. Out-Group Letter of Support</a:t>
            </a:r>
            <a:endParaRPr/>
          </a:p>
        </p:txBody>
      </p:sp>
      <p:sp>
        <p:nvSpPr>
          <p:cNvPr id="546" name="Google Shape;546;p66"/>
          <p:cNvSpPr txBox="1"/>
          <p:nvPr>
            <p:ph idx="1" type="body"/>
          </p:nvPr>
        </p:nvSpPr>
        <p:spPr>
          <a:xfrm>
            <a:off x="382325" y="976250"/>
            <a:ext cx="8305500" cy="29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None of these appear to be significant differences, but the out-group participants used more first person and second and less third person pronouns than the in-group participants</a:t>
            </a:r>
            <a:endParaRPr sz="1500"/>
          </a:p>
          <a:p>
            <a:pPr indent="0" lvl="0" marL="0" rtl="0" algn="l">
              <a:spcBef>
                <a:spcPts val="1200"/>
              </a:spcBef>
              <a:spcAft>
                <a:spcPts val="1200"/>
              </a:spcAft>
              <a:buNone/>
            </a:pPr>
            <a:r>
              <a:t/>
            </a:r>
            <a:endParaRPr sz="1500"/>
          </a:p>
        </p:txBody>
      </p:sp>
      <p:pic>
        <p:nvPicPr>
          <p:cNvPr id="547" name="Google Shape;547;p66"/>
          <p:cNvPicPr preferRelativeResize="0"/>
          <p:nvPr/>
        </p:nvPicPr>
        <p:blipFill>
          <a:blip r:embed="rId3">
            <a:alphaModFix/>
          </a:blip>
          <a:stretch>
            <a:fillRect/>
          </a:stretch>
        </p:blipFill>
        <p:spPr>
          <a:xfrm>
            <a:off x="2157450" y="2053875"/>
            <a:ext cx="4829102" cy="271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7"/>
          <p:cNvSpPr txBox="1"/>
          <p:nvPr>
            <p:ph type="title"/>
          </p:nvPr>
        </p:nvSpPr>
        <p:spPr>
          <a:xfrm>
            <a:off x="713225" y="445025"/>
            <a:ext cx="727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Survey Responses Dependent on Priming Received</a:t>
            </a:r>
            <a:endParaRPr sz="2500"/>
          </a:p>
        </p:txBody>
      </p:sp>
      <p:sp>
        <p:nvSpPr>
          <p:cNvPr id="553" name="Google Shape;553;p67"/>
          <p:cNvSpPr txBox="1"/>
          <p:nvPr>
            <p:ph idx="1" type="body"/>
          </p:nvPr>
        </p:nvSpPr>
        <p:spPr>
          <a:xfrm>
            <a:off x="713238" y="1017725"/>
            <a:ext cx="7717500" cy="329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Participant’s who received the learning priming may expressed more empathy towards and had an easier time understanding the stranger they read about</a:t>
            </a:r>
            <a:endParaRPr sz="1500"/>
          </a:p>
          <a:p>
            <a:pPr indent="-323850" lvl="0" marL="457200" rtl="0" algn="l">
              <a:spcBef>
                <a:spcPts val="0"/>
              </a:spcBef>
              <a:spcAft>
                <a:spcPts val="0"/>
              </a:spcAft>
              <a:buSzPts val="1500"/>
              <a:buChar char="●"/>
            </a:pPr>
            <a:r>
              <a:rPr lang="en" sz="1500"/>
              <a:t>More money given on average by people who received the performance priming, but this difference isn’t sta</a:t>
            </a:r>
            <a:r>
              <a:rPr lang="en" sz="1500"/>
              <a:t>tistically significant</a:t>
            </a:r>
            <a:endParaRPr sz="1500"/>
          </a:p>
          <a:p>
            <a:pPr indent="0" lvl="0" marL="0" rtl="0" algn="l">
              <a:spcBef>
                <a:spcPts val="1200"/>
              </a:spcBef>
              <a:spcAft>
                <a:spcPts val="1200"/>
              </a:spcAft>
              <a:buNone/>
            </a:pPr>
            <a:r>
              <a:t/>
            </a:r>
            <a:endParaRPr sz="1500"/>
          </a:p>
        </p:txBody>
      </p:sp>
      <p:pic>
        <p:nvPicPr>
          <p:cNvPr id="554" name="Google Shape;554;p67"/>
          <p:cNvPicPr preferRelativeResize="0"/>
          <p:nvPr/>
        </p:nvPicPr>
        <p:blipFill>
          <a:blip r:embed="rId3">
            <a:alphaModFix/>
          </a:blip>
          <a:stretch>
            <a:fillRect/>
          </a:stretch>
        </p:blipFill>
        <p:spPr>
          <a:xfrm>
            <a:off x="238813" y="2306274"/>
            <a:ext cx="2838490" cy="2517500"/>
          </a:xfrm>
          <a:prstGeom prst="rect">
            <a:avLst/>
          </a:prstGeom>
          <a:noFill/>
          <a:ln>
            <a:noFill/>
          </a:ln>
        </p:spPr>
      </p:pic>
      <p:pic>
        <p:nvPicPr>
          <p:cNvPr id="555" name="Google Shape;555;p67"/>
          <p:cNvPicPr preferRelativeResize="0"/>
          <p:nvPr/>
        </p:nvPicPr>
        <p:blipFill>
          <a:blip r:embed="rId4">
            <a:alphaModFix/>
          </a:blip>
          <a:stretch>
            <a:fillRect/>
          </a:stretch>
        </p:blipFill>
        <p:spPr>
          <a:xfrm>
            <a:off x="3152756" y="2260275"/>
            <a:ext cx="2838490" cy="2517524"/>
          </a:xfrm>
          <a:prstGeom prst="rect">
            <a:avLst/>
          </a:prstGeom>
          <a:noFill/>
          <a:ln>
            <a:noFill/>
          </a:ln>
        </p:spPr>
      </p:pic>
      <p:pic>
        <p:nvPicPr>
          <p:cNvPr id="556" name="Google Shape;556;p67"/>
          <p:cNvPicPr preferRelativeResize="0"/>
          <p:nvPr/>
        </p:nvPicPr>
        <p:blipFill>
          <a:blip r:embed="rId5">
            <a:alphaModFix/>
          </a:blip>
          <a:stretch>
            <a:fillRect/>
          </a:stretch>
        </p:blipFill>
        <p:spPr>
          <a:xfrm>
            <a:off x="6066698" y="2260281"/>
            <a:ext cx="2838490" cy="25175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type="title"/>
          </p:nvPr>
        </p:nvSpPr>
        <p:spPr>
          <a:xfrm>
            <a:off x="713225" y="445025"/>
            <a:ext cx="686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Survey Responses Dependent on Priming Received</a:t>
            </a:r>
            <a:endParaRPr sz="2400"/>
          </a:p>
        </p:txBody>
      </p:sp>
      <p:sp>
        <p:nvSpPr>
          <p:cNvPr id="562" name="Google Shape;562;p68"/>
          <p:cNvSpPr txBox="1"/>
          <p:nvPr>
            <p:ph idx="1" type="body"/>
          </p:nvPr>
        </p:nvSpPr>
        <p:spPr>
          <a:xfrm>
            <a:off x="311700" y="1082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Participants who received the performance priming tended to use more positively valenced words in the letter of support, and this difference may have been significant</a:t>
            </a:r>
            <a:endParaRPr sz="1500"/>
          </a:p>
        </p:txBody>
      </p:sp>
      <p:pic>
        <p:nvPicPr>
          <p:cNvPr id="563" name="Google Shape;563;p68"/>
          <p:cNvPicPr preferRelativeResize="0"/>
          <p:nvPr/>
        </p:nvPicPr>
        <p:blipFill>
          <a:blip r:embed="rId3">
            <a:alphaModFix/>
          </a:blip>
          <a:stretch>
            <a:fillRect/>
          </a:stretch>
        </p:blipFill>
        <p:spPr>
          <a:xfrm>
            <a:off x="2387738" y="1764125"/>
            <a:ext cx="4368523" cy="2961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9"/>
          <p:cNvSpPr txBox="1"/>
          <p:nvPr>
            <p:ph idx="1" type="body"/>
          </p:nvPr>
        </p:nvSpPr>
        <p:spPr>
          <a:xfrm>
            <a:off x="713250" y="1017725"/>
            <a:ext cx="7717500" cy="329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Participants who received the performance priming used more first person and less second person pronouns in their letter of support. These differences likely aren’t significant.</a:t>
            </a:r>
            <a:endParaRPr sz="1500"/>
          </a:p>
          <a:p>
            <a:pPr indent="-323850" lvl="0" marL="457200" rtl="0" algn="l">
              <a:spcBef>
                <a:spcPts val="0"/>
              </a:spcBef>
              <a:spcAft>
                <a:spcPts val="0"/>
              </a:spcAft>
              <a:buSzPts val="1500"/>
              <a:buChar char="●"/>
            </a:pPr>
            <a:r>
              <a:rPr lang="en" sz="1500"/>
              <a:t>Potentially significant difference in the usage of third person pronouns</a:t>
            </a:r>
            <a:endParaRPr sz="1500"/>
          </a:p>
        </p:txBody>
      </p:sp>
      <p:pic>
        <p:nvPicPr>
          <p:cNvPr id="569" name="Google Shape;569;p69"/>
          <p:cNvPicPr preferRelativeResize="0"/>
          <p:nvPr/>
        </p:nvPicPr>
        <p:blipFill>
          <a:blip r:embed="rId3">
            <a:alphaModFix/>
          </a:blip>
          <a:stretch>
            <a:fillRect/>
          </a:stretch>
        </p:blipFill>
        <p:spPr>
          <a:xfrm>
            <a:off x="129725" y="2270025"/>
            <a:ext cx="2881818" cy="2499426"/>
          </a:xfrm>
          <a:prstGeom prst="rect">
            <a:avLst/>
          </a:prstGeom>
          <a:noFill/>
          <a:ln>
            <a:noFill/>
          </a:ln>
        </p:spPr>
      </p:pic>
      <p:pic>
        <p:nvPicPr>
          <p:cNvPr id="570" name="Google Shape;570;p69"/>
          <p:cNvPicPr preferRelativeResize="0"/>
          <p:nvPr/>
        </p:nvPicPr>
        <p:blipFill>
          <a:blip r:embed="rId4">
            <a:alphaModFix/>
          </a:blip>
          <a:stretch>
            <a:fillRect/>
          </a:stretch>
        </p:blipFill>
        <p:spPr>
          <a:xfrm>
            <a:off x="3171400" y="2304996"/>
            <a:ext cx="2881818" cy="2499428"/>
          </a:xfrm>
          <a:prstGeom prst="rect">
            <a:avLst/>
          </a:prstGeom>
          <a:noFill/>
          <a:ln>
            <a:noFill/>
          </a:ln>
        </p:spPr>
      </p:pic>
      <p:pic>
        <p:nvPicPr>
          <p:cNvPr id="571" name="Google Shape;571;p69"/>
          <p:cNvPicPr preferRelativeResize="0"/>
          <p:nvPr/>
        </p:nvPicPr>
        <p:blipFill>
          <a:blip r:embed="rId5">
            <a:alphaModFix/>
          </a:blip>
          <a:stretch>
            <a:fillRect/>
          </a:stretch>
        </p:blipFill>
        <p:spPr>
          <a:xfrm>
            <a:off x="6213086" y="2339970"/>
            <a:ext cx="2801189" cy="2429482"/>
          </a:xfrm>
          <a:prstGeom prst="rect">
            <a:avLst/>
          </a:prstGeom>
          <a:noFill/>
          <a:ln>
            <a:noFill/>
          </a:ln>
        </p:spPr>
      </p:pic>
      <p:sp>
        <p:nvSpPr>
          <p:cNvPr id="572" name="Google Shape;572;p69"/>
          <p:cNvSpPr txBox="1"/>
          <p:nvPr>
            <p:ph type="title"/>
          </p:nvPr>
        </p:nvSpPr>
        <p:spPr>
          <a:xfrm>
            <a:off x="713225" y="445025"/>
            <a:ext cx="686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Survey Responses Dependent on Priming Received</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0"/>
          <p:cNvSpPr txBox="1"/>
          <p:nvPr>
            <p:ph type="title"/>
          </p:nvPr>
        </p:nvSpPr>
        <p:spPr>
          <a:xfrm>
            <a:off x="713225" y="445025"/>
            <a:ext cx="72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Responses Dependent on Gender</a:t>
            </a:r>
            <a:endParaRPr/>
          </a:p>
        </p:txBody>
      </p:sp>
      <p:sp>
        <p:nvSpPr>
          <p:cNvPr id="578" name="Google Shape;578;p70"/>
          <p:cNvSpPr txBox="1"/>
          <p:nvPr>
            <p:ph idx="1" type="body"/>
          </p:nvPr>
        </p:nvSpPr>
        <p:spPr>
          <a:xfrm>
            <a:off x="713250" y="11457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Females expressed more empathy and had an easier time understanding the stranger they read about. Also tended to give more money, but this difference may not have been statistically significant.</a:t>
            </a:r>
            <a:endParaRPr sz="1600"/>
          </a:p>
        </p:txBody>
      </p:sp>
      <p:pic>
        <p:nvPicPr>
          <p:cNvPr id="579" name="Google Shape;579;p70"/>
          <p:cNvPicPr preferRelativeResize="0"/>
          <p:nvPr/>
        </p:nvPicPr>
        <p:blipFill>
          <a:blip r:embed="rId4">
            <a:alphaModFix/>
          </a:blip>
          <a:stretch>
            <a:fillRect/>
          </a:stretch>
        </p:blipFill>
        <p:spPr>
          <a:xfrm>
            <a:off x="0" y="2110540"/>
            <a:ext cx="2872601" cy="2637234"/>
          </a:xfrm>
          <a:prstGeom prst="rect">
            <a:avLst/>
          </a:prstGeom>
          <a:noFill/>
          <a:ln>
            <a:noFill/>
          </a:ln>
        </p:spPr>
      </p:pic>
      <p:pic>
        <p:nvPicPr>
          <p:cNvPr id="580" name="Google Shape;580;p70"/>
          <p:cNvPicPr preferRelativeResize="0"/>
          <p:nvPr/>
        </p:nvPicPr>
        <p:blipFill>
          <a:blip r:embed="rId5">
            <a:alphaModFix/>
          </a:blip>
          <a:stretch>
            <a:fillRect/>
          </a:stretch>
        </p:blipFill>
        <p:spPr>
          <a:xfrm>
            <a:off x="3135700" y="2110540"/>
            <a:ext cx="2872601" cy="2637234"/>
          </a:xfrm>
          <a:prstGeom prst="rect">
            <a:avLst/>
          </a:prstGeom>
          <a:noFill/>
          <a:ln>
            <a:noFill/>
          </a:ln>
        </p:spPr>
      </p:pic>
      <p:pic>
        <p:nvPicPr>
          <p:cNvPr id="581" name="Google Shape;581;p70"/>
          <p:cNvPicPr preferRelativeResize="0"/>
          <p:nvPr/>
        </p:nvPicPr>
        <p:blipFill>
          <a:blip r:embed="rId6">
            <a:alphaModFix/>
          </a:blip>
          <a:stretch>
            <a:fillRect/>
          </a:stretch>
        </p:blipFill>
        <p:spPr>
          <a:xfrm>
            <a:off x="6271400" y="2110550"/>
            <a:ext cx="2872600" cy="263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No significant difference in the average sentiment expressed by gender, but females tended to express more positivity in this sample</a:t>
            </a:r>
            <a:endParaRPr sz="1500"/>
          </a:p>
        </p:txBody>
      </p:sp>
      <p:pic>
        <p:nvPicPr>
          <p:cNvPr id="587" name="Google Shape;587;p71"/>
          <p:cNvPicPr preferRelativeResize="0"/>
          <p:nvPr/>
        </p:nvPicPr>
        <p:blipFill>
          <a:blip r:embed="rId3">
            <a:alphaModFix/>
          </a:blip>
          <a:stretch>
            <a:fillRect/>
          </a:stretch>
        </p:blipFill>
        <p:spPr>
          <a:xfrm>
            <a:off x="3048250" y="1944725"/>
            <a:ext cx="3047500" cy="2797801"/>
          </a:xfrm>
          <a:prstGeom prst="rect">
            <a:avLst/>
          </a:prstGeom>
          <a:noFill/>
          <a:ln>
            <a:noFill/>
          </a:ln>
        </p:spPr>
      </p:pic>
      <p:sp>
        <p:nvSpPr>
          <p:cNvPr id="588" name="Google Shape;588;p71"/>
          <p:cNvSpPr txBox="1"/>
          <p:nvPr>
            <p:ph type="title"/>
          </p:nvPr>
        </p:nvSpPr>
        <p:spPr>
          <a:xfrm>
            <a:off x="713225" y="445025"/>
            <a:ext cx="72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Responses Dependent on Gender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Likely no significant differences in pronoun usage, but females tended to use more of all types of pronouns within this sample</a:t>
            </a:r>
            <a:endParaRPr sz="1500"/>
          </a:p>
        </p:txBody>
      </p:sp>
      <p:pic>
        <p:nvPicPr>
          <p:cNvPr id="594" name="Google Shape;594;p72"/>
          <p:cNvPicPr preferRelativeResize="0"/>
          <p:nvPr/>
        </p:nvPicPr>
        <p:blipFill>
          <a:blip r:embed="rId3">
            <a:alphaModFix/>
          </a:blip>
          <a:stretch>
            <a:fillRect/>
          </a:stretch>
        </p:blipFill>
        <p:spPr>
          <a:xfrm>
            <a:off x="5" y="2041600"/>
            <a:ext cx="2910776" cy="2672275"/>
          </a:xfrm>
          <a:prstGeom prst="rect">
            <a:avLst/>
          </a:prstGeom>
          <a:noFill/>
          <a:ln>
            <a:noFill/>
          </a:ln>
        </p:spPr>
      </p:pic>
      <p:pic>
        <p:nvPicPr>
          <p:cNvPr id="595" name="Google Shape;595;p72"/>
          <p:cNvPicPr preferRelativeResize="0"/>
          <p:nvPr/>
        </p:nvPicPr>
        <p:blipFill>
          <a:blip r:embed="rId4">
            <a:alphaModFix/>
          </a:blip>
          <a:stretch>
            <a:fillRect/>
          </a:stretch>
        </p:blipFill>
        <p:spPr>
          <a:xfrm>
            <a:off x="3116613" y="2041599"/>
            <a:ext cx="2910776" cy="2672277"/>
          </a:xfrm>
          <a:prstGeom prst="rect">
            <a:avLst/>
          </a:prstGeom>
          <a:noFill/>
          <a:ln>
            <a:noFill/>
          </a:ln>
        </p:spPr>
      </p:pic>
      <p:pic>
        <p:nvPicPr>
          <p:cNvPr id="596" name="Google Shape;596;p72"/>
          <p:cNvPicPr preferRelativeResize="0"/>
          <p:nvPr/>
        </p:nvPicPr>
        <p:blipFill>
          <a:blip r:embed="rId5">
            <a:alphaModFix/>
          </a:blip>
          <a:stretch>
            <a:fillRect/>
          </a:stretch>
        </p:blipFill>
        <p:spPr>
          <a:xfrm>
            <a:off x="6233221" y="2041597"/>
            <a:ext cx="2910776" cy="2672279"/>
          </a:xfrm>
          <a:prstGeom prst="rect">
            <a:avLst/>
          </a:prstGeom>
          <a:noFill/>
          <a:ln>
            <a:noFill/>
          </a:ln>
        </p:spPr>
      </p:pic>
      <p:sp>
        <p:nvSpPr>
          <p:cNvPr id="597" name="Google Shape;597;p72"/>
          <p:cNvSpPr txBox="1"/>
          <p:nvPr>
            <p:ph type="title"/>
          </p:nvPr>
        </p:nvSpPr>
        <p:spPr>
          <a:xfrm>
            <a:off x="713225" y="445025"/>
            <a:ext cx="72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Responses Dependent on Gender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603" name="Google Shape;603;p7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Char char="●"/>
            </a:pPr>
            <a:r>
              <a:rPr lang="en" sz="1500">
                <a:solidFill>
                  <a:schemeClr val="dk1"/>
                </a:solidFill>
              </a:rPr>
              <a:t>Likely not able to detect which group someone was in (in-group or out-group) based on their responses to the questions in the survey </a:t>
            </a:r>
            <a:endParaRPr sz="15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1500">
                <a:solidFill>
                  <a:schemeClr val="dk1"/>
                </a:solidFill>
              </a:rPr>
              <a:t>May be able to predict which priming someone received based on their survey responses, particularly those related to empathy, perspective </a:t>
            </a:r>
            <a:r>
              <a:rPr lang="en" sz="1500">
                <a:solidFill>
                  <a:schemeClr val="dk1"/>
                </a:solidFill>
              </a:rPr>
              <a:t>taking</a:t>
            </a:r>
            <a:r>
              <a:rPr lang="en" sz="1500">
                <a:solidFill>
                  <a:schemeClr val="dk1"/>
                </a:solidFill>
              </a:rPr>
              <a:t>, sentiment expressed and pronoun usage in the letter of support </a:t>
            </a:r>
            <a:endParaRPr sz="15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1500">
                <a:solidFill>
                  <a:schemeClr val="dk1"/>
                </a:solidFill>
              </a:rPr>
              <a:t>May be able to predict which gender someone is based on their survey responses, particularly those related to empathy and perspective taking</a:t>
            </a:r>
            <a:endParaRPr sz="15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5"/>
          <p:cNvSpPr txBox="1"/>
          <p:nvPr>
            <p:ph type="title"/>
          </p:nvPr>
        </p:nvSpPr>
        <p:spPr>
          <a:xfrm>
            <a:off x="713225" y="445025"/>
            <a:ext cx="719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Assumptions &amp; Justifications</a:t>
            </a:r>
            <a:endParaRPr/>
          </a:p>
        </p:txBody>
      </p:sp>
      <p:sp>
        <p:nvSpPr>
          <p:cNvPr id="614" name="Google Shape;614;p75"/>
          <p:cNvSpPr txBox="1"/>
          <p:nvPr>
            <p:ph idx="1" type="body"/>
          </p:nvPr>
        </p:nvSpPr>
        <p:spPr>
          <a:xfrm>
            <a:off x="713250" y="1272925"/>
            <a:ext cx="3858600" cy="13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Respondents took the survey seriously  </a:t>
            </a:r>
            <a:endParaRPr/>
          </a:p>
          <a:p>
            <a:pPr indent="0" lvl="0" marL="0" rtl="0" algn="l">
              <a:spcBef>
                <a:spcPts val="1200"/>
              </a:spcBef>
              <a:spcAft>
                <a:spcPts val="0"/>
              </a:spcAft>
              <a:buNone/>
            </a:pPr>
            <a:r>
              <a:rPr lang="en"/>
              <a:t>Only white participants included and data potentially not missing at random, so should be careful generalizing beyond this sample</a:t>
            </a:r>
            <a:endParaRPr/>
          </a:p>
          <a:p>
            <a:pPr indent="0" lvl="0" marL="0" rtl="0" algn="l">
              <a:spcBef>
                <a:spcPts val="1200"/>
              </a:spcBef>
              <a:spcAft>
                <a:spcPts val="0"/>
              </a:spcAft>
              <a:buNone/>
            </a:pPr>
            <a:r>
              <a:rPr lang="en"/>
              <a:t>Logistic regression is a good model for our purposes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15" name="Google Shape;615;p75"/>
          <p:cNvSpPr txBox="1"/>
          <p:nvPr>
            <p:ph idx="1" type="body"/>
          </p:nvPr>
        </p:nvSpPr>
        <p:spPr>
          <a:xfrm>
            <a:off x="5093125" y="1272925"/>
            <a:ext cx="38586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 represent what we think they do </a:t>
            </a:r>
            <a:endParaRPr/>
          </a:p>
          <a:p>
            <a:pPr indent="0" lvl="0" marL="0" rtl="0" algn="l">
              <a:spcBef>
                <a:spcPts val="1200"/>
              </a:spcBef>
              <a:spcAft>
                <a:spcPts val="0"/>
              </a:spcAft>
              <a:buNone/>
            </a:pPr>
            <a:r>
              <a:rPr lang="en"/>
              <a:t>Low compensation provided for completing the survey and only white participants included</a:t>
            </a:r>
            <a:endParaRPr/>
          </a:p>
          <a:p>
            <a:pPr indent="0" lvl="0" marL="0" rtl="0" algn="l">
              <a:spcBef>
                <a:spcPts val="1200"/>
              </a:spcBef>
              <a:spcAft>
                <a:spcPts val="0"/>
              </a:spcAft>
              <a:buNone/>
            </a:pPr>
            <a:r>
              <a:rPr lang="en"/>
              <a:t>Good for classification tasks, such as classifying people as in/out-group, their priming received, and their gender. Also easy to interpret the coefficients.</a:t>
            </a:r>
            <a:endParaRPr/>
          </a:p>
          <a:p>
            <a:pPr indent="0" lvl="0" marL="0" rtl="0" algn="l">
              <a:spcBef>
                <a:spcPts val="1200"/>
              </a:spcBef>
              <a:spcAft>
                <a:spcPts val="0"/>
              </a:spcAft>
              <a:buNone/>
            </a:pPr>
            <a:r>
              <a:rPr lang="en"/>
              <a:t>Model converges on a solution quicker and ensures equal contribution of predictors</a:t>
            </a:r>
            <a:endParaRPr/>
          </a:p>
          <a:p>
            <a:pPr indent="0" lvl="0" marL="0" rtl="0" algn="l">
              <a:spcBef>
                <a:spcPts val="1200"/>
              </a:spcBef>
              <a:spcAft>
                <a:spcPts val="0"/>
              </a:spcAft>
              <a:buNone/>
            </a:pPr>
            <a:r>
              <a:rPr lang="en"/>
              <a:t>Risk of overfitting due to small sample size</a:t>
            </a:r>
            <a:endParaRPr/>
          </a:p>
          <a:p>
            <a:pPr indent="0" lvl="0" marL="0" rtl="0" algn="l">
              <a:spcBef>
                <a:spcPts val="1200"/>
              </a:spcBef>
              <a:spcAft>
                <a:spcPts val="1200"/>
              </a:spcAft>
              <a:buNone/>
            </a:pPr>
            <a:r>
              <a:rPr lang="en"/>
              <a:t>More interested in accurate predictions than reducing false positives or negatives</a:t>
            </a:r>
            <a:endParaRPr/>
          </a:p>
        </p:txBody>
      </p:sp>
      <p:sp>
        <p:nvSpPr>
          <p:cNvPr id="616" name="Google Shape;616;p75"/>
          <p:cNvSpPr/>
          <p:nvPr/>
        </p:nvSpPr>
        <p:spPr>
          <a:xfrm>
            <a:off x="3636125" y="1404125"/>
            <a:ext cx="1457100" cy="141300"/>
          </a:xfrm>
          <a:prstGeom prst="rightArrow">
            <a:avLst>
              <a:gd fmla="val 20027"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17" name="Google Shape;617;p75"/>
          <p:cNvSpPr/>
          <p:nvPr/>
        </p:nvSpPr>
        <p:spPr>
          <a:xfrm>
            <a:off x="4201025" y="1820325"/>
            <a:ext cx="892200" cy="141300"/>
          </a:xfrm>
          <a:prstGeom prst="rightArrow">
            <a:avLst>
              <a:gd fmla="val 20027"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18" name="Google Shape;618;p75"/>
          <p:cNvSpPr/>
          <p:nvPr/>
        </p:nvSpPr>
        <p:spPr>
          <a:xfrm>
            <a:off x="4504825" y="2351775"/>
            <a:ext cx="588300" cy="141300"/>
          </a:xfrm>
          <a:prstGeom prst="rightArrow">
            <a:avLst>
              <a:gd fmla="val 20027"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19" name="Google Shape;619;p75"/>
          <p:cNvSpPr/>
          <p:nvPr/>
        </p:nvSpPr>
        <p:spPr>
          <a:xfrm>
            <a:off x="2461750" y="2883225"/>
            <a:ext cx="2631300" cy="141300"/>
          </a:xfrm>
          <a:prstGeom prst="rightArrow">
            <a:avLst>
              <a:gd fmla="val 20027"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20" name="Google Shape;620;p75"/>
          <p:cNvSpPr txBox="1"/>
          <p:nvPr/>
        </p:nvSpPr>
        <p:spPr>
          <a:xfrm>
            <a:off x="713225" y="2764225"/>
            <a:ext cx="41697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Should scale features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800">
              <a:solidFill>
                <a:schemeClr val="dk2"/>
              </a:solidFill>
              <a:latin typeface="Montserrat"/>
              <a:ea typeface="Montserrat"/>
              <a:cs typeface="Montserrat"/>
              <a:sym typeface="Montserrat"/>
            </a:endParaRPr>
          </a:p>
        </p:txBody>
      </p:sp>
      <p:sp>
        <p:nvSpPr>
          <p:cNvPr id="621" name="Google Shape;621;p75"/>
          <p:cNvSpPr/>
          <p:nvPr/>
        </p:nvSpPr>
        <p:spPr>
          <a:xfrm>
            <a:off x="3918575" y="3351325"/>
            <a:ext cx="1174500" cy="141300"/>
          </a:xfrm>
          <a:prstGeom prst="rightArrow">
            <a:avLst>
              <a:gd fmla="val 20027"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22" name="Google Shape;622;p75"/>
          <p:cNvSpPr txBox="1"/>
          <p:nvPr/>
        </p:nvSpPr>
        <p:spPr>
          <a:xfrm>
            <a:off x="713250" y="3135925"/>
            <a:ext cx="35901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100">
                <a:solidFill>
                  <a:schemeClr val="dk1"/>
                </a:solidFill>
                <a:latin typeface="Montserrat"/>
                <a:ea typeface="Montserrat"/>
                <a:cs typeface="Montserrat"/>
                <a:sym typeface="Montserrat"/>
              </a:rPr>
              <a:t>Should use a penalty for the predictors and 70/30 split for the training and test datasets</a:t>
            </a:r>
            <a:endParaRPr sz="1800">
              <a:solidFill>
                <a:schemeClr val="dk2"/>
              </a:solidFill>
              <a:latin typeface="Montserrat"/>
              <a:ea typeface="Montserrat"/>
              <a:cs typeface="Montserrat"/>
              <a:sym typeface="Montserrat"/>
            </a:endParaRPr>
          </a:p>
        </p:txBody>
      </p:sp>
      <p:sp>
        <p:nvSpPr>
          <p:cNvPr id="623" name="Google Shape;623;p75"/>
          <p:cNvSpPr txBox="1"/>
          <p:nvPr/>
        </p:nvSpPr>
        <p:spPr>
          <a:xfrm>
            <a:off x="713250" y="35668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100">
                <a:solidFill>
                  <a:schemeClr val="dk1"/>
                </a:solidFill>
                <a:latin typeface="Montserrat"/>
                <a:ea typeface="Montserrat"/>
                <a:cs typeface="Montserrat"/>
                <a:sym typeface="Montserrat"/>
              </a:rPr>
              <a:t>Accuracy is a good metric to assess our model with</a:t>
            </a:r>
            <a:endParaRPr/>
          </a:p>
        </p:txBody>
      </p:sp>
      <p:sp>
        <p:nvSpPr>
          <p:cNvPr id="624" name="Google Shape;624;p75"/>
          <p:cNvSpPr/>
          <p:nvPr/>
        </p:nvSpPr>
        <p:spPr>
          <a:xfrm>
            <a:off x="3635975" y="3708025"/>
            <a:ext cx="1457100" cy="141300"/>
          </a:xfrm>
          <a:prstGeom prst="rightArrow">
            <a:avLst>
              <a:gd fmla="val 20027"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7"/>
          <p:cNvSpPr txBox="1"/>
          <p:nvPr>
            <p:ph type="title"/>
          </p:nvPr>
        </p:nvSpPr>
        <p:spPr>
          <a:xfrm>
            <a:off x="713225" y="445025"/>
            <a:ext cx="712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Classifying In-Group Vs. Out-Group</a:t>
            </a:r>
            <a:endParaRPr sz="2320"/>
          </a:p>
        </p:txBody>
      </p:sp>
      <p:sp>
        <p:nvSpPr>
          <p:cNvPr id="635" name="Google Shape;635;p77"/>
          <p:cNvSpPr txBox="1"/>
          <p:nvPr>
            <p:ph idx="1" type="body"/>
          </p:nvPr>
        </p:nvSpPr>
        <p:spPr>
          <a:xfrm>
            <a:off x="311700" y="1288725"/>
            <a:ext cx="47055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1600">
                <a:solidFill>
                  <a:schemeClr val="dk1"/>
                </a:solidFill>
              </a:rPr>
              <a:t>Predictors</a:t>
            </a:r>
            <a:r>
              <a:rPr lang="en" sz="1600">
                <a:solidFill>
                  <a:schemeClr val="dk1"/>
                </a:solidFill>
              </a:rPr>
              <a:t>: </a:t>
            </a:r>
            <a:r>
              <a:rPr lang="en" sz="1600">
                <a:solidFill>
                  <a:schemeClr val="dk1"/>
                </a:solidFill>
              </a:rPr>
              <a:t>perspective taking, empathy, altruism</a:t>
            </a:r>
            <a:r>
              <a:rPr lang="en" sz="1500"/>
              <a:t>, </a:t>
            </a:r>
            <a:r>
              <a:rPr lang="en" sz="1500"/>
              <a:t>sentiment expressed, and pronoun usage</a:t>
            </a:r>
            <a:endParaRPr sz="1500"/>
          </a:p>
          <a:p>
            <a:pPr indent="-368300" lvl="0" marL="457200" rtl="0" algn="l">
              <a:spcBef>
                <a:spcPts val="0"/>
              </a:spcBef>
              <a:spcAft>
                <a:spcPts val="0"/>
              </a:spcAft>
              <a:buSzPts val="2200"/>
              <a:buChar char="●"/>
            </a:pPr>
            <a:r>
              <a:rPr b="1" lang="en" sz="1500"/>
              <a:t>Results</a:t>
            </a:r>
            <a:r>
              <a:rPr lang="en" sz="1500"/>
              <a:t>: All coefficients set to 0 and accuracy = 55%</a:t>
            </a:r>
            <a:endParaRPr sz="1500"/>
          </a:p>
          <a:p>
            <a:pPr indent="-368300" lvl="0" marL="457200" rtl="0" algn="l">
              <a:spcBef>
                <a:spcPts val="0"/>
              </a:spcBef>
              <a:spcAft>
                <a:spcPts val="0"/>
              </a:spcAft>
              <a:buSzPts val="2200"/>
              <a:buChar char="●"/>
            </a:pPr>
            <a:r>
              <a:rPr b="1" lang="en" sz="1500"/>
              <a:t>Conclusion: </a:t>
            </a:r>
            <a:r>
              <a:rPr lang="en" sz="1500"/>
              <a:t>No difference in how participants treated in-group and out-group members. In-group bias might not exist in this sample.</a:t>
            </a:r>
            <a:endParaRPr sz="1500"/>
          </a:p>
        </p:txBody>
      </p:sp>
      <p:pic>
        <p:nvPicPr>
          <p:cNvPr id="636" name="Google Shape;636;p77"/>
          <p:cNvPicPr preferRelativeResize="0"/>
          <p:nvPr/>
        </p:nvPicPr>
        <p:blipFill>
          <a:blip r:embed="rId3">
            <a:alphaModFix/>
          </a:blip>
          <a:stretch>
            <a:fillRect/>
          </a:stretch>
        </p:blipFill>
        <p:spPr>
          <a:xfrm>
            <a:off x="5017201" y="1288725"/>
            <a:ext cx="3982825" cy="3176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8"/>
          <p:cNvSpPr txBox="1"/>
          <p:nvPr>
            <p:ph type="title"/>
          </p:nvPr>
        </p:nvSpPr>
        <p:spPr>
          <a:xfrm>
            <a:off x="713225" y="445025"/>
            <a:ext cx="696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Priming Received</a:t>
            </a:r>
            <a:endParaRPr/>
          </a:p>
        </p:txBody>
      </p:sp>
      <p:sp>
        <p:nvSpPr>
          <p:cNvPr id="642" name="Google Shape;642;p78"/>
          <p:cNvSpPr txBox="1"/>
          <p:nvPr>
            <p:ph idx="1" type="body"/>
          </p:nvPr>
        </p:nvSpPr>
        <p:spPr>
          <a:xfrm>
            <a:off x="311700" y="1068950"/>
            <a:ext cx="4471800" cy="38535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SzPts val="1150"/>
              <a:buChar char="●"/>
            </a:pPr>
            <a:r>
              <a:rPr b="1" lang="en" sz="1150"/>
              <a:t>Predictors</a:t>
            </a:r>
            <a:r>
              <a:rPr lang="en" sz="1150"/>
              <a:t>: </a:t>
            </a:r>
            <a:r>
              <a:rPr lang="en" sz="1150"/>
              <a:t>perspective taking, empathy, altruism, average sentiment, and pronoun usage</a:t>
            </a:r>
            <a:endParaRPr sz="1150"/>
          </a:p>
          <a:p>
            <a:pPr indent="-301625" lvl="0" marL="457200" rtl="0" algn="l">
              <a:spcBef>
                <a:spcPts val="0"/>
              </a:spcBef>
              <a:spcAft>
                <a:spcPts val="0"/>
              </a:spcAft>
              <a:buSzPts val="1150"/>
              <a:buChar char="●"/>
            </a:pPr>
            <a:r>
              <a:rPr b="1" lang="en" sz="1150"/>
              <a:t>Results</a:t>
            </a:r>
            <a:r>
              <a:rPr lang="en" sz="1150"/>
              <a:t>:</a:t>
            </a:r>
            <a:endParaRPr sz="1150"/>
          </a:p>
          <a:p>
            <a:pPr indent="-301625" lvl="1" marL="914400" rtl="0" algn="l">
              <a:spcBef>
                <a:spcPts val="0"/>
              </a:spcBef>
              <a:spcAft>
                <a:spcPts val="0"/>
              </a:spcAft>
              <a:buSzPts val="1150"/>
              <a:buChar char="○"/>
            </a:pPr>
            <a:r>
              <a:rPr lang="en" sz="1150"/>
              <a:t>The odds of being part of the learning group were most influenced by: greater empathy </a:t>
            </a:r>
            <a:r>
              <a:rPr lang="en" sz="1150">
                <a:solidFill>
                  <a:schemeClr val="dk1"/>
                </a:solidFill>
              </a:rPr>
              <a:t>(β = 0.71)</a:t>
            </a:r>
            <a:r>
              <a:rPr lang="en" sz="1150"/>
              <a:t>, greater altruism </a:t>
            </a:r>
            <a:r>
              <a:rPr lang="en" sz="1150">
                <a:solidFill>
                  <a:schemeClr val="dk1"/>
                </a:solidFill>
              </a:rPr>
              <a:t>(β = -0.21)</a:t>
            </a:r>
            <a:r>
              <a:rPr lang="en" sz="1150"/>
              <a:t>, greater 2nd person pronoun usage </a:t>
            </a:r>
            <a:r>
              <a:rPr lang="en" sz="1150">
                <a:solidFill>
                  <a:schemeClr val="dk1"/>
                </a:solidFill>
              </a:rPr>
              <a:t>β = 0.14)</a:t>
            </a:r>
            <a:r>
              <a:rPr lang="en" sz="1150"/>
              <a:t>, and less 1st and 3rd person pronoun usage </a:t>
            </a:r>
            <a:r>
              <a:rPr lang="en" sz="1150">
                <a:solidFill>
                  <a:schemeClr val="dk1"/>
                </a:solidFill>
              </a:rPr>
              <a:t>(β = -0.23, β = -0.44)</a:t>
            </a:r>
            <a:endParaRPr sz="1150">
              <a:solidFill>
                <a:schemeClr val="dk1"/>
              </a:solidFill>
            </a:endParaRPr>
          </a:p>
          <a:p>
            <a:pPr indent="-301625" lvl="1" marL="914400" rtl="0" algn="l">
              <a:spcBef>
                <a:spcPts val="0"/>
              </a:spcBef>
              <a:spcAft>
                <a:spcPts val="0"/>
              </a:spcAft>
              <a:buClr>
                <a:schemeClr val="dk1"/>
              </a:buClr>
              <a:buSzPts val="1150"/>
              <a:buChar char="○"/>
            </a:pPr>
            <a:r>
              <a:rPr lang="en" sz="1150">
                <a:solidFill>
                  <a:schemeClr val="dk1"/>
                </a:solidFill>
              </a:rPr>
              <a:t>Accuracy = 63%</a:t>
            </a:r>
            <a:endParaRPr sz="1150">
              <a:solidFill>
                <a:schemeClr val="dk1"/>
              </a:solidFill>
            </a:endParaRPr>
          </a:p>
          <a:p>
            <a:pPr indent="-301625" lvl="0" marL="457200" rtl="0" algn="l">
              <a:spcBef>
                <a:spcPts val="0"/>
              </a:spcBef>
              <a:spcAft>
                <a:spcPts val="0"/>
              </a:spcAft>
              <a:buSzPts val="1150"/>
              <a:buChar char="●"/>
            </a:pPr>
            <a:r>
              <a:rPr b="1" lang="en" sz="1150"/>
              <a:t>Conclusions:</a:t>
            </a:r>
            <a:endParaRPr b="1" sz="1150"/>
          </a:p>
          <a:p>
            <a:pPr indent="-301625" lvl="1" marL="914400" rtl="0" algn="l">
              <a:spcBef>
                <a:spcPts val="0"/>
              </a:spcBef>
              <a:spcAft>
                <a:spcPts val="0"/>
              </a:spcAft>
              <a:buSzPts val="1150"/>
              <a:buChar char="○"/>
            </a:pPr>
            <a:r>
              <a:rPr lang="en" sz="1150"/>
              <a:t>Poor performance so conclusions are tentative</a:t>
            </a:r>
            <a:endParaRPr sz="1150"/>
          </a:p>
          <a:p>
            <a:pPr indent="-301625" lvl="1" marL="914400" rtl="0" algn="l">
              <a:spcBef>
                <a:spcPts val="0"/>
              </a:spcBef>
              <a:spcAft>
                <a:spcPts val="0"/>
              </a:spcAft>
              <a:buSzPts val="1150"/>
              <a:buChar char="○"/>
            </a:pPr>
            <a:r>
              <a:rPr lang="en" sz="1150"/>
              <a:t>Respondents may have responded slightly differently depending on the priming they received </a:t>
            </a:r>
            <a:endParaRPr sz="1150"/>
          </a:p>
          <a:p>
            <a:pPr indent="-301625" lvl="1" marL="914400" rtl="0" algn="l">
              <a:spcBef>
                <a:spcPts val="0"/>
              </a:spcBef>
              <a:spcAft>
                <a:spcPts val="0"/>
              </a:spcAft>
              <a:buSzPts val="1150"/>
              <a:buChar char="○"/>
            </a:pPr>
            <a:r>
              <a:rPr lang="en" sz="1150"/>
              <a:t>Priming may have particularly affected empathy and could be useful tool for increasing empathy</a:t>
            </a:r>
            <a:endParaRPr sz="1150"/>
          </a:p>
        </p:txBody>
      </p:sp>
      <p:pic>
        <p:nvPicPr>
          <p:cNvPr id="643" name="Google Shape;643;p78"/>
          <p:cNvPicPr preferRelativeResize="0"/>
          <p:nvPr/>
        </p:nvPicPr>
        <p:blipFill>
          <a:blip r:embed="rId3">
            <a:alphaModFix/>
          </a:blip>
          <a:stretch>
            <a:fillRect/>
          </a:stretch>
        </p:blipFill>
        <p:spPr>
          <a:xfrm>
            <a:off x="4783500" y="1254125"/>
            <a:ext cx="4208100" cy="33565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Gender</a:t>
            </a:r>
            <a:endParaRPr/>
          </a:p>
        </p:txBody>
      </p:sp>
      <p:sp>
        <p:nvSpPr>
          <p:cNvPr id="649" name="Google Shape;649;p79"/>
          <p:cNvSpPr txBox="1"/>
          <p:nvPr>
            <p:ph idx="1" type="body"/>
          </p:nvPr>
        </p:nvSpPr>
        <p:spPr>
          <a:xfrm>
            <a:off x="311700" y="1152475"/>
            <a:ext cx="4711500" cy="382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solidFill>
                  <a:schemeClr val="dk1"/>
                </a:solidFill>
              </a:rPr>
              <a:t>Predictors</a:t>
            </a:r>
            <a:r>
              <a:rPr lang="en" sz="1300">
                <a:solidFill>
                  <a:schemeClr val="dk1"/>
                </a:solidFill>
              </a:rPr>
              <a:t>: perspective taking, empathy, altruism, average sentiment, and pronoun usage</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Results:</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Odds that someone was female most influenced by: greater ease of perspective taking (β = -0.29), greater empathy (β = 0.23), and greater use of positive language (β = 0.22)</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Accuracy = 55%</a:t>
            </a:r>
            <a:endParaRPr sz="1300">
              <a:solidFill>
                <a:schemeClr val="dk1"/>
              </a:solidFill>
            </a:endParaRPr>
          </a:p>
          <a:p>
            <a:pPr indent="-311150" lvl="0" marL="457200" rtl="0" algn="l">
              <a:spcBef>
                <a:spcPts val="0"/>
              </a:spcBef>
              <a:spcAft>
                <a:spcPts val="0"/>
              </a:spcAft>
              <a:buSzPts val="1300"/>
              <a:buChar char="●"/>
            </a:pPr>
            <a:r>
              <a:rPr b="1" lang="en" sz="1300"/>
              <a:t>Conclusions:</a:t>
            </a:r>
            <a:endParaRPr b="1" sz="1300"/>
          </a:p>
          <a:p>
            <a:pPr indent="-311150" lvl="1" marL="914400" rtl="0" algn="l">
              <a:spcBef>
                <a:spcPts val="0"/>
              </a:spcBef>
              <a:spcAft>
                <a:spcPts val="0"/>
              </a:spcAft>
              <a:buSzPts val="1300"/>
              <a:buChar char="○"/>
            </a:pPr>
            <a:r>
              <a:rPr lang="en" sz="1300"/>
              <a:t>Poor performance of the model, so the differences in survey responses aren’t consistent</a:t>
            </a:r>
            <a:endParaRPr sz="1300"/>
          </a:p>
          <a:p>
            <a:pPr indent="-311150" lvl="1" marL="914400" rtl="0" algn="l">
              <a:spcBef>
                <a:spcPts val="0"/>
              </a:spcBef>
              <a:spcAft>
                <a:spcPts val="0"/>
              </a:spcAft>
              <a:buSzPts val="1300"/>
              <a:buChar char="○"/>
            </a:pPr>
            <a:r>
              <a:rPr lang="en" sz="1300"/>
              <a:t>Most influential predictors are interesting nonetheless</a:t>
            </a:r>
            <a:endParaRPr sz="1300"/>
          </a:p>
        </p:txBody>
      </p:sp>
      <p:pic>
        <p:nvPicPr>
          <p:cNvPr id="650" name="Google Shape;650;p79"/>
          <p:cNvPicPr preferRelativeResize="0"/>
          <p:nvPr/>
        </p:nvPicPr>
        <p:blipFill>
          <a:blip r:embed="rId3">
            <a:alphaModFix/>
          </a:blip>
          <a:stretch>
            <a:fillRect/>
          </a:stretch>
        </p:blipFill>
        <p:spPr>
          <a:xfrm>
            <a:off x="5099100" y="1314112"/>
            <a:ext cx="3877849" cy="309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0"/>
          <p:cNvSpPr txBox="1"/>
          <p:nvPr>
            <p:ph type="title"/>
          </p:nvPr>
        </p:nvSpPr>
        <p:spPr>
          <a:xfrm>
            <a:off x="713225" y="445025"/>
            <a:ext cx="656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&amp; future work</a:t>
            </a:r>
            <a:endParaRPr/>
          </a:p>
        </p:txBody>
      </p:sp>
      <p:sp>
        <p:nvSpPr>
          <p:cNvPr id="656" name="Google Shape;656;p80"/>
          <p:cNvSpPr txBox="1"/>
          <p:nvPr>
            <p:ph idx="1" type="body"/>
          </p:nvPr>
        </p:nvSpPr>
        <p:spPr>
          <a:xfrm>
            <a:off x="713250" y="1017725"/>
            <a:ext cx="7717500" cy="393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Possible that in-group bias didn’t exist within this sample because the priming obscured differences, particularly differences in empathy</a:t>
            </a:r>
            <a:endParaRPr sz="1600"/>
          </a:p>
          <a:p>
            <a:pPr indent="-330200" lvl="0" marL="457200" rtl="0" algn="l">
              <a:spcBef>
                <a:spcPts val="0"/>
              </a:spcBef>
              <a:spcAft>
                <a:spcPts val="0"/>
              </a:spcAft>
              <a:buSzPts val="1600"/>
              <a:buChar char="●"/>
            </a:pPr>
            <a:r>
              <a:rPr lang="en" sz="1600"/>
              <a:t>Should be careful about drawing any conclusions from this data due to the exploratory nature of this project, the small sample size, and questionable data quality</a:t>
            </a:r>
            <a:endParaRPr sz="1600"/>
          </a:p>
          <a:p>
            <a:pPr indent="-330200" lvl="0" marL="457200" rtl="0" algn="l">
              <a:spcBef>
                <a:spcPts val="0"/>
              </a:spcBef>
              <a:spcAft>
                <a:spcPts val="0"/>
              </a:spcAft>
              <a:buSzPts val="1600"/>
              <a:buChar char="●"/>
            </a:pPr>
            <a:r>
              <a:rPr lang="en" sz="1600"/>
              <a:t>Further exploration and formal hypothesis testing necessary to draw any formal conclusions but it could be particularly interesting to investigate if priming could be used as a tool to increase empathy</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667" name="Google Shape;667;p8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Clr>
                <a:schemeClr val="dk1"/>
              </a:buClr>
              <a:buSzPts val="1100"/>
              <a:buFont typeface="Arial"/>
              <a:buNone/>
            </a:pPr>
            <a:r>
              <a:rPr lang="en" sz="1200">
                <a:solidFill>
                  <a:srgbClr val="1F2328"/>
                </a:solidFill>
                <a:latin typeface="Calibri"/>
                <a:ea typeface="Calibri"/>
                <a:cs typeface="Calibri"/>
                <a:sym typeface="Calibri"/>
              </a:rPr>
              <a:t>Bettencourt, B.A., Charlton, K., &amp; Kernahan, C. (1997). Numerical Representation of Groups in Cooperative Settings: Social Orientation Effects on Ingroup Bias.  </a:t>
            </a:r>
            <a:r>
              <a:rPr i="1" lang="en" sz="1200">
                <a:solidFill>
                  <a:srgbClr val="1F2328"/>
                </a:solidFill>
                <a:latin typeface="Calibri"/>
                <a:ea typeface="Calibri"/>
                <a:cs typeface="Calibri"/>
                <a:sym typeface="Calibri"/>
              </a:rPr>
              <a:t>Journal of Experimental Social Psychology,</a:t>
            </a:r>
            <a:r>
              <a:rPr lang="en" sz="1200">
                <a:solidFill>
                  <a:srgbClr val="1F2328"/>
                </a:solidFill>
                <a:latin typeface="Calibri"/>
                <a:ea typeface="Calibri"/>
                <a:cs typeface="Calibri"/>
                <a:sym typeface="Calibri"/>
              </a:rPr>
              <a:t> 33 (6): 630–59. </a:t>
            </a:r>
            <a:r>
              <a:rPr lang="en" sz="1200" u="sng">
                <a:solidFill>
                  <a:srgbClr val="1155CC"/>
                </a:solidFill>
                <a:latin typeface="Calibri"/>
                <a:ea typeface="Calibri"/>
                <a:cs typeface="Calibri"/>
                <a:sym typeface="Calibri"/>
                <a:hlinkClick r:id="rId3">
                  <a:extLst>
                    <a:ext uri="{A12FA001-AC4F-418D-AE19-62706E023703}">
                      <ahyp:hlinkClr val="tx"/>
                    </a:ext>
                  </a:extLst>
                </a:hlinkClick>
              </a:rPr>
              <a:t>https://doi.org/10.1006/jesp.1997.1334</a:t>
            </a:r>
            <a:r>
              <a:rPr lang="en" sz="1200">
                <a:solidFill>
                  <a:srgbClr val="1F2328"/>
                </a:solidFill>
                <a:latin typeface="Calibri"/>
                <a:ea typeface="Calibri"/>
                <a:cs typeface="Calibri"/>
                <a:sym typeface="Calibri"/>
              </a:rPr>
              <a:t>.</a:t>
            </a:r>
            <a:endParaRPr sz="1200">
              <a:solidFill>
                <a:srgbClr val="1F2328"/>
              </a:solidFill>
              <a:latin typeface="Calibri"/>
              <a:ea typeface="Calibri"/>
              <a:cs typeface="Calibri"/>
              <a:sym typeface="Calibri"/>
            </a:endParaRPr>
          </a:p>
          <a:p>
            <a:pPr indent="-457200" lvl="0" marL="457200" rtl="0" algn="l">
              <a:lnSpc>
                <a:spcPct val="200000"/>
              </a:lnSpc>
              <a:spcBef>
                <a:spcPts val="1200"/>
              </a:spcBef>
              <a:spcAft>
                <a:spcPts val="1200"/>
              </a:spcAft>
              <a:buClr>
                <a:schemeClr val="dk1"/>
              </a:buClr>
              <a:buSzPts val="1100"/>
              <a:buFont typeface="Arial"/>
              <a:buNone/>
            </a:pPr>
            <a:r>
              <a:rPr lang="en" sz="1200">
                <a:solidFill>
                  <a:srgbClr val="1F2328"/>
                </a:solidFill>
                <a:latin typeface="Calibri"/>
                <a:ea typeface="Calibri"/>
                <a:cs typeface="Calibri"/>
                <a:sym typeface="Calibri"/>
              </a:rPr>
              <a:t>Wang, C., Wu, B., Liu, Y., Wu,X., &amp; Han, S. (2015). Challenging Emotional Prejudice by Changing Self-Concept: Priming Independent Self-Construal Reduces Racial in-Group Bias in Neural Responses to Other’s Pain. </a:t>
            </a:r>
            <a:r>
              <a:rPr i="1" lang="en" sz="1200">
                <a:solidFill>
                  <a:srgbClr val="1F2328"/>
                </a:solidFill>
                <a:latin typeface="Calibri"/>
                <a:ea typeface="Calibri"/>
                <a:cs typeface="Calibri"/>
                <a:sym typeface="Calibri"/>
              </a:rPr>
              <a:t>Social Cognitive and Affective Neuroscience,</a:t>
            </a:r>
            <a:r>
              <a:rPr lang="en" sz="1200">
                <a:solidFill>
                  <a:srgbClr val="1F2328"/>
                </a:solidFill>
                <a:latin typeface="Calibri"/>
                <a:ea typeface="Calibri"/>
                <a:cs typeface="Calibri"/>
                <a:sym typeface="Calibri"/>
              </a:rPr>
              <a:t> 10. (9): 1195–1201. </a:t>
            </a:r>
            <a:r>
              <a:rPr lang="en" sz="1200" u="sng">
                <a:solidFill>
                  <a:srgbClr val="1155CC"/>
                </a:solidFill>
                <a:latin typeface="Calibri"/>
                <a:ea typeface="Calibri"/>
                <a:cs typeface="Calibri"/>
                <a:sym typeface="Calibri"/>
                <a:hlinkClick r:id="rId4">
                  <a:extLst>
                    <a:ext uri="{A12FA001-AC4F-418D-AE19-62706E023703}">
                      <ahyp:hlinkClr val="tx"/>
                    </a:ext>
                  </a:extLst>
                </a:hlinkClick>
              </a:rPr>
              <a:t>https://doi.org/10.1093/scan/nsv005</a:t>
            </a:r>
            <a:r>
              <a:rPr lang="en" sz="1200">
                <a:solidFill>
                  <a:srgbClr val="1F2328"/>
                </a:solidFill>
                <a:latin typeface="Calibri"/>
                <a:ea typeface="Calibri"/>
                <a:cs typeface="Calibri"/>
                <a:sym typeface="Calibri"/>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87" name="Google Shape;487;p57"/>
          <p:cNvSpPr txBox="1"/>
          <p:nvPr>
            <p:ph idx="1" type="body"/>
          </p:nvPr>
        </p:nvSpPr>
        <p:spPr>
          <a:xfrm>
            <a:off x="311700" y="1152475"/>
            <a:ext cx="5526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In-group bias</a:t>
            </a:r>
            <a:r>
              <a:rPr lang="en" sz="1400"/>
              <a:t>: the preferential treatment of people with whom you share a common identity</a:t>
            </a:r>
            <a:endParaRPr sz="1400"/>
          </a:p>
          <a:p>
            <a:pPr indent="-317500" lvl="0" marL="457200" rtl="0" algn="l">
              <a:spcBef>
                <a:spcPts val="0"/>
              </a:spcBef>
              <a:spcAft>
                <a:spcPts val="0"/>
              </a:spcAft>
              <a:buSzPts val="1400"/>
              <a:buChar char="●"/>
            </a:pPr>
            <a:r>
              <a:rPr b="1" lang="en" sz="1400"/>
              <a:t>Importance</a:t>
            </a:r>
            <a:r>
              <a:rPr lang="en" sz="1400"/>
              <a:t>: Can lead to detrimental outcomes for out-group members</a:t>
            </a:r>
            <a:endParaRPr sz="1400"/>
          </a:p>
          <a:p>
            <a:pPr indent="-317500" lvl="0" marL="457200" rtl="0" algn="l">
              <a:spcBef>
                <a:spcPts val="0"/>
              </a:spcBef>
              <a:spcAft>
                <a:spcPts val="0"/>
              </a:spcAft>
              <a:buSzPts val="1400"/>
              <a:buChar char="●"/>
            </a:pPr>
            <a:r>
              <a:rPr b="1" lang="en" sz="1400"/>
              <a:t>Our aims</a:t>
            </a:r>
            <a:endParaRPr b="1" sz="1400"/>
          </a:p>
          <a:p>
            <a:pPr indent="-317500" lvl="1" marL="914400" rtl="0" algn="l">
              <a:spcBef>
                <a:spcPts val="0"/>
              </a:spcBef>
              <a:spcAft>
                <a:spcPts val="0"/>
              </a:spcAft>
              <a:buSzPts val="1400"/>
              <a:buChar char="○"/>
            </a:pPr>
            <a:r>
              <a:rPr lang="en"/>
              <a:t>Analyze participants’ responses for signs of in-group bias</a:t>
            </a:r>
            <a:endParaRPr/>
          </a:p>
          <a:p>
            <a:pPr indent="-317500" lvl="1" marL="914400" rtl="0" algn="l">
              <a:spcBef>
                <a:spcPts val="0"/>
              </a:spcBef>
              <a:spcAft>
                <a:spcPts val="0"/>
              </a:spcAft>
              <a:buSzPts val="1400"/>
              <a:buChar char="○"/>
            </a:pPr>
            <a:r>
              <a:rPr lang="en">
                <a:solidFill>
                  <a:schemeClr val="dk1"/>
                </a:solidFill>
              </a:rPr>
              <a:t>Determine if a social orientation priming can influence participants’ responses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Determine if gender is important when considering social dynamics too</a:t>
            </a:r>
            <a:endParaRPr>
              <a:solidFill>
                <a:schemeClr val="dk1"/>
              </a:solidFill>
            </a:endParaRPr>
          </a:p>
        </p:txBody>
      </p:sp>
      <p:pic>
        <p:nvPicPr>
          <p:cNvPr id="488" name="Google Shape;488;p57"/>
          <p:cNvPicPr preferRelativeResize="0"/>
          <p:nvPr/>
        </p:nvPicPr>
        <p:blipFill rotWithShape="1">
          <a:blip r:embed="rId3">
            <a:alphaModFix/>
          </a:blip>
          <a:srcRect b="0" l="14233" r="13291" t="0"/>
          <a:stretch/>
        </p:blipFill>
        <p:spPr>
          <a:xfrm>
            <a:off x="5885775" y="1216602"/>
            <a:ext cx="2946525" cy="271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499" name="Google Shape;499;p59"/>
          <p:cNvSpPr txBox="1"/>
          <p:nvPr>
            <p:ph idx="1" type="body"/>
          </p:nvPr>
        </p:nvSpPr>
        <p:spPr>
          <a:xfrm>
            <a:off x="713250" y="1117800"/>
            <a:ext cx="6079500" cy="3295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500"/>
              <a:t>Study conducted by the </a:t>
            </a:r>
            <a:r>
              <a:rPr b="1" lang="en" sz="1500"/>
              <a:t>Department of Psychology at Northwestern University</a:t>
            </a:r>
            <a:endParaRPr b="1" sz="1500"/>
          </a:p>
          <a:p>
            <a:pPr indent="-368300" lvl="0" marL="457200" rtl="0" algn="l">
              <a:spcBef>
                <a:spcPts val="0"/>
              </a:spcBef>
              <a:spcAft>
                <a:spcPts val="0"/>
              </a:spcAft>
              <a:buSzPts val="2200"/>
              <a:buChar char="●"/>
            </a:pPr>
            <a:r>
              <a:rPr b="1" lang="en" sz="1500"/>
              <a:t>Participants</a:t>
            </a:r>
            <a:r>
              <a:rPr lang="en" sz="1500"/>
              <a:t>: 124 white adults (55.65% female, mean age = 34.61)</a:t>
            </a:r>
            <a:endParaRPr sz="1500"/>
          </a:p>
          <a:p>
            <a:pPr indent="-368300" lvl="0" marL="457200" rtl="0" algn="l">
              <a:spcBef>
                <a:spcPts val="0"/>
              </a:spcBef>
              <a:spcAft>
                <a:spcPts val="0"/>
              </a:spcAft>
              <a:buSzPts val="2200"/>
              <a:buChar char="●"/>
            </a:pPr>
            <a:r>
              <a:rPr b="1" lang="en" sz="1500"/>
              <a:t>Recruitment</a:t>
            </a:r>
            <a:r>
              <a:rPr lang="en" sz="1500"/>
              <a:t>: Amazon’s Mechanical Turk (MTurk)</a:t>
            </a:r>
            <a:endParaRPr sz="1500"/>
          </a:p>
          <a:p>
            <a:pPr indent="-368300" lvl="0" marL="457200" rtl="0" algn="l">
              <a:spcBef>
                <a:spcPts val="0"/>
              </a:spcBef>
              <a:spcAft>
                <a:spcPts val="0"/>
              </a:spcAft>
              <a:buSzPts val="2200"/>
              <a:buChar char="●"/>
            </a:pPr>
            <a:r>
              <a:rPr b="1" lang="en" sz="1500"/>
              <a:t>Method</a:t>
            </a:r>
            <a:r>
              <a:rPr lang="en" sz="1500"/>
              <a:t>: Survey through Qualtrics</a:t>
            </a:r>
            <a:endParaRPr sz="1500"/>
          </a:p>
          <a:p>
            <a:pPr indent="-368300" lvl="0" marL="457200" rtl="0" algn="l">
              <a:spcBef>
                <a:spcPts val="0"/>
              </a:spcBef>
              <a:spcAft>
                <a:spcPts val="0"/>
              </a:spcAft>
              <a:buSzPts val="2200"/>
              <a:buChar char="●"/>
            </a:pPr>
            <a:r>
              <a:rPr b="1" lang="en" sz="1500"/>
              <a:t>Purpose:</a:t>
            </a:r>
            <a:r>
              <a:rPr lang="en" sz="1500"/>
              <a:t> investigate the impact of social orientation on in-group bias</a:t>
            </a:r>
            <a:endParaRPr sz="1500"/>
          </a:p>
        </p:txBody>
      </p:sp>
      <p:pic>
        <p:nvPicPr>
          <p:cNvPr id="500" name="Google Shape;500;p59"/>
          <p:cNvPicPr preferRelativeResize="0"/>
          <p:nvPr/>
        </p:nvPicPr>
        <p:blipFill>
          <a:blip r:embed="rId3">
            <a:alphaModFix/>
          </a:blip>
          <a:stretch>
            <a:fillRect/>
          </a:stretch>
        </p:blipFill>
        <p:spPr>
          <a:xfrm>
            <a:off x="6792751" y="1428209"/>
            <a:ext cx="2219975" cy="22199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Variables</a:t>
            </a:r>
            <a:endParaRPr/>
          </a:p>
        </p:txBody>
      </p:sp>
      <p:sp>
        <p:nvSpPr>
          <p:cNvPr id="506" name="Google Shape;506;p60"/>
          <p:cNvSpPr txBox="1"/>
          <p:nvPr>
            <p:ph idx="1" type="body"/>
          </p:nvPr>
        </p:nvSpPr>
        <p:spPr>
          <a:xfrm>
            <a:off x="713250" y="10177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Independent:</a:t>
            </a:r>
            <a:endParaRPr sz="1200"/>
          </a:p>
          <a:p>
            <a:pPr indent="-349250" lvl="0" marL="457200" rtl="0" algn="l">
              <a:spcBef>
                <a:spcPts val="0"/>
              </a:spcBef>
              <a:spcAft>
                <a:spcPts val="0"/>
              </a:spcAft>
              <a:buSzPts val="1900"/>
              <a:buChar char="●"/>
            </a:pPr>
            <a:r>
              <a:rPr lang="en" sz="1200"/>
              <a:t>Learning/performance orientation</a:t>
            </a:r>
            <a:endParaRPr sz="1200"/>
          </a:p>
          <a:p>
            <a:pPr indent="-349250" lvl="0" marL="457200" rtl="0" algn="l">
              <a:spcBef>
                <a:spcPts val="0"/>
              </a:spcBef>
              <a:spcAft>
                <a:spcPts val="0"/>
              </a:spcAft>
              <a:buSzPts val="1900"/>
              <a:buChar char="●"/>
            </a:pPr>
            <a:r>
              <a:rPr lang="en" sz="1200"/>
              <a:t>In-group/out-group stranger</a:t>
            </a:r>
            <a:endParaRPr sz="1200"/>
          </a:p>
          <a:p>
            <a:pPr indent="0" lvl="0" marL="0" rtl="0" algn="l">
              <a:spcBef>
                <a:spcPts val="0"/>
              </a:spcBef>
              <a:spcAft>
                <a:spcPts val="0"/>
              </a:spcAft>
              <a:buNone/>
            </a:pPr>
            <a:r>
              <a:rPr lang="en" sz="1200"/>
              <a:t>Dependent:</a:t>
            </a:r>
            <a:endParaRPr sz="1200"/>
          </a:p>
          <a:p>
            <a:pPr indent="-349250" lvl="0" marL="457200" rtl="0" algn="l">
              <a:spcBef>
                <a:spcPts val="0"/>
              </a:spcBef>
              <a:spcAft>
                <a:spcPts val="0"/>
              </a:spcAft>
              <a:buSzPts val="1900"/>
              <a:buChar char="●"/>
            </a:pPr>
            <a:r>
              <a:rPr lang="en" sz="1200"/>
              <a:t>Pronoun usage and sentiment expressed in letter of support</a:t>
            </a:r>
            <a:endParaRPr sz="1200"/>
          </a:p>
          <a:p>
            <a:pPr indent="-349250" lvl="0" marL="457200" rtl="0" algn="l">
              <a:spcBef>
                <a:spcPts val="0"/>
              </a:spcBef>
              <a:spcAft>
                <a:spcPts val="0"/>
              </a:spcAft>
              <a:buSzPts val="1900"/>
              <a:buChar char="●"/>
            </a:pPr>
            <a:r>
              <a:rPr lang="en" sz="1200"/>
              <a:t>Perspective taking (5 items)</a:t>
            </a:r>
            <a:endParaRPr sz="1200"/>
          </a:p>
          <a:p>
            <a:pPr indent="-349250" lvl="0" marL="457200" rtl="0" algn="l">
              <a:spcBef>
                <a:spcPts val="0"/>
              </a:spcBef>
              <a:spcAft>
                <a:spcPts val="0"/>
              </a:spcAft>
              <a:buSzPts val="1900"/>
              <a:buChar char="●"/>
            </a:pPr>
            <a:r>
              <a:rPr lang="en" sz="1200"/>
              <a:t>Empathetic concern (1 item)</a:t>
            </a:r>
            <a:endParaRPr sz="1200"/>
          </a:p>
          <a:p>
            <a:pPr indent="-349250" lvl="0" marL="457200" rtl="0" algn="l">
              <a:spcBef>
                <a:spcPts val="0"/>
              </a:spcBef>
              <a:spcAft>
                <a:spcPts val="0"/>
              </a:spcAft>
              <a:buSzPts val="1900"/>
              <a:buChar char="●"/>
            </a:pPr>
            <a:r>
              <a:rPr lang="en" sz="1200"/>
              <a:t>Altruism (dictator game)</a:t>
            </a:r>
            <a:endParaRPr sz="1200"/>
          </a:p>
          <a:p>
            <a:pPr indent="0" lvl="0" marL="0" rtl="0" algn="l">
              <a:spcBef>
                <a:spcPts val="0"/>
              </a:spcBef>
              <a:spcAft>
                <a:spcPts val="0"/>
              </a:spcAft>
              <a:buNone/>
            </a:pPr>
            <a:r>
              <a:rPr lang="en" sz="1200"/>
              <a:t>Potential Covariates:</a:t>
            </a:r>
            <a:endParaRPr sz="1200"/>
          </a:p>
          <a:p>
            <a:pPr indent="-349250" lvl="0" marL="457200" rtl="0" algn="l">
              <a:spcBef>
                <a:spcPts val="0"/>
              </a:spcBef>
              <a:spcAft>
                <a:spcPts val="0"/>
              </a:spcAft>
              <a:buSzPts val="1900"/>
              <a:buChar char="●"/>
            </a:pPr>
            <a:r>
              <a:rPr lang="en" sz="1200"/>
              <a:t>Age</a:t>
            </a:r>
            <a:endParaRPr sz="1200"/>
          </a:p>
          <a:p>
            <a:pPr indent="-349250" lvl="0" marL="457200" rtl="0" algn="l">
              <a:spcBef>
                <a:spcPts val="0"/>
              </a:spcBef>
              <a:spcAft>
                <a:spcPts val="0"/>
              </a:spcAft>
              <a:buSzPts val="1900"/>
              <a:buChar char="●"/>
            </a:pPr>
            <a:r>
              <a:rPr lang="en" sz="1200"/>
              <a:t>Gender</a:t>
            </a:r>
            <a:endParaRPr sz="1200"/>
          </a:p>
          <a:p>
            <a:pPr indent="-349250" lvl="0" marL="457200" rtl="0" algn="l">
              <a:spcBef>
                <a:spcPts val="0"/>
              </a:spcBef>
              <a:spcAft>
                <a:spcPts val="0"/>
              </a:spcAft>
              <a:buSzPts val="1900"/>
              <a:buChar char="●"/>
            </a:pPr>
            <a:r>
              <a:rPr lang="en" sz="1200"/>
              <a:t>Trait-level learning/performance orientation (8 items each)</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512" name="Google Shape;512;p61"/>
          <p:cNvSpPr txBox="1"/>
          <p:nvPr>
            <p:ph idx="1" type="body"/>
          </p:nvPr>
        </p:nvSpPr>
        <p:spPr>
          <a:xfrm>
            <a:off x="713250" y="1188125"/>
            <a:ext cx="7717500" cy="32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Created consistent, easy to work with variable names and data</a:t>
            </a:r>
            <a:endParaRPr sz="1400"/>
          </a:p>
          <a:p>
            <a:pPr indent="-317500" lvl="0" marL="457200" rtl="0" algn="l">
              <a:spcBef>
                <a:spcPts val="0"/>
              </a:spcBef>
              <a:spcAft>
                <a:spcPts val="0"/>
              </a:spcAft>
              <a:buSzPts val="1400"/>
              <a:buChar char="●"/>
            </a:pPr>
            <a:r>
              <a:rPr b="1" lang="en" sz="1400"/>
              <a:t>Missing data</a:t>
            </a:r>
            <a:r>
              <a:rPr lang="en" sz="1400"/>
              <a:t>: removed blank and mostly blank surveys</a:t>
            </a:r>
            <a:endParaRPr sz="1400"/>
          </a:p>
          <a:p>
            <a:pPr indent="-317500" lvl="0" marL="457200" rtl="0" algn="l">
              <a:spcBef>
                <a:spcPts val="0"/>
              </a:spcBef>
              <a:spcAft>
                <a:spcPts val="0"/>
              </a:spcAft>
              <a:buSzPts val="1400"/>
              <a:buChar char="●"/>
            </a:pPr>
            <a:r>
              <a:rPr b="1" lang="en" sz="1400"/>
              <a:t>Textual analysis</a:t>
            </a:r>
            <a:r>
              <a:rPr lang="en" sz="1400"/>
              <a:t>: extract word frequency, sentiment, and pronoun usage from letter of support</a:t>
            </a:r>
            <a:endParaRPr sz="1400"/>
          </a:p>
          <a:p>
            <a:pPr indent="-317500" lvl="0" marL="457200" rtl="0" algn="l">
              <a:spcBef>
                <a:spcPts val="0"/>
              </a:spcBef>
              <a:spcAft>
                <a:spcPts val="0"/>
              </a:spcAft>
              <a:buSzPts val="1400"/>
              <a:buChar char="●"/>
            </a:pPr>
            <a:r>
              <a:rPr b="1" lang="en" sz="1400"/>
              <a:t>Data quality</a:t>
            </a:r>
            <a:r>
              <a:rPr lang="en" sz="1400"/>
              <a:t>: reviewed quality checks, including an attention check and question that asked participants if they would like their responses to be excluded</a:t>
            </a:r>
            <a:endParaRPr sz="1400"/>
          </a:p>
          <a:p>
            <a:pPr indent="-317500" lvl="1" marL="914400" rtl="0" algn="l">
              <a:spcBef>
                <a:spcPts val="0"/>
              </a:spcBef>
              <a:spcAft>
                <a:spcPts val="0"/>
              </a:spcAft>
              <a:buSzPts val="1400"/>
              <a:buChar char="○"/>
            </a:pPr>
            <a:r>
              <a:rPr b="1" lang="en"/>
              <a:t>Potentially untrustworthy data!</a:t>
            </a:r>
            <a:endParaRPr b="1" sz="1400"/>
          </a:p>
        </p:txBody>
      </p:sp>
      <p:pic>
        <p:nvPicPr>
          <p:cNvPr id="513" name="Google Shape;513;p61"/>
          <p:cNvPicPr preferRelativeResize="0"/>
          <p:nvPr/>
        </p:nvPicPr>
        <p:blipFill rotWithShape="1">
          <a:blip r:embed="rId3">
            <a:alphaModFix/>
          </a:blip>
          <a:srcRect b="6498" l="0" r="0" t="0"/>
          <a:stretch/>
        </p:blipFill>
        <p:spPr>
          <a:xfrm>
            <a:off x="5739450" y="2852775"/>
            <a:ext cx="2466975" cy="172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txBox="1"/>
          <p:nvPr>
            <p:ph type="title"/>
          </p:nvPr>
        </p:nvSpPr>
        <p:spPr>
          <a:xfrm>
            <a:off x="713225" y="445025"/>
            <a:ext cx="709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In-Group vs. Out-Group Survey Responses</a:t>
            </a:r>
            <a:endParaRPr sz="2900"/>
          </a:p>
        </p:txBody>
      </p:sp>
      <p:sp>
        <p:nvSpPr>
          <p:cNvPr id="524" name="Google Shape;524;p63"/>
          <p:cNvSpPr txBox="1"/>
          <p:nvPr>
            <p:ph idx="1" type="body"/>
          </p:nvPr>
        </p:nvSpPr>
        <p:spPr>
          <a:xfrm>
            <a:off x="381850" y="12025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There doesn’t seem to be a difference in the participant’s ability to understand the perspective of, their empathy for or the altruism exhibited towards out-group members</a:t>
            </a:r>
            <a:endParaRPr sz="1700"/>
          </a:p>
          <a:p>
            <a:pPr indent="-336550" lvl="0" marL="457200" rtl="0" algn="l">
              <a:lnSpc>
                <a:spcPct val="100000"/>
              </a:lnSpc>
              <a:spcBef>
                <a:spcPts val="0"/>
              </a:spcBef>
              <a:spcAft>
                <a:spcPts val="0"/>
              </a:spcAft>
              <a:buSzPts val="1700"/>
              <a:buChar char="●"/>
            </a:pPr>
            <a:r>
              <a:rPr lang="en" sz="1700"/>
              <a:t>Maybe t</a:t>
            </a:r>
            <a:r>
              <a:rPr lang="en" sz="1700"/>
              <a:t>his difference is concealed by the priming received.</a:t>
            </a:r>
            <a:endParaRPr sz="1700"/>
          </a:p>
        </p:txBody>
      </p:sp>
      <p:pic>
        <p:nvPicPr>
          <p:cNvPr id="525" name="Google Shape;525;p63"/>
          <p:cNvPicPr preferRelativeResize="0"/>
          <p:nvPr/>
        </p:nvPicPr>
        <p:blipFill>
          <a:blip r:embed="rId4">
            <a:alphaModFix/>
          </a:blip>
          <a:stretch>
            <a:fillRect/>
          </a:stretch>
        </p:blipFill>
        <p:spPr>
          <a:xfrm>
            <a:off x="2574425" y="2571750"/>
            <a:ext cx="4135450" cy="2134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