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D4A3FB-540C-47CB-B080-E02998BE2B05}">
  <a:tblStyle styleId="{54D4A3FB-540C-47CB-B080-E02998BE2B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34f21df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34f21df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34f21df5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34f21df5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2b24f18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2b24f18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2b24f18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2b24f18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34f21df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34f21df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34f21df5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34f21df5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Pricing For Your AirBnB Rentals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48450" y="7090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Target Audience</a:t>
            </a:r>
            <a:endParaRPr sz="1900"/>
          </a:p>
        </p:txBody>
      </p:sp>
      <p:sp>
        <p:nvSpPr>
          <p:cNvPr id="92" name="Google Shape;92;p14"/>
          <p:cNvSpPr txBox="1"/>
          <p:nvPr>
            <p:ph idx="1" type="body"/>
          </p:nvPr>
        </p:nvSpPr>
        <p:spPr>
          <a:xfrm>
            <a:off x="311700" y="1246325"/>
            <a:ext cx="8520600" cy="15066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SzPts val="1150"/>
              <a:buChar char="●"/>
            </a:pPr>
            <a:r>
              <a:rPr lang="en" sz="1150"/>
              <a:t>REIT Managers</a:t>
            </a:r>
            <a:endParaRPr sz="1150"/>
          </a:p>
          <a:p>
            <a:pPr indent="-301625" lvl="0" marL="457200" rtl="0" algn="l">
              <a:spcBef>
                <a:spcPts val="0"/>
              </a:spcBef>
              <a:spcAft>
                <a:spcPts val="0"/>
              </a:spcAft>
              <a:buSzPts val="1150"/>
              <a:buChar char="●"/>
            </a:pPr>
            <a:r>
              <a:rPr lang="en" sz="1150"/>
              <a:t>AirBnB Property</a:t>
            </a:r>
            <a:endParaRPr sz="1150"/>
          </a:p>
          <a:p>
            <a:pPr indent="-301625" lvl="0" marL="457200" rtl="0" algn="l">
              <a:spcBef>
                <a:spcPts val="0"/>
              </a:spcBef>
              <a:spcAft>
                <a:spcPts val="0"/>
              </a:spcAft>
              <a:buSzPts val="1150"/>
              <a:buChar char="●"/>
            </a:pPr>
            <a:r>
              <a:rPr lang="en" sz="1150"/>
              <a:t>Developers</a:t>
            </a:r>
            <a:endParaRPr sz="1150"/>
          </a:p>
          <a:p>
            <a:pPr indent="-301625" lvl="0" marL="457200" rtl="0" algn="l">
              <a:spcBef>
                <a:spcPts val="0"/>
              </a:spcBef>
              <a:spcAft>
                <a:spcPts val="0"/>
              </a:spcAft>
              <a:buSzPts val="1150"/>
              <a:buChar char="●"/>
            </a:pPr>
            <a:r>
              <a:rPr lang="en" sz="1150"/>
              <a:t>Real Estate Agents</a:t>
            </a:r>
            <a:endParaRPr sz="1150"/>
          </a:p>
          <a:p>
            <a:pPr indent="-301625" lvl="0" marL="457200" rtl="0" algn="l">
              <a:spcBef>
                <a:spcPts val="0"/>
              </a:spcBef>
              <a:spcAft>
                <a:spcPts val="0"/>
              </a:spcAft>
              <a:buSzPts val="1150"/>
              <a:buChar char="●"/>
            </a:pPr>
            <a:r>
              <a:rPr lang="en" sz="1150"/>
              <a:t>Passive Income Seekers</a:t>
            </a:r>
            <a:endParaRPr sz="1150"/>
          </a:p>
        </p:txBody>
      </p:sp>
      <p:sp>
        <p:nvSpPr>
          <p:cNvPr id="93" name="Google Shape;93;p14"/>
          <p:cNvSpPr txBox="1"/>
          <p:nvPr>
            <p:ph type="title"/>
          </p:nvPr>
        </p:nvSpPr>
        <p:spPr>
          <a:xfrm>
            <a:off x="311700" y="2911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Problem</a:t>
            </a:r>
            <a:endParaRPr sz="1900"/>
          </a:p>
        </p:txBody>
      </p:sp>
      <p:sp>
        <p:nvSpPr>
          <p:cNvPr id="94" name="Google Shape;94;p14"/>
          <p:cNvSpPr txBox="1"/>
          <p:nvPr>
            <p:ph idx="1" type="body"/>
          </p:nvPr>
        </p:nvSpPr>
        <p:spPr>
          <a:xfrm>
            <a:off x="311700" y="3407850"/>
            <a:ext cx="8520600" cy="15066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SzPts val="1050"/>
              <a:buChar char="●"/>
            </a:pPr>
            <a:r>
              <a:rPr lang="en" sz="1050"/>
              <a:t>Determining the fair market value for rental real estate</a:t>
            </a:r>
            <a:endParaRPr sz="1050"/>
          </a:p>
          <a:p>
            <a:pPr indent="-295275" lvl="0" marL="457200" rtl="0" algn="l">
              <a:spcBef>
                <a:spcPts val="0"/>
              </a:spcBef>
              <a:spcAft>
                <a:spcPts val="0"/>
              </a:spcAft>
              <a:buSzPts val="1050"/>
              <a:buChar char="●"/>
            </a:pPr>
            <a:r>
              <a:rPr lang="en" sz="1050"/>
              <a:t>Pricing your AirBnB properties</a:t>
            </a:r>
            <a:endParaRPr sz="1050"/>
          </a:p>
          <a:p>
            <a:pPr indent="-295275" lvl="0" marL="457200" rtl="0" algn="l">
              <a:spcBef>
                <a:spcPts val="0"/>
              </a:spcBef>
              <a:spcAft>
                <a:spcPts val="0"/>
              </a:spcAft>
              <a:buSzPts val="1050"/>
              <a:buChar char="●"/>
            </a:pPr>
            <a:r>
              <a:rPr lang="en" sz="1050"/>
              <a:t>Determining the time to enter the market</a:t>
            </a:r>
            <a:endParaRPr sz="1050"/>
          </a:p>
          <a:p>
            <a:pPr indent="-295275" lvl="0" marL="457200" rtl="0" algn="l">
              <a:spcBef>
                <a:spcPts val="0"/>
              </a:spcBef>
              <a:spcAft>
                <a:spcPts val="0"/>
              </a:spcAft>
              <a:buSzPts val="1050"/>
              <a:buChar char="●"/>
            </a:pPr>
            <a:r>
              <a:rPr lang="en" sz="1050"/>
              <a:t>Providing sound market advice to your clients</a:t>
            </a:r>
            <a:endParaRPr sz="10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969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Overview of the Data</a:t>
            </a:r>
            <a:endParaRPr sz="1920"/>
          </a:p>
        </p:txBody>
      </p:sp>
      <p:pic>
        <p:nvPicPr>
          <p:cNvPr id="100" name="Google Shape;100;p15"/>
          <p:cNvPicPr preferRelativeResize="0"/>
          <p:nvPr/>
        </p:nvPicPr>
        <p:blipFill>
          <a:blip r:embed="rId3">
            <a:alphaModFix/>
          </a:blip>
          <a:stretch>
            <a:fillRect/>
          </a:stretch>
        </p:blipFill>
        <p:spPr>
          <a:xfrm>
            <a:off x="827625" y="1245275"/>
            <a:ext cx="4880500" cy="3237225"/>
          </a:xfrm>
          <a:prstGeom prst="rect">
            <a:avLst/>
          </a:prstGeom>
          <a:noFill/>
          <a:ln>
            <a:noFill/>
          </a:ln>
        </p:spPr>
      </p:pic>
      <p:sp>
        <p:nvSpPr>
          <p:cNvPr id="101" name="Google Shape;101;p15"/>
          <p:cNvSpPr txBox="1"/>
          <p:nvPr/>
        </p:nvSpPr>
        <p:spPr>
          <a:xfrm>
            <a:off x="5893775" y="1322625"/>
            <a:ext cx="30000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Observations:</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Average p</a:t>
            </a:r>
            <a:r>
              <a:rPr lang="en" sz="1100"/>
              <a:t>rice per night and number of bedrooms are closely correlated. (i.e. you’re likely to expect to pay or charge more for a property with higher # of bedrooms available).</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Studios (0 bedrooms) appears to be priced higher on average. </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There is a substantial increase in price per night when bedroom numbers are even. (i.e. 2,4,6) </a:t>
            </a:r>
            <a:endParaRPr sz="1100"/>
          </a:p>
        </p:txBody>
      </p:sp>
      <p:sp>
        <p:nvSpPr>
          <p:cNvPr id="102" name="Google Shape;102;p15"/>
          <p:cNvSpPr txBox="1"/>
          <p:nvPr/>
        </p:nvSpPr>
        <p:spPr>
          <a:xfrm>
            <a:off x="854675" y="824375"/>
            <a:ext cx="48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B5394"/>
                </a:solidFill>
              </a:rPr>
              <a:t>Average Price Per Night by Number of Bedrooms</a:t>
            </a:r>
            <a:endParaRPr b="1" sz="1200">
              <a:solidFill>
                <a:srgbClr val="0B539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969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Overview of the Data</a:t>
            </a:r>
            <a:endParaRPr sz="1920"/>
          </a:p>
        </p:txBody>
      </p:sp>
      <p:pic>
        <p:nvPicPr>
          <p:cNvPr id="108" name="Google Shape;108;p16"/>
          <p:cNvPicPr preferRelativeResize="0"/>
          <p:nvPr/>
        </p:nvPicPr>
        <p:blipFill>
          <a:blip r:embed="rId3">
            <a:alphaModFix/>
          </a:blip>
          <a:stretch>
            <a:fillRect/>
          </a:stretch>
        </p:blipFill>
        <p:spPr>
          <a:xfrm>
            <a:off x="830100" y="1266275"/>
            <a:ext cx="4762000" cy="3243975"/>
          </a:xfrm>
          <a:prstGeom prst="rect">
            <a:avLst/>
          </a:prstGeom>
          <a:noFill/>
          <a:ln>
            <a:noFill/>
          </a:ln>
        </p:spPr>
      </p:pic>
      <p:sp>
        <p:nvSpPr>
          <p:cNvPr id="109" name="Google Shape;109;p16"/>
          <p:cNvSpPr txBox="1"/>
          <p:nvPr/>
        </p:nvSpPr>
        <p:spPr>
          <a:xfrm>
            <a:off x="5893775" y="1322625"/>
            <a:ext cx="3000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Observations:</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On average, leasing an entire home or apartment is priced at the highest. It is almost 2x the price of Private and Shared room types. </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Hotel room type is the second highest priced option as it is expected to offer the most privacy and space for either individual or group.</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Private room type is priced lower than shared room type as it is expected to offer privacy with fewer square footage when compared to other room types.</a:t>
            </a:r>
            <a:endParaRPr sz="1100"/>
          </a:p>
        </p:txBody>
      </p:sp>
      <p:sp>
        <p:nvSpPr>
          <p:cNvPr id="110" name="Google Shape;110;p16"/>
          <p:cNvSpPr txBox="1"/>
          <p:nvPr/>
        </p:nvSpPr>
        <p:spPr>
          <a:xfrm>
            <a:off x="854675" y="824375"/>
            <a:ext cx="48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B5394"/>
                </a:solidFill>
              </a:rPr>
              <a:t>Average Price Per Night by Room Type</a:t>
            </a:r>
            <a:endParaRPr b="1" sz="12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969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Overview of the Data</a:t>
            </a:r>
            <a:endParaRPr sz="1920"/>
          </a:p>
        </p:txBody>
      </p:sp>
      <p:pic>
        <p:nvPicPr>
          <p:cNvPr id="116" name="Google Shape;116;p17"/>
          <p:cNvPicPr preferRelativeResize="0"/>
          <p:nvPr/>
        </p:nvPicPr>
        <p:blipFill>
          <a:blip r:embed="rId3">
            <a:alphaModFix/>
          </a:blip>
          <a:stretch>
            <a:fillRect/>
          </a:stretch>
        </p:blipFill>
        <p:spPr>
          <a:xfrm>
            <a:off x="854663" y="1268475"/>
            <a:ext cx="4292075" cy="3642975"/>
          </a:xfrm>
          <a:prstGeom prst="rect">
            <a:avLst/>
          </a:prstGeom>
          <a:noFill/>
          <a:ln>
            <a:noFill/>
          </a:ln>
        </p:spPr>
      </p:pic>
      <p:sp>
        <p:nvSpPr>
          <p:cNvPr id="117" name="Google Shape;117;p17"/>
          <p:cNvSpPr txBox="1"/>
          <p:nvPr/>
        </p:nvSpPr>
        <p:spPr>
          <a:xfrm>
            <a:off x="854675" y="824375"/>
            <a:ext cx="482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B5394"/>
                </a:solidFill>
              </a:rPr>
              <a:t>Average Price Per Night by Property Type</a:t>
            </a:r>
            <a:endParaRPr b="1" sz="1200">
              <a:solidFill>
                <a:srgbClr val="0B5394"/>
              </a:solidFill>
            </a:endParaRPr>
          </a:p>
        </p:txBody>
      </p:sp>
      <p:sp>
        <p:nvSpPr>
          <p:cNvPr id="118" name="Google Shape;118;p17"/>
          <p:cNvSpPr txBox="1"/>
          <p:nvPr/>
        </p:nvSpPr>
        <p:spPr>
          <a:xfrm>
            <a:off x="5893775" y="1322625"/>
            <a:ext cx="3000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Observations:</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Serviced apartment is the most expensive option. This is most likely driven by additional labor cost.</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Hostels/Bed and breakfast types are least expensive. This aligns with the typical real estate/hospitality market.</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Property types that similar to private homes which offers the most privacy are priced in the $200 range.</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Property types that similar to hotels/motels where there are more shared spaces are priced in the mid $100 and up to $200.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6516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Chosen Model</a:t>
            </a:r>
            <a:endParaRPr sz="1920"/>
          </a:p>
        </p:txBody>
      </p:sp>
      <p:sp>
        <p:nvSpPr>
          <p:cNvPr id="124" name="Google Shape;124;p18"/>
          <p:cNvSpPr txBox="1"/>
          <p:nvPr>
            <p:ph idx="1" type="body"/>
          </p:nvPr>
        </p:nvSpPr>
        <p:spPr>
          <a:xfrm>
            <a:off x="311700" y="1183425"/>
            <a:ext cx="5091600" cy="162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5"/>
              <a:buNone/>
            </a:pPr>
            <a:r>
              <a:rPr lang="en" sz="1090"/>
              <a:t>Recommendations:</a:t>
            </a:r>
            <a:endParaRPr sz="1090"/>
          </a:p>
          <a:p>
            <a:pPr indent="0" lvl="0" marL="0" rtl="0" algn="just">
              <a:lnSpc>
                <a:spcPct val="100000"/>
              </a:lnSpc>
              <a:spcBef>
                <a:spcPts val="1200"/>
              </a:spcBef>
              <a:spcAft>
                <a:spcPts val="0"/>
              </a:spcAft>
              <a:buSzPts val="605"/>
              <a:buNone/>
            </a:pPr>
            <a:r>
              <a:rPr lang="en" sz="1090"/>
              <a:t>Based on the model scores, I've decided to choose KNeighbors as my chosen regressor model. Across the three models, KNeighbors model yielded the lowest MAE score as well as the lowest RMSE score. The reason I prioritized MAE and RMSE is because this is a price prediction and the lower the difference between prediction than the actual target the better. In the case of the chosen KNeighbors model, the MAE score was less than 100. The RMSE score which measures the true value between the  predictions and true value was also the lowest in the chosen model.</a:t>
            </a:r>
            <a:endParaRPr sz="1090"/>
          </a:p>
          <a:p>
            <a:pPr indent="0" lvl="0" marL="0" rtl="0" algn="l">
              <a:lnSpc>
                <a:spcPct val="100000"/>
              </a:lnSpc>
              <a:spcBef>
                <a:spcPts val="1200"/>
              </a:spcBef>
              <a:spcAft>
                <a:spcPts val="0"/>
              </a:spcAft>
              <a:buSzPts val="605"/>
              <a:buNone/>
            </a:pPr>
            <a:r>
              <a:t/>
            </a:r>
            <a:endParaRPr sz="1090"/>
          </a:p>
          <a:p>
            <a:pPr indent="0" lvl="0" marL="0" rtl="0" algn="l">
              <a:lnSpc>
                <a:spcPct val="100000"/>
              </a:lnSpc>
              <a:spcBef>
                <a:spcPts val="1200"/>
              </a:spcBef>
              <a:spcAft>
                <a:spcPts val="1200"/>
              </a:spcAft>
              <a:buSzPts val="605"/>
              <a:buNone/>
            </a:pPr>
            <a:r>
              <a:t/>
            </a:r>
            <a:endParaRPr sz="1090"/>
          </a:p>
        </p:txBody>
      </p:sp>
      <p:graphicFrame>
        <p:nvGraphicFramePr>
          <p:cNvPr id="125" name="Google Shape;125;p18"/>
          <p:cNvGraphicFramePr/>
          <p:nvPr/>
        </p:nvGraphicFramePr>
        <p:xfrm>
          <a:off x="454275" y="3105425"/>
          <a:ext cx="3000000" cy="3000000"/>
        </p:xfrm>
        <a:graphic>
          <a:graphicData uri="http://schemas.openxmlformats.org/drawingml/2006/table">
            <a:tbl>
              <a:tblPr>
                <a:noFill/>
                <a:tableStyleId>{54D4A3FB-540C-47CB-B080-E02998BE2B05}</a:tableStyleId>
              </a:tblPr>
              <a:tblGrid>
                <a:gridCol w="855450"/>
                <a:gridCol w="1317000"/>
                <a:gridCol w="1317000"/>
                <a:gridCol w="1317000"/>
              </a:tblGrid>
              <a:tr h="357675">
                <a:tc>
                  <a:txBody>
                    <a:bodyPr/>
                    <a:lstStyle/>
                    <a:p>
                      <a:pPr indent="0" lvl="0" marL="0" rtl="0" algn="ctr">
                        <a:spcBef>
                          <a:spcPts val="0"/>
                        </a:spcBef>
                        <a:spcAft>
                          <a:spcPts val="0"/>
                        </a:spcAft>
                        <a:buNone/>
                      </a:pPr>
                      <a:r>
                        <a:rPr lang="en" sz="1000"/>
                        <a:t>Metrics</a:t>
                      </a:r>
                      <a:endParaRPr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000"/>
                        <a:t>KNeighbors</a:t>
                      </a:r>
                      <a:endParaRPr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000"/>
                        <a:t>Random Tree</a:t>
                      </a:r>
                      <a:endParaRPr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000"/>
                        <a:t>Linear</a:t>
                      </a:r>
                      <a:endParaRPr sz="1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57675">
                <a:tc>
                  <a:txBody>
                    <a:bodyPr/>
                    <a:lstStyle/>
                    <a:p>
                      <a:pPr indent="0" lvl="0" marL="0" rtl="0" algn="ctr">
                        <a:spcBef>
                          <a:spcPts val="0"/>
                        </a:spcBef>
                        <a:spcAft>
                          <a:spcPts val="0"/>
                        </a:spcAft>
                        <a:buNone/>
                      </a:pPr>
                      <a:r>
                        <a:rPr lang="en" sz="1000"/>
                        <a:t>MAE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88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000"/>
                        <a:t>114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117</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7675">
                <a:tc>
                  <a:txBody>
                    <a:bodyPr/>
                    <a:lstStyle/>
                    <a:p>
                      <a:pPr indent="0" lvl="0" marL="0" rtl="0" algn="ctr">
                        <a:spcBef>
                          <a:spcPts val="0"/>
                        </a:spcBef>
                        <a:spcAft>
                          <a:spcPts val="0"/>
                        </a:spcAft>
                        <a:buNone/>
                      </a:pPr>
                      <a:r>
                        <a:rPr lang="en" sz="1000"/>
                        <a:t>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63,338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000"/>
                        <a:t>194,022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78,461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7675">
                <a:tc>
                  <a:txBody>
                    <a:bodyPr/>
                    <a:lstStyle/>
                    <a:p>
                      <a:pPr indent="0" lvl="0" marL="0" rtl="0" algn="ctr">
                        <a:spcBef>
                          <a:spcPts val="0"/>
                        </a:spcBef>
                        <a:spcAft>
                          <a:spcPts val="0"/>
                        </a:spcAft>
                        <a:buNone/>
                      </a:pPr>
                      <a:r>
                        <a:rPr lang="en" sz="1000"/>
                        <a:t>RMSE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251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000"/>
                        <a:t>440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280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7675">
                <a:tc>
                  <a:txBody>
                    <a:bodyPr/>
                    <a:lstStyle/>
                    <a:p>
                      <a:pPr indent="0" lvl="0" marL="0" rtl="0" algn="ctr">
                        <a:spcBef>
                          <a:spcPts val="0"/>
                        </a:spcBef>
                        <a:spcAft>
                          <a:spcPts val="0"/>
                        </a:spcAft>
                        <a:buNone/>
                      </a:pPr>
                      <a:r>
                        <a:rPr lang="en" sz="1000"/>
                        <a:t>R2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.242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000"/>
                        <a:t>-1.321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000"/>
                        <a:t>.061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6" name="Google Shape;126;p18"/>
          <p:cNvSpPr txBox="1"/>
          <p:nvPr/>
        </p:nvSpPr>
        <p:spPr>
          <a:xfrm>
            <a:off x="5724025" y="1389050"/>
            <a:ext cx="3000000" cy="265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90">
                <a:solidFill>
                  <a:schemeClr val="accent1"/>
                </a:solidFill>
                <a:latin typeface="Lato"/>
                <a:ea typeface="Lato"/>
                <a:cs typeface="Lato"/>
                <a:sym typeface="Lato"/>
              </a:rPr>
              <a:t>Strengths: </a:t>
            </a:r>
            <a:endParaRPr sz="1090">
              <a:solidFill>
                <a:schemeClr val="accent1"/>
              </a:solidFill>
              <a:latin typeface="Lato"/>
              <a:ea typeface="Lato"/>
              <a:cs typeface="Lato"/>
              <a:sym typeface="Lato"/>
            </a:endParaRPr>
          </a:p>
          <a:p>
            <a:pPr indent="-297815" lvl="0" marL="457200" rtl="0" algn="l">
              <a:spcBef>
                <a:spcPts val="1200"/>
              </a:spcBef>
              <a:spcAft>
                <a:spcPts val="0"/>
              </a:spcAft>
              <a:buClr>
                <a:schemeClr val="accent1"/>
              </a:buClr>
              <a:buSzPts val="1090"/>
              <a:buFont typeface="Lato"/>
              <a:buChar char="●"/>
            </a:pPr>
            <a:r>
              <a:rPr lang="en" sz="1090">
                <a:solidFill>
                  <a:schemeClr val="accent1"/>
                </a:solidFill>
                <a:latin typeface="Lato"/>
                <a:ea typeface="Lato"/>
                <a:cs typeface="Lato"/>
                <a:sym typeface="Lato"/>
              </a:rPr>
              <a:t>Simple</a:t>
            </a:r>
            <a:endParaRPr sz="1090">
              <a:solidFill>
                <a:schemeClr val="accent1"/>
              </a:solidFill>
              <a:latin typeface="Lato"/>
              <a:ea typeface="Lato"/>
              <a:cs typeface="Lato"/>
              <a:sym typeface="Lato"/>
            </a:endParaRPr>
          </a:p>
          <a:p>
            <a:pPr indent="-297815" lvl="0" marL="457200" rtl="0" algn="l">
              <a:spcBef>
                <a:spcPts val="0"/>
              </a:spcBef>
              <a:spcAft>
                <a:spcPts val="0"/>
              </a:spcAft>
              <a:buClr>
                <a:schemeClr val="accent1"/>
              </a:buClr>
              <a:buSzPts val="1090"/>
              <a:buFont typeface="Lato"/>
              <a:buChar char="●"/>
            </a:pPr>
            <a:r>
              <a:rPr lang="en" sz="1090">
                <a:solidFill>
                  <a:schemeClr val="accent1"/>
                </a:solidFill>
                <a:latin typeface="Lato"/>
                <a:ea typeface="Lato"/>
                <a:cs typeface="Lato"/>
                <a:sym typeface="Lato"/>
              </a:rPr>
              <a:t>Adaptable to change</a:t>
            </a:r>
            <a:endParaRPr sz="1090">
              <a:solidFill>
                <a:schemeClr val="accent1"/>
              </a:solidFill>
              <a:latin typeface="Lato"/>
              <a:ea typeface="Lato"/>
              <a:cs typeface="Lato"/>
              <a:sym typeface="Lato"/>
            </a:endParaRPr>
          </a:p>
          <a:p>
            <a:pPr indent="-297815" lvl="0" marL="457200" rtl="0" algn="l">
              <a:spcBef>
                <a:spcPts val="0"/>
              </a:spcBef>
              <a:spcAft>
                <a:spcPts val="0"/>
              </a:spcAft>
              <a:buClr>
                <a:schemeClr val="accent1"/>
              </a:buClr>
              <a:buSzPts val="1090"/>
              <a:buFont typeface="Lato"/>
              <a:buChar char="●"/>
            </a:pPr>
            <a:r>
              <a:rPr lang="en" sz="1090">
                <a:solidFill>
                  <a:schemeClr val="accent1"/>
                </a:solidFill>
                <a:latin typeface="Lato"/>
                <a:ea typeface="Lato"/>
                <a:cs typeface="Lato"/>
                <a:sym typeface="Lato"/>
              </a:rPr>
              <a:t>KNN works well with small number of input variables </a:t>
            </a:r>
            <a:endParaRPr sz="1090">
              <a:solidFill>
                <a:schemeClr val="accent1"/>
              </a:solidFill>
              <a:latin typeface="Lato"/>
              <a:ea typeface="Lato"/>
              <a:cs typeface="Lato"/>
              <a:sym typeface="Lato"/>
            </a:endParaRPr>
          </a:p>
          <a:p>
            <a:pPr indent="0" lvl="0" marL="0" rtl="0" algn="l">
              <a:spcBef>
                <a:spcPts val="1200"/>
              </a:spcBef>
              <a:spcAft>
                <a:spcPts val="0"/>
              </a:spcAft>
              <a:buNone/>
            </a:pPr>
            <a:r>
              <a:rPr lang="en" sz="1090">
                <a:solidFill>
                  <a:schemeClr val="accent1"/>
                </a:solidFill>
                <a:latin typeface="Lato"/>
                <a:ea typeface="Lato"/>
                <a:cs typeface="Lato"/>
                <a:sym typeface="Lato"/>
              </a:rPr>
              <a:t>Weakness:</a:t>
            </a:r>
            <a:endParaRPr sz="1090">
              <a:solidFill>
                <a:schemeClr val="accent1"/>
              </a:solidFill>
              <a:latin typeface="Lato"/>
              <a:ea typeface="Lato"/>
              <a:cs typeface="Lato"/>
              <a:sym typeface="Lato"/>
            </a:endParaRPr>
          </a:p>
          <a:p>
            <a:pPr indent="-297815" lvl="0" marL="457200" rtl="0" algn="l">
              <a:spcBef>
                <a:spcPts val="1200"/>
              </a:spcBef>
              <a:spcAft>
                <a:spcPts val="0"/>
              </a:spcAft>
              <a:buClr>
                <a:schemeClr val="accent1"/>
              </a:buClr>
              <a:buSzPts val="1090"/>
              <a:buFont typeface="Lato"/>
              <a:buChar char="●"/>
            </a:pPr>
            <a:r>
              <a:rPr lang="en" sz="1090">
                <a:solidFill>
                  <a:schemeClr val="accent1"/>
                </a:solidFill>
                <a:latin typeface="Lato"/>
                <a:ea typeface="Lato"/>
                <a:cs typeface="Lato"/>
                <a:sym typeface="Lato"/>
              </a:rPr>
              <a:t>It’s strength is also its weakness. As the numbers of variables grow K-NN algorithm struggles to predict the output of new data point.</a:t>
            </a:r>
            <a:endParaRPr sz="1090">
              <a:solidFill>
                <a:schemeClr val="accent1"/>
              </a:solidFill>
              <a:latin typeface="Lato"/>
              <a:ea typeface="Lato"/>
              <a:cs typeface="Lato"/>
              <a:sym typeface="Lato"/>
            </a:endParaRPr>
          </a:p>
          <a:p>
            <a:pPr indent="-297815" lvl="0" marL="457200" rtl="0" algn="l">
              <a:spcBef>
                <a:spcPts val="0"/>
              </a:spcBef>
              <a:spcAft>
                <a:spcPts val="0"/>
              </a:spcAft>
              <a:buClr>
                <a:schemeClr val="accent1"/>
              </a:buClr>
              <a:buSzPts val="1090"/>
              <a:buFont typeface="Lato"/>
              <a:buChar char="●"/>
            </a:pPr>
            <a:r>
              <a:rPr lang="en" sz="1090">
                <a:solidFill>
                  <a:schemeClr val="accent1"/>
                </a:solidFill>
                <a:latin typeface="Lato"/>
                <a:ea typeface="Lato"/>
                <a:cs typeface="Lato"/>
                <a:sym typeface="Lato"/>
              </a:rPr>
              <a:t>Sensitive to outliers - prone to Skewed datasets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32" name="Google Shape;132;p19"/>
          <p:cNvSpPr txBox="1"/>
          <p:nvPr>
            <p:ph idx="1" type="body"/>
          </p:nvPr>
        </p:nvSpPr>
        <p:spPr>
          <a:xfrm>
            <a:off x="729450" y="1316875"/>
            <a:ext cx="7688700" cy="365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012"/>
              <a:t>Metrics for evaluating the Model:</a:t>
            </a:r>
            <a:endParaRPr sz="1012"/>
          </a:p>
          <a:p>
            <a:pPr indent="0" lvl="0" marL="0" rtl="0" algn="l">
              <a:lnSpc>
                <a:spcPct val="95000"/>
              </a:lnSpc>
              <a:spcBef>
                <a:spcPts val="1200"/>
              </a:spcBef>
              <a:spcAft>
                <a:spcPts val="0"/>
              </a:spcAft>
              <a:buSzPts val="688"/>
              <a:buNone/>
            </a:pPr>
            <a:r>
              <a:t/>
            </a:r>
            <a:endParaRPr sz="1012"/>
          </a:p>
          <a:p>
            <a:pPr indent="-292893" lvl="0" marL="457200" rtl="0" algn="l">
              <a:lnSpc>
                <a:spcPct val="95000"/>
              </a:lnSpc>
              <a:spcBef>
                <a:spcPts val="1200"/>
              </a:spcBef>
              <a:spcAft>
                <a:spcPts val="0"/>
              </a:spcAft>
              <a:buSzPts val="1013"/>
              <a:buChar char="●"/>
            </a:pPr>
            <a:r>
              <a:rPr lang="en" sz="1012"/>
              <a:t>MAE: Mean absolute error measures the average of the absolute values of all of the errors our model makes.</a:t>
            </a:r>
            <a:endParaRPr sz="1012"/>
          </a:p>
          <a:p>
            <a:pPr indent="0" lvl="0" marL="457200" rtl="0" algn="l">
              <a:lnSpc>
                <a:spcPct val="95000"/>
              </a:lnSpc>
              <a:spcBef>
                <a:spcPts val="1200"/>
              </a:spcBef>
              <a:spcAft>
                <a:spcPts val="0"/>
              </a:spcAft>
              <a:buSzPts val="688"/>
              <a:buNone/>
            </a:pPr>
            <a:r>
              <a:t/>
            </a:r>
            <a:endParaRPr sz="1012"/>
          </a:p>
          <a:p>
            <a:pPr indent="-292893" lvl="0" marL="457200" rtl="0" algn="l">
              <a:lnSpc>
                <a:spcPct val="95000"/>
              </a:lnSpc>
              <a:spcBef>
                <a:spcPts val="1200"/>
              </a:spcBef>
              <a:spcAft>
                <a:spcPts val="0"/>
              </a:spcAft>
              <a:buSzPts val="1013"/>
              <a:buChar char="●"/>
            </a:pPr>
            <a:r>
              <a:rPr lang="en" sz="1012"/>
              <a:t>MSE: Mean squared error is similar to mean absolute error, but it penalizes large errors more.</a:t>
            </a:r>
            <a:endParaRPr sz="1012"/>
          </a:p>
          <a:p>
            <a:pPr indent="0" lvl="0" marL="457200" rtl="0" algn="l">
              <a:lnSpc>
                <a:spcPct val="95000"/>
              </a:lnSpc>
              <a:spcBef>
                <a:spcPts val="1200"/>
              </a:spcBef>
              <a:spcAft>
                <a:spcPts val="0"/>
              </a:spcAft>
              <a:buSzPts val="688"/>
              <a:buNone/>
            </a:pPr>
            <a:r>
              <a:t/>
            </a:r>
            <a:endParaRPr sz="1012"/>
          </a:p>
          <a:p>
            <a:pPr indent="-292893" lvl="0" marL="457200" rtl="0" algn="l">
              <a:lnSpc>
                <a:spcPct val="95000"/>
              </a:lnSpc>
              <a:spcBef>
                <a:spcPts val="1200"/>
              </a:spcBef>
              <a:spcAft>
                <a:spcPts val="0"/>
              </a:spcAft>
              <a:buSzPts val="1013"/>
              <a:buChar char="●"/>
            </a:pPr>
            <a:r>
              <a:rPr lang="en" sz="1012"/>
              <a:t>RMSE: Root Mean Square Error is the square root of the average squared difference between the predicted values and the actual values in a dataset. The lower the RMSE, the better a model fits a dataset.</a:t>
            </a:r>
            <a:endParaRPr sz="1012"/>
          </a:p>
          <a:p>
            <a:pPr indent="0" lvl="0" marL="457200" rtl="0" algn="l">
              <a:lnSpc>
                <a:spcPct val="95000"/>
              </a:lnSpc>
              <a:spcBef>
                <a:spcPts val="1200"/>
              </a:spcBef>
              <a:spcAft>
                <a:spcPts val="0"/>
              </a:spcAft>
              <a:buSzPts val="688"/>
              <a:buNone/>
            </a:pPr>
            <a:r>
              <a:t/>
            </a:r>
            <a:endParaRPr sz="1012"/>
          </a:p>
          <a:p>
            <a:pPr indent="-292893" lvl="0" marL="457200" rtl="0" algn="l">
              <a:lnSpc>
                <a:spcPct val="95000"/>
              </a:lnSpc>
              <a:spcBef>
                <a:spcPts val="1200"/>
              </a:spcBef>
              <a:spcAft>
                <a:spcPts val="0"/>
              </a:spcAft>
              <a:buSzPts val="1013"/>
              <a:buChar char="●"/>
            </a:pPr>
            <a:r>
              <a:rPr lang="en" sz="1012"/>
              <a:t>R^2: This score can be interpreted as saying that our model can account for about XX% of the variation in target data using the features in training data. (Not really a high priority measurement in this use case)</a:t>
            </a:r>
            <a:endParaRPr sz="1012"/>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