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aleway"/>
      <p:regular r:id="rId11"/>
      <p:bold r:id="rId12"/>
      <p:italic r:id="rId13"/>
      <p:boldItalic r:id="rId14"/>
    </p:embeddedFont>
    <p:embeddedFont>
      <p:font typeface="Roboto"/>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font" Target="fonts/Raleway-regular.fntdata"/><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font" Target="fonts/Raleway-italic.fntdata"/><Relationship Id="rId12"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font" Target="fonts/Raleway-boldItalic.fntdata"/><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434f21df5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434f21df5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434f21df5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434f21df5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Average price and # of bedrooms are closely correlated. This is expected in real estate. More # of bedrooms tend to equates to higher prices.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Average price by each Room Types. Renting out an entire home or apartment will likely be the most expensive option. Its quite interesting to see that shared room is more expensive than a private room. Hotel room is the second most expensive option as it is expected to offer the most privacy and space after an entire home/apartment.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Average price expected by each property type. Based on the chart, Serviced apartment is the most expensive option. Hostels/Bed and breakfast types are least expensive. This aligns with the typical real estate/hospitality market.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434f21df5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434f21df5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434f21df5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434f21df5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Real Guru</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Timing the Real Estate Market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48450" y="7090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Target Audience</a:t>
            </a:r>
            <a:endParaRPr sz="1900"/>
          </a:p>
        </p:txBody>
      </p:sp>
      <p:sp>
        <p:nvSpPr>
          <p:cNvPr id="93" name="Google Shape;93;p14"/>
          <p:cNvSpPr txBox="1"/>
          <p:nvPr>
            <p:ph idx="1" type="body"/>
          </p:nvPr>
        </p:nvSpPr>
        <p:spPr>
          <a:xfrm>
            <a:off x="311700" y="1246325"/>
            <a:ext cx="8520600" cy="1506600"/>
          </a:xfrm>
          <a:prstGeom prst="rect">
            <a:avLst/>
          </a:prstGeom>
        </p:spPr>
        <p:txBody>
          <a:bodyPr anchorCtr="0" anchor="t" bIns="91425" lIns="91425" spcFirstLastPara="1" rIns="91425" wrap="square" tIns="91425">
            <a:normAutofit lnSpcReduction="10000"/>
          </a:bodyPr>
          <a:lstStyle/>
          <a:p>
            <a:pPr indent="-301625" lvl="0" marL="457200" rtl="0" algn="l">
              <a:spcBef>
                <a:spcPts val="0"/>
              </a:spcBef>
              <a:spcAft>
                <a:spcPts val="0"/>
              </a:spcAft>
              <a:buSzPts val="1150"/>
              <a:buChar char="●"/>
            </a:pPr>
            <a:r>
              <a:rPr lang="en" sz="1150"/>
              <a:t>Real Estate Investors</a:t>
            </a:r>
            <a:endParaRPr sz="1150"/>
          </a:p>
          <a:p>
            <a:pPr indent="-301625" lvl="1" marL="914400" rtl="0" algn="l">
              <a:spcBef>
                <a:spcPts val="0"/>
              </a:spcBef>
              <a:spcAft>
                <a:spcPts val="0"/>
              </a:spcAft>
              <a:buSzPts val="1150"/>
              <a:buChar char="○"/>
            </a:pPr>
            <a:r>
              <a:rPr lang="en" sz="1150"/>
              <a:t>REIT Managers</a:t>
            </a:r>
            <a:endParaRPr sz="1150"/>
          </a:p>
          <a:p>
            <a:pPr indent="-301625" lvl="0" marL="457200" rtl="0" algn="l">
              <a:spcBef>
                <a:spcPts val="0"/>
              </a:spcBef>
              <a:spcAft>
                <a:spcPts val="0"/>
              </a:spcAft>
              <a:buSzPts val="1150"/>
              <a:buChar char="●"/>
            </a:pPr>
            <a:r>
              <a:rPr lang="en" sz="1150"/>
              <a:t>Developers</a:t>
            </a:r>
            <a:endParaRPr sz="1150"/>
          </a:p>
          <a:p>
            <a:pPr indent="-301625" lvl="0" marL="457200" rtl="0" algn="l">
              <a:spcBef>
                <a:spcPts val="0"/>
              </a:spcBef>
              <a:spcAft>
                <a:spcPts val="0"/>
              </a:spcAft>
              <a:buSzPts val="1150"/>
              <a:buChar char="●"/>
            </a:pPr>
            <a:r>
              <a:rPr lang="en" sz="1150"/>
              <a:t>Real Estate Agents</a:t>
            </a:r>
            <a:endParaRPr sz="1150"/>
          </a:p>
          <a:p>
            <a:pPr indent="-301625" lvl="0" marL="457200" rtl="0" algn="l">
              <a:spcBef>
                <a:spcPts val="0"/>
              </a:spcBef>
              <a:spcAft>
                <a:spcPts val="0"/>
              </a:spcAft>
              <a:buSzPts val="1150"/>
              <a:buChar char="●"/>
            </a:pPr>
            <a:r>
              <a:rPr lang="en" sz="1150"/>
              <a:t>First-Time Buyers</a:t>
            </a:r>
            <a:endParaRPr sz="1150"/>
          </a:p>
          <a:p>
            <a:pPr indent="-301625" lvl="0" marL="457200" rtl="0" algn="l">
              <a:spcBef>
                <a:spcPts val="0"/>
              </a:spcBef>
              <a:spcAft>
                <a:spcPts val="0"/>
              </a:spcAft>
              <a:buSzPts val="1150"/>
              <a:buChar char="●"/>
            </a:pPr>
            <a:r>
              <a:rPr lang="en" sz="1150"/>
              <a:t>Move-Up Buyers</a:t>
            </a:r>
            <a:endParaRPr sz="1150"/>
          </a:p>
          <a:p>
            <a:pPr indent="-301625" lvl="0" marL="457200" rtl="0" algn="l">
              <a:spcBef>
                <a:spcPts val="0"/>
              </a:spcBef>
              <a:spcAft>
                <a:spcPts val="0"/>
              </a:spcAft>
              <a:buSzPts val="1150"/>
              <a:buChar char="●"/>
            </a:pPr>
            <a:r>
              <a:rPr lang="en" sz="1150"/>
              <a:t>Passive Income Seekers</a:t>
            </a:r>
            <a:endParaRPr sz="1150"/>
          </a:p>
        </p:txBody>
      </p:sp>
      <p:sp>
        <p:nvSpPr>
          <p:cNvPr id="94" name="Google Shape;94;p14"/>
          <p:cNvSpPr txBox="1"/>
          <p:nvPr>
            <p:ph type="title"/>
          </p:nvPr>
        </p:nvSpPr>
        <p:spPr>
          <a:xfrm>
            <a:off x="311700" y="29113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Problem</a:t>
            </a:r>
            <a:endParaRPr sz="1900"/>
          </a:p>
        </p:txBody>
      </p:sp>
      <p:sp>
        <p:nvSpPr>
          <p:cNvPr id="95" name="Google Shape;95;p14"/>
          <p:cNvSpPr txBox="1"/>
          <p:nvPr>
            <p:ph idx="1" type="body"/>
          </p:nvPr>
        </p:nvSpPr>
        <p:spPr>
          <a:xfrm>
            <a:off x="311700" y="3407850"/>
            <a:ext cx="8520600" cy="1506600"/>
          </a:xfrm>
          <a:prstGeom prst="rect">
            <a:avLst/>
          </a:prstGeom>
        </p:spPr>
        <p:txBody>
          <a:bodyPr anchorCtr="0" anchor="t" bIns="91425" lIns="91425" spcFirstLastPara="1" rIns="91425" wrap="square" tIns="91425">
            <a:normAutofit/>
          </a:bodyPr>
          <a:lstStyle/>
          <a:p>
            <a:pPr indent="-295275" lvl="0" marL="457200" rtl="0" algn="l">
              <a:spcBef>
                <a:spcPts val="0"/>
              </a:spcBef>
              <a:spcAft>
                <a:spcPts val="0"/>
              </a:spcAft>
              <a:buSzPts val="1050"/>
              <a:buChar char="●"/>
            </a:pPr>
            <a:r>
              <a:rPr lang="en" sz="1050"/>
              <a:t>Determining the fair market value for rental real estate</a:t>
            </a:r>
            <a:endParaRPr sz="1050"/>
          </a:p>
          <a:p>
            <a:pPr indent="-295275" lvl="0" marL="457200" rtl="0" algn="l">
              <a:spcBef>
                <a:spcPts val="0"/>
              </a:spcBef>
              <a:spcAft>
                <a:spcPts val="0"/>
              </a:spcAft>
              <a:buSzPts val="1050"/>
              <a:buChar char="●"/>
            </a:pPr>
            <a:r>
              <a:rPr lang="en" sz="1050"/>
              <a:t>Determining the timing to enter the market</a:t>
            </a:r>
            <a:endParaRPr sz="1050"/>
          </a:p>
          <a:p>
            <a:pPr indent="-295275" lvl="0" marL="457200" rtl="0" algn="l">
              <a:spcBef>
                <a:spcPts val="0"/>
              </a:spcBef>
              <a:spcAft>
                <a:spcPts val="0"/>
              </a:spcAft>
              <a:buSzPts val="1050"/>
              <a:buChar char="●"/>
            </a:pPr>
            <a:r>
              <a:rPr lang="en" sz="1050"/>
              <a:t>Providing sound market advice to your clients</a:t>
            </a:r>
            <a:endParaRPr sz="1050"/>
          </a:p>
          <a:p>
            <a:pPr indent="-295275" lvl="0" marL="457200" rtl="0" algn="l">
              <a:spcBef>
                <a:spcPts val="0"/>
              </a:spcBef>
              <a:spcAft>
                <a:spcPts val="0"/>
              </a:spcAft>
              <a:buSzPts val="1050"/>
              <a:buChar char="●"/>
            </a:pPr>
            <a:r>
              <a:rPr lang="en" sz="1050"/>
              <a:t>Property Appraisal</a:t>
            </a:r>
            <a:endParaRPr sz="105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311700" y="969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920"/>
              <a:t>Overview of the Data</a:t>
            </a:r>
            <a:endParaRPr sz="1920"/>
          </a:p>
        </p:txBody>
      </p:sp>
      <p:pic>
        <p:nvPicPr>
          <p:cNvPr id="101" name="Google Shape;101;p15"/>
          <p:cNvPicPr preferRelativeResize="0"/>
          <p:nvPr/>
        </p:nvPicPr>
        <p:blipFill>
          <a:blip r:embed="rId3">
            <a:alphaModFix/>
          </a:blip>
          <a:stretch>
            <a:fillRect/>
          </a:stretch>
        </p:blipFill>
        <p:spPr>
          <a:xfrm>
            <a:off x="471798" y="1103250"/>
            <a:ext cx="3124775" cy="2072650"/>
          </a:xfrm>
          <a:prstGeom prst="rect">
            <a:avLst/>
          </a:prstGeom>
          <a:noFill/>
          <a:ln>
            <a:noFill/>
          </a:ln>
        </p:spPr>
      </p:pic>
      <p:pic>
        <p:nvPicPr>
          <p:cNvPr id="102" name="Google Shape;102;p15"/>
          <p:cNvPicPr preferRelativeResize="0"/>
          <p:nvPr/>
        </p:nvPicPr>
        <p:blipFill>
          <a:blip r:embed="rId4">
            <a:alphaModFix/>
          </a:blip>
          <a:stretch>
            <a:fillRect/>
          </a:stretch>
        </p:blipFill>
        <p:spPr>
          <a:xfrm>
            <a:off x="4850200" y="1283950"/>
            <a:ext cx="3905375" cy="3533900"/>
          </a:xfrm>
          <a:prstGeom prst="rect">
            <a:avLst/>
          </a:prstGeom>
          <a:noFill/>
          <a:ln>
            <a:noFill/>
          </a:ln>
        </p:spPr>
      </p:pic>
      <p:sp>
        <p:nvSpPr>
          <p:cNvPr id="103" name="Google Shape;103;p15"/>
          <p:cNvSpPr txBox="1"/>
          <p:nvPr/>
        </p:nvSpPr>
        <p:spPr>
          <a:xfrm>
            <a:off x="394450" y="549150"/>
            <a:ext cx="8268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chemeClr val="dk2"/>
                </a:solidFill>
                <a:highlight>
                  <a:schemeClr val="lt1"/>
                </a:highlight>
                <a:latin typeface="Roboto"/>
                <a:ea typeface="Roboto"/>
                <a:cs typeface="Roboto"/>
                <a:sym typeface="Roboto"/>
              </a:rPr>
              <a:t>The data set contains features on various properties in the San Francisco area. The data describes the room type, </a:t>
            </a:r>
            <a:r>
              <a:rPr lang="en" sz="1050">
                <a:solidFill>
                  <a:schemeClr val="dk2"/>
                </a:solidFill>
                <a:highlight>
                  <a:schemeClr val="lt1"/>
                </a:highlight>
                <a:latin typeface="Roboto"/>
                <a:ea typeface="Roboto"/>
                <a:cs typeface="Roboto"/>
                <a:sym typeface="Roboto"/>
              </a:rPr>
              <a:t>property type, number of rooms</a:t>
            </a:r>
            <a:r>
              <a:rPr lang="en" sz="1050">
                <a:solidFill>
                  <a:schemeClr val="dk2"/>
                </a:solidFill>
                <a:highlight>
                  <a:schemeClr val="lt1"/>
                </a:highlight>
                <a:latin typeface="Roboto"/>
                <a:ea typeface="Roboto"/>
                <a:cs typeface="Roboto"/>
                <a:sym typeface="Roboto"/>
              </a:rPr>
              <a:t>, and the price charged per night.</a:t>
            </a:r>
            <a:endParaRPr sz="1050">
              <a:solidFill>
                <a:schemeClr val="dk2"/>
              </a:solidFill>
            </a:endParaRPr>
          </a:p>
        </p:txBody>
      </p:sp>
      <p:pic>
        <p:nvPicPr>
          <p:cNvPr id="104" name="Google Shape;104;p15"/>
          <p:cNvPicPr preferRelativeResize="0"/>
          <p:nvPr/>
        </p:nvPicPr>
        <p:blipFill>
          <a:blip r:embed="rId5">
            <a:alphaModFix/>
          </a:blip>
          <a:stretch>
            <a:fillRect/>
          </a:stretch>
        </p:blipFill>
        <p:spPr>
          <a:xfrm>
            <a:off x="1757325" y="3175900"/>
            <a:ext cx="2728700" cy="1858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311700" y="6516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920"/>
              <a:t>Chosen Model</a:t>
            </a:r>
            <a:endParaRPr sz="1920"/>
          </a:p>
        </p:txBody>
      </p:sp>
      <p:sp>
        <p:nvSpPr>
          <p:cNvPr id="110" name="Google Shape;110;p16"/>
          <p:cNvSpPr txBox="1"/>
          <p:nvPr>
            <p:ph idx="1" type="body"/>
          </p:nvPr>
        </p:nvSpPr>
        <p:spPr>
          <a:xfrm>
            <a:off x="311700" y="1376775"/>
            <a:ext cx="8520600" cy="3725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5"/>
              <a:buNone/>
            </a:pPr>
            <a:r>
              <a:rPr lang="en" sz="1090"/>
              <a:t>Recommendations:</a:t>
            </a:r>
            <a:endParaRPr sz="1090"/>
          </a:p>
          <a:p>
            <a:pPr indent="0" lvl="0" marL="0" rtl="0" algn="l">
              <a:lnSpc>
                <a:spcPct val="100000"/>
              </a:lnSpc>
              <a:spcBef>
                <a:spcPts val="1200"/>
              </a:spcBef>
              <a:spcAft>
                <a:spcPts val="0"/>
              </a:spcAft>
              <a:buSzPts val="605"/>
              <a:buNone/>
            </a:pPr>
            <a:r>
              <a:rPr lang="en" sz="1090"/>
              <a:t>Based on the model scores, I've decided to choose KNeighbors as my chosen regressor model. Across the three models, KNeighbors model yielded the lowest MAE score as well as the lowest RMSE score. The reason I prioritized MAE and RMSE is because this is a price prediction and the lower the difference between prediction than the actual target the better. In the case of the chosen KNeighbors model, the MAE score was less than 100. The RMSE score which determines how closely fit the predictions are to the regression line was also the lowest in the chosen model.</a:t>
            </a:r>
            <a:endParaRPr sz="1090"/>
          </a:p>
          <a:p>
            <a:pPr indent="0" lvl="0" marL="0" rtl="0" algn="l">
              <a:lnSpc>
                <a:spcPct val="100000"/>
              </a:lnSpc>
              <a:spcBef>
                <a:spcPts val="1200"/>
              </a:spcBef>
              <a:spcAft>
                <a:spcPts val="0"/>
              </a:spcAft>
              <a:buSzPts val="605"/>
              <a:buNone/>
            </a:pPr>
            <a:r>
              <a:rPr lang="en" sz="1090"/>
              <a:t>Strengths: </a:t>
            </a:r>
            <a:endParaRPr sz="1090"/>
          </a:p>
          <a:p>
            <a:pPr indent="-297815" lvl="0" marL="457200" rtl="0" algn="l">
              <a:lnSpc>
                <a:spcPct val="100000"/>
              </a:lnSpc>
              <a:spcBef>
                <a:spcPts val="1200"/>
              </a:spcBef>
              <a:spcAft>
                <a:spcPts val="0"/>
              </a:spcAft>
              <a:buSzPts val="1090"/>
              <a:buChar char="●"/>
            </a:pPr>
            <a:r>
              <a:rPr lang="en" sz="1090"/>
              <a:t>Simple</a:t>
            </a:r>
            <a:endParaRPr sz="1090"/>
          </a:p>
          <a:p>
            <a:pPr indent="-297815" lvl="0" marL="457200" rtl="0" algn="l">
              <a:lnSpc>
                <a:spcPct val="100000"/>
              </a:lnSpc>
              <a:spcBef>
                <a:spcPts val="0"/>
              </a:spcBef>
              <a:spcAft>
                <a:spcPts val="0"/>
              </a:spcAft>
              <a:buSzPts val="1090"/>
              <a:buChar char="●"/>
            </a:pPr>
            <a:r>
              <a:rPr lang="en" sz="1090"/>
              <a:t>Adaptable to change</a:t>
            </a:r>
            <a:endParaRPr sz="1090"/>
          </a:p>
          <a:p>
            <a:pPr indent="-297815" lvl="0" marL="457200" rtl="0" algn="l">
              <a:lnSpc>
                <a:spcPct val="100000"/>
              </a:lnSpc>
              <a:spcBef>
                <a:spcPts val="0"/>
              </a:spcBef>
              <a:spcAft>
                <a:spcPts val="0"/>
              </a:spcAft>
              <a:buSzPts val="1090"/>
              <a:buChar char="●"/>
            </a:pPr>
            <a:r>
              <a:rPr lang="en" sz="1090"/>
              <a:t>KNN works well with small number of input variables </a:t>
            </a:r>
            <a:endParaRPr sz="1090"/>
          </a:p>
          <a:p>
            <a:pPr indent="0" lvl="0" marL="0" rtl="0" algn="l">
              <a:lnSpc>
                <a:spcPct val="100000"/>
              </a:lnSpc>
              <a:spcBef>
                <a:spcPts val="1200"/>
              </a:spcBef>
              <a:spcAft>
                <a:spcPts val="0"/>
              </a:spcAft>
              <a:buNone/>
            </a:pPr>
            <a:r>
              <a:rPr lang="en" sz="1090"/>
              <a:t>Weakne</a:t>
            </a:r>
            <a:r>
              <a:rPr lang="en" sz="1090"/>
              <a:t>s</a:t>
            </a:r>
            <a:r>
              <a:rPr lang="en" sz="1090"/>
              <a:t>s:</a:t>
            </a:r>
            <a:endParaRPr sz="1090"/>
          </a:p>
          <a:p>
            <a:pPr indent="-297815" lvl="0" marL="457200" rtl="0" algn="l">
              <a:lnSpc>
                <a:spcPct val="100000"/>
              </a:lnSpc>
              <a:spcBef>
                <a:spcPts val="1200"/>
              </a:spcBef>
              <a:spcAft>
                <a:spcPts val="0"/>
              </a:spcAft>
              <a:buSzPts val="1090"/>
              <a:buChar char="●"/>
            </a:pPr>
            <a:r>
              <a:rPr lang="en" sz="1090"/>
              <a:t>It’s strength is also its weakness. A</a:t>
            </a:r>
            <a:r>
              <a:rPr lang="en" sz="1090"/>
              <a:t>s the numbers of variables grow K-NN algorithm struggles to predict the output of new data point.</a:t>
            </a:r>
            <a:endParaRPr sz="1090"/>
          </a:p>
          <a:p>
            <a:pPr indent="-297815" lvl="0" marL="457200" rtl="0" algn="l">
              <a:lnSpc>
                <a:spcPct val="100000"/>
              </a:lnSpc>
              <a:spcBef>
                <a:spcPts val="0"/>
              </a:spcBef>
              <a:spcAft>
                <a:spcPts val="0"/>
              </a:spcAft>
              <a:buSzPts val="1090"/>
              <a:buChar char="●"/>
            </a:pPr>
            <a:r>
              <a:rPr lang="en" sz="1090"/>
              <a:t>Sensitive to outliers</a:t>
            </a:r>
            <a:endParaRPr sz="1090"/>
          </a:p>
          <a:p>
            <a:pPr indent="-297815" lvl="0" marL="457200" rtl="0" algn="l">
              <a:lnSpc>
                <a:spcPct val="100000"/>
              </a:lnSpc>
              <a:spcBef>
                <a:spcPts val="0"/>
              </a:spcBef>
              <a:spcAft>
                <a:spcPts val="0"/>
              </a:spcAft>
              <a:buSzPts val="1090"/>
              <a:buChar char="●"/>
            </a:pPr>
            <a:r>
              <a:rPr lang="en" sz="1090"/>
              <a:t>Prone to imbalance data</a:t>
            </a:r>
            <a:endParaRPr sz="1090"/>
          </a:p>
          <a:p>
            <a:pPr indent="0" lvl="0" marL="0" rtl="0" algn="l">
              <a:lnSpc>
                <a:spcPct val="100000"/>
              </a:lnSpc>
              <a:spcBef>
                <a:spcPts val="1200"/>
              </a:spcBef>
              <a:spcAft>
                <a:spcPts val="0"/>
              </a:spcAft>
              <a:buSzPts val="605"/>
              <a:buNone/>
            </a:pPr>
            <a:r>
              <a:t/>
            </a:r>
            <a:endParaRPr sz="1090"/>
          </a:p>
          <a:p>
            <a:pPr indent="0" lvl="0" marL="0" rtl="0" algn="l">
              <a:lnSpc>
                <a:spcPct val="100000"/>
              </a:lnSpc>
              <a:spcBef>
                <a:spcPts val="1200"/>
              </a:spcBef>
              <a:spcAft>
                <a:spcPts val="1200"/>
              </a:spcAft>
              <a:buSzPts val="605"/>
              <a:buNone/>
            </a:pPr>
            <a:r>
              <a:t/>
            </a:r>
            <a:endParaRPr sz="109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729450" y="632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Appendix</a:t>
            </a:r>
            <a:endParaRPr/>
          </a:p>
        </p:txBody>
      </p:sp>
      <p:sp>
        <p:nvSpPr>
          <p:cNvPr id="116" name="Google Shape;116;p17"/>
          <p:cNvSpPr txBox="1"/>
          <p:nvPr>
            <p:ph idx="1" type="body"/>
          </p:nvPr>
        </p:nvSpPr>
        <p:spPr>
          <a:xfrm>
            <a:off x="729450" y="1316875"/>
            <a:ext cx="7688700" cy="2261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Metrics for evaluating the Model:</a:t>
            </a:r>
            <a:endParaRPr/>
          </a:p>
          <a:p>
            <a:pPr indent="0" lvl="0" marL="0" rtl="0" algn="l">
              <a:spcBef>
                <a:spcPts val="1200"/>
              </a:spcBef>
              <a:spcAft>
                <a:spcPts val="0"/>
              </a:spcAft>
              <a:buNone/>
            </a:pPr>
            <a:r>
              <a:t/>
            </a:r>
            <a:endParaRPr/>
          </a:p>
          <a:p>
            <a:pPr indent="-304958" lvl="0" marL="457200" rtl="0" algn="l">
              <a:spcBef>
                <a:spcPts val="1200"/>
              </a:spcBef>
              <a:spcAft>
                <a:spcPts val="0"/>
              </a:spcAft>
              <a:buSzPct val="100000"/>
              <a:buChar char="●"/>
            </a:pPr>
            <a:r>
              <a:rPr lang="en"/>
              <a:t>MAE: Mean absolute error measures the average of the absolute values of all of the errors our model makes.</a:t>
            </a:r>
            <a:endParaRPr/>
          </a:p>
          <a:p>
            <a:pPr indent="-304958" lvl="0" marL="457200" rtl="0" algn="l">
              <a:spcBef>
                <a:spcPts val="0"/>
              </a:spcBef>
              <a:spcAft>
                <a:spcPts val="0"/>
              </a:spcAft>
              <a:buSzPct val="100000"/>
              <a:buChar char="●"/>
            </a:pPr>
            <a:r>
              <a:rPr lang="en"/>
              <a:t>MSE: Mean squared error is similar to mean absolute error, but it penalizes large errors more.</a:t>
            </a:r>
            <a:endParaRPr/>
          </a:p>
          <a:p>
            <a:pPr indent="-304958" lvl="0" marL="457200" rtl="0" algn="l">
              <a:spcBef>
                <a:spcPts val="0"/>
              </a:spcBef>
              <a:spcAft>
                <a:spcPts val="0"/>
              </a:spcAft>
              <a:buSzPct val="100000"/>
              <a:buChar char="●"/>
            </a:pPr>
            <a:r>
              <a:rPr lang="en"/>
              <a:t>RMSE: Root Mean Square Error (RMSE) is the standard deviation of the residuals (prediction errors). Residuals are a measure of how far from the regression line data points are. (Concentration) Like the previous two metrics, a lower RMSE is better.</a:t>
            </a:r>
            <a:endParaRPr/>
          </a:p>
          <a:p>
            <a:pPr indent="-304958" lvl="0" marL="457200" rtl="0" algn="l">
              <a:spcBef>
                <a:spcPts val="0"/>
              </a:spcBef>
              <a:spcAft>
                <a:spcPts val="0"/>
              </a:spcAft>
              <a:buSzPct val="100000"/>
              <a:buChar char="●"/>
            </a:pPr>
            <a:r>
              <a:rPr lang="en"/>
              <a:t>R^2: This score can be interpreted as saying that our model can account for about XX% of the variation in target data using the features in training data. (Not really a high priority measurement in this use case)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