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7" r:id="rId2"/>
    <p:sldId id="312" r:id="rId3"/>
    <p:sldId id="320" r:id="rId4"/>
    <p:sldId id="314" r:id="rId5"/>
    <p:sldId id="318" r:id="rId6"/>
    <p:sldId id="266" r:id="rId7"/>
    <p:sldId id="261" r:id="rId8"/>
    <p:sldId id="260" r:id="rId9"/>
    <p:sldId id="268"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5" d="100"/>
          <a:sy n="115" d="100"/>
        </p:scale>
        <p:origin x="31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B806B-E083-4EB0-B1D6-EA5E016DFA15}" type="datetimeFigureOut">
              <a:rPr lang="en-US" smtClean="0"/>
              <a:t>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4A610-3F19-41F0-8482-DB0780C8DC41}" type="slidenum">
              <a:rPr lang="en-US" smtClean="0"/>
              <a:t>‹#›</a:t>
            </a:fld>
            <a:endParaRPr lang="en-US"/>
          </a:p>
        </p:txBody>
      </p:sp>
    </p:spTree>
    <p:extLst>
      <p:ext uri="{BB962C8B-B14F-4D97-AF65-F5344CB8AC3E}">
        <p14:creationId xmlns:p14="http://schemas.microsoft.com/office/powerpoint/2010/main" val="392006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4212" y="895739"/>
            <a:ext cx="9405037" cy="4703786"/>
          </a:xfrm>
        </p:spPr>
        <p:txBody>
          <a:bodyPr>
            <a:normAutofit/>
          </a:bodyPr>
          <a:lstStyle/>
          <a:p>
            <a:r>
              <a:rPr lang="en-US" sz="3200" dirty="0" smtClean="0"/>
              <a:t>CSC 380: Foundations of Artificial Intelligence</a:t>
            </a:r>
            <a:br>
              <a:rPr lang="en-US" sz="3200" dirty="0" smtClean="0"/>
            </a:br>
            <a:r>
              <a:rPr lang="en-US" sz="3200" dirty="0" smtClean="0"/>
              <a:t/>
            </a:r>
            <a:br>
              <a:rPr lang="en-US" sz="3200" dirty="0" smtClean="0"/>
            </a:br>
            <a:r>
              <a:rPr lang="en-US" sz="3200" dirty="0" smtClean="0"/>
              <a:t>CSC 480: Artificial Intelligence I</a:t>
            </a:r>
            <a:br>
              <a:rPr lang="en-US" sz="3200" dirty="0" smtClean="0"/>
            </a:br>
            <a:r>
              <a:rPr lang="en-US" sz="3200" dirty="0"/>
              <a:t/>
            </a:r>
            <a:br>
              <a:rPr lang="en-US" sz="3200" dirty="0"/>
            </a:br>
            <a:r>
              <a:rPr lang="en-US" sz="3200" dirty="0" smtClean="0"/>
              <a:t>Assignment </a:t>
            </a:r>
            <a:r>
              <a:rPr lang="en-US" sz="3200" dirty="0"/>
              <a:t>2</a:t>
            </a:r>
            <a:r>
              <a:rPr lang="en-US" sz="3200" dirty="0" smtClean="0"/>
              <a:t>: Dots and Boxes</a:t>
            </a:r>
            <a:br>
              <a:rPr lang="en-US" sz="3200" dirty="0" smtClean="0"/>
            </a:br>
            <a:r>
              <a:rPr lang="en-US" sz="3200" dirty="0"/>
              <a:t/>
            </a:r>
            <a:br>
              <a:rPr lang="en-US" sz="3200" dirty="0"/>
            </a:br>
            <a:r>
              <a:rPr lang="en-US" sz="1600" dirty="0"/>
              <a:t>Jonathan F. Gemmell</a:t>
            </a:r>
            <a:br>
              <a:rPr lang="en-US" sz="1600" dirty="0"/>
            </a:br>
            <a:r>
              <a:rPr lang="en-US" sz="1600" dirty="0"/>
              <a:t>School of Computing</a:t>
            </a:r>
            <a:br>
              <a:rPr lang="en-US" sz="1600" dirty="0"/>
            </a:br>
            <a:r>
              <a:rPr lang="en-US" sz="1600" dirty="0"/>
              <a:t>DePaul University</a:t>
            </a:r>
            <a:r>
              <a:rPr lang="en-US" dirty="0"/>
              <a:t/>
            </a:r>
            <a:br>
              <a:rPr lang="en-US" dirty="0"/>
            </a:br>
            <a:endParaRPr lang="en-US" dirty="0"/>
          </a:p>
        </p:txBody>
      </p:sp>
    </p:spTree>
    <p:extLst>
      <p:ext uri="{BB962C8B-B14F-4D97-AF65-F5344CB8AC3E}">
        <p14:creationId xmlns:p14="http://schemas.microsoft.com/office/powerpoint/2010/main" val="2263518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https://mail.google.com/mail/u/0/?ui=2&amp;ik=c16125bc81&amp;view=att&amp;th=1438881351c462fc&amp;attid=0.1&amp;disp=emb&amp;zw&amp;atsh=1"/>
          <p:cNvSpPr>
            <a:spLocks noChangeAspect="1" noChangeArrowheads="1"/>
          </p:cNvSpPr>
          <p:nvPr/>
        </p:nvSpPr>
        <p:spPr bwMode="auto">
          <a:xfrm>
            <a:off x="1679575" y="-1790700"/>
            <a:ext cx="3733800" cy="3733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mail.google.com/mail/u/0/?ui=2&amp;ik=c16125bc81&amp;view=att&amp;th=1438881351c462fc&amp;attid=0.1&amp;disp=emb&amp;zw&amp;atsh=1"/>
          <p:cNvSpPr>
            <a:spLocks noChangeAspect="1" noChangeArrowheads="1"/>
          </p:cNvSpPr>
          <p:nvPr/>
        </p:nvSpPr>
        <p:spPr bwMode="auto">
          <a:xfrm>
            <a:off x="1679575" y="-1790700"/>
            <a:ext cx="3733800" cy="3733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s://mail.google.com/mail/u/0/?ui=2&amp;ik=c16125bc81&amp;view=att&amp;th=1438881351c462fc&amp;attid=0.1&amp;disp=emb&amp;zw&amp;atsh=1"/>
          <p:cNvSpPr>
            <a:spLocks noChangeAspect="1" noChangeArrowheads="1"/>
          </p:cNvSpPr>
          <p:nvPr/>
        </p:nvSpPr>
        <p:spPr bwMode="auto">
          <a:xfrm>
            <a:off x="1679575" y="-1790700"/>
            <a:ext cx="3733800" cy="3733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itle 1"/>
          <p:cNvSpPr>
            <a:spLocks noGrp="1"/>
          </p:cNvSpPr>
          <p:nvPr>
            <p:ph type="title"/>
          </p:nvPr>
        </p:nvSpPr>
        <p:spPr>
          <a:xfrm>
            <a:off x="0" y="0"/>
            <a:ext cx="12192000" cy="990600"/>
          </a:xfrm>
        </p:spPr>
        <p:txBody>
          <a:bodyPr>
            <a:normAutofit/>
          </a:bodyPr>
          <a:lstStyle/>
          <a:p>
            <a:pPr algn="ctr"/>
            <a:r>
              <a:rPr lang="en-US" dirty="0" smtClean="0"/>
              <a:t>POST</a:t>
            </a:r>
            <a:endParaRPr lang="en-US" dirty="0"/>
          </a:p>
        </p:txBody>
      </p:sp>
      <p:sp>
        <p:nvSpPr>
          <p:cNvPr id="7" name="Content Placeholder 2"/>
          <p:cNvSpPr>
            <a:spLocks noGrp="1"/>
          </p:cNvSpPr>
          <p:nvPr>
            <p:ph sz="quarter" idx="1"/>
          </p:nvPr>
        </p:nvSpPr>
        <p:spPr>
          <a:xfrm>
            <a:off x="1583031" y="990599"/>
            <a:ext cx="9063197" cy="5522167"/>
          </a:xfrm>
        </p:spPr>
        <p:txBody>
          <a:bodyPr>
            <a:normAutofit/>
          </a:bodyPr>
          <a:lstStyle/>
          <a:p>
            <a:r>
              <a:rPr lang="en-US" sz="3600" dirty="0" smtClean="0"/>
              <a:t>Forums</a:t>
            </a:r>
          </a:p>
          <a:p>
            <a:pPr lvl="1"/>
            <a:r>
              <a:rPr lang="en-US" sz="3200" dirty="0" smtClean="0"/>
              <a:t>Post early</a:t>
            </a:r>
          </a:p>
          <a:p>
            <a:pPr lvl="1"/>
            <a:r>
              <a:rPr lang="en-US" sz="3200" dirty="0" smtClean="0"/>
              <a:t>Post often</a:t>
            </a:r>
          </a:p>
          <a:p>
            <a:pPr lvl="1"/>
            <a:r>
              <a:rPr lang="en-US" sz="3200" dirty="0" smtClean="0"/>
              <a:t>Post ideas</a:t>
            </a:r>
          </a:p>
          <a:p>
            <a:pPr lvl="1"/>
            <a:r>
              <a:rPr lang="en-US" sz="3200" dirty="0" smtClean="0"/>
              <a:t>Post questions</a:t>
            </a:r>
          </a:p>
          <a:p>
            <a:pPr lvl="1"/>
            <a:r>
              <a:rPr lang="en-US" sz="3200" dirty="0" smtClean="0"/>
              <a:t>Post helpful answers</a:t>
            </a:r>
          </a:p>
          <a:p>
            <a:pPr lvl="1"/>
            <a:r>
              <a:rPr lang="en-US" sz="3200" dirty="0" smtClean="0"/>
              <a:t>Post good humored jokes</a:t>
            </a:r>
          </a:p>
          <a:p>
            <a:pPr lvl="1"/>
            <a:r>
              <a:rPr lang="en-US" sz="3200" b="1" u="sng" dirty="0" smtClean="0"/>
              <a:t>!!!!! Do not post code or solutions !!!!!</a:t>
            </a:r>
          </a:p>
        </p:txBody>
      </p:sp>
    </p:spTree>
    <p:extLst>
      <p:ext uri="{BB962C8B-B14F-4D97-AF65-F5344CB8AC3E}">
        <p14:creationId xmlns:p14="http://schemas.microsoft.com/office/powerpoint/2010/main" val="141634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82879"/>
            <a:ext cx="12192001" cy="923330"/>
          </a:xfrm>
          <a:prstGeom prst="rect">
            <a:avLst/>
          </a:prstGeom>
          <a:noFill/>
        </p:spPr>
        <p:txBody>
          <a:bodyPr wrap="square" rtlCol="0">
            <a:spAutoFit/>
          </a:bodyPr>
          <a:lstStyle/>
          <a:p>
            <a:pPr algn="ctr"/>
            <a:r>
              <a:rPr lang="en-US" sz="5400" dirty="0" smtClean="0"/>
              <a:t>Dots and Boxes</a:t>
            </a:r>
            <a:endParaRPr lang="en-US" sz="5400" dirty="0"/>
          </a:p>
        </p:txBody>
      </p:sp>
      <p:sp>
        <p:nvSpPr>
          <p:cNvPr id="4" name="Rectangle 3"/>
          <p:cNvSpPr/>
          <p:nvPr/>
        </p:nvSpPr>
        <p:spPr>
          <a:xfrm>
            <a:off x="1197033" y="1224128"/>
            <a:ext cx="9360131" cy="4062651"/>
          </a:xfrm>
          <a:prstGeom prst="rect">
            <a:avLst/>
          </a:prstGeom>
        </p:spPr>
        <p:txBody>
          <a:bodyPr wrap="square">
            <a:spAutoFit/>
          </a:bodyPr>
          <a:lstStyle/>
          <a:p>
            <a:pPr algn="just"/>
            <a:r>
              <a:rPr lang="en-US" sz="2000" dirty="0"/>
              <a:t>Dots and Boxes is a pencil-and-paper game for two players (sometimes more). It was first published in the 19th century by </a:t>
            </a:r>
            <a:r>
              <a:rPr lang="en-US" sz="2000" dirty="0" err="1"/>
              <a:t>Édouard</a:t>
            </a:r>
            <a:r>
              <a:rPr lang="en-US" sz="2000" dirty="0"/>
              <a:t> Lucas, who called it la </a:t>
            </a:r>
            <a:r>
              <a:rPr lang="en-US" sz="2000" dirty="0" err="1"/>
              <a:t>pipopipette</a:t>
            </a:r>
            <a:r>
              <a:rPr lang="en-US" sz="2000" dirty="0" smtClean="0"/>
              <a:t>. </a:t>
            </a:r>
            <a:r>
              <a:rPr lang="en-US" sz="2000" dirty="0"/>
              <a:t>It has gone by many other names</a:t>
            </a:r>
            <a:r>
              <a:rPr lang="en-US" sz="2000" dirty="0" smtClean="0"/>
              <a:t>, </a:t>
            </a:r>
            <a:r>
              <a:rPr lang="en-US" sz="2000" dirty="0"/>
              <a:t>including the game of dots</a:t>
            </a:r>
            <a:r>
              <a:rPr lang="en-US" sz="2000" dirty="0" smtClean="0"/>
              <a:t>, </a:t>
            </a:r>
            <a:r>
              <a:rPr lang="en-US" sz="2000" dirty="0"/>
              <a:t>boxes</a:t>
            </a:r>
            <a:r>
              <a:rPr lang="en-US" sz="2000" dirty="0" smtClean="0"/>
              <a:t>, </a:t>
            </a:r>
            <a:r>
              <a:rPr lang="en-US" sz="2000" dirty="0"/>
              <a:t>dot to dot grid</a:t>
            </a:r>
            <a:r>
              <a:rPr lang="en-US" sz="2000" dirty="0" smtClean="0"/>
              <a:t>, </a:t>
            </a:r>
            <a:r>
              <a:rPr lang="en-US" sz="2000" dirty="0"/>
              <a:t>and pigs in a pen</a:t>
            </a:r>
            <a:r>
              <a:rPr lang="en-US" sz="2000" dirty="0" smtClean="0"/>
              <a:t>.</a:t>
            </a:r>
            <a:endParaRPr lang="en-US" sz="2000" dirty="0"/>
          </a:p>
          <a:p>
            <a:pPr algn="just"/>
            <a:endParaRPr lang="en-US" sz="2000" dirty="0"/>
          </a:p>
          <a:p>
            <a:pPr algn="just"/>
            <a:r>
              <a:rPr lang="en-US" sz="2000" dirty="0"/>
              <a:t>Starting with an empty grid of dots, two players take turns adding a single horizontal or vertical line between two </a:t>
            </a:r>
            <a:r>
              <a:rPr lang="en-US" sz="2000" dirty="0" err="1"/>
              <a:t>unjoined</a:t>
            </a:r>
            <a:r>
              <a:rPr lang="en-US" sz="2000" dirty="0"/>
              <a:t> adjacent dots. The player who completes the fourth side of a 1×1 box earns one point and takes another turn. (A point is typically recorded by placing a mark that identifies the player in the box, such as an initial.) The game ends when no more lines can be placed. The winner is the player with the most points</a:t>
            </a:r>
            <a:r>
              <a:rPr lang="en-US" sz="2000" dirty="0" smtClean="0"/>
              <a:t>. </a:t>
            </a:r>
            <a:r>
              <a:rPr lang="en-US" sz="2000" dirty="0"/>
              <a:t>The board may be of any size. When short on time, a 2×2 board (a square of 9 dots) is good for beginners</a:t>
            </a:r>
            <a:r>
              <a:rPr lang="en-US" sz="2000" dirty="0" smtClean="0"/>
              <a:t>. </a:t>
            </a:r>
            <a:r>
              <a:rPr lang="en-US" sz="2000" dirty="0"/>
              <a:t>A 5×5 is good for experts</a:t>
            </a:r>
            <a:r>
              <a:rPr lang="en-US" sz="2000" dirty="0" smtClean="0"/>
              <a:t>.</a:t>
            </a:r>
            <a:endParaRPr lang="en-US" sz="2000" dirty="0"/>
          </a:p>
          <a:p>
            <a:pPr algn="just"/>
            <a:endParaRPr lang="en-US" dirty="0"/>
          </a:p>
        </p:txBody>
      </p:sp>
    </p:spTree>
    <p:extLst>
      <p:ext uri="{BB962C8B-B14F-4D97-AF65-F5344CB8AC3E}">
        <p14:creationId xmlns:p14="http://schemas.microsoft.com/office/powerpoint/2010/main" val="3589644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82879"/>
            <a:ext cx="12192001" cy="923330"/>
          </a:xfrm>
          <a:prstGeom prst="rect">
            <a:avLst/>
          </a:prstGeom>
          <a:noFill/>
        </p:spPr>
        <p:txBody>
          <a:bodyPr wrap="square" rtlCol="0">
            <a:spAutoFit/>
          </a:bodyPr>
          <a:lstStyle/>
          <a:p>
            <a:pPr algn="ctr"/>
            <a:r>
              <a:rPr lang="en-US" sz="5400" dirty="0" smtClean="0"/>
              <a:t>Dots and Boxes</a:t>
            </a:r>
            <a:endParaRPr lang="en-US" sz="5400" dirty="0"/>
          </a:p>
        </p:txBody>
      </p:sp>
      <p:sp>
        <p:nvSpPr>
          <p:cNvPr id="4" name="Rectangle 3"/>
          <p:cNvSpPr/>
          <p:nvPr/>
        </p:nvSpPr>
        <p:spPr>
          <a:xfrm>
            <a:off x="1354975" y="1411459"/>
            <a:ext cx="3948545" cy="4524315"/>
          </a:xfrm>
          <a:prstGeom prst="rect">
            <a:avLst/>
          </a:prstGeom>
        </p:spPr>
        <p:txBody>
          <a:bodyPr wrap="square">
            <a:spAutoFit/>
          </a:bodyPr>
          <a:lstStyle/>
          <a:p>
            <a:r>
              <a:rPr lang="en-US" dirty="0"/>
              <a:t>The diagram on the right shows a game being played on the 2×2 board. The second player (B) plays the mirror image of the first player's move, hoping to divide the board into two pieces and tie the game. But the first player (A) makes a sacrifice at move 7 and B accepts the sacrifice, getting one box. However, B must now add another line, and connects the center dot to the center-right dot, causing the remaining boxes to be joined together in a chain (shown at the end of move 8). With A's next move, player A gets them all and wins 3–1.</a:t>
            </a:r>
          </a:p>
          <a:p>
            <a:endParaRPr lang="en-US" dirty="0"/>
          </a:p>
          <a:p>
            <a:pPr algn="just"/>
            <a:endParaRPr lang="en-US" dirty="0"/>
          </a:p>
        </p:txBody>
      </p:sp>
      <p:pic>
        <p:nvPicPr>
          <p:cNvPr id="1026" name="Picture 2" descr="https://upload.wikimedia.org/wikipedia/commons/thumb/f/fa/Dots-and-boxes.svg/1024px-Dots-and-boxe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2920" y="1106209"/>
            <a:ext cx="5012935" cy="5267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440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52151"/>
            <a:ext cx="9905999" cy="2912525"/>
          </a:xfrm>
        </p:spPr>
        <p:txBody>
          <a:bodyPr>
            <a:normAutofit lnSpcReduction="10000"/>
          </a:bodyPr>
          <a:lstStyle/>
          <a:p>
            <a:pPr marL="0" indent="0">
              <a:buNone/>
            </a:pPr>
            <a:r>
              <a:rPr lang="en-US" dirty="0" smtClean="0"/>
              <a:t>The game you implement will be slightly different than the traditional dots-and-boxes.</a:t>
            </a:r>
          </a:p>
          <a:p>
            <a:r>
              <a:rPr lang="en-US" dirty="0" smtClean="0"/>
              <a:t>A player </a:t>
            </a:r>
            <a:r>
              <a:rPr lang="en-US" smtClean="0"/>
              <a:t>will **not** </a:t>
            </a:r>
            <a:r>
              <a:rPr lang="en-US" dirty="0" smtClean="0"/>
              <a:t>move again after completing a box.</a:t>
            </a:r>
          </a:p>
          <a:p>
            <a:r>
              <a:rPr lang="en-US" dirty="0" smtClean="0"/>
              <a:t>When </a:t>
            </a:r>
            <a:r>
              <a:rPr lang="en-US" dirty="0" smtClean="0"/>
              <a:t>the game board is generated each box will be given a random value between 1 and 5.</a:t>
            </a:r>
          </a:p>
          <a:p>
            <a:r>
              <a:rPr lang="en-US" dirty="0" smtClean="0"/>
              <a:t>A player’s score will be the sum of the values of the boxes claimed.</a:t>
            </a:r>
          </a:p>
          <a:p>
            <a:pPr lvl="1"/>
            <a:endParaRPr lang="en-US" dirty="0"/>
          </a:p>
        </p:txBody>
      </p:sp>
      <p:sp>
        <p:nvSpPr>
          <p:cNvPr id="4" name="TextBox 3"/>
          <p:cNvSpPr txBox="1"/>
          <p:nvPr/>
        </p:nvSpPr>
        <p:spPr>
          <a:xfrm>
            <a:off x="-1" y="0"/>
            <a:ext cx="12192001" cy="923330"/>
          </a:xfrm>
          <a:prstGeom prst="rect">
            <a:avLst/>
          </a:prstGeom>
          <a:noFill/>
        </p:spPr>
        <p:txBody>
          <a:bodyPr wrap="square" rtlCol="0">
            <a:spAutoFit/>
          </a:bodyPr>
          <a:lstStyle/>
          <a:p>
            <a:pPr algn="ctr"/>
            <a:r>
              <a:rPr lang="en-US" sz="5400" dirty="0" smtClean="0"/>
              <a:t>Weighted Dots and Boxes</a:t>
            </a:r>
            <a:endParaRPr lang="en-US" sz="5400" dirty="0"/>
          </a:p>
        </p:txBody>
      </p:sp>
      <p:graphicFrame>
        <p:nvGraphicFramePr>
          <p:cNvPr id="2" name="Table 1"/>
          <p:cNvGraphicFramePr>
            <a:graphicFrameLocks noGrp="1"/>
          </p:cNvGraphicFramePr>
          <p:nvPr>
            <p:extLst>
              <p:ext uri="{D42A27DB-BD31-4B8C-83A1-F6EECF244321}">
                <p14:modId xmlns:p14="http://schemas.microsoft.com/office/powerpoint/2010/main" val="3843116884"/>
              </p:ext>
            </p:extLst>
          </p:nvPr>
        </p:nvGraphicFramePr>
        <p:xfrm>
          <a:off x="4234873" y="4281055"/>
          <a:ext cx="3213332" cy="2460568"/>
        </p:xfrm>
        <a:graphic>
          <a:graphicData uri="http://schemas.openxmlformats.org/drawingml/2006/table">
            <a:tbl>
              <a:tblPr>
                <a:tableStyleId>{5C22544A-7EE6-4342-B048-85BDC9FD1C3A}</a:tableStyleId>
              </a:tblPr>
              <a:tblGrid>
                <a:gridCol w="803333">
                  <a:extLst>
                    <a:ext uri="{9D8B030D-6E8A-4147-A177-3AD203B41FA5}">
                      <a16:colId xmlns:a16="http://schemas.microsoft.com/office/drawing/2014/main" val="823459084"/>
                    </a:ext>
                  </a:extLst>
                </a:gridCol>
                <a:gridCol w="803333">
                  <a:extLst>
                    <a:ext uri="{9D8B030D-6E8A-4147-A177-3AD203B41FA5}">
                      <a16:colId xmlns:a16="http://schemas.microsoft.com/office/drawing/2014/main" val="1499068171"/>
                    </a:ext>
                  </a:extLst>
                </a:gridCol>
                <a:gridCol w="803333">
                  <a:extLst>
                    <a:ext uri="{9D8B030D-6E8A-4147-A177-3AD203B41FA5}">
                      <a16:colId xmlns:a16="http://schemas.microsoft.com/office/drawing/2014/main" val="2110897674"/>
                    </a:ext>
                  </a:extLst>
                </a:gridCol>
                <a:gridCol w="803333">
                  <a:extLst>
                    <a:ext uri="{9D8B030D-6E8A-4147-A177-3AD203B41FA5}">
                      <a16:colId xmlns:a16="http://schemas.microsoft.com/office/drawing/2014/main" val="611870880"/>
                    </a:ext>
                  </a:extLst>
                </a:gridCol>
              </a:tblGrid>
              <a:tr h="599464">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extLst>
                  <a:ext uri="{0D108BD9-81ED-4DB2-BD59-A6C34878D82A}">
                    <a16:rowId xmlns:a16="http://schemas.microsoft.com/office/drawing/2014/main" val="2349544053"/>
                  </a:ext>
                </a:extLst>
              </a:tr>
              <a:tr h="620368">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val="2616785561"/>
                  </a:ext>
                </a:extLst>
              </a:tr>
              <a:tr h="620368">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064983471"/>
                  </a:ext>
                </a:extLst>
              </a:tr>
              <a:tr h="620368">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2901623406"/>
                  </a:ext>
                </a:extLst>
              </a:tr>
            </a:tbl>
          </a:graphicData>
        </a:graphic>
      </p:graphicFrame>
    </p:spTree>
    <p:extLst>
      <p:ext uri="{BB962C8B-B14F-4D97-AF65-F5344CB8AC3E}">
        <p14:creationId xmlns:p14="http://schemas.microsoft.com/office/powerpoint/2010/main" val="1175334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231641"/>
            <a:ext cx="9905999" cy="4559560"/>
          </a:xfrm>
        </p:spPr>
        <p:txBody>
          <a:bodyPr/>
          <a:lstStyle/>
          <a:p>
            <a:r>
              <a:rPr lang="en-US" dirty="0"/>
              <a:t>The AI will rely on the minimax algorithm to choose which </a:t>
            </a:r>
            <a:r>
              <a:rPr lang="en-US" dirty="0" smtClean="0"/>
              <a:t>dots to connect.</a:t>
            </a:r>
          </a:p>
          <a:p>
            <a:pPr lvl="1"/>
            <a:r>
              <a:rPr lang="en-US" dirty="0" smtClean="0"/>
              <a:t>When the game starts the human player will choose</a:t>
            </a:r>
          </a:p>
          <a:p>
            <a:pPr lvl="2"/>
            <a:r>
              <a:rPr lang="en-US" dirty="0" smtClean="0"/>
              <a:t>how many </a:t>
            </a:r>
            <a:r>
              <a:rPr lang="en-US" dirty="0" err="1" smtClean="0"/>
              <a:t>plys</a:t>
            </a:r>
            <a:r>
              <a:rPr lang="en-US" dirty="0" smtClean="0"/>
              <a:t> the AI will search.</a:t>
            </a:r>
          </a:p>
          <a:p>
            <a:pPr lvl="2"/>
            <a:r>
              <a:rPr lang="en-US" dirty="0" smtClean="0"/>
              <a:t>The size of the board.</a:t>
            </a:r>
          </a:p>
          <a:p>
            <a:pPr lvl="1"/>
            <a:r>
              <a:rPr lang="en-US" dirty="0" smtClean="0"/>
              <a:t>Use the scoring function to evaluate the leaves of the tree.</a:t>
            </a:r>
          </a:p>
          <a:p>
            <a:pPr lvl="2"/>
            <a:r>
              <a:rPr lang="en-US" dirty="0"/>
              <a:t>s</a:t>
            </a:r>
            <a:r>
              <a:rPr lang="en-US" dirty="0" smtClean="0"/>
              <a:t>core(black) – score(white)</a:t>
            </a:r>
          </a:p>
          <a:p>
            <a:r>
              <a:rPr lang="en-US" b="1" u="sng" dirty="0" smtClean="0"/>
              <a:t>Graduate students</a:t>
            </a:r>
            <a:r>
              <a:rPr lang="en-US" dirty="0" smtClean="0"/>
              <a:t> have the additional requirement of implementing alpha-beta pruning.</a:t>
            </a:r>
            <a:endParaRPr lang="en-US" dirty="0"/>
          </a:p>
        </p:txBody>
      </p:sp>
      <p:sp>
        <p:nvSpPr>
          <p:cNvPr id="4" name="TextBox 3"/>
          <p:cNvSpPr txBox="1"/>
          <p:nvPr/>
        </p:nvSpPr>
        <p:spPr>
          <a:xfrm>
            <a:off x="-1" y="0"/>
            <a:ext cx="12192001" cy="923330"/>
          </a:xfrm>
          <a:prstGeom prst="rect">
            <a:avLst/>
          </a:prstGeom>
          <a:noFill/>
        </p:spPr>
        <p:txBody>
          <a:bodyPr wrap="square" rtlCol="0">
            <a:spAutoFit/>
          </a:bodyPr>
          <a:lstStyle/>
          <a:p>
            <a:pPr algn="ctr"/>
            <a:r>
              <a:rPr lang="en-US" sz="5400" dirty="0" smtClean="0"/>
              <a:t>The AI</a:t>
            </a:r>
            <a:endParaRPr lang="en-US" sz="5400" dirty="0"/>
          </a:p>
        </p:txBody>
      </p:sp>
    </p:spTree>
    <p:extLst>
      <p:ext uri="{BB962C8B-B14F-4D97-AF65-F5344CB8AC3E}">
        <p14:creationId xmlns:p14="http://schemas.microsoft.com/office/powerpoint/2010/main" val="1545869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457200"/>
            <a:ext cx="12192001" cy="923330"/>
          </a:xfrm>
          <a:prstGeom prst="rect">
            <a:avLst/>
          </a:prstGeom>
          <a:noFill/>
        </p:spPr>
        <p:txBody>
          <a:bodyPr wrap="square" rtlCol="0">
            <a:spAutoFit/>
          </a:bodyPr>
          <a:lstStyle/>
          <a:p>
            <a:pPr algn="ctr"/>
            <a:r>
              <a:rPr lang="en-US" sz="5400" dirty="0" smtClean="0"/>
              <a:t>Deliverables</a:t>
            </a:r>
            <a:endParaRPr lang="en-US" sz="5400" dirty="0"/>
          </a:p>
        </p:txBody>
      </p:sp>
      <p:sp>
        <p:nvSpPr>
          <p:cNvPr id="3" name="TextBox 2"/>
          <p:cNvSpPr txBox="1"/>
          <p:nvPr/>
        </p:nvSpPr>
        <p:spPr>
          <a:xfrm>
            <a:off x="919625" y="1380530"/>
            <a:ext cx="8961493" cy="4647426"/>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smtClean="0"/>
              <a:t>You will deliver</a:t>
            </a:r>
          </a:p>
          <a:p>
            <a:pPr marL="914400" lvl="1" indent="-457200" algn="just">
              <a:buFont typeface="Arial" panose="020B0604020202020204" pitchFamily="34" charset="0"/>
              <a:buChar char="•"/>
            </a:pPr>
            <a:r>
              <a:rPr lang="en-US" sz="2400" dirty="0" smtClean="0"/>
              <a:t>Code</a:t>
            </a:r>
          </a:p>
          <a:p>
            <a:pPr marL="914400" lvl="1" indent="-457200" algn="just">
              <a:buFont typeface="Arial" panose="020B0604020202020204" pitchFamily="34" charset="0"/>
              <a:buChar char="•"/>
            </a:pPr>
            <a:r>
              <a:rPr lang="en-US" sz="2400" dirty="0"/>
              <a:t>YouTube video (include the link at the top of your write up)</a:t>
            </a:r>
          </a:p>
          <a:p>
            <a:pPr marL="914400" lvl="1" indent="-457200" algn="just">
              <a:buFont typeface="Arial" panose="020B0604020202020204" pitchFamily="34" charset="0"/>
              <a:buChar char="•"/>
            </a:pPr>
            <a:r>
              <a:rPr lang="en-US" sz="2400" dirty="0" smtClean="0"/>
              <a:t>Write up</a:t>
            </a:r>
          </a:p>
          <a:p>
            <a:pPr marL="914400" lvl="1" indent="-457200" algn="just">
              <a:buFont typeface="Arial" panose="020B0604020202020204" pitchFamily="34" charset="0"/>
              <a:buChar char="•"/>
            </a:pPr>
            <a:endParaRPr lang="en-US" sz="2400" dirty="0"/>
          </a:p>
          <a:p>
            <a:pPr marL="914400" lvl="1" indent="-457200" algn="just">
              <a:buFont typeface="Arial" panose="020B0604020202020204" pitchFamily="34" charset="0"/>
              <a:buChar char="•"/>
            </a:pPr>
            <a:r>
              <a:rPr lang="en-US" sz="2400" u="sng" dirty="0" smtClean="0"/>
              <a:t>Submissions that do not include all three deliverables WILL NOT be graded</a:t>
            </a:r>
          </a:p>
          <a:p>
            <a:pPr marL="914400" lvl="1" indent="-457200" algn="just">
              <a:buFont typeface="Arial" panose="020B0604020202020204" pitchFamily="34" charset="0"/>
              <a:buChar char="•"/>
            </a:pPr>
            <a:endParaRPr lang="en-US" sz="2400" u="sng" dirty="0"/>
          </a:p>
          <a:p>
            <a:pPr marL="914400" lvl="1" indent="-457200" algn="just">
              <a:buFont typeface="Arial" panose="020B0604020202020204" pitchFamily="34" charset="0"/>
              <a:buChar char="•"/>
            </a:pPr>
            <a:r>
              <a:rPr lang="en-US" sz="2400" b="1" u="sng" dirty="0">
                <a:solidFill>
                  <a:srgbClr val="C00000"/>
                </a:solidFill>
              </a:rPr>
              <a:t>DO NOT ZIP YOUR CODE OR WRITE UP.  SUBMIT EACH FILE SEPERATELY.</a:t>
            </a:r>
          </a:p>
          <a:p>
            <a:pPr marL="914400" lvl="1" indent="-457200" algn="just">
              <a:buFont typeface="Arial" panose="020B0604020202020204" pitchFamily="34" charset="0"/>
              <a:buChar char="•"/>
            </a:pPr>
            <a:endParaRPr lang="en-US" sz="2400" dirty="0" smtClean="0"/>
          </a:p>
          <a:p>
            <a:pPr marL="914400" lvl="1" indent="-4572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627206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457200"/>
            <a:ext cx="12192001" cy="923330"/>
          </a:xfrm>
          <a:prstGeom prst="rect">
            <a:avLst/>
          </a:prstGeom>
          <a:noFill/>
        </p:spPr>
        <p:txBody>
          <a:bodyPr wrap="square" rtlCol="0">
            <a:spAutoFit/>
          </a:bodyPr>
          <a:lstStyle/>
          <a:p>
            <a:pPr algn="ctr"/>
            <a:r>
              <a:rPr lang="en-US" sz="5400" dirty="0" smtClean="0"/>
              <a:t>Code (60 points)</a:t>
            </a:r>
            <a:endParaRPr lang="en-US" sz="5400" dirty="0"/>
          </a:p>
        </p:txBody>
      </p:sp>
      <p:sp>
        <p:nvSpPr>
          <p:cNvPr id="3" name="TextBox 2"/>
          <p:cNvSpPr txBox="1"/>
          <p:nvPr/>
        </p:nvSpPr>
        <p:spPr>
          <a:xfrm>
            <a:off x="919625" y="1380530"/>
            <a:ext cx="10221126" cy="5539978"/>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smtClean="0"/>
              <a:t>Function (20 points)</a:t>
            </a:r>
          </a:p>
          <a:p>
            <a:pPr marL="914400" lvl="1" indent="-457200" algn="just">
              <a:buFont typeface="Arial" panose="020B0604020202020204" pitchFamily="34" charset="0"/>
              <a:buChar char="•"/>
            </a:pPr>
            <a:r>
              <a:rPr lang="en-US" sz="2400" dirty="0" smtClean="0"/>
              <a:t>The </a:t>
            </a:r>
            <a:r>
              <a:rPr lang="en-US" sz="2400" dirty="0"/>
              <a:t>code works as </a:t>
            </a:r>
            <a:r>
              <a:rPr lang="en-US" sz="2400" dirty="0" smtClean="0"/>
              <a:t>intended</a:t>
            </a:r>
          </a:p>
          <a:p>
            <a:pPr marL="914400" lvl="1" indent="-457200" algn="just">
              <a:buFont typeface="Arial" panose="020B0604020202020204" pitchFamily="34" charset="0"/>
              <a:buChar char="•"/>
            </a:pPr>
            <a:r>
              <a:rPr lang="en-US" sz="2400" dirty="0" smtClean="0"/>
              <a:t>A </a:t>
            </a:r>
            <a:r>
              <a:rPr lang="en-US" sz="2400" dirty="0"/>
              <a:t>pleasant user interface (Just a text interface is fine</a:t>
            </a:r>
            <a:r>
              <a:rPr lang="en-US" sz="2400" dirty="0" smtClean="0"/>
              <a:t>)</a:t>
            </a:r>
          </a:p>
          <a:p>
            <a:pPr marL="457200" indent="-457200" algn="just">
              <a:buFont typeface="Arial" panose="020B0604020202020204" pitchFamily="34" charset="0"/>
              <a:buChar char="•"/>
            </a:pPr>
            <a:r>
              <a:rPr lang="en-US" sz="2400" dirty="0" smtClean="0"/>
              <a:t>Implementation (20 points)</a:t>
            </a:r>
          </a:p>
          <a:p>
            <a:pPr marL="914400" lvl="1" indent="-457200" algn="just">
              <a:buFont typeface="Arial" panose="020B0604020202020204" pitchFamily="34" charset="0"/>
              <a:buChar char="•"/>
            </a:pPr>
            <a:r>
              <a:rPr lang="en-US" sz="2400" dirty="0"/>
              <a:t>Code demonstrates the author’s understanding of the </a:t>
            </a:r>
            <a:r>
              <a:rPr lang="en-US" sz="2400" dirty="0" smtClean="0"/>
              <a:t>algorithms</a:t>
            </a:r>
          </a:p>
          <a:p>
            <a:pPr marL="914400" lvl="1" indent="-457200" algn="just">
              <a:buFont typeface="Arial" panose="020B0604020202020204" pitchFamily="34" charset="0"/>
              <a:buChar char="•"/>
            </a:pPr>
            <a:r>
              <a:rPr lang="en-US" sz="2400" dirty="0" smtClean="0"/>
              <a:t>Code should be efficient</a:t>
            </a:r>
            <a:endParaRPr lang="en-US" sz="2400" dirty="0"/>
          </a:p>
          <a:p>
            <a:pPr marL="914400" lvl="1" indent="-457200" algn="just">
              <a:buFont typeface="Arial" panose="020B0604020202020204" pitchFamily="34" charset="0"/>
              <a:buChar char="•"/>
            </a:pPr>
            <a:r>
              <a:rPr lang="en-US" sz="2400" dirty="0"/>
              <a:t>No spaghetti </a:t>
            </a:r>
            <a:r>
              <a:rPr lang="en-US" sz="2400" dirty="0" smtClean="0"/>
              <a:t>code</a:t>
            </a:r>
          </a:p>
          <a:p>
            <a:pPr marL="457200" indent="-457200" algn="just">
              <a:buFont typeface="Arial" panose="020B0604020202020204" pitchFamily="34" charset="0"/>
              <a:buChar char="•"/>
            </a:pPr>
            <a:r>
              <a:rPr lang="en-US" sz="2400" dirty="0"/>
              <a:t>Code aesthetics (20 points)</a:t>
            </a:r>
          </a:p>
          <a:p>
            <a:pPr marL="914400" lvl="1" indent="-457200" algn="just">
              <a:buFont typeface="Arial" panose="020B0604020202020204" pitchFamily="34" charset="0"/>
              <a:buChar char="•"/>
            </a:pPr>
            <a:r>
              <a:rPr lang="en-US" sz="2400" dirty="0"/>
              <a:t>Proper use of white space, structure, variable names, </a:t>
            </a:r>
            <a:r>
              <a:rPr lang="en-US" sz="2400" dirty="0" smtClean="0"/>
              <a:t>etc.</a:t>
            </a:r>
            <a:endParaRPr lang="en-US" sz="2400" dirty="0"/>
          </a:p>
          <a:p>
            <a:pPr marL="914400" lvl="1" indent="-457200" algn="just">
              <a:buFont typeface="Arial" panose="020B0604020202020204" pitchFamily="34" charset="0"/>
              <a:buChar char="•"/>
            </a:pPr>
            <a:r>
              <a:rPr lang="en-US" sz="2400" dirty="0"/>
              <a:t>Code is appropriately commented</a:t>
            </a:r>
          </a:p>
          <a:p>
            <a:pPr marL="1371600" lvl="2" indent="-457200" algn="just">
              <a:buFont typeface="Arial" panose="020B0604020202020204" pitchFamily="34" charset="0"/>
              <a:buChar char="•"/>
            </a:pPr>
            <a:r>
              <a:rPr lang="en-US" sz="2400" dirty="0"/>
              <a:t>Every </a:t>
            </a:r>
            <a:r>
              <a:rPr lang="en-US" sz="2400" dirty="0" smtClean="0"/>
              <a:t>method/function/script </a:t>
            </a:r>
            <a:r>
              <a:rPr lang="en-US" sz="2400" dirty="0"/>
              <a:t>should be </a:t>
            </a:r>
            <a:r>
              <a:rPr lang="en-US" sz="2400" dirty="0" smtClean="0"/>
              <a:t>commented</a:t>
            </a:r>
            <a:endParaRPr lang="en-US" sz="2400" dirty="0"/>
          </a:p>
          <a:p>
            <a:pPr marL="1371600" lvl="2" indent="-457200" algn="just">
              <a:buFont typeface="Arial" panose="020B0604020202020204" pitchFamily="34" charset="0"/>
              <a:buChar char="•"/>
            </a:pPr>
            <a:r>
              <a:rPr lang="en-US" sz="2400" dirty="0"/>
              <a:t>I will return assignments to you ungraded if I cannot read your </a:t>
            </a:r>
            <a:r>
              <a:rPr lang="en-US" sz="2400" dirty="0" smtClean="0"/>
              <a:t>code</a:t>
            </a:r>
          </a:p>
          <a:p>
            <a:pPr marL="914400" lvl="1" indent="-457200" algn="just">
              <a:buFont typeface="Arial" panose="020B0604020202020204" pitchFamily="34" charset="0"/>
              <a:buChar char="•"/>
            </a:pPr>
            <a:r>
              <a:rPr lang="en-US" sz="2400" dirty="0" smtClean="0"/>
              <a:t>Code should be well </a:t>
            </a:r>
            <a:r>
              <a:rPr lang="en-US" sz="2400" dirty="0"/>
              <a:t>organized and </a:t>
            </a:r>
            <a:r>
              <a:rPr lang="en-US" sz="2400" dirty="0" smtClean="0"/>
              <a:t>adhere to modern programming standards</a:t>
            </a:r>
          </a:p>
          <a:p>
            <a:pPr marL="1371600" lvl="2" indent="-457200" algn="just">
              <a:buFont typeface="Arial" panose="020B0604020202020204" pitchFamily="34" charset="0"/>
              <a:buChar char="•"/>
            </a:pPr>
            <a:endParaRPr lang="en-US" dirty="0"/>
          </a:p>
        </p:txBody>
      </p:sp>
    </p:spTree>
    <p:extLst>
      <p:ext uri="{BB962C8B-B14F-4D97-AF65-F5344CB8AC3E}">
        <p14:creationId xmlns:p14="http://schemas.microsoft.com/office/powerpoint/2010/main" val="1589587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457200"/>
            <a:ext cx="12192001" cy="923330"/>
          </a:xfrm>
          <a:prstGeom prst="rect">
            <a:avLst/>
          </a:prstGeom>
          <a:noFill/>
        </p:spPr>
        <p:txBody>
          <a:bodyPr wrap="square" rtlCol="0">
            <a:spAutoFit/>
          </a:bodyPr>
          <a:lstStyle/>
          <a:p>
            <a:pPr algn="ctr"/>
            <a:r>
              <a:rPr lang="en-US" sz="5400" dirty="0" smtClean="0"/>
              <a:t>Video (20 points)</a:t>
            </a:r>
            <a:endParaRPr lang="en-US" sz="5400" dirty="0"/>
          </a:p>
        </p:txBody>
      </p:sp>
      <p:sp>
        <p:nvSpPr>
          <p:cNvPr id="3" name="TextBox 2"/>
          <p:cNvSpPr txBox="1"/>
          <p:nvPr/>
        </p:nvSpPr>
        <p:spPr>
          <a:xfrm>
            <a:off x="985436" y="1524268"/>
            <a:ext cx="10221126" cy="4708981"/>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t>YouTube video</a:t>
            </a:r>
          </a:p>
          <a:p>
            <a:pPr marL="914400" lvl="1" indent="-457200" algn="just">
              <a:buFont typeface="Arial" panose="020B0604020202020204" pitchFamily="34" charset="0"/>
              <a:buChar char="•"/>
            </a:pPr>
            <a:r>
              <a:rPr lang="en-US" sz="2000" dirty="0"/>
              <a:t>5 </a:t>
            </a:r>
            <a:r>
              <a:rPr lang="en-US" sz="2000" dirty="0" smtClean="0"/>
              <a:t>minutes.  </a:t>
            </a:r>
            <a:r>
              <a:rPr lang="en-US" sz="2000" b="1" u="sng" dirty="0" smtClean="0"/>
              <a:t>No </a:t>
            </a:r>
            <a:r>
              <a:rPr lang="en-US" sz="2000" b="1" u="sng" dirty="0"/>
              <a:t>more</a:t>
            </a:r>
            <a:r>
              <a:rPr lang="en-US" sz="2000" b="1" u="sng" dirty="0" smtClean="0"/>
              <a:t>!</a:t>
            </a:r>
            <a:r>
              <a:rPr lang="en-US" sz="2000" b="1" dirty="0" smtClean="0"/>
              <a:t> I will stop watching after five minute.</a:t>
            </a:r>
            <a:endParaRPr lang="en-US" sz="2000" b="1" dirty="0"/>
          </a:p>
          <a:p>
            <a:pPr marL="457200" indent="-457200" algn="just">
              <a:buFont typeface="Arial" panose="020B0604020202020204" pitchFamily="34" charset="0"/>
              <a:buChar char="•"/>
            </a:pPr>
            <a:r>
              <a:rPr lang="en-US" sz="2000" dirty="0" smtClean="0"/>
              <a:t>Video capture </a:t>
            </a:r>
            <a:r>
              <a:rPr lang="en-US" sz="2000" dirty="0"/>
              <a:t>of your desktop with voice </a:t>
            </a:r>
            <a:r>
              <a:rPr lang="en-US" sz="2000" dirty="0" smtClean="0"/>
              <a:t>over</a:t>
            </a:r>
          </a:p>
          <a:p>
            <a:pPr marL="457200" indent="-457200" algn="just">
              <a:buFont typeface="Arial" panose="020B0604020202020204" pitchFamily="34" charset="0"/>
              <a:buChar char="•"/>
            </a:pPr>
            <a:r>
              <a:rPr lang="en-US" sz="2000" dirty="0" smtClean="0"/>
              <a:t>Demonstrate </a:t>
            </a:r>
            <a:r>
              <a:rPr lang="en-US" sz="2000" dirty="0"/>
              <a:t>your code running (not more than 1 minute</a:t>
            </a:r>
            <a:r>
              <a:rPr lang="en-US" sz="2000" dirty="0" smtClean="0"/>
              <a:t>)</a:t>
            </a:r>
          </a:p>
          <a:p>
            <a:pPr marL="1371600" lvl="2" indent="-457200" algn="just">
              <a:buFont typeface="Arial" panose="020B0604020202020204" pitchFamily="34" charset="0"/>
              <a:buChar char="•"/>
            </a:pPr>
            <a:r>
              <a:rPr lang="en-US" sz="2000" dirty="0" smtClean="0"/>
              <a:t>Play through the first part of a game explaining your strategy.</a:t>
            </a:r>
            <a:endParaRPr lang="en-US" sz="2000" dirty="0"/>
          </a:p>
          <a:p>
            <a:pPr marL="914400" lvl="1" indent="-457200" algn="just">
              <a:buFont typeface="Arial" panose="020B0604020202020204" pitchFamily="34" charset="0"/>
              <a:buChar char="•"/>
            </a:pPr>
            <a:r>
              <a:rPr lang="en-US" sz="2000" dirty="0"/>
              <a:t>Present your code</a:t>
            </a:r>
          </a:p>
          <a:p>
            <a:pPr marL="1371600" lvl="2" indent="-457200" algn="just">
              <a:buFont typeface="Arial" panose="020B0604020202020204" pitchFamily="34" charset="0"/>
              <a:buChar char="•"/>
            </a:pPr>
            <a:r>
              <a:rPr lang="en-US" sz="2000" dirty="0"/>
              <a:t>Describe/show how you modeled </a:t>
            </a:r>
            <a:r>
              <a:rPr lang="en-US" sz="2000" dirty="0" smtClean="0"/>
              <a:t>Weighted Dots-and-Boxes</a:t>
            </a:r>
          </a:p>
          <a:p>
            <a:pPr marL="1828800" lvl="3" indent="-457200" algn="just">
              <a:buFont typeface="Arial" panose="020B0604020202020204" pitchFamily="34" charset="0"/>
              <a:buChar char="•"/>
            </a:pPr>
            <a:r>
              <a:rPr lang="en-US" sz="2000" dirty="0" err="1" smtClean="0"/>
              <a:t>Gameboard</a:t>
            </a:r>
            <a:r>
              <a:rPr lang="en-US" sz="2000" dirty="0" smtClean="0"/>
              <a:t>, moves, scoring, etc.</a:t>
            </a:r>
          </a:p>
          <a:p>
            <a:pPr marL="1371600" lvl="2" indent="-457200" algn="just">
              <a:buFont typeface="Arial" panose="020B0604020202020204" pitchFamily="34" charset="0"/>
              <a:buChar char="•"/>
            </a:pPr>
            <a:r>
              <a:rPr lang="en-US" sz="2000" dirty="0" smtClean="0"/>
              <a:t>Describe/show </a:t>
            </a:r>
            <a:r>
              <a:rPr lang="en-US" sz="2000" dirty="0"/>
              <a:t>how </a:t>
            </a:r>
            <a:r>
              <a:rPr lang="en-US" sz="2000" dirty="0" smtClean="0"/>
              <a:t>you implemented </a:t>
            </a:r>
            <a:r>
              <a:rPr lang="en-US" sz="2000" dirty="0" err="1" smtClean="0"/>
              <a:t>minimax</a:t>
            </a:r>
            <a:endParaRPr lang="en-US" sz="2000" dirty="0" smtClean="0"/>
          </a:p>
          <a:p>
            <a:pPr marL="1828800" lvl="3" indent="-457200" algn="just">
              <a:buFont typeface="Arial" panose="020B0604020202020204" pitchFamily="34" charset="0"/>
              <a:buChar char="•"/>
            </a:pPr>
            <a:r>
              <a:rPr lang="en-US" sz="2000" dirty="0" smtClean="0"/>
              <a:t>I need to see how your values percolate up the tree.</a:t>
            </a:r>
          </a:p>
          <a:p>
            <a:pPr marL="1371600" lvl="2" indent="-457200" algn="just">
              <a:buFont typeface="Arial" panose="020B0604020202020204" pitchFamily="34" charset="0"/>
              <a:buChar char="•"/>
            </a:pPr>
            <a:r>
              <a:rPr lang="en-US" sz="2000" dirty="0" smtClean="0"/>
              <a:t>Describe/show </a:t>
            </a:r>
            <a:r>
              <a:rPr lang="en-US" sz="2000" dirty="0"/>
              <a:t>how </a:t>
            </a:r>
            <a:r>
              <a:rPr lang="en-US" sz="2000" dirty="0" smtClean="0"/>
              <a:t>you implemented alpha-beta pruning (grads only)</a:t>
            </a:r>
          </a:p>
          <a:p>
            <a:pPr marL="1828800" lvl="3" indent="-457200" algn="just">
              <a:buFont typeface="Arial" panose="020B0604020202020204" pitchFamily="34" charset="0"/>
              <a:buChar char="•"/>
            </a:pPr>
            <a:r>
              <a:rPr lang="en-US" sz="2000" dirty="0" smtClean="0"/>
              <a:t>I need to see the structure of your nodes and how you store alphas and betas.</a:t>
            </a:r>
          </a:p>
          <a:p>
            <a:pPr marL="1828800" lvl="3" indent="-457200" algn="just">
              <a:buFont typeface="Arial" panose="020B0604020202020204" pitchFamily="34" charset="0"/>
              <a:buChar char="•"/>
            </a:pPr>
            <a:r>
              <a:rPr lang="en-US" sz="2000" dirty="0" smtClean="0"/>
              <a:t>I need to see how you compare alphas and betas to ignore a branch.</a:t>
            </a:r>
            <a:endParaRPr lang="en-US" sz="2000" dirty="0"/>
          </a:p>
          <a:p>
            <a:pPr marL="457200" indent="-457200" algn="just">
              <a:buFont typeface="Arial" panose="020B0604020202020204" pitchFamily="34" charset="0"/>
              <a:buChar char="•"/>
            </a:pPr>
            <a:r>
              <a:rPr lang="en-US" sz="2000" dirty="0" smtClean="0"/>
              <a:t>Leave </a:t>
            </a:r>
            <a:r>
              <a:rPr lang="en-US" sz="2000" dirty="0"/>
              <a:t>the analysis for the written report.  The video is about showing me you mastered the concepts needed to write the code.</a:t>
            </a:r>
          </a:p>
        </p:txBody>
      </p:sp>
    </p:spTree>
    <p:extLst>
      <p:ext uri="{BB962C8B-B14F-4D97-AF65-F5344CB8AC3E}">
        <p14:creationId xmlns:p14="http://schemas.microsoft.com/office/powerpoint/2010/main" val="3591429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457200"/>
            <a:ext cx="12192001" cy="923330"/>
          </a:xfrm>
          <a:prstGeom prst="rect">
            <a:avLst/>
          </a:prstGeom>
          <a:noFill/>
        </p:spPr>
        <p:txBody>
          <a:bodyPr wrap="square" rtlCol="0">
            <a:spAutoFit/>
          </a:bodyPr>
          <a:lstStyle/>
          <a:p>
            <a:pPr algn="ctr"/>
            <a:r>
              <a:rPr lang="en-US" sz="5400" dirty="0" smtClean="0"/>
              <a:t>Write up (20 points)</a:t>
            </a:r>
            <a:endParaRPr lang="en-US" sz="5400" dirty="0"/>
          </a:p>
        </p:txBody>
      </p:sp>
      <p:sp>
        <p:nvSpPr>
          <p:cNvPr id="3" name="TextBox 2"/>
          <p:cNvSpPr txBox="1"/>
          <p:nvPr/>
        </p:nvSpPr>
        <p:spPr>
          <a:xfrm>
            <a:off x="900963" y="1486545"/>
            <a:ext cx="9922545" cy="4093428"/>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smtClean="0"/>
              <a:t>At the top of the document, include the link for the YouTube video</a:t>
            </a:r>
          </a:p>
          <a:p>
            <a:pPr marL="914400" lvl="1" indent="-457200" algn="just">
              <a:buFont typeface="Arial" panose="020B0604020202020204" pitchFamily="34" charset="0"/>
              <a:buChar char="•"/>
            </a:pPr>
            <a:r>
              <a:rPr lang="en-US" sz="2000" u="sng" dirty="0" smtClean="0"/>
              <a:t>DOUBLE CHECK THE VIDEO IS ACCESSABLE</a:t>
            </a:r>
          </a:p>
          <a:p>
            <a:pPr marL="457200" indent="-457200" algn="just">
              <a:buFont typeface="Arial" panose="020B0604020202020204" pitchFamily="34" charset="0"/>
              <a:buChar char="•"/>
            </a:pPr>
            <a:r>
              <a:rPr lang="en-US" sz="2000" dirty="0" smtClean="0"/>
              <a:t>Play the game several times experimenting with different values for the number of </a:t>
            </a:r>
            <a:r>
              <a:rPr lang="en-US" sz="2000" dirty="0" err="1" smtClean="0"/>
              <a:t>plys</a:t>
            </a:r>
            <a:r>
              <a:rPr lang="en-US" sz="2000" dirty="0" smtClean="0"/>
              <a:t> evaluated and board sizes.</a:t>
            </a:r>
          </a:p>
          <a:p>
            <a:pPr marL="914400" lvl="1" indent="-457200" algn="just">
              <a:buFont typeface="Arial" panose="020B0604020202020204" pitchFamily="34" charset="0"/>
              <a:buChar char="•"/>
            </a:pPr>
            <a:r>
              <a:rPr lang="en-US" sz="2000" dirty="0" smtClean="0"/>
              <a:t>Give a subjective evaluation…</a:t>
            </a:r>
          </a:p>
          <a:p>
            <a:pPr marL="1371600" lvl="2" indent="-457200" algn="just">
              <a:buFont typeface="Arial" panose="020B0604020202020204" pitchFamily="34" charset="0"/>
              <a:buChar char="•"/>
            </a:pPr>
            <a:r>
              <a:rPr lang="en-US" sz="2000" dirty="0" smtClean="0"/>
              <a:t>What values for </a:t>
            </a:r>
            <a:r>
              <a:rPr lang="en-US" sz="2000" dirty="0"/>
              <a:t>the number of </a:t>
            </a:r>
            <a:r>
              <a:rPr lang="en-US" sz="2000" dirty="0" err="1" smtClean="0"/>
              <a:t>plys</a:t>
            </a:r>
            <a:r>
              <a:rPr lang="en-US" sz="2000" dirty="0" smtClean="0"/>
              <a:t> or board size makes the game easy, challenging, too challenging?  Explain how this would impact the human’s experience with the game.</a:t>
            </a:r>
          </a:p>
          <a:p>
            <a:pPr marL="1371600" lvl="2" indent="-457200" algn="just">
              <a:buFont typeface="Arial" panose="020B0604020202020204" pitchFamily="34" charset="0"/>
              <a:buChar char="•"/>
            </a:pPr>
            <a:r>
              <a:rPr lang="en-US" sz="2000" dirty="0"/>
              <a:t>What values for the number of </a:t>
            </a:r>
            <a:r>
              <a:rPr lang="en-US" sz="2000" dirty="0" err="1"/>
              <a:t>plys</a:t>
            </a:r>
            <a:r>
              <a:rPr lang="en-US" sz="2000" dirty="0"/>
              <a:t> or board size makes the game </a:t>
            </a:r>
            <a:r>
              <a:rPr lang="en-US" sz="2000" dirty="0" smtClean="0"/>
              <a:t>run too slow?  Is there a tradeoff between creating a challenging experience and the time it takes for the AI to make a move.</a:t>
            </a:r>
            <a:endParaRPr lang="en-US" sz="2000" dirty="0"/>
          </a:p>
          <a:p>
            <a:pPr marL="1371600" lvl="2" indent="-457200" algn="just">
              <a:buFont typeface="Arial" panose="020B0604020202020204" pitchFamily="34" charset="0"/>
              <a:buChar char="•"/>
            </a:pPr>
            <a:r>
              <a:rPr lang="en-US" sz="2000" dirty="0" smtClean="0"/>
              <a:t>How much deeper into the tree can the AI explore using alpha-beta pruning?  Does this change your answer to the first two questions? (Grad only)</a:t>
            </a:r>
          </a:p>
        </p:txBody>
      </p:sp>
    </p:spTree>
    <p:extLst>
      <p:ext uri="{BB962C8B-B14F-4D97-AF65-F5344CB8AC3E}">
        <p14:creationId xmlns:p14="http://schemas.microsoft.com/office/powerpoint/2010/main" val="8151210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583</TotalTime>
  <Words>936</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Tw Cen MT</vt:lpstr>
      <vt:lpstr>Circuit</vt:lpstr>
      <vt:lpstr>CSC 380: Foundations of Artificial Intelligence  CSC 480: Artificial Intelligence I  Assignment 2: Dots and Boxes  Jonathan F. Gemmell School of Computing DePaul University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POST</vt:lpstr>
    </vt:vector>
  </TitlesOfParts>
  <Company>DePaul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380 Foundations of Artificial Intelligence CSC 480 Artificial Intelligence I</dc:title>
  <dc:creator>Gemmell, Jonathan</dc:creator>
  <cp:lastModifiedBy>Gemmell, Jonathan</cp:lastModifiedBy>
  <cp:revision>51</cp:revision>
  <dcterms:created xsi:type="dcterms:W3CDTF">2015-10-22T19:10:27Z</dcterms:created>
  <dcterms:modified xsi:type="dcterms:W3CDTF">2019-02-01T15:45:46Z</dcterms:modified>
</cp:coreProperties>
</file>