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handoutMasterIdLst>
    <p:handoutMasterId r:id="rId30"/>
  </p:handoutMasterIdLst>
  <p:sldIdLst>
    <p:sldId id="274" r:id="rId2"/>
    <p:sldId id="423" r:id="rId3"/>
    <p:sldId id="276" r:id="rId4"/>
    <p:sldId id="399" r:id="rId5"/>
    <p:sldId id="331" r:id="rId6"/>
    <p:sldId id="415" r:id="rId7"/>
    <p:sldId id="400" r:id="rId8"/>
    <p:sldId id="425" r:id="rId9"/>
    <p:sldId id="401" r:id="rId10"/>
    <p:sldId id="402" r:id="rId11"/>
    <p:sldId id="430" r:id="rId12"/>
    <p:sldId id="377" r:id="rId13"/>
    <p:sldId id="378" r:id="rId14"/>
    <p:sldId id="420" r:id="rId15"/>
    <p:sldId id="431" r:id="rId16"/>
    <p:sldId id="432" r:id="rId17"/>
    <p:sldId id="408" r:id="rId18"/>
    <p:sldId id="427" r:id="rId19"/>
    <p:sldId id="433" r:id="rId20"/>
    <p:sldId id="426" r:id="rId21"/>
    <p:sldId id="417" r:id="rId22"/>
    <p:sldId id="428" r:id="rId23"/>
    <p:sldId id="429" r:id="rId24"/>
    <p:sldId id="413" r:id="rId25"/>
    <p:sldId id="421" r:id="rId26"/>
    <p:sldId id="422" r:id="rId27"/>
    <p:sldId id="409" r:id="rId28"/>
  </p:sldIdLst>
  <p:sldSz cx="9144000" cy="6858000" type="screen4x3"/>
  <p:notesSz cx="91598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744" autoAdjust="0"/>
  </p:normalViewPr>
  <p:slideViewPr>
    <p:cSldViewPr>
      <p:cViewPr>
        <p:scale>
          <a:sx n="80" d="100"/>
          <a:sy n="80" d="100"/>
        </p:scale>
        <p:origin x="-177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5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8477" y="0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CD72738E-F611-469E-A207-E7D727432456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8477" y="6658664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9746587B-842F-4A45-A712-DA41185D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94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8477" y="0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4E0105E7-F2E1-4325-A0C5-465713399B7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27338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5988" y="3329940"/>
            <a:ext cx="7327900" cy="31546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8477" y="6658664"/>
            <a:ext cx="3969279" cy="3505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401F80C7-A819-4A40-800C-C053C48B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9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88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7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2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1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F80C7-A819-4A40-800C-C053C48B2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FCF5-EEBD-4150-AB91-56DEA2DA7B78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E153-B47D-43AD-B7DD-CE7FD0D0C2C9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CEDC-2169-426C-99B3-C3CC21E07467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A743-3C31-4459-84FD-C1C4A61658B9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F32-3FA3-4B7F-9950-89C1B757632E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AE6-A42B-4A48-A688-BEDE1329E638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C8BD-AB2B-49A3-913E-B38D6DC28B13}" type="datetime1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029-A8C1-4515-A8A0-7CDC7A4ED3CA}" type="datetime1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EAC9-3131-48DA-9FB8-708B380F4ADF}" type="datetime1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FB1-2306-4D3E-A549-683294D9DA36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FFB-9141-4C7C-9975-E023B5057EC2}" type="datetime1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A667-261A-4496-8E88-DA3627A3ED84}" type="datetime1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EFF8-A8E8-4FBA-BD8E-CA766626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microsoft.com/office/2007/relationships/hdphoto" Target="../media/hdphoto2.wdp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microsoft.com/office/2007/relationships/hdphoto" Target="../media/hdphoto2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81200"/>
            <a:ext cx="8763000" cy="1676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</a:rPr>
              <a:t>From Care Plans to Care </a:t>
            </a:r>
            <a:r>
              <a:rPr lang="en-US" sz="3600" b="1" dirty="0" smtClean="0">
                <a:solidFill>
                  <a:srgbClr val="C00000"/>
                </a:solidFill>
              </a:rPr>
              <a:t>Coordination: Opportunities for Computer </a:t>
            </a:r>
            <a:r>
              <a:rPr lang="en-US" sz="3600" b="1" dirty="0">
                <a:solidFill>
                  <a:srgbClr val="C00000"/>
                </a:solidFill>
              </a:rPr>
              <a:t>Support of Teamwork in Complex Healthcare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3733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Ofra Amir, Barbara Grosz, Krzysztof </a:t>
            </a:r>
            <a:r>
              <a:rPr lang="en-US" sz="2400" b="1" dirty="0" err="1">
                <a:solidFill>
                  <a:schemeClr val="tx1"/>
                </a:solidFill>
              </a:rPr>
              <a:t>Gajos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Harvard School of Engineering and Applied Sciences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Sonja Swenson, Lee </a:t>
            </a:r>
            <a:r>
              <a:rPr lang="en-US" sz="2400" b="1" dirty="0" smtClean="0">
                <a:solidFill>
                  <a:schemeClr val="tx1"/>
                </a:solidFill>
              </a:rPr>
              <a:t>Sanders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Stanford University</a:t>
            </a:r>
            <a:endParaRPr 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7"/>
    </mc:Choice>
    <mc:Fallback xmlns="">
      <p:transition spd="slow" advTm="978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yncopated Time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i="1" dirty="0" smtClean="0"/>
              <a:t>Different frequencies of seeing the patient</a:t>
            </a:r>
          </a:p>
          <a:p>
            <a:pPr lvl="1"/>
            <a:r>
              <a:rPr lang="en-US" sz="3200" i="1" dirty="0" smtClean="0"/>
              <a:t>Primary care providers:  3 to 4 times a year</a:t>
            </a:r>
          </a:p>
          <a:p>
            <a:pPr lvl="1"/>
            <a:r>
              <a:rPr lang="en-US" sz="3200" i="1" dirty="0" smtClean="0"/>
              <a:t>Specialists: 2 to 3 time a year</a:t>
            </a:r>
          </a:p>
          <a:p>
            <a:pPr lvl="1"/>
            <a:r>
              <a:rPr lang="en-US" sz="3200" i="1" dirty="0" smtClean="0"/>
              <a:t>Therapists: 1 to 3 times a week</a:t>
            </a:r>
          </a:p>
          <a:p>
            <a:pPr marL="0" indent="0">
              <a:buNone/>
            </a:pPr>
            <a:endParaRPr lang="en-US" sz="3500" i="1" dirty="0" smtClean="0"/>
          </a:p>
          <a:p>
            <a:pPr marL="0" indent="0">
              <a:buNone/>
            </a:pPr>
            <a:r>
              <a:rPr lang="en-US" sz="3500" b="1" i="1" dirty="0" smtClean="0"/>
              <a:t>Different information needs:</a:t>
            </a:r>
            <a:endParaRPr lang="en-US" sz="3500" b="1" i="1" dirty="0"/>
          </a:p>
          <a:p>
            <a:pPr marL="0" indent="0">
              <a:buNone/>
            </a:pPr>
            <a:r>
              <a:rPr lang="en-US" sz="3500" i="1" dirty="0" smtClean="0"/>
              <a:t>“A </a:t>
            </a:r>
            <a:r>
              <a:rPr lang="en-US" sz="3500" i="1" dirty="0"/>
              <a:t>doctor asks if she is walking and expects a yes/no </a:t>
            </a:r>
            <a:r>
              <a:rPr lang="en-US" sz="3500" i="1" dirty="0" smtClean="0"/>
              <a:t>answer; a physical therapist will </a:t>
            </a:r>
            <a:r>
              <a:rPr lang="en-US" sz="3500" i="1" dirty="0"/>
              <a:t>ask how she is walking and how much progress </a:t>
            </a:r>
            <a:r>
              <a:rPr lang="en-US" sz="3500" i="1" dirty="0" smtClean="0"/>
              <a:t>she has </a:t>
            </a:r>
            <a:r>
              <a:rPr lang="en-US" sz="3500" i="1" dirty="0"/>
              <a:t>made</a:t>
            </a:r>
            <a:r>
              <a:rPr lang="en-US" sz="3500" i="1" dirty="0" smtClean="0"/>
              <a:t>.” </a:t>
            </a:r>
            <a:r>
              <a:rPr lang="en-US" sz="3500" dirty="0" smtClean="0"/>
              <a:t>(parent)</a:t>
            </a:r>
            <a:endParaRPr lang="en-US" sz="35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2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45"/>
    </mc:Choice>
    <mc:Fallback xmlns="">
      <p:transition spd="slow" advTm="32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Team-Based Care Plans: Ideal vs.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579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FLECS teamwork poses coordination challenges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Principles for successful care plan use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LPFCH,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2014) </a:t>
            </a:r>
            <a:r>
              <a:rPr lang="en-US" dirty="0" smtClean="0"/>
              <a:t>do not hold: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“The plan of care is systematized as a </a:t>
            </a:r>
            <a:r>
              <a:rPr lang="en-US" b="1" i="1" dirty="0" smtClean="0"/>
              <a:t>common, shared document</a:t>
            </a:r>
            <a:r>
              <a:rPr lang="en-US" i="1" dirty="0" smtClean="0"/>
              <a:t>; </a:t>
            </a:r>
            <a:r>
              <a:rPr lang="en-US" i="1" dirty="0"/>
              <a:t>it is </a:t>
            </a:r>
            <a:r>
              <a:rPr lang="en-US" b="1" i="1" dirty="0"/>
              <a:t>used consistently</a:t>
            </a:r>
            <a:r>
              <a:rPr lang="en-US" i="1" dirty="0"/>
              <a:t> by every provider</a:t>
            </a:r>
            <a:r>
              <a:rPr lang="en-US" i="1" dirty="0" smtClean="0"/>
              <a:t>…”</a:t>
            </a:r>
          </a:p>
          <a:p>
            <a:pPr lvl="1">
              <a:spcAft>
                <a:spcPts val="600"/>
              </a:spcAft>
            </a:pPr>
            <a:r>
              <a:rPr lang="en-US" i="1" dirty="0" smtClean="0"/>
              <a:t>“</a:t>
            </a:r>
            <a:r>
              <a:rPr lang="en-US" i="1" dirty="0"/>
              <a:t>The team </a:t>
            </a:r>
            <a:r>
              <a:rPr lang="en-US" b="1" i="1" dirty="0" smtClean="0"/>
              <a:t>monitors progress</a:t>
            </a:r>
            <a:r>
              <a:rPr lang="en-US" i="1" dirty="0" smtClean="0"/>
              <a:t> </a:t>
            </a:r>
            <a:r>
              <a:rPr lang="en-US" i="1" dirty="0"/>
              <a:t>against goals, provides feedback and </a:t>
            </a:r>
            <a:r>
              <a:rPr lang="en-US" b="1" i="1" dirty="0"/>
              <a:t>adjusts the plan </a:t>
            </a:r>
            <a:r>
              <a:rPr lang="en-US" i="1" dirty="0"/>
              <a:t>of care on an ongoing </a:t>
            </a:r>
            <a:r>
              <a:rPr lang="en-US" i="1" dirty="0" smtClean="0"/>
              <a:t>basis…”</a:t>
            </a:r>
            <a:endParaRPr lang="en-US" i="1" dirty="0"/>
          </a:p>
          <a:p>
            <a:pPr lvl="1">
              <a:spcAft>
                <a:spcPts val="600"/>
              </a:spcAft>
            </a:pPr>
            <a:r>
              <a:rPr lang="en-US" i="1" dirty="0" smtClean="0"/>
              <a:t>“Family-centered </a:t>
            </a:r>
            <a:r>
              <a:rPr lang="en-US" i="1" dirty="0"/>
              <a:t>care teams can </a:t>
            </a:r>
            <a:r>
              <a:rPr lang="en-US" b="1" i="1" dirty="0"/>
              <a:t>access the information</a:t>
            </a:r>
            <a:r>
              <a:rPr lang="en-US" i="1" dirty="0"/>
              <a:t> they need </a:t>
            </a:r>
            <a:r>
              <a:rPr lang="en-US" i="1" dirty="0" smtClean="0"/>
              <a:t>to make </a:t>
            </a:r>
            <a:r>
              <a:rPr lang="en-US" b="1" i="1" dirty="0"/>
              <a:t>shared, informed decisions</a:t>
            </a:r>
            <a:r>
              <a:rPr lang="en-US" i="1" dirty="0" smtClean="0"/>
              <a:t>.”</a:t>
            </a:r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2050" name="Picture 2" descr="130331_expectations_vs_realit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b="6216"/>
          <a:stretch/>
        </p:blipFill>
        <p:spPr bwMode="auto">
          <a:xfrm>
            <a:off x="685800" y="2209800"/>
            <a:ext cx="8001000" cy="30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8200" y="5265684"/>
            <a:ext cx="7848600" cy="1219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bg1"/>
                </a:solidFill>
              </a:rPr>
              <a:t>How can technology better </a:t>
            </a:r>
            <a:r>
              <a:rPr lang="en-US" sz="3400" dirty="0" smtClean="0">
                <a:solidFill>
                  <a:schemeClr val="bg1"/>
                </a:solidFill>
              </a:rPr>
              <a:t>support such complex teamwork?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3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76"/>
    </mc:Choice>
    <mc:Fallback xmlns="">
      <p:transition spd="slow" advTm="44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for Supporting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700" b="1" dirty="0"/>
              <a:t>FLECS teamwork </a:t>
            </a:r>
            <a:r>
              <a:rPr lang="en-US" sz="2700" b="1" dirty="0" smtClean="0"/>
              <a:t>goes beyond prior work</a:t>
            </a:r>
          </a:p>
          <a:p>
            <a:pPr>
              <a:spcAft>
                <a:spcPts val="600"/>
              </a:spcAft>
            </a:pPr>
            <a:r>
              <a:rPr lang="en-US" sz="2700" dirty="0" smtClean="0"/>
              <a:t>Supporting healthcare teams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Temporal coordination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Bardram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2000)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Centralized re-planning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Bardram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2010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Mobile home care teams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Pinelle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Gutwin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2006)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700" dirty="0" smtClean="0"/>
              <a:t>CSCW and social science teamwork theories and tools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Hutchins 1996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; Star &amp;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Griesemer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1989;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Hinds and McGrath 2006; Reddy &amp; Spence 2008;…)</a:t>
            </a:r>
          </a:p>
          <a:p>
            <a:pPr>
              <a:spcAft>
                <a:spcPts val="600"/>
              </a:spcAft>
            </a:pPr>
            <a:endParaRPr lang="en-US" sz="2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700" dirty="0" smtClean="0"/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sz="2500" dirty="0"/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9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72"/>
    </mc:Choice>
    <mc:Fallback xmlns="">
      <p:transition spd="slow" advTm="2097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Foundations for Design of Systems </a:t>
            </a:r>
            <a:r>
              <a:rPr lang="en-US" dirty="0" smtClean="0"/>
              <a:t>to Support Complex Care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/>
              <a:t>SharedPlans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(Grosz &amp;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Kraus 1996)</a:t>
            </a:r>
            <a:r>
              <a:rPr lang="en-US" sz="2800" dirty="0" smtClean="0"/>
              <a:t> </a:t>
            </a:r>
            <a:r>
              <a:rPr lang="en-US" sz="2800" dirty="0"/>
              <a:t>: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 computational theory of collaboration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 smtClean="0"/>
              <a:t>“..</a:t>
            </a:r>
            <a:r>
              <a:rPr lang="en-US" sz="2800" i="1" dirty="0"/>
              <a:t>the capabilities needed for collaboration cannot be patched on but must be designed in from the start. </a:t>
            </a:r>
            <a:r>
              <a:rPr lang="he-IL" sz="2800" i="1" dirty="0" smtClean="0"/>
              <a:t>"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lvl="1"/>
            <a:endParaRPr lang="en-US" dirty="0"/>
          </a:p>
        </p:txBody>
      </p:sp>
      <p:pic>
        <p:nvPicPr>
          <p:cNvPr id="3074" name="Picture 2" descr="https://pradananusantara.files.wordpress.com/2011/08/teamwork_teamwork_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 bwMode="auto">
          <a:xfrm>
            <a:off x="2971800" y="2658352"/>
            <a:ext cx="3528848" cy="24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6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31"/>
    </mc:Choice>
    <mc:Fallback xmlns="">
      <p:transition spd="slow" advTm="6293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143000"/>
            <a:ext cx="3833753" cy="156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SharedPlans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534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5756" y="1409699"/>
            <a:ext cx="664844" cy="5137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5400000">
            <a:off x="723900" y="3390900"/>
            <a:ext cx="609600" cy="1143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rot="5400000">
            <a:off x="5595472" y="3365211"/>
            <a:ext cx="609600" cy="115939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18829" y="2013857"/>
            <a:ext cx="671771" cy="50074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209800" y="4729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adjust formula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31971" y="4729842"/>
            <a:ext cx="202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funding &amp; transportation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185522" y="2744651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219200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140899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1600200" y="3710714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87" name="Straight Arrow Connector 86"/>
          <p:cNvCxnSpPr>
            <a:stCxn id="83" idx="4"/>
            <a:endCxn id="86" idx="0"/>
          </p:cNvCxnSpPr>
          <p:nvPr/>
        </p:nvCxnSpPr>
        <p:spPr>
          <a:xfrm flipH="1">
            <a:off x="1857366" y="3195480"/>
            <a:ext cx="2585322" cy="51523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479971" y="3710714"/>
            <a:ext cx="514331" cy="4683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89" name="Straight Arrow Connector 88"/>
          <p:cNvCxnSpPr>
            <a:stCxn id="83" idx="4"/>
            <a:endCxn id="88" idx="0"/>
          </p:cNvCxnSpPr>
          <p:nvPr/>
        </p:nvCxnSpPr>
        <p:spPr>
          <a:xfrm>
            <a:off x="4442687" y="3195481"/>
            <a:ext cx="2294449" cy="515233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92049" y="2606726"/>
            <a:ext cx="19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follow family priorities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7200" y="3586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move to oral feeds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20573" y="3586842"/>
            <a:ext cx="132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go on family trip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93" name="Straight Arrow Connector 92"/>
          <p:cNvCxnSpPr>
            <a:stCxn id="86" idx="4"/>
            <a:endCxn id="84" idx="0"/>
          </p:cNvCxnSpPr>
          <p:nvPr/>
        </p:nvCxnSpPr>
        <p:spPr>
          <a:xfrm flipH="1">
            <a:off x="1476366" y="4161543"/>
            <a:ext cx="381000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4"/>
            <a:endCxn id="85" idx="0"/>
          </p:cNvCxnSpPr>
          <p:nvPr/>
        </p:nvCxnSpPr>
        <p:spPr>
          <a:xfrm>
            <a:off x="1857366" y="4161543"/>
            <a:ext cx="1540699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0" y="4577442"/>
            <a:ext cx="144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improve mouth muscle tone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394405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97" name="Straight Arrow Connector 96"/>
          <p:cNvCxnSpPr>
            <a:stCxn id="88" idx="4"/>
            <a:endCxn id="96" idx="0"/>
          </p:cNvCxnSpPr>
          <p:nvPr/>
        </p:nvCxnSpPr>
        <p:spPr>
          <a:xfrm flipH="1">
            <a:off x="5651571" y="4179108"/>
            <a:ext cx="1085566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943869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00" name="Straight Arrow Connector 99"/>
          <p:cNvCxnSpPr>
            <a:stCxn id="88" idx="4"/>
            <a:endCxn id="99" idx="0"/>
          </p:cNvCxnSpPr>
          <p:nvPr/>
        </p:nvCxnSpPr>
        <p:spPr>
          <a:xfrm>
            <a:off x="6737137" y="4179108"/>
            <a:ext cx="1463898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45536" y="2635711"/>
            <a:ext cx="41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{parents, primary care provider, specialists, therapists, community members}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0400" y="3510642"/>
            <a:ext cx="205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{primary care provider,  physical therapist, social worker}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43973" y="3510642"/>
            <a:ext cx="320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{primary care provider, gastroenterologist, occupational therapist, nutritionist}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91000" y="4729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arrange equipment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94505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16347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72369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400105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5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33"/>
    </mc:Choice>
    <mc:Fallback xmlns="">
      <p:transition spd="slow" advTm="238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 animBg="1"/>
      <p:bldP spid="71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219200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4729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adjust formula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1000" y="4729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arrange equipment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0573" y="3586842"/>
            <a:ext cx="132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go on family trip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3586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move to oral feeds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143000"/>
            <a:ext cx="3833753" cy="156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SharedPlans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534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5808" y="1371600"/>
            <a:ext cx="2058391" cy="6280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5400000">
            <a:off x="264074" y="4408754"/>
            <a:ext cx="921327" cy="13500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rot="5400000">
            <a:off x="4362241" y="4530099"/>
            <a:ext cx="921328" cy="1143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6800" y="2061358"/>
            <a:ext cx="20574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5400000">
            <a:off x="2206335" y="4623618"/>
            <a:ext cx="921327" cy="91439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31971" y="4729842"/>
            <a:ext cx="202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funding &amp; transportation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85522" y="2744651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40899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3710714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1857366" y="3195480"/>
            <a:ext cx="2585322" cy="51523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79971" y="3710714"/>
            <a:ext cx="514331" cy="4683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>
            <a:off x="4442687" y="3195481"/>
            <a:ext cx="2294449" cy="515233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2049" y="2606726"/>
            <a:ext cx="19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follow family priorities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2" idx="0"/>
          </p:cNvCxnSpPr>
          <p:nvPr/>
        </p:nvCxnSpPr>
        <p:spPr>
          <a:xfrm flipH="1">
            <a:off x="1476366" y="4161543"/>
            <a:ext cx="381000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4"/>
            <a:endCxn id="23" idx="0"/>
          </p:cNvCxnSpPr>
          <p:nvPr/>
        </p:nvCxnSpPr>
        <p:spPr>
          <a:xfrm>
            <a:off x="1857366" y="4161543"/>
            <a:ext cx="1540699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394405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35" name="Straight Arrow Connector 34"/>
          <p:cNvCxnSpPr>
            <a:stCxn id="26" idx="4"/>
            <a:endCxn id="34" idx="0"/>
          </p:cNvCxnSpPr>
          <p:nvPr/>
        </p:nvCxnSpPr>
        <p:spPr>
          <a:xfrm flipH="1">
            <a:off x="5651571" y="4179108"/>
            <a:ext cx="1085566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943869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37" name="Straight Arrow Connector 36"/>
          <p:cNvCxnSpPr>
            <a:stCxn id="26" idx="4"/>
            <a:endCxn id="36" idx="0"/>
          </p:cNvCxnSpPr>
          <p:nvPr/>
        </p:nvCxnSpPr>
        <p:spPr>
          <a:xfrm>
            <a:off x="6737137" y="4179108"/>
            <a:ext cx="1463898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5536" y="2635711"/>
            <a:ext cx="41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{parents, primary care provider, specialists, therapists, community members}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400" y="3510642"/>
            <a:ext cx="205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{primary care provider,  physical therapist, social worker}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3973" y="3510642"/>
            <a:ext cx="320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{primary care provider, gastroenterologist, occupational therapist, nutritionist}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94505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6347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2369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00105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5400000">
            <a:off x="6784386" y="4332313"/>
            <a:ext cx="921328" cy="151189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0" y="4577442"/>
            <a:ext cx="144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improve mouth muscle tone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7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48"/>
    </mc:Choice>
    <mc:Fallback xmlns="">
      <p:transition spd="slow" advTm="1714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>
            <a:stCxn id="28" idx="4"/>
            <a:endCxn id="35" idx="0"/>
          </p:cNvCxnSpPr>
          <p:nvPr/>
        </p:nvCxnSpPr>
        <p:spPr>
          <a:xfrm>
            <a:off x="6737137" y="4179108"/>
            <a:ext cx="1463898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5" idx="0"/>
          </p:cNvCxnSpPr>
          <p:nvPr/>
        </p:nvCxnSpPr>
        <p:spPr>
          <a:xfrm>
            <a:off x="1857366" y="4161543"/>
            <a:ext cx="1540699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4"/>
            <a:endCxn id="26" idx="0"/>
          </p:cNvCxnSpPr>
          <p:nvPr/>
        </p:nvCxnSpPr>
        <p:spPr>
          <a:xfrm flipH="1">
            <a:off x="1857366" y="3195480"/>
            <a:ext cx="2585322" cy="51523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00200" y="3710714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4577442"/>
            <a:ext cx="144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improve mouth muscle tone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143000"/>
            <a:ext cx="3833753" cy="156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SharedPlans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534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9746" y="1364673"/>
            <a:ext cx="1072932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5400000">
            <a:off x="3162691" y="2351288"/>
            <a:ext cx="921327" cy="32420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rot="5400000">
            <a:off x="7342216" y="3213887"/>
            <a:ext cx="1203304" cy="179086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9746" y="2022762"/>
            <a:ext cx="1072932" cy="5680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19200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4729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adjust formula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4729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arrange equipment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0573" y="3586842"/>
            <a:ext cx="132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go on family trip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586842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move to oral feeds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31971" y="4729842"/>
            <a:ext cx="202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funding &amp; transportation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85522" y="2744651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40899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79971" y="3710714"/>
            <a:ext cx="514331" cy="4683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9" name="Straight Arrow Connector 28"/>
          <p:cNvCxnSpPr>
            <a:stCxn id="24" idx="4"/>
            <a:endCxn id="28" idx="0"/>
          </p:cNvCxnSpPr>
          <p:nvPr/>
        </p:nvCxnSpPr>
        <p:spPr>
          <a:xfrm>
            <a:off x="4442687" y="3195481"/>
            <a:ext cx="2294449" cy="515233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2049" y="2606726"/>
            <a:ext cx="19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follow family priorities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15" idx="0"/>
          </p:cNvCxnSpPr>
          <p:nvPr/>
        </p:nvCxnSpPr>
        <p:spPr>
          <a:xfrm flipH="1">
            <a:off x="1476366" y="4161543"/>
            <a:ext cx="381000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394405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3" idx="0"/>
          </p:cNvCxnSpPr>
          <p:nvPr/>
        </p:nvCxnSpPr>
        <p:spPr>
          <a:xfrm flipH="1">
            <a:off x="5651571" y="4179108"/>
            <a:ext cx="1085566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43869" y="4901079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5536" y="2635711"/>
            <a:ext cx="41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{parents, primary care provider, specialists, therapists, community members}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0400" y="3510642"/>
            <a:ext cx="205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{primary care provider,  physical therapist, social worker}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4505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16347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2369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00105" y="4935050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43973" y="3510642"/>
            <a:ext cx="320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{primary care provider, gastroenterologist, occupational therapist, nutritionist}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21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2"/>
    </mc:Choice>
    <mc:Fallback xmlns="">
      <p:transition spd="slow" advTm="1441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299554" y="38757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adjust formula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8763001" cy="1143000"/>
          </a:xfrm>
        </p:spPr>
        <p:txBody>
          <a:bodyPr>
            <a:noAutofit/>
          </a:bodyPr>
          <a:lstStyle/>
          <a:p>
            <a:r>
              <a:rPr lang="en-US" sz="4000" dirty="0"/>
              <a:t>Agreement on </a:t>
            </a:r>
            <a:r>
              <a:rPr lang="en-US" sz="4000" dirty="0" smtClean="0"/>
              <a:t>High-Level Approach, Mutual Beliefs</a:t>
            </a:r>
            <a:endParaRPr lang="en-US" sz="4000" dirty="0"/>
          </a:p>
        </p:txBody>
      </p:sp>
      <p:sp>
        <p:nvSpPr>
          <p:cNvPr id="72" name="TextBox 71"/>
          <p:cNvSpPr txBox="1"/>
          <p:nvPr/>
        </p:nvSpPr>
        <p:spPr>
          <a:xfrm>
            <a:off x="6521725" y="3875716"/>
            <a:ext cx="202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funding &amp; transportation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275276" y="1890525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308954" y="4046953"/>
            <a:ext cx="514331" cy="4508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230653" y="4046953"/>
            <a:ext cx="514331" cy="4508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689954" y="2856588"/>
            <a:ext cx="514331" cy="45082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6" idx="0"/>
          </p:cNvCxnSpPr>
          <p:nvPr/>
        </p:nvCxnSpPr>
        <p:spPr>
          <a:xfrm flipH="1">
            <a:off x="1947120" y="2341354"/>
            <a:ext cx="2585322" cy="51523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569725" y="2856588"/>
            <a:ext cx="514331" cy="4683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79" name="Straight Arrow Connector 78"/>
          <p:cNvCxnSpPr>
            <a:stCxn id="73" idx="4"/>
            <a:endCxn id="78" idx="0"/>
          </p:cNvCxnSpPr>
          <p:nvPr/>
        </p:nvCxnSpPr>
        <p:spPr>
          <a:xfrm>
            <a:off x="4532441" y="2341355"/>
            <a:ext cx="2294449" cy="515233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81803" y="1752600"/>
            <a:ext cx="19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follow family priorities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6954" y="27327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move to oral feeds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31064" y="2819400"/>
            <a:ext cx="132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go on family trip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83" name="Straight Arrow Connector 82"/>
          <p:cNvCxnSpPr>
            <a:stCxn id="76" idx="4"/>
            <a:endCxn id="74" idx="0"/>
          </p:cNvCxnSpPr>
          <p:nvPr/>
        </p:nvCxnSpPr>
        <p:spPr>
          <a:xfrm flipH="1">
            <a:off x="1566120" y="3307417"/>
            <a:ext cx="381000" cy="7395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4"/>
            <a:endCxn id="75" idx="0"/>
          </p:cNvCxnSpPr>
          <p:nvPr/>
        </p:nvCxnSpPr>
        <p:spPr>
          <a:xfrm>
            <a:off x="1947120" y="3307417"/>
            <a:ext cx="1540699" cy="7395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754" y="3723316"/>
            <a:ext cx="144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improve mouth muscle tone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84159" y="4046953"/>
            <a:ext cx="514331" cy="4508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8" idx="4"/>
            <a:endCxn id="87" idx="0"/>
          </p:cNvCxnSpPr>
          <p:nvPr/>
        </p:nvCxnSpPr>
        <p:spPr>
          <a:xfrm flipH="1">
            <a:off x="5741325" y="3324982"/>
            <a:ext cx="1085566" cy="7219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033623" y="4046953"/>
            <a:ext cx="514331" cy="4508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78" idx="4"/>
            <a:endCxn id="90" idx="0"/>
          </p:cNvCxnSpPr>
          <p:nvPr/>
        </p:nvCxnSpPr>
        <p:spPr>
          <a:xfrm>
            <a:off x="6826891" y="3324982"/>
            <a:ext cx="1463898" cy="7219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35290" y="1781585"/>
            <a:ext cx="41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{parents, primary care provider, specialists, therapists, community members}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76353" y="2732716"/>
            <a:ext cx="1859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{primary care provider</a:t>
            </a:r>
            <a:r>
              <a:rPr lang="en-US" i="1" dirty="0">
                <a:solidFill>
                  <a:schemeClr val="accent3"/>
                </a:solidFill>
              </a:rPr>
              <a:t>, </a:t>
            </a:r>
            <a:r>
              <a:rPr lang="en-US" i="1" dirty="0" smtClean="0">
                <a:solidFill>
                  <a:schemeClr val="accent3"/>
                </a:solidFill>
              </a:rPr>
              <a:t> physical therapist, social worker}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23354" y="2656516"/>
            <a:ext cx="320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{primary care provider, gastroenterologist, occupational therapist, nutritionist}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80754" y="38757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arrange equipment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5639" y="406340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{…}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7481" y="406340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{…}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63503" y="406340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{…}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91239" y="406340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{…}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095717" y="3216614"/>
            <a:ext cx="1428667" cy="373894"/>
          </a:xfrm>
          <a:custGeom>
            <a:avLst/>
            <a:gdLst>
              <a:gd name="connsiteX0" fmla="*/ 161833 w 1428667"/>
              <a:gd name="connsiteY0" fmla="*/ 21886 h 373894"/>
              <a:gd name="connsiteX1" fmla="*/ 1285783 w 1428667"/>
              <a:gd name="connsiteY1" fmla="*/ 59986 h 373894"/>
              <a:gd name="connsiteX2" fmla="*/ 1285783 w 1428667"/>
              <a:gd name="connsiteY2" fmla="*/ 345736 h 373894"/>
              <a:gd name="connsiteX3" fmla="*/ 123733 w 1428667"/>
              <a:gd name="connsiteY3" fmla="*/ 326686 h 373894"/>
              <a:gd name="connsiteX4" fmla="*/ 161833 w 1428667"/>
              <a:gd name="connsiteY4" fmla="*/ 21886 h 3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667" h="373894">
                <a:moveTo>
                  <a:pt x="161833" y="21886"/>
                </a:moveTo>
                <a:cubicBezTo>
                  <a:pt x="355508" y="-22564"/>
                  <a:pt x="1098458" y="6011"/>
                  <a:pt x="1285783" y="59986"/>
                </a:cubicBezTo>
                <a:cubicBezTo>
                  <a:pt x="1473108" y="113961"/>
                  <a:pt x="1479458" y="301286"/>
                  <a:pt x="1285783" y="345736"/>
                </a:cubicBezTo>
                <a:cubicBezTo>
                  <a:pt x="1092108" y="390186"/>
                  <a:pt x="307883" y="380661"/>
                  <a:pt x="123733" y="326686"/>
                </a:cubicBezTo>
                <a:cubicBezTo>
                  <a:pt x="-60417" y="272711"/>
                  <a:pt x="-31842" y="66336"/>
                  <a:pt x="161833" y="2188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5329" y="2705561"/>
            <a:ext cx="4217938" cy="2392413"/>
          </a:xfrm>
          <a:custGeom>
            <a:avLst/>
            <a:gdLst>
              <a:gd name="connsiteX0" fmla="*/ 1867771 w 4217938"/>
              <a:gd name="connsiteY0" fmla="*/ 28114 h 2392413"/>
              <a:gd name="connsiteX1" fmla="*/ 2153521 w 4217938"/>
              <a:gd name="connsiteY1" fmla="*/ 161464 h 2392413"/>
              <a:gd name="connsiteX2" fmla="*/ 2182096 w 4217938"/>
              <a:gd name="connsiteY2" fmla="*/ 571039 h 2392413"/>
              <a:gd name="connsiteX3" fmla="*/ 2467846 w 4217938"/>
              <a:gd name="connsiteY3" fmla="*/ 761539 h 2392413"/>
              <a:gd name="connsiteX4" fmla="*/ 3572746 w 4217938"/>
              <a:gd name="connsiteY4" fmla="*/ 1218739 h 2392413"/>
              <a:gd name="connsiteX5" fmla="*/ 4144246 w 4217938"/>
              <a:gd name="connsiteY5" fmla="*/ 1390189 h 2392413"/>
              <a:gd name="connsiteX6" fmla="*/ 4201396 w 4217938"/>
              <a:gd name="connsiteY6" fmla="*/ 1952164 h 2392413"/>
              <a:gd name="connsiteX7" fmla="*/ 4058521 w 4217938"/>
              <a:gd name="connsiteY7" fmla="*/ 2295064 h 2392413"/>
              <a:gd name="connsiteX8" fmla="*/ 3715621 w 4217938"/>
              <a:gd name="connsiteY8" fmla="*/ 2390314 h 2392413"/>
              <a:gd name="connsiteX9" fmla="*/ 943846 w 4217938"/>
              <a:gd name="connsiteY9" fmla="*/ 2342689 h 2392413"/>
              <a:gd name="connsiteX10" fmla="*/ 181846 w 4217938"/>
              <a:gd name="connsiteY10" fmla="*/ 2142664 h 2392413"/>
              <a:gd name="connsiteX11" fmla="*/ 58021 w 4217938"/>
              <a:gd name="connsiteY11" fmla="*/ 1790239 h 2392413"/>
              <a:gd name="connsiteX12" fmla="*/ 29446 w 4217938"/>
              <a:gd name="connsiteY12" fmla="*/ 1075864 h 2392413"/>
              <a:gd name="connsiteX13" fmla="*/ 477121 w 4217938"/>
              <a:gd name="connsiteY13" fmla="*/ 771064 h 2392413"/>
              <a:gd name="connsiteX14" fmla="*/ 534271 w 4217938"/>
              <a:gd name="connsiteY14" fmla="*/ 75739 h 2392413"/>
              <a:gd name="connsiteX15" fmla="*/ 1867771 w 4217938"/>
              <a:gd name="connsiteY15" fmla="*/ 28114 h 239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17938" h="2392413">
                <a:moveTo>
                  <a:pt x="1867771" y="28114"/>
                </a:moveTo>
                <a:cubicBezTo>
                  <a:pt x="2137646" y="42401"/>
                  <a:pt x="2101134" y="70977"/>
                  <a:pt x="2153521" y="161464"/>
                </a:cubicBezTo>
                <a:cubicBezTo>
                  <a:pt x="2205909" y="251952"/>
                  <a:pt x="2129709" y="471027"/>
                  <a:pt x="2182096" y="571039"/>
                </a:cubicBezTo>
                <a:cubicBezTo>
                  <a:pt x="2234483" y="671051"/>
                  <a:pt x="2236071" y="653589"/>
                  <a:pt x="2467846" y="761539"/>
                </a:cubicBezTo>
                <a:cubicBezTo>
                  <a:pt x="2699621" y="869489"/>
                  <a:pt x="3293346" y="1113964"/>
                  <a:pt x="3572746" y="1218739"/>
                </a:cubicBezTo>
                <a:cubicBezTo>
                  <a:pt x="3852146" y="1323514"/>
                  <a:pt x="4039471" y="1267952"/>
                  <a:pt x="4144246" y="1390189"/>
                </a:cubicBezTo>
                <a:cubicBezTo>
                  <a:pt x="4249021" y="1512427"/>
                  <a:pt x="4215684" y="1801352"/>
                  <a:pt x="4201396" y="1952164"/>
                </a:cubicBezTo>
                <a:cubicBezTo>
                  <a:pt x="4187109" y="2102977"/>
                  <a:pt x="4139484" y="2222039"/>
                  <a:pt x="4058521" y="2295064"/>
                </a:cubicBezTo>
                <a:cubicBezTo>
                  <a:pt x="3977559" y="2368089"/>
                  <a:pt x="3715621" y="2390314"/>
                  <a:pt x="3715621" y="2390314"/>
                </a:cubicBezTo>
                <a:cubicBezTo>
                  <a:pt x="3196509" y="2398251"/>
                  <a:pt x="1532808" y="2383964"/>
                  <a:pt x="943846" y="2342689"/>
                </a:cubicBezTo>
                <a:cubicBezTo>
                  <a:pt x="354884" y="2301414"/>
                  <a:pt x="329483" y="2234739"/>
                  <a:pt x="181846" y="2142664"/>
                </a:cubicBezTo>
                <a:cubicBezTo>
                  <a:pt x="34209" y="2050589"/>
                  <a:pt x="83421" y="1968039"/>
                  <a:pt x="58021" y="1790239"/>
                </a:cubicBezTo>
                <a:cubicBezTo>
                  <a:pt x="32621" y="1612439"/>
                  <a:pt x="-40404" y="1245726"/>
                  <a:pt x="29446" y="1075864"/>
                </a:cubicBezTo>
                <a:cubicBezTo>
                  <a:pt x="99296" y="906002"/>
                  <a:pt x="392984" y="937751"/>
                  <a:pt x="477121" y="771064"/>
                </a:cubicBezTo>
                <a:cubicBezTo>
                  <a:pt x="561258" y="604377"/>
                  <a:pt x="302496" y="199564"/>
                  <a:pt x="534271" y="75739"/>
                </a:cubicBezTo>
                <a:cubicBezTo>
                  <a:pt x="766046" y="-48086"/>
                  <a:pt x="1597896" y="13827"/>
                  <a:pt x="1867771" y="281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9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75"/>
    </mc:Choice>
    <mc:Fallback xmlns="">
      <p:transition spd="slow" advTm="52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8763001" cy="1143000"/>
          </a:xfrm>
        </p:spPr>
        <p:txBody>
          <a:bodyPr>
            <a:noAutofit/>
          </a:bodyPr>
          <a:lstStyle/>
          <a:p>
            <a:r>
              <a:rPr lang="en-US" sz="4000" dirty="0"/>
              <a:t>Agreement on High-Level Approach, Mutual Beliefs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0101" y="4233722"/>
            <a:ext cx="7675179" cy="17098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Opportunity for Technology Support: 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make care plan “ever-present”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adapt presentation to team members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00100" y="1676400"/>
            <a:ext cx="7675179" cy="1752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Current Systems: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care plans are not integrated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no adaptation of plan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9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7"/>
    </mc:Choice>
    <mc:Fallback xmlns="">
      <p:transition spd="slow" advTm="297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Dynamically Evolving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534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44240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400" y="44240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8770" y="44240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3370" y="44240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08171" y="3799516"/>
            <a:ext cx="202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funding &amp; transportation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61722" y="1814325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39707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17099" y="39707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76400" y="2780388"/>
            <a:ext cx="514331" cy="45082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0" name="Straight Arrow Connector 9"/>
          <p:cNvCxnSpPr>
            <a:stCxn id="6" idx="4"/>
            <a:endCxn id="9" idx="0"/>
          </p:cNvCxnSpPr>
          <p:nvPr/>
        </p:nvCxnSpPr>
        <p:spPr>
          <a:xfrm flipH="1">
            <a:off x="1933566" y="2265154"/>
            <a:ext cx="2585322" cy="51523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56171" y="2780388"/>
            <a:ext cx="514331" cy="4683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>
            <a:off x="4518887" y="2265155"/>
            <a:ext cx="2294449" cy="515233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8249" y="1676400"/>
            <a:ext cx="19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follow family priorities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26565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move to oral feeds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1" y="2656516"/>
            <a:ext cx="140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go on family trip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7" idx="0"/>
          </p:cNvCxnSpPr>
          <p:nvPr/>
        </p:nvCxnSpPr>
        <p:spPr>
          <a:xfrm flipH="1">
            <a:off x="1552566" y="3231217"/>
            <a:ext cx="381000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8" idx="0"/>
          </p:cNvCxnSpPr>
          <p:nvPr/>
        </p:nvCxnSpPr>
        <p:spPr>
          <a:xfrm>
            <a:off x="1933566" y="3231217"/>
            <a:ext cx="1540699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" y="3647116"/>
            <a:ext cx="144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improve mouth muscle tone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37995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adjust formula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470605" y="39707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1" name="Straight Arrow Connector 20"/>
          <p:cNvCxnSpPr>
            <a:stCxn id="11" idx="4"/>
            <a:endCxn id="20" idx="0"/>
          </p:cNvCxnSpPr>
          <p:nvPr/>
        </p:nvCxnSpPr>
        <p:spPr>
          <a:xfrm flipH="1">
            <a:off x="5727771" y="3248782"/>
            <a:ext cx="1085566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4"/>
          </p:cNvCxnSpPr>
          <p:nvPr/>
        </p:nvCxnSpPr>
        <p:spPr>
          <a:xfrm>
            <a:off x="5727771" y="4421582"/>
            <a:ext cx="0" cy="28346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0069" y="39707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3" idx="0"/>
          </p:cNvCxnSpPr>
          <p:nvPr/>
        </p:nvCxnSpPr>
        <p:spPr>
          <a:xfrm>
            <a:off x="6813337" y="3248782"/>
            <a:ext cx="1463898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4"/>
          </p:cNvCxnSpPr>
          <p:nvPr/>
        </p:nvCxnSpPr>
        <p:spPr>
          <a:xfrm flipH="1">
            <a:off x="8277234" y="4421582"/>
            <a:ext cx="1" cy="28346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</p:cNvCxnSpPr>
          <p:nvPr/>
        </p:nvCxnSpPr>
        <p:spPr>
          <a:xfrm>
            <a:off x="1552566" y="4421582"/>
            <a:ext cx="0" cy="286892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4"/>
          </p:cNvCxnSpPr>
          <p:nvPr/>
        </p:nvCxnSpPr>
        <p:spPr>
          <a:xfrm>
            <a:off x="3474265" y="4421582"/>
            <a:ext cx="0" cy="286892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7200" y="37995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arrange equipment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69336" y="1676400"/>
            <a:ext cx="41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{parents, primary care provider, specialists, therapists, community members}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86599" y="2627531"/>
            <a:ext cx="198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{primary care provider,  physical therapist, social worker}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33600" y="2590800"/>
            <a:ext cx="320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{primary care provider, gastroenterologist, occupational therapist, nutritionist}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2600" y="3958219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4442" y="3958219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0464" y="3958219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58200" y="3958219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3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37"/>
    </mc:Choice>
    <mc:Fallback xmlns="">
      <p:transition spd="slow" advTm="21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4" grpId="0"/>
      <p:bldP spid="35" grpId="0"/>
      <p:bldP spid="36" grpId="0"/>
      <p:bldP spid="6" grpId="0" animBg="1"/>
      <p:bldP spid="7" grpId="0" animBg="1"/>
      <p:bldP spid="8" grpId="0" animBg="1"/>
      <p:bldP spid="9" grpId="0" animBg="1"/>
      <p:bldP spid="11" grpId="0" animBg="1"/>
      <p:bldP spid="13" grpId="0"/>
      <p:bldP spid="14" grpId="0"/>
      <p:bldP spid="15" grpId="0"/>
      <p:bldP spid="18" grpId="0"/>
      <p:bldP spid="19" grpId="0"/>
      <p:bldP spid="20" grpId="0" animBg="1"/>
      <p:bldP spid="23" grpId="0" animBg="1"/>
      <p:bldP spid="33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91708"/>
            <a:ext cx="6304234" cy="89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Straight Connector 87"/>
          <p:cNvCxnSpPr/>
          <p:nvPr/>
        </p:nvCxnSpPr>
        <p:spPr>
          <a:xfrm>
            <a:off x="2971800" y="1452959"/>
            <a:ext cx="0" cy="4719241"/>
          </a:xfrm>
          <a:prstGeom prst="line">
            <a:avLst/>
          </a:prstGeom>
          <a:ln>
            <a:solidFill>
              <a:schemeClr val="accent6">
                <a:alpha val="28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57800" y="1452959"/>
            <a:ext cx="0" cy="4719241"/>
          </a:xfrm>
          <a:prstGeom prst="line">
            <a:avLst/>
          </a:prstGeom>
          <a:ln>
            <a:solidFill>
              <a:schemeClr val="accent6">
                <a:alpha val="28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400800" y="1392758"/>
            <a:ext cx="0" cy="4779442"/>
          </a:xfrm>
          <a:prstGeom prst="line">
            <a:avLst/>
          </a:prstGeom>
          <a:ln>
            <a:solidFill>
              <a:schemeClr val="accent6">
                <a:alpha val="28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391400" y="1452959"/>
            <a:ext cx="0" cy="4719241"/>
          </a:xfrm>
          <a:prstGeom prst="line">
            <a:avLst/>
          </a:prstGeom>
          <a:ln>
            <a:solidFill>
              <a:schemeClr val="accent6">
                <a:alpha val="28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64724" y="4038554"/>
            <a:ext cx="1130328" cy="739669"/>
            <a:chOff x="1600200" y="419094"/>
            <a:chExt cx="2324099" cy="2425161"/>
          </a:xfrm>
        </p:grpSpPr>
        <p:pic>
          <p:nvPicPr>
            <p:cNvPr id="161" name="Picture 4" descr="https://encrypted-tbn2.gstatic.com/images?q=tbn:ANd9GcTU00WDAakXZo4arBKWGRzv6A6P6PkFng6kQRP1fQaPUHhsMw43tQ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19094"/>
              <a:ext cx="1714499" cy="171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4" descr="https://encrypted-tbn2.gstatic.com/images?q=tbn:ANd9GcTU00WDAakXZo4arBKWGRzv6A6P6PkFng6kQRP1fQaPUHhsMw43tQ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19094"/>
              <a:ext cx="1714499" cy="171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1854200" y="1835143"/>
              <a:ext cx="1790698" cy="1009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/>
                <a:t>Parents</a:t>
              </a:r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2530571" y="2104254"/>
            <a:ext cx="11623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530571" y="1932755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699809" y="1927711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564932" y="2835434"/>
            <a:ext cx="1420319" cy="1031198"/>
            <a:chOff x="-94175" y="4038600"/>
            <a:chExt cx="2575377" cy="1994829"/>
          </a:xfrm>
        </p:grpSpPr>
        <p:pic>
          <p:nvPicPr>
            <p:cNvPr id="159" name="Picture 10" descr="https://encrypted-tbn2.gstatic.com/images?q=tbn:ANd9GcSeeCNTEH8r82xkKuWDi2KUlQH4bSE0mverscubkPw9M2GbjnSZq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577" y="4038600"/>
              <a:ext cx="882650" cy="88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TextBox 159"/>
            <p:cNvSpPr txBox="1"/>
            <p:nvPr/>
          </p:nvSpPr>
          <p:spPr>
            <a:xfrm>
              <a:off x="-94175" y="4902195"/>
              <a:ext cx="2575377" cy="11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/>
                <a:t>Primary Care Provider</a:t>
              </a:r>
              <a:endParaRPr lang="en-US" sz="1600" b="1" u="sng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27097" y="1927597"/>
            <a:ext cx="897203" cy="844673"/>
            <a:chOff x="6662302" y="5486400"/>
            <a:chExt cx="1058700" cy="1063358"/>
          </a:xfrm>
        </p:grpSpPr>
        <p:pic>
          <p:nvPicPr>
            <p:cNvPr id="157" name="Picture 4" descr="http://files.softicons.com/download/toolbar-icons/vista-people-icons-by-icons-land/png/256x256/Medical/Nurse_Male_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1" y="5486400"/>
              <a:ext cx="493168" cy="493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TextBox 157"/>
            <p:cNvSpPr txBox="1"/>
            <p:nvPr/>
          </p:nvSpPr>
          <p:spPr>
            <a:xfrm>
              <a:off x="6662302" y="5968568"/>
              <a:ext cx="1058700" cy="58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smtClean="0"/>
                <a:t>Physical Therapist</a:t>
              </a:r>
              <a:endParaRPr lang="en-US" sz="1200" b="1" u="sng" dirty="0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1683455" y="1700614"/>
            <a:ext cx="65150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64932" y="1452961"/>
            <a:ext cx="1204551" cy="733415"/>
            <a:chOff x="-360622" y="5689312"/>
            <a:chExt cx="1816522" cy="1179979"/>
          </a:xfrm>
        </p:grpSpPr>
        <p:pic>
          <p:nvPicPr>
            <p:cNvPr id="155" name="Picture 6" descr="https://encrypted-tbn3.gstatic.com/images?q=tbn:ANd9GcQqdh4JuF-pj5hwIT_l81vVKXyvfSnYOgzBfj_dvUvaHFVZMQJ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0" y="5689312"/>
              <a:ext cx="887236" cy="682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TextBox 155"/>
            <p:cNvSpPr txBox="1"/>
            <p:nvPr/>
          </p:nvSpPr>
          <p:spPr>
            <a:xfrm>
              <a:off x="-360622" y="6324597"/>
              <a:ext cx="1816522" cy="544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/>
                <a:t>Neurologist</a:t>
              </a:r>
              <a:endParaRPr lang="en-US" sz="1600" b="1" u="sng" dirty="0"/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4999131" y="5812934"/>
            <a:ext cx="24461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89605" y="5621259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445232" y="5621259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986334" y="5125948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986334" y="5356385"/>
            <a:ext cx="12983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68597" y="5528228"/>
            <a:ext cx="1279012" cy="643972"/>
            <a:chOff x="4041970" y="4734859"/>
            <a:chExt cx="1509234" cy="810695"/>
          </a:xfrm>
        </p:grpSpPr>
        <p:pic>
          <p:nvPicPr>
            <p:cNvPr id="153" name="Picture 12" descr="https://encrypted-tbn0.gstatic.com/images?q=tbn:ANd9GcT2BGS5l2Me_s6iUuORRDaKEmPEDHBxmgsj5S2SeEU45JcEvRB61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734859"/>
              <a:ext cx="574402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/>
            <p:cNvSpPr txBox="1"/>
            <p:nvPr/>
          </p:nvSpPr>
          <p:spPr>
            <a:xfrm>
              <a:off x="4041970" y="5207000"/>
              <a:ext cx="1509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/>
                <a:t>School nurse</a:t>
              </a:r>
              <a:endParaRPr lang="en-US" sz="1600" b="1" u="sng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3792" y="5009934"/>
            <a:ext cx="1431441" cy="736437"/>
            <a:chOff x="6216991" y="5105400"/>
            <a:chExt cx="1689100" cy="927100"/>
          </a:xfrm>
        </p:grpSpPr>
        <p:pic>
          <p:nvPicPr>
            <p:cNvPr id="151" name="Picture 10" descr="https://encrypted-tbn2.gstatic.com/images?q=tbn:ANd9GcQJCryVRRjn1AYVRMHZagsvE0ohmXIUNxMXFPyt1Otawd216plvhA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582" y="5105400"/>
              <a:ext cx="493518" cy="688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Box 151"/>
            <p:cNvSpPr txBox="1"/>
            <p:nvPr/>
          </p:nvSpPr>
          <p:spPr>
            <a:xfrm>
              <a:off x="6216991" y="5693946"/>
              <a:ext cx="168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/>
                <a:t>Camp counselor</a:t>
              </a:r>
              <a:endParaRPr lang="en-US" sz="1600" b="1" u="sng" dirty="0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2617867" y="4935603"/>
            <a:ext cx="12239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828961" y="4741006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807858" y="4559418"/>
            <a:ext cx="897203" cy="1009275"/>
            <a:chOff x="1379700" y="4267200"/>
            <a:chExt cx="1058700" cy="1270575"/>
          </a:xfrm>
        </p:grpSpPr>
        <p:sp>
          <p:nvSpPr>
            <p:cNvPr id="164" name="TextBox 163"/>
            <p:cNvSpPr txBox="1"/>
            <p:nvPr/>
          </p:nvSpPr>
          <p:spPr>
            <a:xfrm>
              <a:off x="1379700" y="4953000"/>
              <a:ext cx="1058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 smtClean="0"/>
                <a:t>Health aide</a:t>
              </a:r>
              <a:endParaRPr lang="en-US" sz="1600" b="1" u="sng" dirty="0"/>
            </a:p>
          </p:txBody>
        </p:sp>
        <p:pic>
          <p:nvPicPr>
            <p:cNvPr id="165" name="Picture 2" descr="https://encrypted-tbn1.gstatic.com/images?q=tbn:ANd9GcT807fD5_Xh9UN4E7dv1D0JIefLaLlTo6SP5lctW-IDkkhRA2V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338" y="4267200"/>
              <a:ext cx="954062" cy="795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5" name="Straight Connector 124"/>
          <p:cNvCxnSpPr/>
          <p:nvPr/>
        </p:nvCxnSpPr>
        <p:spPr>
          <a:xfrm>
            <a:off x="4736036" y="4738883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736036" y="4925514"/>
            <a:ext cx="3548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016706" y="4690152"/>
            <a:ext cx="897203" cy="711717"/>
            <a:chOff x="4241255" y="4613952"/>
            <a:chExt cx="897203" cy="711717"/>
          </a:xfrm>
        </p:grpSpPr>
        <p:sp>
          <p:nvSpPr>
            <p:cNvPr id="124" name="TextBox 123"/>
            <p:cNvSpPr txBox="1"/>
            <p:nvPr/>
          </p:nvSpPr>
          <p:spPr>
            <a:xfrm>
              <a:off x="4241255" y="5017892"/>
              <a:ext cx="897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smtClean="0"/>
                <a:t>Teacher</a:t>
              </a:r>
              <a:endParaRPr lang="en-US" sz="1400" b="1" u="sng" dirty="0"/>
            </a:p>
          </p:txBody>
        </p:sp>
        <p:pic>
          <p:nvPicPr>
            <p:cNvPr id="129" name="Picture 4" descr="https://encrypted-tbn0.gstatic.com/images?q=tbn:ANd9GcSB_vkAwPHtrN216mvH3mO-vjg8UE_3n07x1Osb61hE0fPI5SJz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765" y="4613952"/>
              <a:ext cx="473999" cy="44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1" name="Straight Connector 130"/>
          <p:cNvCxnSpPr/>
          <p:nvPr/>
        </p:nvCxnSpPr>
        <p:spPr>
          <a:xfrm>
            <a:off x="4410148" y="2356459"/>
            <a:ext cx="11623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410148" y="2184960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572521" y="2179916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706673" y="2179801"/>
            <a:ext cx="897203" cy="844673"/>
            <a:chOff x="6662302" y="5486400"/>
            <a:chExt cx="1058700" cy="1063358"/>
          </a:xfrm>
        </p:grpSpPr>
        <p:pic>
          <p:nvPicPr>
            <p:cNvPr id="149" name="Picture 4" descr="http://files.softicons.com/download/toolbar-icons/vista-people-icons-by-icons-land/png/256x256/Medical/Nurse_Male_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1" y="5486400"/>
              <a:ext cx="493168" cy="493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6662302" y="5968569"/>
              <a:ext cx="1058700" cy="58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smtClean="0"/>
                <a:t>Speech Therapist</a:t>
              </a:r>
              <a:endParaRPr lang="en-US" sz="1200" b="1" u="sng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>
            <a:off x="4114800" y="1452959"/>
            <a:ext cx="0" cy="4719241"/>
          </a:xfrm>
          <a:prstGeom prst="line">
            <a:avLst/>
          </a:prstGeom>
          <a:ln>
            <a:solidFill>
              <a:schemeClr val="accent6">
                <a:alpha val="28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697944" y="3111158"/>
            <a:ext cx="65150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697944" y="4323541"/>
            <a:ext cx="65150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476588" y="2356459"/>
            <a:ext cx="1739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476588" y="2184960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220148" y="2179916"/>
            <a:ext cx="0" cy="373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637097" y="2112429"/>
            <a:ext cx="1040183" cy="704154"/>
            <a:chOff x="6240184" y="571501"/>
            <a:chExt cx="1227416" cy="886459"/>
          </a:xfrm>
        </p:grpSpPr>
        <p:sp>
          <p:nvSpPr>
            <p:cNvPr id="147" name="TextBox 146"/>
            <p:cNvSpPr txBox="1"/>
            <p:nvPr/>
          </p:nvSpPr>
          <p:spPr>
            <a:xfrm>
              <a:off x="6240184" y="1109246"/>
              <a:ext cx="1227416" cy="34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smtClean="0"/>
                <a:t>GI</a:t>
              </a:r>
              <a:endParaRPr lang="en-US" sz="1200" b="1" u="sng" dirty="0"/>
            </a:p>
          </p:txBody>
        </p:sp>
        <p:pic>
          <p:nvPicPr>
            <p:cNvPr id="148" name="Picture 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71501"/>
              <a:ext cx="733425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Care for Children with Complex Chronic Conditions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32801" y="2783055"/>
            <a:ext cx="7853999" cy="199516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The Problem: </a:t>
            </a:r>
            <a:r>
              <a:rPr lang="en-US" sz="3400" dirty="0" smtClean="0">
                <a:solidFill>
                  <a:schemeClr val="bg1"/>
                </a:solidFill>
              </a:rPr>
              <a:t>care for children with complex conditions is poorly coordinated, leading to unmet health needs and preventable health care crises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33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18"/>
    </mc:Choice>
    <mc:Fallback xmlns="">
      <p:transition spd="slow" advTm="50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Dynamically Evolving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640"/>
            <a:ext cx="8534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800101" y="3852722"/>
            <a:ext cx="7675179" cy="17098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Opportunity for Technology Support: 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</a:rPr>
              <a:t>d</a:t>
            </a:r>
            <a:r>
              <a:rPr lang="en-US" sz="3400" dirty="0" smtClean="0">
                <a:solidFill>
                  <a:schemeClr val="bg1"/>
                </a:solidFill>
              </a:rPr>
              <a:t>ynamic plan structure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support revision and expansion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00100" y="1828800"/>
            <a:ext cx="7675179" cy="14812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Current Systems: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static, flat representation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69"/>
    </mc:Choice>
    <mc:Fallback xmlns="">
      <p:transition spd="slow" advTm="25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299427" y="38757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adjust formula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08827" y="45002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13827" y="45002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02197" y="45002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16797" y="4500291"/>
            <a:ext cx="5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…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21598" y="3875716"/>
            <a:ext cx="202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funding &amp; transportation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275149" y="1890525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308827" y="40469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230526" y="40469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689827" y="2856588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09" name="Straight Arrow Connector 108"/>
          <p:cNvCxnSpPr>
            <a:stCxn id="105" idx="4"/>
            <a:endCxn id="108" idx="0"/>
          </p:cNvCxnSpPr>
          <p:nvPr/>
        </p:nvCxnSpPr>
        <p:spPr>
          <a:xfrm flipH="1">
            <a:off x="1946993" y="2341354"/>
            <a:ext cx="2585322" cy="51523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569598" y="2856588"/>
            <a:ext cx="514331" cy="4683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11" name="Straight Arrow Connector 110"/>
          <p:cNvCxnSpPr>
            <a:stCxn id="105" idx="4"/>
            <a:endCxn id="110" idx="0"/>
          </p:cNvCxnSpPr>
          <p:nvPr/>
        </p:nvCxnSpPr>
        <p:spPr>
          <a:xfrm>
            <a:off x="4532314" y="2341355"/>
            <a:ext cx="2294449" cy="515233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81676" y="1752600"/>
            <a:ext cx="19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follow family priorities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6827" y="27327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move to oral feeds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10200" y="2732716"/>
            <a:ext cx="132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go on family trip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115" name="Straight Arrow Connector 114"/>
          <p:cNvCxnSpPr>
            <a:stCxn id="108" idx="4"/>
            <a:endCxn id="106" idx="0"/>
          </p:cNvCxnSpPr>
          <p:nvPr/>
        </p:nvCxnSpPr>
        <p:spPr>
          <a:xfrm flipH="1">
            <a:off x="1565993" y="3307417"/>
            <a:ext cx="381000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8" idx="4"/>
            <a:endCxn id="107" idx="0"/>
          </p:cNvCxnSpPr>
          <p:nvPr/>
        </p:nvCxnSpPr>
        <p:spPr>
          <a:xfrm>
            <a:off x="1946993" y="3307417"/>
            <a:ext cx="1540699" cy="739536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9627" y="3723316"/>
            <a:ext cx="144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improve mouth muscle tone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484032" y="40469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19" name="Straight Arrow Connector 118"/>
          <p:cNvCxnSpPr>
            <a:stCxn id="110" idx="4"/>
            <a:endCxn id="118" idx="0"/>
          </p:cNvCxnSpPr>
          <p:nvPr/>
        </p:nvCxnSpPr>
        <p:spPr>
          <a:xfrm flipH="1">
            <a:off x="5741198" y="3324982"/>
            <a:ext cx="1085566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4"/>
          </p:cNvCxnSpPr>
          <p:nvPr/>
        </p:nvCxnSpPr>
        <p:spPr>
          <a:xfrm>
            <a:off x="5741198" y="4497782"/>
            <a:ext cx="0" cy="28346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033496" y="4046953"/>
            <a:ext cx="514331" cy="450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22" name="Straight Arrow Connector 121"/>
          <p:cNvCxnSpPr>
            <a:stCxn id="110" idx="4"/>
            <a:endCxn id="121" idx="0"/>
          </p:cNvCxnSpPr>
          <p:nvPr/>
        </p:nvCxnSpPr>
        <p:spPr>
          <a:xfrm>
            <a:off x="6826764" y="3324982"/>
            <a:ext cx="1463898" cy="72197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1" idx="4"/>
          </p:cNvCxnSpPr>
          <p:nvPr/>
        </p:nvCxnSpPr>
        <p:spPr>
          <a:xfrm flipH="1">
            <a:off x="8290661" y="4497782"/>
            <a:ext cx="1" cy="28346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6" idx="4"/>
          </p:cNvCxnSpPr>
          <p:nvPr/>
        </p:nvCxnSpPr>
        <p:spPr>
          <a:xfrm>
            <a:off x="1565993" y="4497782"/>
            <a:ext cx="0" cy="286892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35163" y="1781585"/>
            <a:ext cx="41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{parents, primary care provider, specialists, therapists, community members}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176226" y="2732716"/>
            <a:ext cx="198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{primary care provider,  physical therapist, social worker}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33600" y="2656516"/>
            <a:ext cx="320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{primary care provider, gastroenterologist, occupational therapist, nutritionist}</a:t>
            </a:r>
            <a:endParaRPr lang="en-US" i="1" dirty="0">
              <a:solidFill>
                <a:schemeClr val="accent3"/>
              </a:solidFill>
            </a:endParaRPr>
          </a:p>
        </p:txBody>
      </p:sp>
      <p:cxnSp>
        <p:nvCxnSpPr>
          <p:cNvPr id="128" name="Straight Arrow Connector 127"/>
          <p:cNvCxnSpPr>
            <a:stCxn id="107" idx="4"/>
          </p:cNvCxnSpPr>
          <p:nvPr/>
        </p:nvCxnSpPr>
        <p:spPr>
          <a:xfrm>
            <a:off x="3487692" y="4497782"/>
            <a:ext cx="0" cy="286892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280627" y="3875716"/>
            <a:ext cx="144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arrange equipment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8763001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Communication and Coordination</a:t>
            </a:r>
            <a:endParaRPr lang="en-US" sz="4000" dirty="0"/>
          </a:p>
        </p:txBody>
      </p:sp>
      <p:sp>
        <p:nvSpPr>
          <p:cNvPr id="3" name="Arc 2"/>
          <p:cNvSpPr/>
          <p:nvPr/>
        </p:nvSpPr>
        <p:spPr>
          <a:xfrm rot="10800000">
            <a:off x="1539103" y="4066389"/>
            <a:ext cx="3979271" cy="957122"/>
          </a:xfrm>
          <a:prstGeom prst="arc">
            <a:avLst>
              <a:gd name="adj1" fmla="val 11090420"/>
              <a:gd name="adj2" fmla="val 21064620"/>
            </a:avLst>
          </a:prstGeom>
          <a:ln w="571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84132" y="408092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5974" y="408092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61996" y="408092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9732" y="4080924"/>
            <a:ext cx="5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{…}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4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7"/>
    </mc:Choice>
    <mc:Fallback xmlns="">
      <p:transition spd="slow" advTm="22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28600"/>
            <a:ext cx="8763001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Communication and Coordination</a:t>
            </a:r>
            <a:endParaRPr lang="en-US" sz="4000" dirty="0"/>
          </a:p>
        </p:txBody>
      </p:sp>
      <p:sp>
        <p:nvSpPr>
          <p:cNvPr id="42" name="Rounded Rectangle 41"/>
          <p:cNvSpPr/>
          <p:nvPr/>
        </p:nvSpPr>
        <p:spPr>
          <a:xfrm>
            <a:off x="800101" y="4233722"/>
            <a:ext cx="7675179" cy="17098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Opportunity for Technology Support: 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improved information sharing interfaces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reasoning about team members’ context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00100" y="1676400"/>
            <a:ext cx="7886700" cy="1905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Current Systems: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</a:rPr>
              <a:t>little organization and context</a:t>
            </a:r>
          </a:p>
          <a:p>
            <a:pPr algn="ctr"/>
            <a:r>
              <a:rPr lang="en-US" sz="3400" dirty="0">
                <a:solidFill>
                  <a:schemeClr val="bg1"/>
                </a:solidFill>
              </a:rPr>
              <a:t>information </a:t>
            </a:r>
            <a:r>
              <a:rPr lang="en-US" sz="3400" dirty="0" smtClean="0">
                <a:solidFill>
                  <a:schemeClr val="bg1"/>
                </a:solidFill>
              </a:rPr>
              <a:t>overload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47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4"/>
    </mc:Choice>
    <mc:Fallback xmlns="">
      <p:transition spd="slow" advTm="9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</a:t>
            </a:r>
            <a:r>
              <a:rPr lang="en-US" dirty="0" smtClean="0"/>
              <a:t>ey Roles </a:t>
            </a:r>
            <a:r>
              <a:rPr lang="en-US" dirty="0"/>
              <a:t>for </a:t>
            </a:r>
            <a:r>
              <a:rPr lang="en-US" dirty="0" smtClean="0"/>
              <a:t>Technology </a:t>
            </a:r>
            <a:r>
              <a:rPr lang="en-US" dirty="0"/>
              <a:t>for </a:t>
            </a:r>
            <a:r>
              <a:rPr lang="en-US" dirty="0" smtClean="0"/>
              <a:t>Supporting Complex Care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Make </a:t>
            </a:r>
            <a:r>
              <a:rPr lang="en-US" sz="2800" dirty="0"/>
              <a:t>the care plan “ever </a:t>
            </a:r>
            <a:r>
              <a:rPr lang="en-US" sz="2800" dirty="0" smtClean="0"/>
              <a:t>present”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Support plan revision and expansion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Support efficient </a:t>
            </a:r>
            <a:r>
              <a:rPr lang="en-US" sz="2800" dirty="0" smtClean="0"/>
              <a:t>information sharing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800" b="1" dirty="0" smtClean="0"/>
              <a:t>Challenges:</a:t>
            </a:r>
            <a:endParaRPr lang="en-US" sz="2800" b="1" dirty="0"/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Eliciting plans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Inferring context in plan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Reasoning about information sharing</a:t>
            </a:r>
          </a:p>
          <a:p>
            <a:pPr lvl="1">
              <a:spcAft>
                <a:spcPts val="1200"/>
              </a:spcAft>
            </a:pPr>
            <a:endParaRPr lang="en-US" sz="2400" dirty="0" smtClean="0"/>
          </a:p>
          <a:p>
            <a:pPr marL="0" indent="0">
              <a:spcAft>
                <a:spcPts val="1200"/>
              </a:spcAft>
              <a:buNone/>
            </a:pPr>
            <a:endParaRPr lang="en-US" sz="3200" i="1" dirty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endParaRPr lang="en-US" sz="3200" i="1" dirty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endParaRPr lang="en-US" sz="2400" dirty="0" smtClean="0"/>
          </a:p>
          <a:p>
            <a:pPr lvl="1">
              <a:spcAft>
                <a:spcPts val="1200"/>
              </a:spcAft>
            </a:pPr>
            <a:endParaRPr lang="en-US" sz="2800" dirty="0"/>
          </a:p>
          <a:p>
            <a:pPr lvl="1">
              <a:spcAft>
                <a:spcPts val="1200"/>
              </a:spcAft>
            </a:pPr>
            <a:endParaRPr lang="en-US" sz="2400" dirty="0" smtClean="0"/>
          </a:p>
          <a:p>
            <a:pPr lvl="1"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5" name="Picture 2" descr="http://lowres.cartoonstock.com/office-office_worker-desks-desk_jobs-information_analysts-paperpushers-bven276_low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14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2286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23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9"/>
    </mc:Choice>
    <mc:Fallback xmlns="">
      <p:transition spd="slow" advTm="3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Work: </a:t>
            </a:r>
            <a:br>
              <a:rPr lang="en-US" dirty="0" smtClean="0"/>
            </a:br>
            <a:r>
              <a:rPr lang="en-US" dirty="0" err="1" smtClean="0"/>
              <a:t>GoalKeeper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6840"/>
            <a:ext cx="83820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5" name="Picture 2" descr="https://lh5.googleusercontent.com/8wJku_WwbjwUq4TJmzW0XUsYGfLV4UjPaSBxbt1cUwYrAxSQPFkrMMxiH9DXSgPlovVphQ4UCn7P9LAAtoObFbW0ZFlr9j9xthHoP78IfJv0yzhOsUW4FF8lBVIQLtiILc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" y="1676400"/>
            <a:ext cx="8610600" cy="42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"/>
    </mc:Choice>
    <mc:Fallback xmlns="">
      <p:transition spd="slow" advTm="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Work: </a:t>
            </a:r>
            <a:br>
              <a:rPr lang="en-US" dirty="0" smtClean="0"/>
            </a:br>
            <a:r>
              <a:rPr lang="en-US" dirty="0" smtClean="0"/>
              <a:t>Information Sharing Algorithms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905000"/>
            <a:ext cx="7848600" cy="4038600"/>
            <a:chOff x="609600" y="1752600"/>
            <a:chExt cx="7975036" cy="4343400"/>
          </a:xfrm>
        </p:grpSpPr>
        <p:pic>
          <p:nvPicPr>
            <p:cNvPr id="5" name="Picture 16" descr="http://us.cdn4.123rf.com/168nwm/amasterpics123/amasterpics1231304/amasterpics123130400027/18853282-3d-homme-assis-sur-un-point-d-39-interrogation-rouge-sur-fond-blanc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252387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09600" y="1752600"/>
              <a:ext cx="3352800" cy="1752600"/>
              <a:chOff x="609600" y="1752600"/>
              <a:chExt cx="3352800" cy="17526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09600" y="1752600"/>
                <a:ext cx="3352800" cy="1752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What information to share?</a:t>
                </a:r>
              </a:p>
            </p:txBody>
          </p:sp>
          <p:pic>
            <p:nvPicPr>
              <p:cNvPr id="8" name="Picture 6" descr="http://www.orangetailmarketing.com/wp-content/uploads/2012/05/information-overload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737" y="2246120"/>
                <a:ext cx="1406525" cy="1157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609600" y="4343400"/>
              <a:ext cx="3352800" cy="1752600"/>
              <a:chOff x="609600" y="4343400"/>
              <a:chExt cx="3352800" cy="17526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09600" y="4343400"/>
                <a:ext cx="3352800" cy="1752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Who to share information with?</a:t>
                </a:r>
              </a:p>
            </p:txBody>
          </p:sp>
          <p:pic>
            <p:nvPicPr>
              <p:cNvPr id="11" name="Picture 10" descr="http://ak9.picdn.net/shutterstock/videos/683095/preview/stock-footage-human-symbol-surrounded-by-question-marks-concept-loopable-d-animation-p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4495" y="4800600"/>
                <a:ext cx="2023009" cy="1143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231836" y="1752601"/>
              <a:ext cx="3352800" cy="1752601"/>
              <a:chOff x="5231836" y="1752601"/>
              <a:chExt cx="3352800" cy="175260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231836" y="1752601"/>
                <a:ext cx="3352800" cy="175260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When</a:t>
                </a:r>
                <a:r>
                  <a:rPr lang="en-US" b="1" dirty="0" smtClean="0"/>
                  <a:t> </a:t>
                </a:r>
                <a:r>
                  <a:rPr lang="en-US" b="1" dirty="0">
                    <a:solidFill>
                      <a:schemeClr val="tx2"/>
                    </a:solidFill>
                  </a:rPr>
                  <a:t>to share information ?</a:t>
                </a:r>
              </a:p>
            </p:txBody>
          </p:sp>
          <p:pic>
            <p:nvPicPr>
              <p:cNvPr id="14" name="Picture 12" descr="http://www.mindtools.com/media/HomePage/interrupt_ericsphotography_226x150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4166" y="2243661"/>
                <a:ext cx="1748140" cy="11602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xtLst/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231836" y="4304944"/>
              <a:ext cx="3352800" cy="1752600"/>
              <a:chOff x="5231836" y="4304944"/>
              <a:chExt cx="3352800" cy="1752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231836" y="4304944"/>
                <a:ext cx="3352800" cy="1752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How to present information?</a:t>
                </a:r>
              </a:p>
            </p:txBody>
          </p:sp>
          <p:pic>
            <p:nvPicPr>
              <p:cNvPr id="17" name="Picture 18" descr="http://www.redrocketcreative.com/sites/default/files/styles/blog_image/public/blogcover.jpg?itok=vn-UhsuP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4800600"/>
                <a:ext cx="2285999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8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"/>
    </mc:Choice>
    <mc:Fallback xmlns="">
      <p:transition spd="slow" advTm="46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Work:</a:t>
            </a:r>
            <a:br>
              <a:rPr lang="en-US" dirty="0" smtClean="0"/>
            </a:br>
            <a:r>
              <a:rPr lang="en-US" dirty="0" smtClean="0"/>
              <a:t>Supporting Collaborative Writing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1463040"/>
            <a:ext cx="8991599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i="1" dirty="0" smtClean="0"/>
              <a:t>           **Come check </a:t>
            </a:r>
            <a:r>
              <a:rPr lang="en-US" sz="2800" i="1" dirty="0"/>
              <a:t>out </a:t>
            </a:r>
            <a:r>
              <a:rPr lang="en-US" sz="2800" i="1" dirty="0" smtClean="0"/>
              <a:t>our </a:t>
            </a:r>
            <a:r>
              <a:rPr lang="en-US" sz="2800" i="1" dirty="0" err="1" smtClean="0"/>
              <a:t>WiP</a:t>
            </a:r>
            <a:r>
              <a:rPr lang="en-US" sz="2800" i="1" dirty="0" smtClean="0"/>
              <a:t> poster today**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               Deploying AI Methods to Support Collaborative Writing: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               a Preliminary Investigation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sz="2300" i="1" dirty="0" err="1" smtClean="0">
                <a:solidFill>
                  <a:schemeClr val="bg1">
                    <a:lumMod val="50000"/>
                  </a:schemeClr>
                </a:solidFill>
              </a:rPr>
              <a:t>Gehrmann</a:t>
            </a: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300" i="1" dirty="0" err="1" smtClean="0">
                <a:solidFill>
                  <a:schemeClr val="bg1">
                    <a:lumMod val="50000"/>
                  </a:schemeClr>
                </a:solidFill>
              </a:rPr>
              <a:t>Urke</a:t>
            </a:r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, Amir and Grosz, 2015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998533" cy="312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3118"/>
            <a:ext cx="3559131" cy="246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64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"/>
    </mc:Choice>
    <mc:Fallback xmlns="">
      <p:transition spd="slow" advTm="5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6840"/>
            <a:ext cx="8382000" cy="5166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Qualitative study of complex care teams</a:t>
            </a:r>
          </a:p>
          <a:p>
            <a:r>
              <a:rPr lang="en-US" sz="3200" dirty="0" smtClean="0"/>
              <a:t>Identifying FLECS teamwork characteristics </a:t>
            </a:r>
          </a:p>
          <a:p>
            <a:r>
              <a:rPr lang="en-US" sz="3200" dirty="0" smtClean="0"/>
              <a:t>Foundations for technology design from computational teamwork theories</a:t>
            </a:r>
          </a:p>
          <a:p>
            <a:r>
              <a:rPr lang="en-US" dirty="0" smtClean="0"/>
              <a:t>Ongoing work toward designing such systems…</a:t>
            </a:r>
            <a:endParaRPr lang="en-US" sz="28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0" y="4953000"/>
            <a:ext cx="68580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Ofra Amir, Barbara Grosz, Krzysztof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Gajos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Harvard School of Engineering and Applied Sciences</a:t>
            </a:r>
          </a:p>
          <a:p>
            <a:pPr algn="l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Sonja Swenson, Lee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Sanders</a:t>
            </a:r>
          </a:p>
          <a:p>
            <a:pPr algn="l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Stanford University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87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"/>
    </mc:Choice>
    <mc:Fallback xmlns="">
      <p:transition spd="slow" advTm="63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Team-Based Care Plans for Improved Coordination (LPFCH, 2014)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4257"/>
              </p:ext>
            </p:extLst>
          </p:nvPr>
        </p:nvGraphicFramePr>
        <p:xfrm>
          <a:off x="381000" y="1447800"/>
          <a:ext cx="855804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53"/>
                <a:gridCol w="4586247"/>
                <a:gridCol w="2233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Goals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Actions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Caregivers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Move to oral feeds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Improve mouth muscle tone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Adjust formula for weight gain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 smtClean="0"/>
                        <a:t>PCP, GI, OT, nutritionist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Start daycare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Minimize</a:t>
                      </a:r>
                      <a:r>
                        <a:rPr lang="en-US" sz="2800" baseline="0" dirty="0" smtClean="0"/>
                        <a:t> need for tube feeds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Assess therapy needs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 smtClean="0"/>
                        <a:t>Parents, PCP, nutritionist, home nurse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 on family trip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Arrange portable equipment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Arrange funding and transportation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 smtClean="0"/>
                        <a:t>Parents, PCP, PT, social worker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381000" y="3429000"/>
            <a:ext cx="8458199" cy="17763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Rationale: </a:t>
            </a:r>
            <a:r>
              <a:rPr lang="en-US" sz="3400" dirty="0" smtClean="0">
                <a:solidFill>
                  <a:schemeClr val="bg1"/>
                </a:solidFill>
              </a:rPr>
              <a:t>everybody “on the same page”</a:t>
            </a:r>
          </a:p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In practice: </a:t>
            </a:r>
            <a:r>
              <a:rPr lang="en-US" sz="3400" dirty="0" smtClean="0">
                <a:solidFill>
                  <a:schemeClr val="bg1"/>
                </a:solidFill>
              </a:rPr>
              <a:t>rarely deployed or consulted 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3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38"/>
    </mc:Choice>
    <mc:Fallback xmlns="">
      <p:transition spd="slow" advTm="60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qualitative study of complex care teams</a:t>
            </a:r>
          </a:p>
          <a:p>
            <a:pPr lvl="1"/>
            <a:r>
              <a:rPr lang="en-US" sz="2900" dirty="0" smtClean="0"/>
              <a:t>Care coordination challenges</a:t>
            </a:r>
          </a:p>
          <a:p>
            <a:pPr lvl="1"/>
            <a:r>
              <a:rPr lang="en-US" sz="2900" dirty="0"/>
              <a:t>Barriers to effective care plan implementation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Defining “FLECS” teamwork characteristics</a:t>
            </a:r>
          </a:p>
          <a:p>
            <a:pPr lvl="1"/>
            <a:endParaRPr lang="en-US" sz="2900" dirty="0"/>
          </a:p>
          <a:p>
            <a:r>
              <a:rPr lang="en-US" sz="3200" dirty="0" smtClean="0"/>
              <a:t>Foundations for </a:t>
            </a:r>
            <a:r>
              <a:rPr lang="en-US" dirty="0" smtClean="0"/>
              <a:t>technology </a:t>
            </a:r>
            <a:r>
              <a:rPr lang="en-US" sz="3200" dirty="0" smtClean="0"/>
              <a:t>design based on a computational teamwork theory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1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6"/>
    </mc:Choice>
    <mc:Fallback xmlns="">
      <p:transition spd="slow" advTm="32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Complex Care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understand care coordination challenges</a:t>
            </a:r>
          </a:p>
          <a:p>
            <a:r>
              <a:rPr lang="en-US" dirty="0" smtClean="0"/>
              <a:t>Interviews and observations of team members:</a:t>
            </a:r>
          </a:p>
          <a:p>
            <a:pPr lvl="1"/>
            <a:r>
              <a:rPr lang="en-US" dirty="0" smtClean="0"/>
              <a:t>Parents (13)</a:t>
            </a:r>
          </a:p>
          <a:p>
            <a:pPr lvl="1"/>
            <a:r>
              <a:rPr lang="en-US" dirty="0" smtClean="0"/>
              <a:t>Primary care providers (4)</a:t>
            </a:r>
          </a:p>
          <a:p>
            <a:pPr lvl="1"/>
            <a:r>
              <a:rPr lang="en-US" dirty="0" smtClean="0"/>
              <a:t>Specialists (4)</a:t>
            </a:r>
          </a:p>
          <a:p>
            <a:pPr lvl="1"/>
            <a:r>
              <a:rPr lang="en-US" dirty="0" smtClean="0"/>
              <a:t>Therapists (8)</a:t>
            </a:r>
          </a:p>
          <a:p>
            <a:pPr lvl="1"/>
            <a:r>
              <a:rPr lang="en-US" dirty="0" smtClean="0"/>
              <a:t>Care coordinator (1)</a:t>
            </a:r>
          </a:p>
          <a:p>
            <a:pPr lvl="1"/>
            <a:r>
              <a:rPr lang="en-US" dirty="0" smtClean="0"/>
              <a:t>Program directors (2)</a:t>
            </a:r>
          </a:p>
          <a:p>
            <a:pPr lvl="1"/>
            <a:r>
              <a:rPr lang="en-US" dirty="0" smtClean="0"/>
              <a:t>Family services coordinator (1)</a:t>
            </a:r>
          </a:p>
          <a:p>
            <a:pPr lvl="1"/>
            <a:r>
              <a:rPr lang="en-US" dirty="0" smtClean="0"/>
              <a:t>Social worker (1)</a:t>
            </a:r>
          </a:p>
          <a:p>
            <a:r>
              <a:rPr lang="en-US" dirty="0" smtClean="0"/>
              <a:t>Analyzed using affinity diagramming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C:\Users\Ofra\Downloads\IMG_20140504_1328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9" r="28171"/>
          <a:stretch/>
        </p:blipFill>
        <p:spPr bwMode="auto">
          <a:xfrm>
            <a:off x="5867399" y="2667000"/>
            <a:ext cx="2995747" cy="238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40"/>
    </mc:Choice>
    <mc:Fallback xmlns="">
      <p:transition spd="slow" advTm="4274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Barriers to Effective Care Plan Use:</a:t>
            </a:r>
            <a:br>
              <a:rPr lang="en-US" dirty="0"/>
            </a:br>
            <a:r>
              <a:rPr lang="en-US" dirty="0"/>
              <a:t>Complex Teamwork </a:t>
            </a:r>
            <a:r>
              <a:rPr lang="en-US" dirty="0" smtClean="0"/>
              <a:t>in Complex </a:t>
            </a:r>
            <a:r>
              <a:rPr lang="en-US" dirty="0"/>
              <a:t>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 smtClean="0"/>
              <a:t>“</a:t>
            </a:r>
            <a:r>
              <a:rPr lang="en-US" sz="2800" b="1" dirty="0" smtClean="0">
                <a:solidFill>
                  <a:schemeClr val="accent3"/>
                </a:solidFill>
              </a:rPr>
              <a:t>FLECS</a:t>
            </a:r>
            <a:r>
              <a:rPr lang="en-US" sz="2800" dirty="0" smtClean="0"/>
              <a:t>” teamwork characteristics: 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F</a:t>
            </a:r>
            <a:r>
              <a:rPr lang="en-US" dirty="0"/>
              <a:t>lat-structure of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L</a:t>
            </a:r>
            <a:r>
              <a:rPr lang="en-US" dirty="0" smtClean="0"/>
              <a:t>oosely </a:t>
            </a:r>
            <a:r>
              <a:rPr lang="en-US" dirty="0"/>
              <a:t>coupled plans </a:t>
            </a:r>
            <a:r>
              <a:rPr lang="en-US" dirty="0" smtClean="0"/>
              <a:t>and activities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E</a:t>
            </a:r>
            <a:r>
              <a:rPr lang="en-US" dirty="0" smtClean="0"/>
              <a:t>xtended </a:t>
            </a:r>
            <a:r>
              <a:rPr lang="en-US" dirty="0"/>
              <a:t>duration of plans 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C</a:t>
            </a:r>
            <a:r>
              <a:rPr lang="en-US" dirty="0" smtClean="0"/>
              <a:t>ontinual </a:t>
            </a:r>
            <a:r>
              <a:rPr lang="en-US" dirty="0"/>
              <a:t>distributed revision of </a:t>
            </a:r>
            <a:r>
              <a:rPr lang="en-US" dirty="0" smtClean="0"/>
              <a:t>plans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S</a:t>
            </a:r>
            <a:r>
              <a:rPr lang="en-US" dirty="0" smtClean="0"/>
              <a:t>yncopated </a:t>
            </a:r>
            <a:r>
              <a:rPr lang="en-US" dirty="0"/>
              <a:t>time </a:t>
            </a:r>
            <a:r>
              <a:rPr lang="en-US" dirty="0" smtClean="0"/>
              <a:t>scales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5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0"/>
          <a:stretch/>
        </p:blipFill>
        <p:spPr bwMode="auto">
          <a:xfrm>
            <a:off x="2895600" y="4591788"/>
            <a:ext cx="6248400" cy="226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65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28"/>
    </mc:Choice>
    <mc:Fallback xmlns="">
      <p:transition spd="slow" advTm="2902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lat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i="1" dirty="0" smtClean="0"/>
              <a:t>No single person in charge: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“</a:t>
            </a:r>
            <a:r>
              <a:rPr lang="en-US" i="1" dirty="0"/>
              <a:t>We have different goals for different specialists; it is hard to keep track.” </a:t>
            </a:r>
            <a:r>
              <a:rPr lang="en-US" dirty="0"/>
              <a:t>(parent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Need </a:t>
            </a:r>
            <a:r>
              <a:rPr lang="en-US" i="1" dirty="0"/>
              <a:t>to prioritize goals because “everyone </a:t>
            </a:r>
            <a:r>
              <a:rPr lang="en-US" i="1" dirty="0" smtClean="0"/>
              <a:t>wants to </a:t>
            </a:r>
            <a:r>
              <a:rPr lang="en-US" i="1" dirty="0"/>
              <a:t>work on </a:t>
            </a:r>
            <a:r>
              <a:rPr lang="en-US" i="1" dirty="0" smtClean="0"/>
              <a:t>everything.” </a:t>
            </a:r>
            <a:r>
              <a:rPr lang="en-US" dirty="0"/>
              <a:t>(parent)</a:t>
            </a:r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spcAft>
                <a:spcPts val="1200"/>
              </a:spcAft>
              <a:buNone/>
            </a:pPr>
            <a:endParaRPr lang="en-US" sz="3200" dirty="0" smtClean="0"/>
          </a:p>
        </p:txBody>
      </p:sp>
      <p:pic>
        <p:nvPicPr>
          <p:cNvPr id="4" name="Picture 2" descr="http://www.businessgoessocial.net/wp-content/uploads/2014/06/collaboration_football_different-goals_Thumbnai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29" b="9118"/>
          <a:stretch/>
        </p:blipFill>
        <p:spPr bwMode="auto">
          <a:xfrm>
            <a:off x="4114800" y="4410693"/>
            <a:ext cx="4876631" cy="21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22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34"/>
    </mc:Choice>
    <mc:Fallback xmlns="">
      <p:transition spd="slow" advTm="33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</a:t>
            </a:r>
            <a:r>
              <a:rPr lang="en-US" dirty="0" smtClean="0"/>
              <a:t>oosely Coupled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086600" cy="53340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i="1" dirty="0" smtClean="0"/>
              <a:t>Loose coupling makes appropriate information sharing hard: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 smtClean="0"/>
              <a:t>“</a:t>
            </a:r>
            <a:r>
              <a:rPr lang="en-US" i="1" dirty="0"/>
              <a:t>There isn’t an example when I </a:t>
            </a:r>
            <a:r>
              <a:rPr lang="en-US" i="1" dirty="0" smtClean="0"/>
              <a:t>wasn’t missing </a:t>
            </a:r>
            <a:r>
              <a:rPr lang="en-US" i="1" dirty="0"/>
              <a:t>information”  </a:t>
            </a:r>
            <a:r>
              <a:rPr lang="en-US" dirty="0"/>
              <a:t>(specialist</a:t>
            </a:r>
            <a:r>
              <a:rPr lang="en-US" dirty="0" smtClean="0"/>
              <a:t>)</a:t>
            </a:r>
            <a:endParaRPr lang="en-US" i="1" dirty="0"/>
          </a:p>
          <a:p>
            <a:pPr marL="0" indent="0">
              <a:spcAft>
                <a:spcPts val="1200"/>
              </a:spcAft>
              <a:buNone/>
            </a:pPr>
            <a:r>
              <a:rPr lang="en-US" i="1" dirty="0"/>
              <a:t>“We need to relay information </a:t>
            </a:r>
            <a:r>
              <a:rPr lang="en-US" i="1" dirty="0" smtClean="0"/>
              <a:t>back and </a:t>
            </a:r>
            <a:r>
              <a:rPr lang="en-US" i="1" dirty="0"/>
              <a:t>forth...” </a:t>
            </a:r>
            <a:r>
              <a:rPr lang="en-US" dirty="0"/>
              <a:t>(parent)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 smtClean="0"/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lvl="1">
              <a:spcAft>
                <a:spcPts val="1200"/>
              </a:spcAft>
            </a:pPr>
            <a:endParaRPr lang="en-US" sz="3200" dirty="0" smtClean="0"/>
          </a:p>
        </p:txBody>
      </p:sp>
      <p:pic>
        <p:nvPicPr>
          <p:cNvPr id="5" name="Picture 2" descr="http://lowres.cartoonstock.com/office-office_worker-desks-desk_jobs-information_analysts-paperpushers-bven276_low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14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465"/>
          <a:stretch/>
        </p:blipFill>
        <p:spPr bwMode="auto">
          <a:xfrm>
            <a:off x="6879084" y="3697408"/>
            <a:ext cx="2226816" cy="317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49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97"/>
    </mc:Choice>
    <mc:Fallback xmlns="">
      <p:transition spd="slow" advTm="5159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E</a:t>
            </a:r>
            <a:r>
              <a:rPr lang="en-US" dirty="0" smtClean="0"/>
              <a:t>xtended Duration,</a:t>
            </a:r>
            <a:br>
              <a:rPr lang="en-US" dirty="0" smtClean="0"/>
            </a:br>
            <a:r>
              <a:rPr lang="en-US" b="1" dirty="0">
                <a:solidFill>
                  <a:schemeClr val="accent3"/>
                </a:solidFill>
              </a:rPr>
              <a:t>C</a:t>
            </a:r>
            <a:r>
              <a:rPr lang="en-US" dirty="0" smtClean="0"/>
              <a:t>ontinual Distributed Plan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i="1" dirty="0" smtClean="0"/>
              <a:t>No mechanism to support plan revision:</a:t>
            </a:r>
          </a:p>
          <a:p>
            <a:pPr marL="0" indent="0">
              <a:buNone/>
            </a:pPr>
            <a:r>
              <a:rPr lang="en-US" sz="3400" i="1" dirty="0" smtClean="0"/>
              <a:t>Full-team meetings “totally not scalable” </a:t>
            </a:r>
            <a:r>
              <a:rPr lang="en-US" sz="3400" dirty="0" smtClean="0"/>
              <a:t>(specialist)</a:t>
            </a:r>
          </a:p>
          <a:p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“All the status chats have to be provider initiated, and so if you </a:t>
            </a:r>
            <a:r>
              <a:rPr lang="en-US" sz="3400" i="1" dirty="0"/>
              <a:t>don’t remember to do it or there’s no one coordinating it, it’s like where is it going, where do you even look for it</a:t>
            </a:r>
            <a:r>
              <a:rPr lang="en-US" sz="3400" i="1" dirty="0" smtClean="0"/>
              <a:t>?” </a:t>
            </a:r>
            <a:r>
              <a:rPr lang="en-US" sz="3400" dirty="0" smtClean="0"/>
              <a:t>(specialist)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909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86"/>
    </mc:Choice>
    <mc:Fallback xmlns="">
      <p:transition spd="slow" advTm="5298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9.4|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9.4|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8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3.4|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1|1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1|2|2.3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|1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|1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7.4|1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"/>
</p:tagLst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34840</TotalTime>
  <Words>1385</Words>
  <Application>Microsoft Office PowerPoint</Application>
  <PresentationFormat>On-screen Show (4:3)</PresentationFormat>
  <Paragraphs>325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From Care Plans to Care Coordination: Opportunities for Computer Support of Teamwork in Complex Healthcare</vt:lpstr>
      <vt:lpstr>The Care for Children with Complex Chronic Conditions</vt:lpstr>
      <vt:lpstr>Team-Based Care Plans for Improved Coordination (LPFCH, 2014)</vt:lpstr>
      <vt:lpstr>Contributions</vt:lpstr>
      <vt:lpstr>Study of Complex Care Teams</vt:lpstr>
      <vt:lpstr>Barriers to Effective Care Plan Use: Complex Teamwork in Complex Care</vt:lpstr>
      <vt:lpstr>Flat Structure</vt:lpstr>
      <vt:lpstr>Loosely Coupled Activities</vt:lpstr>
      <vt:lpstr>Extended Duration, Continual Distributed Plan Revision</vt:lpstr>
      <vt:lpstr>Syncopated Time Scales</vt:lpstr>
      <vt:lpstr>Team-Based Care Plans: Ideal vs. Reality</vt:lpstr>
      <vt:lpstr>Technology for Supporting Teamwork</vt:lpstr>
      <vt:lpstr>Foundations for Design of Systems to Support Complex Care Teams</vt:lpstr>
      <vt:lpstr>SharedPlans Representation</vt:lpstr>
      <vt:lpstr>SharedPlans Representation</vt:lpstr>
      <vt:lpstr>SharedPlans Representation</vt:lpstr>
      <vt:lpstr>Agreement on High-Level Approach, Mutual Beliefs</vt:lpstr>
      <vt:lpstr>Agreement on High-Level Approach, Mutual Beliefs</vt:lpstr>
      <vt:lpstr>Dynamically Evolving Plans</vt:lpstr>
      <vt:lpstr>Dynamically Evolving Plans</vt:lpstr>
      <vt:lpstr>Communication and Coordination</vt:lpstr>
      <vt:lpstr>Communication and Coordination</vt:lpstr>
      <vt:lpstr>Key Roles for Technology for Supporting Complex Care Teams</vt:lpstr>
      <vt:lpstr>Ongoing Work:  GoalKeeper</vt:lpstr>
      <vt:lpstr>Ongoing Work:  Information Sharing Algorithms</vt:lpstr>
      <vt:lpstr>Ongoing Work: Supporting Collaborative Writing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Sharing for Care Coordination</dc:title>
  <dc:creator>Ofra</dc:creator>
  <cp:lastModifiedBy>Ofra</cp:lastModifiedBy>
  <cp:revision>1004</cp:revision>
  <cp:lastPrinted>2015-04-16T14:10:41Z</cp:lastPrinted>
  <dcterms:created xsi:type="dcterms:W3CDTF">2013-03-21T02:56:10Z</dcterms:created>
  <dcterms:modified xsi:type="dcterms:W3CDTF">2015-04-30T15:21:52Z</dcterms:modified>
</cp:coreProperties>
</file>