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2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8"/>
  </p:notesMasterIdLst>
  <p:sldIdLst>
    <p:sldId id="283" r:id="rId5"/>
    <p:sldId id="256" r:id="rId6"/>
    <p:sldId id="258" r:id="rId7"/>
    <p:sldId id="266" r:id="rId8"/>
    <p:sldId id="261" r:id="rId9"/>
    <p:sldId id="257" r:id="rId10"/>
    <p:sldId id="264" r:id="rId11"/>
    <p:sldId id="268" r:id="rId12"/>
    <p:sldId id="269" r:id="rId13"/>
    <p:sldId id="260" r:id="rId14"/>
    <p:sldId id="267" r:id="rId15"/>
    <p:sldId id="259" r:id="rId16"/>
    <p:sldId id="262" r:id="rId17"/>
    <p:sldId id="265" r:id="rId19"/>
    <p:sldId id="279" r:id="rId20"/>
    <p:sldId id="270" r:id="rId21"/>
    <p:sldId id="271" r:id="rId22"/>
    <p:sldId id="284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7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1" qsCatId="simple" csTypeId="urn:microsoft.com/office/officeart/2005/8/colors/accent1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Work for City of New York as Data Analyst</a:t>
          </a:r>
          <a:r>
            <a:rPr lang="zh-CN" altLang="en-US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？</a:t>
          </a:r>
          <a:r>
            <a:rPr lang="zh-CN" altLang="en-US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/>
          </a:r>
          <a:endParaRPr lang="zh-CN" altLang="en-US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gm:t>
    </dgm:pt>
    <dgm:pt modelId="{A1CD0B47-03FC-4535-A972-2673574CE2F3}" cxnId="{2FDE0B31-57FB-4396-9B55-EA306C4AC7BA}" type="parTrans">
      <dgm:prSet/>
      <dgm:spPr/>
    </dgm:pt>
    <dgm:pt modelId="{66283CB7-69B8-41D5-A569-950515985F71}" cxnId="{2FDE0B31-57FB-4396-9B55-EA306C4AC7BA}" type="sibTrans">
      <dgm:prSet/>
      <dgm:spPr/>
    </dgm:pt>
    <dgm:pt modelId="{11A5EA0A-517A-463B-9BA8-5EB54D7D10F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Opportunities</a:t>
          </a: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?</a:t>
          </a:r>
          <a:r>
            <a:rPr lang="en-US" altLang="en-US" sz="2800" b="1" kern="12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/>
          </a:r>
          <a:endParaRPr lang="en-US" altLang="en-US" sz="2800" b="1" kern="1200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gm:t>
    </dgm:pt>
    <dgm:pt modelId="{E2B15CF1-464F-45CC-BFE4-6F0AA417C19E}" cxnId="{B61E5B11-E9A9-498A-9BC9-A70DA13ABE94}" type="parTrans">
      <dgm:prSet/>
      <dgm:spPr/>
    </dgm:pt>
    <dgm:pt modelId="{4EA87785-B7B3-4F48-BB13-D91C5DEA8DC1}" cxnId="{B61E5B11-E9A9-498A-9BC9-A70DA13ABE94}" type="sibTrans">
      <dgm:prSet/>
      <dgm:spPr/>
    </dgm:pt>
    <dgm:pt modelId="{25EF8B53-4C57-43A4-9FE1-40C318A0AD8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G</a:t>
          </a:r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ood pay?</a:t>
          </a:r>
          <a:r>
            <a:rPr lang="en-US" altLang="en-US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/>
          </a:r>
          <a:endParaRPr lang="en-US" altLang="en-US" sz="2800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gm:t>
    </dgm:pt>
    <dgm:pt modelId="{62CE1C4C-AE05-4247-9728-BCA5F5CA780A}" cxnId="{EA24B7B7-B132-4832-9170-035B07C2C182}" type="parTrans">
      <dgm:prSet/>
      <dgm:spPr/>
    </dgm:pt>
    <dgm:pt modelId="{F463D266-32E5-414A-9781-DA46FFE60955}" cxnId="{EA24B7B7-B132-4832-9170-035B07C2C182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/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/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/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2FDE0B31-57FB-4396-9B55-EA306C4AC7BA}" srcId="{800EE499-D129-484D-B5C0-D0F3AC30E8B1}" destId="{BEB4A0DE-FB16-4C4F-8DEA-03570694B93A}" srcOrd="0" destOrd="0" parTransId="{A1CD0B47-03FC-4535-A972-2673574CE2F3}" sibTransId="{66283CB7-69B8-41D5-A569-950515985F71}"/>
    <dgm:cxn modelId="{B61E5B11-E9A9-498A-9BC9-A70DA13ABE94}" srcId="{800EE499-D129-484D-B5C0-D0F3AC30E8B1}" destId="{11A5EA0A-517A-463B-9BA8-5EB54D7D10F8}" srcOrd="1" destOrd="0" parTransId="{E2B15CF1-464F-45CC-BFE4-6F0AA417C19E}" sibTransId="{4EA87785-B7B3-4F48-BB13-D91C5DEA8DC1}"/>
    <dgm:cxn modelId="{EA24B7B7-B132-4832-9170-035B07C2C182}" srcId="{800EE499-D129-484D-B5C0-D0F3AC30E8B1}" destId="{25EF8B53-4C57-43A4-9FE1-40C318A0AD88}" srcOrd="2" destOrd="0" parTransId="{62CE1C4C-AE05-4247-9728-BCA5F5CA780A}" sibTransId="{F463D266-32E5-414A-9781-DA46FFE60955}"/>
    <dgm:cxn modelId="{229A6B80-6ECA-4E9A-AA45-64D3BF2A5E92}" type="presOf" srcId="{800EE499-D129-484D-B5C0-D0F3AC30E8B1}" destId="{3A30B1D0-F146-41C6-9373-8CC849B0566C}" srcOrd="0" destOrd="0" presId="urn:microsoft.com/office/officeart/2005/8/layout/vList3"/>
    <dgm:cxn modelId="{DBE8F8E7-E4A9-453B-92A4-3653C374FED0}" type="presParOf" srcId="{3A30B1D0-F146-41C6-9373-8CC849B0566C}" destId="{65AAD8D9-A2BB-4BC0-ADC4-32A3E0934999}" srcOrd="0" destOrd="0" presId="urn:microsoft.com/office/officeart/2005/8/layout/vList3"/>
    <dgm:cxn modelId="{2E5D32A1-46EF-4A78-9715-8EBACFB88C14}" type="presParOf" srcId="{65AAD8D9-A2BB-4BC0-ADC4-32A3E0934999}" destId="{F8DF891C-0D10-4055-A8A8-3FC34ADEDC5B}" srcOrd="0" destOrd="0" presId="urn:microsoft.com/office/officeart/2005/8/layout/vList3"/>
    <dgm:cxn modelId="{F62029B1-3A8D-4CA3-95CC-D51D4CFE102E}" type="presParOf" srcId="{65AAD8D9-A2BB-4BC0-ADC4-32A3E0934999}" destId="{5D3E6026-A697-4D8F-84B5-C5321A8528B3}" srcOrd="1" destOrd="0" presId="urn:microsoft.com/office/officeart/2005/8/layout/vList3"/>
    <dgm:cxn modelId="{A4165308-7184-4864-A6C3-253D1C3FF14C}" type="presOf" srcId="{BEB4A0DE-FB16-4C4F-8DEA-03570694B93A}" destId="{5D3E6026-A697-4D8F-84B5-C5321A8528B3}" srcOrd="0" destOrd="0" presId="urn:microsoft.com/office/officeart/2005/8/layout/vList3"/>
    <dgm:cxn modelId="{878931B3-C9A9-4F3B-876D-2AFFE06CBE73}" type="presParOf" srcId="{3A30B1D0-F146-41C6-9373-8CC849B0566C}" destId="{01F33C7F-4C3C-42D3-8542-4BC345A10B4C}" srcOrd="1" destOrd="0" presId="urn:microsoft.com/office/officeart/2005/8/layout/vList3"/>
    <dgm:cxn modelId="{4ECBAAB5-D607-4851-ADA9-9807A0E2821F}" type="presOf" srcId="{66283CB7-69B8-41D5-A569-950515985F71}" destId="{01F33C7F-4C3C-42D3-8542-4BC345A10B4C}" srcOrd="0" destOrd="0" presId="urn:microsoft.com/office/officeart/2005/8/layout/vList3"/>
    <dgm:cxn modelId="{5111CBDA-1179-421A-85AF-97A3C81F406A}" type="presParOf" srcId="{3A30B1D0-F146-41C6-9373-8CC849B0566C}" destId="{5373068E-DCEB-4D3C-BFF1-43C34CE727FD}" srcOrd="2" destOrd="0" presId="urn:microsoft.com/office/officeart/2005/8/layout/vList3"/>
    <dgm:cxn modelId="{9AB9E3A7-5A5F-485F-9D37-E73A295F5CEC}" type="presParOf" srcId="{5373068E-DCEB-4D3C-BFF1-43C34CE727FD}" destId="{48C23F44-CDC2-4998-B9C4-F737C51D3228}" srcOrd="0" destOrd="2" presId="urn:microsoft.com/office/officeart/2005/8/layout/vList3"/>
    <dgm:cxn modelId="{F8920137-C126-4470-96EA-0A033E04ADC1}" type="presParOf" srcId="{5373068E-DCEB-4D3C-BFF1-43C34CE727FD}" destId="{DC27DDA6-73A4-45AF-8B52-70E594C6E063}" srcOrd="1" destOrd="2" presId="urn:microsoft.com/office/officeart/2005/8/layout/vList3"/>
    <dgm:cxn modelId="{A8A4749F-428C-46CF-BF10-C7FECB3BAF4F}" type="presOf" srcId="{11A5EA0A-517A-463B-9BA8-5EB54D7D10F8}" destId="{DC27DDA6-73A4-45AF-8B52-70E594C6E063}" srcOrd="0" destOrd="0" presId="urn:microsoft.com/office/officeart/2005/8/layout/vList3"/>
    <dgm:cxn modelId="{90615E65-0348-4565-8AEA-6913BEDC16F1}" type="presParOf" srcId="{3A30B1D0-F146-41C6-9373-8CC849B0566C}" destId="{1BD648EC-230D-47E1-A618-F93D265B0703}" srcOrd="3" destOrd="0" presId="urn:microsoft.com/office/officeart/2005/8/layout/vList3"/>
    <dgm:cxn modelId="{5E7AF1D8-51FB-4CBB-9F3D-1E6761B1034E}" type="presOf" srcId="{4EA87785-B7B3-4F48-BB13-D91C5DEA8DC1}" destId="{1BD648EC-230D-47E1-A618-F93D265B0703}" srcOrd="0" destOrd="0" presId="urn:microsoft.com/office/officeart/2005/8/layout/vList3"/>
    <dgm:cxn modelId="{37A0CED5-1957-4833-B1BC-FF3C92F16681}" type="presParOf" srcId="{3A30B1D0-F146-41C6-9373-8CC849B0566C}" destId="{7D4A810A-A6D4-47BA-AF8D-AB4F73C04080}" srcOrd="4" destOrd="0" presId="urn:microsoft.com/office/officeart/2005/8/layout/vList3"/>
    <dgm:cxn modelId="{52341012-EE60-4B61-A3A8-90EC227C7832}" type="presParOf" srcId="{7D4A810A-A6D4-47BA-AF8D-AB4F73C04080}" destId="{69DE5637-6198-4292-ADFF-69DC2A063BC5}" srcOrd="0" destOrd="4" presId="urn:microsoft.com/office/officeart/2005/8/layout/vList3"/>
    <dgm:cxn modelId="{D035472F-5690-45ED-9931-330B2992A4BC}" type="presParOf" srcId="{7D4A810A-A6D4-47BA-AF8D-AB4F73C04080}" destId="{00C34D87-B2DD-493A-BAA2-1A14EA17DEB1}" srcOrd="1" destOrd="4" presId="urn:microsoft.com/office/officeart/2005/8/layout/vList3"/>
    <dgm:cxn modelId="{C58CE96D-9C4B-4DD7-9988-158F78FAA9FD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1" qsCatId="simple" csTypeId="urn:microsoft.com/office/officeart/2005/8/colors/accent1_2" csCatId="accent1" phldr="0"/>
      <dgm:spPr/>
    </dgm:pt>
    <dgm:pt modelId="{BEB4A0DE-FB16-4C4F-8DEA-03570694B93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BRIGHT FUTURE?</a:t>
          </a:r>
          <a:r>
            <a:rPr lang="en-US" altLang="zh-CN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/>
          </a:r>
          <a:endParaRPr lang="en-US" altLang="zh-CN" sz="2800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gm:t>
    </dgm:pt>
    <dgm:pt modelId="{A1CD0B47-03FC-4535-A972-2673574CE2F3}" cxnId="{DB4A2DA1-EF45-46EB-ACDD-1BA770A6B859}" type="parTrans">
      <dgm:prSet/>
      <dgm:spPr/>
    </dgm:pt>
    <dgm:pt modelId="{66283CB7-69B8-41D5-A569-950515985F71}" cxnId="{DB4A2DA1-EF45-46EB-ACDD-1BA770A6B859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1"/>
      <dgm:spPr/>
    </dgm:pt>
    <dgm:pt modelId="{5D3E6026-A697-4D8F-84B5-C5321A8528B3}" type="pres">
      <dgm:prSet presAssocID="{BEB4A0DE-FB16-4C4F-8DEA-03570694B93A}" presName="txShp" presStyleLbl="node1" presStyleIdx="0" presStyleCnt="1">
        <dgm:presLayoutVars>
          <dgm:bulletEnabled val="1"/>
        </dgm:presLayoutVars>
      </dgm:prSet>
      <dgm:spPr/>
    </dgm:pt>
  </dgm:ptLst>
  <dgm:cxnLst>
    <dgm:cxn modelId="{DB4A2DA1-EF45-46EB-ACDD-1BA770A6B859}" srcId="{800EE499-D129-484D-B5C0-D0F3AC30E8B1}" destId="{BEB4A0DE-FB16-4C4F-8DEA-03570694B93A}" srcOrd="0" destOrd="0" parTransId="{A1CD0B47-03FC-4535-A972-2673574CE2F3}" sibTransId="{66283CB7-69B8-41D5-A569-950515985F71}"/>
    <dgm:cxn modelId="{FBD1E910-AE5C-485D-9CFE-D104287E0AD9}" type="presOf" srcId="{800EE499-D129-484D-B5C0-D0F3AC30E8B1}" destId="{3A30B1D0-F146-41C6-9373-8CC849B0566C}" srcOrd="0" destOrd="0" presId="urn:microsoft.com/office/officeart/2005/8/layout/vList3"/>
    <dgm:cxn modelId="{E5784CBD-E9F8-4C89-9F49-11EBBBD22B42}" type="presParOf" srcId="{3A30B1D0-F146-41C6-9373-8CC849B0566C}" destId="{65AAD8D9-A2BB-4BC0-ADC4-32A3E0934999}" srcOrd="0" destOrd="0" presId="urn:microsoft.com/office/officeart/2005/8/layout/vList3"/>
    <dgm:cxn modelId="{89C4C3DF-37F9-4382-B405-C48F13E8C250}" type="presParOf" srcId="{65AAD8D9-A2BB-4BC0-ADC4-32A3E0934999}" destId="{F8DF891C-0D10-4055-A8A8-3FC34ADEDC5B}" srcOrd="0" destOrd="0" presId="urn:microsoft.com/office/officeart/2005/8/layout/vList3"/>
    <dgm:cxn modelId="{95899AAC-4C76-4501-80A1-D78AE7B8940A}" type="presParOf" srcId="{65AAD8D9-A2BB-4BC0-ADC4-32A3E0934999}" destId="{5D3E6026-A697-4D8F-84B5-C5321A8528B3}" srcOrd="1" destOrd="0" presId="urn:microsoft.com/office/officeart/2005/8/layout/vList3"/>
    <dgm:cxn modelId="{337C5C2B-F461-4332-9197-95A95A5C6AB3}" type="presOf" srcId="{BEB4A0DE-FB16-4C4F-8DEA-03570694B93A}" destId="{5D3E6026-A697-4D8F-84B5-C5321A8528B3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19215" cy="4102100"/>
        <a:chOff x="0" y="0"/>
        <a:chExt cx="6419215" cy="4102100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368226" y="0"/>
          <a:ext cx="4268778" cy="117202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16832" tIns="95250" rIns="17780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Work for City of New York as Data Analyst</a:t>
          </a:r>
          <a:r>
            <a:rPr lang="zh-CN" altLang="en-US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？</a:t>
          </a:r>
          <a:endParaRPr lang="zh-CN" altLang="en-US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sp:txBody>
      <dsp:txXfrm rot="10800000">
        <a:off x="1368226" y="0"/>
        <a:ext cx="4268778" cy="1172029"/>
      </dsp:txXfrm>
    </dsp:sp>
    <dsp:sp modelId="{F8DF891C-0D10-4055-A8A8-3FC34ADEDC5B}">
      <dsp:nvSpPr>
        <dsp:cNvPr id="3" name="椭圆 2"/>
        <dsp:cNvSpPr/>
      </dsp:nvSpPr>
      <dsp:spPr bwMode="white">
        <a:xfrm>
          <a:off x="782211" y="0"/>
          <a:ext cx="1172029" cy="1172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82211" y="0"/>
        <a:ext cx="1172029" cy="1172029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368226" y="1465036"/>
          <a:ext cx="4268778" cy="117202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16832" tIns="106680" rIns="199136" bIns="10668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Opportunities</a:t>
          </a:r>
          <a:r>
            <a:rPr lang="en-US" sz="2800" b="1" kern="12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?</a:t>
          </a:r>
          <a:endParaRPr lang="en-US" altLang="en-US" sz="2800" b="1" kern="1200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sp:txBody>
      <dsp:txXfrm rot="10800000">
        <a:off x="1368226" y="1465036"/>
        <a:ext cx="4268778" cy="1172029"/>
      </dsp:txXfrm>
    </dsp:sp>
    <dsp:sp modelId="{48C23F44-CDC2-4998-B9C4-F737C51D3228}">
      <dsp:nvSpPr>
        <dsp:cNvPr id="5" name="椭圆 4"/>
        <dsp:cNvSpPr/>
      </dsp:nvSpPr>
      <dsp:spPr bwMode="white">
        <a:xfrm>
          <a:off x="782211" y="1465036"/>
          <a:ext cx="1172029" cy="1172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82211" y="1465036"/>
        <a:ext cx="1172029" cy="1172029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368226" y="2930071"/>
          <a:ext cx="4268778" cy="117202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16832" tIns="95250" rIns="17780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G</a:t>
          </a:r>
          <a:r>
            <a:rPr lang="en-US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ood pay?</a:t>
          </a:r>
          <a:endParaRPr lang="en-US" altLang="en-US" sz="2800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sp:txBody>
      <dsp:txXfrm rot="10800000">
        <a:off x="1368226" y="2930071"/>
        <a:ext cx="4268778" cy="1172029"/>
      </dsp:txXfrm>
    </dsp:sp>
    <dsp:sp modelId="{69DE5637-6198-4292-ADFF-69DC2A063BC5}">
      <dsp:nvSpPr>
        <dsp:cNvPr id="7" name="椭圆 6"/>
        <dsp:cNvSpPr/>
      </dsp:nvSpPr>
      <dsp:spPr bwMode="white">
        <a:xfrm>
          <a:off x="782211" y="2930071"/>
          <a:ext cx="1172029" cy="11720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82211" y="2930071"/>
        <a:ext cx="1172029" cy="1172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19215" cy="1061085"/>
        <a:chOff x="0" y="0"/>
        <a:chExt cx="6419215" cy="106108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340490" y="0"/>
          <a:ext cx="4268778" cy="106108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467909" tIns="106680" rIns="199136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rPr>
            <a:t>BRIGHT FUTURE?</a:t>
          </a:r>
          <a:endParaRPr lang="en-US" altLang="zh-CN" sz="2800" b="1">
            <a:solidFill>
              <a:schemeClr val="tx1"/>
            </a:solidFill>
            <a:latin typeface="Arial" panose="020B0604020202020204" pitchFamily="34" charset="0"/>
            <a:ea typeface="SimSun" panose="02010600030101010101" pitchFamily="2" charset="-122"/>
            <a:sym typeface="+mn-ea"/>
          </a:endParaRPr>
        </a:p>
      </dsp:txBody>
      <dsp:txXfrm rot="10800000">
        <a:off x="1340490" y="0"/>
        <a:ext cx="4268778" cy="1061085"/>
      </dsp:txXfrm>
    </dsp:sp>
    <dsp:sp modelId="{F8DF891C-0D10-4055-A8A8-3FC34ADEDC5B}">
      <dsp:nvSpPr>
        <dsp:cNvPr id="3" name="椭圆 2"/>
        <dsp:cNvSpPr/>
      </dsp:nvSpPr>
      <dsp:spPr bwMode="white">
        <a:xfrm>
          <a:off x="809947" y="0"/>
          <a:ext cx="1061085" cy="106108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809947" y="0"/>
        <a:ext cx="1061085" cy="1061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2433602" y="857250"/>
            <a:ext cx="6710241" cy="51435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 rot="10800000">
            <a:off x="2433602" y="855062"/>
            <a:ext cx="6732524" cy="5147068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418411" y="3769437"/>
            <a:ext cx="1225061" cy="460921"/>
            <a:chOff x="949766" y="3882916"/>
            <a:chExt cx="2002973" cy="753605"/>
          </a:xfrm>
        </p:grpSpPr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54055" y="2791692"/>
            <a:ext cx="3586574" cy="567848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354055" y="3428596"/>
            <a:ext cx="3586574" cy="214674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28950" y="5617369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5617369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5400000">
            <a:off x="274184" y="568778"/>
            <a:ext cx="2329543" cy="290648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6200000">
            <a:off x="6504554" y="3382735"/>
            <a:ext cx="2329543" cy="290648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12"/>
          <p:cNvSpPr/>
          <p:nvPr>
            <p:custDataLst>
              <p:tags r:id="rId4"/>
            </p:custDataLst>
          </p:nvPr>
        </p:nvSpPr>
        <p:spPr>
          <a:xfrm rot="19299726">
            <a:off x="5062963" y="4466354"/>
            <a:ext cx="4759848" cy="52194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12"/>
          <p:cNvSpPr/>
          <p:nvPr>
            <p:custDataLst>
              <p:tags r:id="rId5"/>
            </p:custDataLst>
          </p:nvPr>
        </p:nvSpPr>
        <p:spPr>
          <a:xfrm rot="8445098">
            <a:off x="-727583" y="1894604"/>
            <a:ext cx="4759848" cy="52194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637565" y="2960988"/>
            <a:ext cx="4147190" cy="673870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2488327" y="2960988"/>
            <a:ext cx="1099880" cy="673870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113109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2165971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81895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2165971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81895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120015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1200150"/>
            <a:ext cx="4627800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40030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1131094"/>
            <a:ext cx="1146987" cy="435887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1131094"/>
            <a:ext cx="6659969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6072" y="2644548"/>
            <a:ext cx="4171856" cy="127430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rot="5400000">
            <a:off x="4329793" y="1208312"/>
            <a:ext cx="484416" cy="9144002"/>
            <a:chOff x="9775372" y="0"/>
            <a:chExt cx="832755" cy="6858000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486072" y="2784616"/>
            <a:ext cx="4171856" cy="994172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6941820" y="4741545"/>
            <a:ext cx="2572703" cy="1258729"/>
            <a:chOff x="10646" y="5909"/>
            <a:chExt cx="9994" cy="4890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9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-418624" y="864394"/>
            <a:ext cx="2822258" cy="1381125"/>
            <a:chOff x="-1483" y="0"/>
            <a:chExt cx="9994" cy="4890"/>
          </a:xfrm>
        </p:grpSpPr>
        <p:sp>
          <p:nvSpPr>
            <p:cNvPr id="7" name="等腰三角形 6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" name="矩形 12"/>
            <p:cNvSpPr/>
            <p:nvPr userDrawn="1">
              <p:custDataLst>
                <p:tags r:id="rId7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2" name="文本框 21"/>
          <p:cNvSpPr txBox="1"/>
          <p:nvPr userDrawn="1">
            <p:custDataLst>
              <p:tags r:id="rId8"/>
            </p:custDataLst>
          </p:nvPr>
        </p:nvSpPr>
        <p:spPr>
          <a:xfrm>
            <a:off x="457200" y="1250156"/>
            <a:ext cx="471488" cy="39241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endParaRPr lang="zh-CN" altLang="en-US" sz="210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6941820" y="4748689"/>
            <a:ext cx="2572703" cy="1258729"/>
            <a:chOff x="10646" y="5909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9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5"/>
            </p:custDataLst>
          </p:nvPr>
        </p:nvGrpSpPr>
        <p:grpSpPr>
          <a:xfrm>
            <a:off x="-418624" y="857250"/>
            <a:ext cx="2822258" cy="1381125"/>
            <a:chOff x="-1483" y="0"/>
            <a:chExt cx="9994" cy="4890"/>
          </a:xfrm>
        </p:grpSpPr>
        <p:sp>
          <p:nvSpPr>
            <p:cNvPr id="10" name="等腰三角形 9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1" name="矩形 12"/>
            <p:cNvSpPr/>
            <p:nvPr userDrawn="1">
              <p:custDataLst>
                <p:tags r:id="rId7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7281386" y="4936331"/>
            <a:ext cx="2175986" cy="1064419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>
            <a:off x="-213" y="857168"/>
            <a:ext cx="1225061" cy="46092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flipH="1">
            <a:off x="-313372" y="4936331"/>
            <a:ext cx="2175986" cy="1064419"/>
            <a:chOff x="10646" y="5909"/>
            <a:chExt cx="9994" cy="4890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3703" y="5303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2"/>
            <p:cNvSpPr/>
            <p:nvPr userDrawn="1">
              <p:custDataLst>
                <p:tags r:id="rId4"/>
              </p:custDataLst>
            </p:nvPr>
          </p:nvSpPr>
          <p:spPr>
            <a:xfrm rot="19299726">
              <a:off x="10646" y="75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>
            <a:off x="7918872" y="850025"/>
            <a:ext cx="1225061" cy="460921"/>
            <a:chOff x="949766" y="3882916"/>
            <a:chExt cx="2002973" cy="753605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-318135" y="853916"/>
            <a:ext cx="2142649" cy="1048703"/>
            <a:chOff x="-1483" y="0"/>
            <a:chExt cx="9994" cy="4890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606" y="-606"/>
              <a:ext cx="4891" cy="6103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0" name="矩形 12"/>
            <p:cNvSpPr/>
            <p:nvPr userDrawn="1">
              <p:custDataLst>
                <p:tags r:id="rId4"/>
              </p:custDataLst>
            </p:nvPr>
          </p:nvSpPr>
          <p:spPr>
            <a:xfrm rot="8445098">
              <a:off x="-1483" y="2178"/>
              <a:ext cx="9994" cy="1096"/>
            </a:xfrm>
            <a:custGeom>
              <a:avLst/>
              <a:gdLst>
                <a:gd name="connsiteX0" fmla="*/ 0 w 5892800"/>
                <a:gd name="connsiteY0" fmla="*/ 0 h 707886"/>
                <a:gd name="connsiteX1" fmla="*/ 5892800 w 5892800"/>
                <a:gd name="connsiteY1" fmla="*/ 0 h 707886"/>
                <a:gd name="connsiteX2" fmla="*/ 5892800 w 5892800"/>
                <a:gd name="connsiteY2" fmla="*/ 707886 h 707886"/>
                <a:gd name="connsiteX3" fmla="*/ 0 w 5892800"/>
                <a:gd name="connsiteY3" fmla="*/ 707886 h 707886"/>
                <a:gd name="connsiteX4" fmla="*/ 0 w 5892800"/>
                <a:gd name="connsiteY4" fmla="*/ 0 h 707886"/>
                <a:gd name="connsiteX0-1" fmla="*/ 0 w 6244155"/>
                <a:gd name="connsiteY0-2" fmla="*/ 0 h 707886"/>
                <a:gd name="connsiteX1-3" fmla="*/ 6244155 w 6244155"/>
                <a:gd name="connsiteY1-4" fmla="*/ 293 h 707886"/>
                <a:gd name="connsiteX2-5" fmla="*/ 5892800 w 6244155"/>
                <a:gd name="connsiteY2-6" fmla="*/ 707886 h 707886"/>
                <a:gd name="connsiteX3-7" fmla="*/ 0 w 6244155"/>
                <a:gd name="connsiteY3-8" fmla="*/ 707886 h 707886"/>
                <a:gd name="connsiteX4-9" fmla="*/ 0 w 6244155"/>
                <a:gd name="connsiteY4-10" fmla="*/ 0 h 707886"/>
                <a:gd name="connsiteX0-11" fmla="*/ 0 w 6244155"/>
                <a:gd name="connsiteY0-12" fmla="*/ 0 h 707886"/>
                <a:gd name="connsiteX1-13" fmla="*/ 6244155 w 6244155"/>
                <a:gd name="connsiteY1-14" fmla="*/ 293 h 707886"/>
                <a:gd name="connsiteX2-15" fmla="*/ 5654769 w 6244155"/>
                <a:gd name="connsiteY2-16" fmla="*/ 704690 h 707886"/>
                <a:gd name="connsiteX3-17" fmla="*/ 0 w 6244155"/>
                <a:gd name="connsiteY3-18" fmla="*/ 707886 h 707886"/>
                <a:gd name="connsiteX4-19" fmla="*/ 0 w 6244155"/>
                <a:gd name="connsiteY4-20" fmla="*/ 0 h 707886"/>
                <a:gd name="connsiteX0-21" fmla="*/ 0 w 6201341"/>
                <a:gd name="connsiteY0-22" fmla="*/ 0 h 707886"/>
                <a:gd name="connsiteX1-23" fmla="*/ 6201341 w 6201341"/>
                <a:gd name="connsiteY1-24" fmla="*/ 5293 h 707886"/>
                <a:gd name="connsiteX2-25" fmla="*/ 5654769 w 6201341"/>
                <a:gd name="connsiteY2-26" fmla="*/ 704690 h 707886"/>
                <a:gd name="connsiteX3-27" fmla="*/ 0 w 6201341"/>
                <a:gd name="connsiteY3-28" fmla="*/ 707886 h 707886"/>
                <a:gd name="connsiteX4-29" fmla="*/ 0 w 6201341"/>
                <a:gd name="connsiteY4-30" fmla="*/ 0 h 707886"/>
                <a:gd name="connsiteX0-31" fmla="*/ 0 w 6201341"/>
                <a:gd name="connsiteY0-32" fmla="*/ 0 h 707886"/>
                <a:gd name="connsiteX1-33" fmla="*/ 6201341 w 6201341"/>
                <a:gd name="connsiteY1-34" fmla="*/ 5293 h 707886"/>
                <a:gd name="connsiteX2-35" fmla="*/ 5638088 w 6201341"/>
                <a:gd name="connsiteY2-36" fmla="*/ 701215 h 707886"/>
                <a:gd name="connsiteX3-37" fmla="*/ 0 w 6201341"/>
                <a:gd name="connsiteY3-38" fmla="*/ 707886 h 707886"/>
                <a:gd name="connsiteX4-39" fmla="*/ 0 w 6201341"/>
                <a:gd name="connsiteY4-40" fmla="*/ 0 h 707886"/>
                <a:gd name="connsiteX0-41" fmla="*/ 0 w 6201341"/>
                <a:gd name="connsiteY0-42" fmla="*/ 0 h 701215"/>
                <a:gd name="connsiteX1-43" fmla="*/ 6201341 w 6201341"/>
                <a:gd name="connsiteY1-44" fmla="*/ 5293 h 701215"/>
                <a:gd name="connsiteX2-45" fmla="*/ 5638088 w 6201341"/>
                <a:gd name="connsiteY2-46" fmla="*/ 701215 h 701215"/>
                <a:gd name="connsiteX3-47" fmla="*/ 719912 w 6201341"/>
                <a:gd name="connsiteY3-48" fmla="*/ 694321 h 701215"/>
                <a:gd name="connsiteX4-49" fmla="*/ 0 w 6201341"/>
                <a:gd name="connsiteY4-50" fmla="*/ 0 h 701215"/>
                <a:gd name="connsiteX0-51" fmla="*/ 0 w 6346464"/>
                <a:gd name="connsiteY0-52" fmla="*/ 6233 h 695922"/>
                <a:gd name="connsiteX1-53" fmla="*/ 6346464 w 6346464"/>
                <a:gd name="connsiteY1-54" fmla="*/ 0 h 695922"/>
                <a:gd name="connsiteX2-55" fmla="*/ 5783211 w 6346464"/>
                <a:gd name="connsiteY2-56" fmla="*/ 695922 h 695922"/>
                <a:gd name="connsiteX3-57" fmla="*/ 865035 w 6346464"/>
                <a:gd name="connsiteY3-58" fmla="*/ 689028 h 695922"/>
                <a:gd name="connsiteX4-59" fmla="*/ 0 w 6346464"/>
                <a:gd name="connsiteY4-60" fmla="*/ 6233 h 6959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46464" h="695922">
                  <a:moveTo>
                    <a:pt x="0" y="6233"/>
                  </a:moveTo>
                  <a:lnTo>
                    <a:pt x="6346464" y="0"/>
                  </a:lnTo>
                  <a:lnTo>
                    <a:pt x="5783211" y="695922"/>
                  </a:lnTo>
                  <a:lnTo>
                    <a:pt x="865035" y="689028"/>
                  </a:lnTo>
                  <a:lnTo>
                    <a:pt x="0" y="623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>
            <a:off x="7918872" y="5544897"/>
            <a:ext cx="1225061" cy="460921"/>
            <a:chOff x="949766" y="3882916"/>
            <a:chExt cx="2002973" cy="753605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7918872" y="5544897"/>
            <a:ext cx="1225061" cy="460921"/>
            <a:chOff x="949766" y="3882916"/>
            <a:chExt cx="2002973" cy="753605"/>
          </a:xfrm>
        </p:grpSpPr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6" name="等腰三角形 5"/>
          <p:cNvSpPr/>
          <p:nvPr userDrawn="1">
            <p:custDataLst>
              <p:tags r:id="rId3"/>
            </p:custDataLst>
          </p:nvPr>
        </p:nvSpPr>
        <p:spPr>
          <a:xfrm rot="5400000">
            <a:off x="274184" y="568778"/>
            <a:ext cx="2329543" cy="290648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 userDrawn="1">
            <p:custDataLst>
              <p:tags r:id="rId4"/>
            </p:custDataLst>
          </p:nvPr>
        </p:nvSpPr>
        <p:spPr>
          <a:xfrm rot="16200000">
            <a:off x="6504554" y="3382735"/>
            <a:ext cx="2329543" cy="290648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9" name="矩形 12"/>
          <p:cNvSpPr/>
          <p:nvPr userDrawn="1">
            <p:custDataLst>
              <p:tags r:id="rId5"/>
            </p:custDataLst>
          </p:nvPr>
        </p:nvSpPr>
        <p:spPr>
          <a:xfrm rot="19299726">
            <a:off x="5062963" y="4466354"/>
            <a:ext cx="4759848" cy="52194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" name="矩形 12"/>
          <p:cNvSpPr/>
          <p:nvPr userDrawn="1">
            <p:custDataLst>
              <p:tags r:id="rId6"/>
            </p:custDataLst>
          </p:nvPr>
        </p:nvSpPr>
        <p:spPr>
          <a:xfrm rot="8445098">
            <a:off x="-727583" y="1894604"/>
            <a:ext cx="4759848" cy="52194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5" Type="http://schemas.openxmlformats.org/officeDocument/2006/relationships/theme" Target="../theme/theme3.xml"/><Relationship Id="rId24" Type="http://schemas.openxmlformats.org/officeDocument/2006/relationships/tags" Target="../tags/tag158.xml"/><Relationship Id="rId23" Type="http://schemas.openxmlformats.org/officeDocument/2006/relationships/tags" Target="../tags/tag157.xml"/><Relationship Id="rId22" Type="http://schemas.openxmlformats.org/officeDocument/2006/relationships/tags" Target="../tags/tag156.xml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153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tags" Target="../tags/tag1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29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2" Type="http://schemas.openxmlformats.org/officeDocument/2006/relationships/slideLayout" Target="../slideLayouts/slideLayout1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9000"/>
          </a:blip>
          <a:tile tx="6350" ty="0" flip="none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950" y="405130"/>
            <a:ext cx="10132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Data analysis </a:t>
            </a:r>
            <a:r>
              <a:rPr lang="zh-CN" altLang="en-US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job</a:t>
            </a:r>
            <a:r>
              <a:rPr lang="en-US" altLang="zh-CN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</a:t>
            </a:r>
            <a:r>
              <a:rPr lang="zh-CN" altLang="en-US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in N</a:t>
            </a:r>
            <a:r>
              <a:rPr lang="en-US" altLang="zh-CN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YC </a:t>
            </a:r>
            <a:r>
              <a:rPr lang="zh-CN" altLang="en-US" sz="4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government</a:t>
            </a:r>
            <a:endParaRPr lang="zh-CN" altLang="en-US" sz="4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075" name="副标题 3074"/>
          <p:cNvSpPr>
            <a:spLocks noGrp="1"/>
          </p:cNvSpPr>
          <p:nvPr/>
        </p:nvSpPr>
        <p:spPr>
          <a:xfrm>
            <a:off x="3780155" y="5989320"/>
            <a:ext cx="6116955" cy="68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 By: Wenhua Zhao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endParaRPr lang="en-US" sz="3200"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" y="1412875"/>
            <a:ext cx="7778750" cy="4275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34925" y="332740"/>
            <a:ext cx="7459980" cy="107061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45.3% jobs are open for external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 descr="ex in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1403350"/>
            <a:ext cx="4315460" cy="4326255"/>
          </a:xfrm>
          <a:prstGeom prst="rect">
            <a:avLst/>
          </a:prstGeom>
        </p:spPr>
      </p:pic>
      <p:sp>
        <p:nvSpPr>
          <p:cNvPr id="5" name="副标题 3074"/>
          <p:cNvSpPr>
            <a:spLocks noGrp="1"/>
          </p:cNvSpPr>
          <p:nvPr/>
        </p:nvSpPr>
        <p:spPr>
          <a:xfrm>
            <a:off x="2584450" y="5787390"/>
            <a:ext cx="6400800" cy="10706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54.57% jobs are open for internal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705" y="1403350"/>
            <a:ext cx="4909820" cy="3750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840" y="1760220"/>
            <a:ext cx="7477760" cy="4827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24840" y="0"/>
            <a:ext cx="8114030" cy="15684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3200"/>
              <a:t>There is no difference on salary between internal hiring and external hiring. However, internal hiring is less competitive.</a:t>
            </a:r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07315" y="621030"/>
            <a:ext cx="6400800" cy="594995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What about the future if hired?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16" name="图片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145" y="1988820"/>
            <a:ext cx="5496560" cy="4265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-324485" y="1412875"/>
            <a:ext cx="79089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   </a:t>
            </a:r>
            <a:r>
              <a:rPr lang="en-US" sz="3200">
                <a:sym typeface="+mn-ea"/>
              </a:rPr>
              <a:t>Will salary go up a lot if I’m experienced?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172085" y="5269865"/>
            <a:ext cx="6270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>
              <a:buClrTx/>
              <a:buSzTx/>
              <a:buFontTx/>
            </a:pPr>
            <a:r>
              <a:rPr lang="en-US" sz="3200">
                <a:sym typeface="+mn-ea"/>
              </a:rPr>
              <a:t>Compare different career levels </a:t>
            </a:r>
            <a:endParaRPr lang="en-US" altLang="zh-CN" sz="3200">
              <a:sym typeface="+mn-ea"/>
            </a:endParaRPr>
          </a:p>
        </p:txBody>
      </p:sp>
      <p:pic>
        <p:nvPicPr>
          <p:cNvPr id="117" name="图片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070" y="2633345"/>
            <a:ext cx="4805680" cy="2635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1"/>
            </p:custDataLst>
          </p:nvPr>
        </p:nvSpPr>
        <p:spPr>
          <a:xfrm>
            <a:off x="67868" y="559688"/>
            <a:ext cx="5093082" cy="5729717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126771" y="1913796"/>
            <a:ext cx="3242870" cy="236451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077717" y="245110"/>
            <a:ext cx="2201769" cy="1467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3431132" y="1786282"/>
            <a:ext cx="2201769" cy="1467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3431132" y="3328102"/>
            <a:ext cx="2201769" cy="1467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39744" y="2520944"/>
            <a:ext cx="2017570" cy="1322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Career Levels</a:t>
            </a:r>
            <a:endParaRPr lang="en-US" altLang="zh-CN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470275" y="2204720"/>
            <a:ext cx="2204085" cy="33401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sz="2800">
                <a:latin typeface="+mj-lt"/>
                <a:ea typeface="+mj-ea"/>
                <a:cs typeface="+mj-cs"/>
              </a:rPr>
              <a:t>Experienced</a:t>
            </a:r>
            <a:endParaRPr lang="en-US" altLang="zh-CN" sz="2800">
              <a:latin typeface="+mj-lt"/>
              <a:ea typeface="+mj-ea"/>
              <a:cs typeface="+mj-cs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716905" y="360045"/>
            <a:ext cx="3164840" cy="5774055"/>
          </a:xfrm>
          <a:prstGeom prst="rect">
            <a:avLst/>
          </a:prstGeom>
          <a:ln>
            <a:noFill/>
          </a:ln>
        </p:spPr>
        <p:txBody>
          <a:bodyPr wrap="square" anchor="t">
            <a:no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Four different career level jobs are available, of course paid differently</a:t>
            </a:r>
            <a:endParaRPr lang="en-US" altLang="zh-CN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see next slide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3597910" y="3860800"/>
            <a:ext cx="1931670" cy="33401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sz="3200">
                <a:latin typeface="+mj-lt"/>
                <a:ea typeface="+mj-ea"/>
                <a:cs typeface="+mj-cs"/>
              </a:rPr>
              <a:t>Manager</a:t>
            </a:r>
            <a:endParaRPr lang="en-US" altLang="zh-CN" sz="3200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3516630" y="692785"/>
            <a:ext cx="145732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sz="3200">
                <a:latin typeface="+mj-lt"/>
                <a:ea typeface="+mj-ea"/>
                <a:cs typeface="+mj-cs"/>
              </a:rPr>
              <a:t>Entry</a:t>
            </a:r>
            <a:endParaRPr lang="en-US" altLang="zh-CN" sz="3200">
              <a:latin typeface="+mj-lt"/>
              <a:ea typeface="+mj-ea"/>
              <a:cs typeface="+mj-cs"/>
            </a:endParaRPr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>
            <a:off x="3150860" y="4869274"/>
            <a:ext cx="2201769" cy="1467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3275965" y="5300980"/>
            <a:ext cx="205041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zh-CN" sz="3200">
                <a:latin typeface="+mj-lt"/>
                <a:ea typeface="+mj-ea"/>
                <a:cs typeface="+mj-cs"/>
              </a:rPr>
              <a:t>Executive</a:t>
            </a:r>
            <a:endParaRPr lang="en-US" altLang="zh-CN" sz="3200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6000"/>
          </a:blip>
          <a:tile tx="0" ty="0" flip="none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0" y="332740"/>
            <a:ext cx="887603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40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Mean salary range of data/business anylsts for different career levels </a:t>
            </a:r>
            <a:endParaRPr lang="en-US" sz="4000" kern="1200" baseline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4000" kern="1200" baseline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7" name="图片 10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560" y="1917065"/>
            <a:ext cx="8350885" cy="511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660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184015" y="3298825"/>
            <a:ext cx="4735195" cy="354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85" y="332740"/>
            <a:ext cx="5273675" cy="3484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03800" y="548640"/>
            <a:ext cx="44392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highlight>
                  <a:srgbClr val="FFFF00"/>
                </a:highlight>
              </a:rPr>
              <a:t>A quarter of data jobs are Entry_level jobs. </a:t>
            </a:r>
            <a:endParaRPr lang="en-US" altLang="zh-CN" sz="32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>
                <a:alpha val="51000"/>
              </a:srgb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93370" y="1125220"/>
            <a:ext cx="2957830" cy="5452110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  <a:t>conclusion</a:t>
            </a:r>
            <a:b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</a:br>
            <a:endParaRPr lang="en-US" sz="44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525" y="5521325"/>
            <a:ext cx="5832475" cy="97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defTabSz="914400">
              <a:buClrTx/>
              <a:buSzTx/>
              <a:buFontTx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salary does not jump a lot when become experienced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1525" y="4292600"/>
            <a:ext cx="5832475" cy="108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defTabSz="914400">
              <a:buClrTx/>
              <a:buSzTx/>
              <a:buFontTx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mean pay is the same with NY mean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5330" y="1667510"/>
            <a:ext cx="5832475" cy="1156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defTabSz="914400">
              <a:buClrTx/>
              <a:buSzTx/>
              <a:buFontTx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more entry level jobs for data analysis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330" y="332105"/>
            <a:ext cx="5832475" cy="116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Oppotunities OK</a:t>
            </a:r>
            <a:endParaRPr lang="en-US" sz="36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1525" y="2924810"/>
            <a:ext cx="5832475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defTabSz="914400">
              <a:buClrTx/>
              <a:buSzTx/>
              <a:buFontTx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internal oppotunities are good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00425" y="2677795"/>
            <a:ext cx="5248910" cy="953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28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11505" y="12890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  <a:t>If I have more time... I’ search more about</a:t>
            </a:r>
            <a:endParaRPr lang="en-US" sz="44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467995" y="4581525"/>
            <a:ext cx="4650740" cy="1148080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 Job postings       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en-US" sz="3200" kern="1200" baseline="0">
                <a:latin typeface="Arial" panose="020B0604020202020204" pitchFamily="34" charset="0"/>
                <a:ea typeface="SimSun" panose="02010600030101010101" pitchFamily="2" charset="-122"/>
              </a:rPr>
              <a:t>of tech company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2348865"/>
            <a:ext cx="3584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ym typeface="+mn-ea"/>
              </a:rPr>
              <a:t>Requirement for data jobs </a:t>
            </a:r>
            <a:endParaRPr 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US" altLang="en-US" sz="32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9430" y="1988820"/>
            <a:ext cx="128714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500"/>
              <a:t>｛</a:t>
            </a:r>
            <a:endParaRPr lang="zh-CN" altLang="en-US" sz="11500"/>
          </a:p>
        </p:txBody>
      </p:sp>
      <p:sp>
        <p:nvSpPr>
          <p:cNvPr id="8" name="文本框 7"/>
          <p:cNvSpPr txBox="1"/>
          <p:nvPr/>
        </p:nvSpPr>
        <p:spPr>
          <a:xfrm>
            <a:off x="3059430" y="4509135"/>
            <a:ext cx="128714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1500"/>
              <a:t>｛</a:t>
            </a:r>
            <a:endParaRPr lang="zh-CN" altLang="en-US" sz="11500"/>
          </a:p>
        </p:txBody>
      </p:sp>
      <p:pic>
        <p:nvPicPr>
          <p:cNvPr id="17" name="图形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40005" y="1628775"/>
            <a:ext cx="3616960" cy="2400300"/>
          </a:xfrm>
          <a:prstGeom prst="rect">
            <a:avLst/>
          </a:prstGeom>
        </p:spPr>
      </p:pic>
      <p:pic>
        <p:nvPicPr>
          <p:cNvPr id="10" name="图形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6830" y="4077335"/>
            <a:ext cx="4041140" cy="240030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4572000" y="1701165"/>
            <a:ext cx="2880000" cy="108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Degree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572000" y="2956560"/>
            <a:ext cx="2880000" cy="108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Bootcamp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643755" y="5629910"/>
            <a:ext cx="2880000" cy="108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Requirement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643755" y="4293235"/>
            <a:ext cx="2880000" cy="108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Salary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7950" y="1196975"/>
            <a:ext cx="3401695" cy="337058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图示 3"/>
          <p:cNvGraphicFramePr/>
          <p:nvPr/>
        </p:nvGraphicFramePr>
        <p:xfrm>
          <a:off x="3203575" y="32385"/>
          <a:ext cx="6419215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副标题 5"/>
          <p:cNvSpPr/>
          <p:nvPr>
            <p:ph type="subTitle" idx="1"/>
          </p:nvPr>
        </p:nvSpPr>
        <p:spPr>
          <a:xfrm>
            <a:off x="107950" y="5877560"/>
            <a:ext cx="8753475" cy="1655445"/>
          </a:xfrm>
        </p:spPr>
        <p:txBody>
          <a:bodyPr/>
          <a:p>
            <a:r>
              <a:rPr lang="zh-CN" altLang="en-US" sz="2800"/>
              <a:t>Th</a:t>
            </a:r>
            <a:r>
              <a:rPr lang="en-US" altLang="zh-CN" sz="2800"/>
              <a:t>e </a:t>
            </a:r>
            <a:r>
              <a:rPr lang="zh-CN" altLang="en-US" sz="2800"/>
              <a:t>dataset contains current job postings available on the City of New York’s official jobs site</a:t>
            </a:r>
            <a:endParaRPr lang="zh-CN" altLang="en-US" sz="2800"/>
          </a:p>
        </p:txBody>
      </p:sp>
      <p:graphicFrame>
        <p:nvGraphicFramePr>
          <p:cNvPr id="7" name="图示 6"/>
          <p:cNvGraphicFramePr/>
          <p:nvPr/>
        </p:nvGraphicFramePr>
        <p:xfrm>
          <a:off x="3131820" y="4509135"/>
          <a:ext cx="6419215" cy="1061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-196215" y="332740"/>
            <a:ext cx="9201150" cy="125793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3600" kern="1200" baseline="0">
                <a:latin typeface="Arial" panose="020B0604020202020204" pitchFamily="34" charset="0"/>
                <a:ea typeface="SimSun" panose="02010600030101010101" pitchFamily="2" charset="-122"/>
              </a:rPr>
              <a:t>What kind of people NYC needs(Top 20)</a:t>
            </a:r>
            <a:br>
              <a:rPr lang="en-US" sz="4000" kern="1200" baseline="0">
                <a:latin typeface="Arial" panose="020B0604020202020204" pitchFamily="34" charset="0"/>
                <a:ea typeface="SimSun" panose="02010600030101010101" pitchFamily="2" charset="-122"/>
              </a:rPr>
            </a:br>
            <a:endParaRPr lang="en-US" sz="40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1124585"/>
            <a:ext cx="8652510" cy="5675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34925" y="45085"/>
            <a:ext cx="9067165" cy="1752600"/>
          </a:xfr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</p:spPr>
        <p:txBody>
          <a:bodyPr/>
          <a:p>
            <a:pPr defTabSz="914400">
              <a:buClrTx/>
              <a:buSzTx/>
              <a:buFontTx/>
            </a:pPr>
            <a:r>
              <a:rPr lang="en-US" sz="4000" kern="1200" baseline="0">
                <a:latin typeface="Arial" panose="020B0604020202020204" pitchFamily="34" charset="0"/>
                <a:ea typeface="SimSun" panose="02010600030101010101" pitchFamily="2" charset="-122"/>
              </a:rPr>
              <a:t> According to the dataset data related jobs are in demand</a:t>
            </a:r>
            <a:endParaRPr lang="en-US" sz="40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4925" y="1772920"/>
            <a:ext cx="9067165" cy="5028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39115" y="134112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  <a:t>Let’s focus on Data Analyst and Business Analyst jobs since we are</a:t>
            </a:r>
            <a:b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  <a:t>Launching Our Dream Career in Data Science at</a:t>
            </a:r>
            <a:b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</a:br>
            <a:endParaRPr lang="en-US" sz="44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39115" y="4077335"/>
            <a:ext cx="7496810" cy="1943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0" y="260985"/>
            <a:ext cx="9262110" cy="670052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4885 </a:t>
            </a:r>
            <a:r>
              <a:rPr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job postings  </a:t>
            </a:r>
            <a:r>
              <a:rPr lang="en-US"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are </a:t>
            </a:r>
            <a:r>
              <a:rPr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on the City of New York’s official jobs site</a:t>
            </a:r>
            <a:r>
              <a:rPr lang="en-US"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and around </a:t>
            </a:r>
            <a:r>
              <a:rPr lang="en-US" sz="4800" kern="1200" baseline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10%</a:t>
            </a:r>
            <a:r>
              <a:rPr lang="en-US" sz="40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are related to data analysis</a:t>
            </a:r>
            <a:endParaRPr lang="en-US" sz="4000" kern="120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sz="4000" kern="120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endParaRPr sz="4000" kern="120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749425" y="2421255"/>
            <a:ext cx="5762625" cy="464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394970" y="18859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SimSun" panose="02010600030101010101" pitchFamily="2" charset="-122"/>
              </a:rPr>
              <a:t>Good pay is always a good motivation</a:t>
            </a:r>
            <a:endParaRPr lang="en-US" sz="44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393700" y="1765300"/>
            <a:ext cx="8024495" cy="4820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8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5147945" y="1196975"/>
            <a:ext cx="4257675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000" kern="1200" baseline="0">
                <a:latin typeface="Arial" panose="020B0604020202020204" pitchFamily="34" charset="0"/>
                <a:ea typeface="SimSun" panose="02010600030101010101" pitchFamily="2" charset="-122"/>
              </a:rPr>
              <a:t>all </a:t>
            </a:r>
            <a:r>
              <a:rPr lang="en-US" sz="4000" kern="1200" baseline="0">
                <a:latin typeface="Arial" panose="020B0604020202020204" pitchFamily="34" charset="0"/>
                <a:ea typeface="SimSun" panose="02010600030101010101" pitchFamily="2" charset="-122"/>
              </a:rPr>
              <a:t>jobs’ mean salary</a:t>
            </a:r>
            <a:endParaRPr lang="en-US" sz="40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07315" y="1341120"/>
            <a:ext cx="354965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4000" kern="1200" baseline="0">
                <a:latin typeface="Arial" panose="020B0604020202020204" pitchFamily="34" charset="0"/>
                <a:ea typeface="SimSun" panose="02010600030101010101" pitchFamily="2" charset="-122"/>
              </a:rPr>
              <a:t>data analysis’s mean salary</a:t>
            </a:r>
            <a:endParaRPr lang="en-US" sz="4000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785" y="5301615"/>
            <a:ext cx="6142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FF0000"/>
                </a:solidFill>
              </a:rPr>
              <a:t>Almost the same</a:t>
            </a:r>
            <a:r>
              <a:rPr lang="en-US" altLang="zh-CN" sz="6000"/>
              <a:t> </a:t>
            </a:r>
            <a:endParaRPr lang="en-US" altLang="zh-CN" sz="6000"/>
          </a:p>
        </p:txBody>
      </p:sp>
      <p:pic>
        <p:nvPicPr>
          <p:cNvPr id="112" name="图片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360" y="116840"/>
            <a:ext cx="2303145" cy="1310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83935" y="45085"/>
            <a:ext cx="2486025" cy="135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9705" y="4725035"/>
            <a:ext cx="9080500" cy="1885315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en-US" sz="3600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Is there a big difference on salary between internal hiring and external hiring?</a:t>
            </a:r>
            <a:endParaRPr lang="en-US" sz="3600" kern="120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332740"/>
            <a:ext cx="7284720" cy="406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5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78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  <p:tag name="KSO_WM_TEMPLATE_MASTER_TYPE" val="1"/>
</p:tagLst>
</file>

<file path=ppt/tags/tag159.xml><?xml version="1.0" encoding="utf-8"?>
<p:tagLst xmlns:p="http://schemas.openxmlformats.org/presentationml/2006/main">
  <p:tag name="KSO_WM_UNIT_PLACING_PICTURE_USER_VIEWPORT" val="{&quot;height&quot;:7603,&quot;width&quot;:10024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6*n_i*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6*n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6*n_h_h_i*1_2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6*n_h_h_i*1_2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6*n_h_h_i*1_2_3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a*1_2_1_1"/>
  <p:tag name="KSO_WM_UNIT_PRESET_TEXT" val="Text here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a*1_2_2_1"/>
  <p:tag name="KSO_WM_UNIT_PRESET_TEXT" val="Text here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f*1_2_3_1"/>
  <p:tag name="KSO_WM_UNIT_PRESET_TEXT" val="Supporting text here.&#13;You can use the icon library to filter and replace existing icon elements with one click.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a*1_2_3_1"/>
  <p:tag name="KSO_WM_UNIT_PRESET_TEXT" val="Text here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a*1_2_1_1"/>
  <p:tag name="KSO_WM_UNIT_PRESET_TEXT" val="Text here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6*n_h_h_i*1_2_3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ID" val="custom20188978_16*n_h_h_a*1_2_3_1"/>
  <p:tag name="KSO_WM_UNIT_PRESET_TEXT" val="Text here"/>
  <p:tag name="KSO_WM_UNIT_ISCONTENTSTITLE" val="0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6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.936*540"/>
  <p:tag name="KSO_WM_COMBINE_RELATE_SLIDE_ID" val="background20185106_12"/>
  <p:tag name="KSO_WM_TEMPLATE_CATEGORY" val="custom"/>
  <p:tag name="KSO_WM_TEMPLATE_INDEX" val="20188978"/>
  <p:tag name="KSO_WM_SLIDE_ID" val="custom20188978_16"/>
  <p:tag name="KSO_WM_SLIDE_INDEX" val="16"/>
  <p:tag name="KSO_WM_DIAGRAM_GROUP_CODE" val="n1-1"/>
  <p:tag name="KSO_WM_TEMPLATE_SUBCATEGORY" val="0"/>
  <p:tag name="KSO_WM_TEMPLATE_MASTER_TYPE" val="1"/>
  <p:tag name="KSO_WM_TEMPLATE_COLOR_TYPE" val="0"/>
  <p:tag name="KSO_WM_SLIDE_DIAGTYPE" val="n"/>
</p:tagLst>
</file>

<file path=ppt/tags/tag173.xml><?xml version="1.0" encoding="utf-8"?>
<p:tagLst xmlns:p="http://schemas.openxmlformats.org/presentationml/2006/main">
  <p:tag name="COMMONDATA" val="eyJoZGlkIjoiN2U2MTdiZWRkMTE1ZjA5YTE3MWQyZDcyYTEyMjBjNjM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2018897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455171"/>
      </a:accent1>
      <a:accent2>
        <a:srgbClr val="686B7C"/>
      </a:accent2>
      <a:accent3>
        <a:srgbClr val="7D8091"/>
      </a:accent3>
      <a:accent4>
        <a:srgbClr val="ADA093"/>
      </a:accent4>
      <a:accent5>
        <a:srgbClr val="CFBA9F"/>
      </a:accent5>
      <a:accent6>
        <a:srgbClr val="F2D4AA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演示</Application>
  <PresentationFormat/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Impact</vt:lpstr>
      <vt:lpstr>Arial Unicode MS</vt:lpstr>
      <vt:lpstr>Calibri</vt:lpstr>
      <vt:lpstr>HYChaoJiZhanJiaJ</vt:lpstr>
      <vt:lpstr>思源黑体 CN Heavy</vt:lpstr>
      <vt:lpstr>SimHei</vt:lpstr>
      <vt:lpstr>默认设计模板</vt:lpstr>
      <vt:lpstr>1_默认设计模板</vt:lpstr>
      <vt:lpstr>1_Office 主题​​</vt:lpstr>
      <vt:lpstr>PowerPoint 演示文稿</vt:lpstr>
      <vt:lpstr>PowerPoint 演示文稿</vt:lpstr>
      <vt:lpstr>What kind of people NYC needs(Top 20) </vt:lpstr>
      <vt:lpstr>PowerPoint 演示文稿</vt:lpstr>
      <vt:lpstr>Let’s focus on Data Analyst and Business Analyst jobs since we are Launching Our Dream Career in Data Science at </vt:lpstr>
      <vt:lpstr>PowerPoint 演示文稿</vt:lpstr>
      <vt:lpstr>Good pay is always a good motivation</vt:lpstr>
      <vt:lpstr>all jobs’ mean salary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zhao</dc:creator>
  <cp:lastModifiedBy>Kevin-Z-</cp:lastModifiedBy>
  <cp:revision>18</cp:revision>
  <dcterms:created xsi:type="dcterms:W3CDTF">2022-08-19T06:25:00Z</dcterms:created>
  <dcterms:modified xsi:type="dcterms:W3CDTF">2022-08-19T17:17:03Z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962158AAB098465CB802DD6C6C6DD661</vt:lpwstr>
  </property>
</Properties>
</file>