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8288000" cy="10287000"/>
  <p:notesSz cx="6858000" cy="9144000"/>
  <p:embeddedFontLst>
    <p:embeddedFont>
      <p:font typeface="Playfair Display" panose="020F0502020204030204" pitchFamily="2" charset="-52"/>
      <p:regular r:id="rId15"/>
    </p:embeddedFont>
    <p:embeddedFont>
      <p:font typeface="Public Sans" panose="020B0604020202020204" charset="0"/>
      <p:regular r:id="rId16"/>
    </p:embeddedFont>
    <p:embeddedFont>
      <p:font typeface="Public Sans Bold" panose="020B0604020202020204"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60" d="100"/>
          <a:sy n="60" d="100"/>
        </p:scale>
        <p:origin x="370"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 Id="rId5" Type="http://schemas.openxmlformats.org/officeDocument/2006/relationships/image" Target="../media/image3.jpeg"/><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3.jpe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 Id="rId9" Type="http://schemas.openxmlformats.org/officeDocument/2006/relationships/image" Target="../media/image9.jpeg"/></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1.jpeg"/><Relationship Id="rId7" Type="http://schemas.openxmlformats.org/officeDocument/2006/relationships/image" Target="../media/image13.svg"/><Relationship Id="rId2" Type="http://schemas.openxmlformats.org/officeDocument/2006/relationships/image" Target="../media/image10.jpe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3.jpeg"/><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706" y="4514765"/>
            <a:ext cx="16230594" cy="38509"/>
          </a:xfrm>
          <a:prstGeom prst="line">
            <a:avLst/>
          </a:prstGeom>
          <a:ln w="9525" cap="flat">
            <a:solidFill>
              <a:srgbClr val="2B2C30"/>
            </a:solidFill>
            <a:prstDash val="solid"/>
            <a:headEnd type="none" w="sm" len="sm"/>
            <a:tailEnd type="none" w="sm" len="sm"/>
          </a:ln>
        </p:spPr>
      </p:sp>
      <p:sp>
        <p:nvSpPr>
          <p:cNvPr id="3" name="TextBox 3"/>
          <p:cNvSpPr txBox="1"/>
          <p:nvPr/>
        </p:nvSpPr>
        <p:spPr>
          <a:xfrm>
            <a:off x="1006882" y="4728792"/>
            <a:ext cx="16230600" cy="1310698"/>
          </a:xfrm>
          <a:prstGeom prst="rect">
            <a:avLst/>
          </a:prstGeom>
        </p:spPr>
        <p:txBody>
          <a:bodyPr lIns="0" tIns="0" rIns="0" bIns="0" rtlCol="0" anchor="t">
            <a:spAutoFit/>
          </a:bodyPr>
          <a:lstStyle/>
          <a:p>
            <a:pPr algn="l">
              <a:lnSpc>
                <a:spcPts val="5200"/>
              </a:lnSpc>
              <a:spcBef>
                <a:spcPct val="0"/>
              </a:spcBef>
            </a:pPr>
            <a:r>
              <a:rPr lang="en-US" sz="3714" b="1" spc="843">
                <a:solidFill>
                  <a:srgbClr val="2B2C30"/>
                </a:solidFill>
                <a:latin typeface="Public Sans Bold"/>
                <a:ea typeface="Public Sans Bold"/>
                <a:cs typeface="Public Sans Bold"/>
                <a:sym typeface="Public Sans Bold"/>
              </a:rPr>
              <a:t>FOR IMAGE AESTHETIC EDITING BASED ON PROMPT LEARNING</a:t>
            </a:r>
          </a:p>
        </p:txBody>
      </p:sp>
      <p:sp>
        <p:nvSpPr>
          <p:cNvPr id="4" name="TextBox 4"/>
          <p:cNvSpPr txBox="1"/>
          <p:nvPr/>
        </p:nvSpPr>
        <p:spPr>
          <a:xfrm>
            <a:off x="850974" y="2332375"/>
            <a:ext cx="16408332" cy="2084125"/>
          </a:xfrm>
          <a:prstGeom prst="rect">
            <a:avLst/>
          </a:prstGeom>
        </p:spPr>
        <p:txBody>
          <a:bodyPr lIns="0" tIns="0" rIns="0" bIns="0" rtlCol="0" anchor="t">
            <a:spAutoFit/>
          </a:bodyPr>
          <a:lstStyle/>
          <a:p>
            <a:pPr algn="l">
              <a:lnSpc>
                <a:spcPts val="15250"/>
              </a:lnSpc>
            </a:pPr>
            <a:r>
              <a:rPr lang="en-US" sz="16758" spc="83">
                <a:solidFill>
                  <a:srgbClr val="2B2C30"/>
                </a:solidFill>
                <a:latin typeface="Playfair Display"/>
                <a:ea typeface="Playfair Display"/>
                <a:cs typeface="Playfair Display"/>
                <a:sym typeface="Playfair Display"/>
              </a:rPr>
              <a:t>RACE Model</a:t>
            </a:r>
          </a:p>
        </p:txBody>
      </p:sp>
      <p:sp>
        <p:nvSpPr>
          <p:cNvPr id="5" name="TextBox 5"/>
          <p:cNvSpPr txBox="1"/>
          <p:nvPr/>
        </p:nvSpPr>
        <p:spPr>
          <a:xfrm>
            <a:off x="1016407" y="8479197"/>
            <a:ext cx="7862435" cy="864828"/>
          </a:xfrm>
          <a:prstGeom prst="rect">
            <a:avLst/>
          </a:prstGeom>
        </p:spPr>
        <p:txBody>
          <a:bodyPr lIns="0" tIns="0" rIns="0" bIns="0" rtlCol="0" anchor="t">
            <a:spAutoFit/>
          </a:bodyPr>
          <a:lstStyle/>
          <a:p>
            <a:pPr algn="l">
              <a:lnSpc>
                <a:spcPts val="3450"/>
              </a:lnSpc>
            </a:pPr>
            <a:r>
              <a:rPr lang="en-US" sz="2300">
                <a:solidFill>
                  <a:srgbClr val="2B2C30"/>
                </a:solidFill>
                <a:latin typeface="Public Sans"/>
                <a:ea typeface="Public Sans"/>
                <a:cs typeface="Public Sans"/>
                <a:sym typeface="Public Sans"/>
              </a:rPr>
              <a:t>佳米丽雅 (Zhamilya)</a:t>
            </a:r>
          </a:p>
          <a:p>
            <a:pPr algn="l">
              <a:lnSpc>
                <a:spcPts val="3450"/>
              </a:lnSpc>
            </a:pPr>
            <a:r>
              <a:rPr lang="en-US" sz="2300">
                <a:solidFill>
                  <a:srgbClr val="2B2C30"/>
                </a:solidFill>
                <a:latin typeface="Public Sans"/>
                <a:ea typeface="Public Sans"/>
                <a:cs typeface="Public Sans"/>
                <a:sym typeface="Public Sans"/>
              </a:rPr>
              <a:t>21060057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1006871" y="942975"/>
            <a:ext cx="16230600" cy="651037"/>
          </a:xfrm>
          <a:prstGeom prst="rect">
            <a:avLst/>
          </a:prstGeom>
        </p:spPr>
        <p:txBody>
          <a:bodyPr lIns="0" tIns="0" rIns="0" bIns="0" rtlCol="0" anchor="t">
            <a:spAutoFit/>
          </a:bodyPr>
          <a:lstStyle/>
          <a:p>
            <a:pPr algn="l">
              <a:lnSpc>
                <a:spcPts val="5200"/>
              </a:lnSpc>
              <a:spcBef>
                <a:spcPct val="0"/>
              </a:spcBef>
            </a:pPr>
            <a:r>
              <a:rPr lang="en-US" sz="3714" b="1" spc="843">
                <a:solidFill>
                  <a:srgbClr val="2B2C30"/>
                </a:solidFill>
                <a:latin typeface="Public Sans Bold"/>
                <a:ea typeface="Public Sans Bold"/>
                <a:cs typeface="Public Sans Bold"/>
                <a:sym typeface="Public Sans Bold"/>
              </a:rPr>
              <a:t>CHALLENGE #2</a:t>
            </a:r>
          </a:p>
        </p:txBody>
      </p:sp>
      <p:sp>
        <p:nvSpPr>
          <p:cNvPr id="3" name="AutoShape 3"/>
          <p:cNvSpPr/>
          <p:nvPr/>
        </p:nvSpPr>
        <p:spPr>
          <a:xfrm flipV="1">
            <a:off x="-7086597" y="1760761"/>
            <a:ext cx="16230594" cy="38509"/>
          </a:xfrm>
          <a:prstGeom prst="line">
            <a:avLst/>
          </a:prstGeom>
          <a:ln w="9525" cap="flat">
            <a:solidFill>
              <a:srgbClr val="2B2C30"/>
            </a:solidFill>
            <a:prstDash val="solid"/>
            <a:headEnd type="none" w="sm" len="sm"/>
            <a:tailEnd type="none" w="sm" len="sm"/>
          </a:ln>
        </p:spPr>
      </p:sp>
      <p:grpSp>
        <p:nvGrpSpPr>
          <p:cNvPr id="4" name="Group 4"/>
          <p:cNvGrpSpPr/>
          <p:nvPr/>
        </p:nvGrpSpPr>
        <p:grpSpPr>
          <a:xfrm>
            <a:off x="10310690" y="361532"/>
            <a:ext cx="4121624" cy="3902515"/>
            <a:chOff x="0" y="0"/>
            <a:chExt cx="2018795" cy="1911475"/>
          </a:xfrm>
        </p:grpSpPr>
        <p:sp>
          <p:nvSpPr>
            <p:cNvPr id="5" name="Freeform 5"/>
            <p:cNvSpPr/>
            <p:nvPr/>
          </p:nvSpPr>
          <p:spPr>
            <a:xfrm>
              <a:off x="0" y="0"/>
              <a:ext cx="2018795" cy="1911475"/>
            </a:xfrm>
            <a:custGeom>
              <a:avLst/>
              <a:gdLst/>
              <a:ahLst/>
              <a:cxnLst/>
              <a:rect l="l" t="t" r="r" b="b"/>
              <a:pathLst>
                <a:path w="2018795" h="1911475">
                  <a:moveTo>
                    <a:pt x="0" y="0"/>
                  </a:moveTo>
                  <a:lnTo>
                    <a:pt x="2018795" y="0"/>
                  </a:lnTo>
                  <a:lnTo>
                    <a:pt x="2018795" y="1911475"/>
                  </a:lnTo>
                  <a:lnTo>
                    <a:pt x="0" y="1911475"/>
                  </a:lnTo>
                  <a:close/>
                </a:path>
              </a:pathLst>
            </a:custGeom>
            <a:solidFill>
              <a:srgbClr val="000000">
                <a:alpha val="0"/>
              </a:srgbClr>
            </a:solidFill>
            <a:ln w="9525" cap="sq">
              <a:solidFill>
                <a:srgbClr val="2B2C30"/>
              </a:solidFill>
              <a:prstDash val="solid"/>
              <a:miter/>
            </a:ln>
          </p:spPr>
        </p:sp>
        <p:sp>
          <p:nvSpPr>
            <p:cNvPr id="6" name="TextBox 6"/>
            <p:cNvSpPr txBox="1"/>
            <p:nvPr/>
          </p:nvSpPr>
          <p:spPr>
            <a:xfrm>
              <a:off x="0" y="-28575"/>
              <a:ext cx="2018795" cy="1940050"/>
            </a:xfrm>
            <a:prstGeom prst="rect">
              <a:avLst/>
            </a:prstGeom>
          </p:spPr>
          <p:txBody>
            <a:bodyPr lIns="68580" tIns="68580" rIns="68580" bIns="68580" rtlCol="0" anchor="ctr"/>
            <a:lstStyle/>
            <a:p>
              <a:pPr algn="ctr">
                <a:lnSpc>
                  <a:spcPts val="1889"/>
                </a:lnSpc>
              </a:pPr>
              <a:endParaRPr/>
            </a:p>
          </p:txBody>
        </p:sp>
      </p:grpSp>
      <p:grpSp>
        <p:nvGrpSpPr>
          <p:cNvPr id="7" name="Group 7"/>
          <p:cNvGrpSpPr/>
          <p:nvPr/>
        </p:nvGrpSpPr>
        <p:grpSpPr>
          <a:xfrm>
            <a:off x="10872893" y="532062"/>
            <a:ext cx="2997218" cy="3308151"/>
            <a:chOff x="0" y="0"/>
            <a:chExt cx="3996291" cy="4410868"/>
          </a:xfrm>
        </p:grpSpPr>
        <p:pic>
          <p:nvPicPr>
            <p:cNvPr id="8" name="Picture 8"/>
            <p:cNvPicPr>
              <a:picLocks noChangeAspect="1"/>
            </p:cNvPicPr>
            <p:nvPr/>
          </p:nvPicPr>
          <p:blipFill>
            <a:blip r:embed="rId2"/>
            <a:srcRect l="4699" r="4699"/>
            <a:stretch>
              <a:fillRect/>
            </a:stretch>
          </p:blipFill>
          <p:spPr>
            <a:xfrm>
              <a:off x="0" y="0"/>
              <a:ext cx="3996291" cy="4410868"/>
            </a:xfrm>
            <a:prstGeom prst="rect">
              <a:avLst/>
            </a:prstGeom>
          </p:spPr>
        </p:pic>
      </p:grpSp>
      <p:grpSp>
        <p:nvGrpSpPr>
          <p:cNvPr id="9" name="Group 9"/>
          <p:cNvGrpSpPr/>
          <p:nvPr/>
        </p:nvGrpSpPr>
        <p:grpSpPr>
          <a:xfrm>
            <a:off x="13527410" y="5323756"/>
            <a:ext cx="4121624" cy="3902515"/>
            <a:chOff x="0" y="0"/>
            <a:chExt cx="2018795" cy="1911475"/>
          </a:xfrm>
        </p:grpSpPr>
        <p:sp>
          <p:nvSpPr>
            <p:cNvPr id="10" name="Freeform 10"/>
            <p:cNvSpPr/>
            <p:nvPr/>
          </p:nvSpPr>
          <p:spPr>
            <a:xfrm>
              <a:off x="0" y="0"/>
              <a:ext cx="2018795" cy="1911475"/>
            </a:xfrm>
            <a:custGeom>
              <a:avLst/>
              <a:gdLst/>
              <a:ahLst/>
              <a:cxnLst/>
              <a:rect l="l" t="t" r="r" b="b"/>
              <a:pathLst>
                <a:path w="2018795" h="1911475">
                  <a:moveTo>
                    <a:pt x="0" y="0"/>
                  </a:moveTo>
                  <a:lnTo>
                    <a:pt x="2018795" y="0"/>
                  </a:lnTo>
                  <a:lnTo>
                    <a:pt x="2018795" y="1911475"/>
                  </a:lnTo>
                  <a:lnTo>
                    <a:pt x="0" y="1911475"/>
                  </a:lnTo>
                  <a:close/>
                </a:path>
              </a:pathLst>
            </a:custGeom>
            <a:solidFill>
              <a:srgbClr val="000000">
                <a:alpha val="0"/>
              </a:srgbClr>
            </a:solidFill>
            <a:ln w="9525" cap="sq">
              <a:solidFill>
                <a:srgbClr val="2B2C30"/>
              </a:solidFill>
              <a:prstDash val="solid"/>
              <a:miter/>
            </a:ln>
          </p:spPr>
        </p:sp>
        <p:sp>
          <p:nvSpPr>
            <p:cNvPr id="11" name="TextBox 11"/>
            <p:cNvSpPr txBox="1"/>
            <p:nvPr/>
          </p:nvSpPr>
          <p:spPr>
            <a:xfrm>
              <a:off x="0" y="-28575"/>
              <a:ext cx="2018795" cy="1940050"/>
            </a:xfrm>
            <a:prstGeom prst="rect">
              <a:avLst/>
            </a:prstGeom>
          </p:spPr>
          <p:txBody>
            <a:bodyPr lIns="68580" tIns="68580" rIns="68580" bIns="68580" rtlCol="0" anchor="ctr"/>
            <a:lstStyle/>
            <a:p>
              <a:pPr algn="ctr">
                <a:lnSpc>
                  <a:spcPts val="1889"/>
                </a:lnSpc>
              </a:pPr>
              <a:endParaRPr/>
            </a:p>
          </p:txBody>
        </p:sp>
      </p:grpSp>
      <p:grpSp>
        <p:nvGrpSpPr>
          <p:cNvPr id="12" name="Group 12"/>
          <p:cNvGrpSpPr/>
          <p:nvPr/>
        </p:nvGrpSpPr>
        <p:grpSpPr>
          <a:xfrm>
            <a:off x="14089613" y="5494286"/>
            <a:ext cx="2997218" cy="3308151"/>
            <a:chOff x="0" y="0"/>
            <a:chExt cx="3996291" cy="4410868"/>
          </a:xfrm>
        </p:grpSpPr>
        <p:pic>
          <p:nvPicPr>
            <p:cNvPr id="13" name="Picture 13"/>
            <p:cNvPicPr>
              <a:picLocks noChangeAspect="1"/>
            </p:cNvPicPr>
            <p:nvPr/>
          </p:nvPicPr>
          <p:blipFill>
            <a:blip r:embed="rId3"/>
            <a:srcRect l="4699" r="4699"/>
            <a:stretch>
              <a:fillRect/>
            </a:stretch>
          </p:blipFill>
          <p:spPr>
            <a:xfrm>
              <a:off x="0" y="0"/>
              <a:ext cx="3996291" cy="4410868"/>
            </a:xfrm>
            <a:prstGeom prst="rect">
              <a:avLst/>
            </a:prstGeom>
          </p:spPr>
        </p:pic>
      </p:grpSp>
      <p:sp>
        <p:nvSpPr>
          <p:cNvPr id="14" name="Freeform 14"/>
          <p:cNvSpPr/>
          <p:nvPr/>
        </p:nvSpPr>
        <p:spPr>
          <a:xfrm>
            <a:off x="14825401" y="563515"/>
            <a:ext cx="2823633" cy="3498550"/>
          </a:xfrm>
          <a:custGeom>
            <a:avLst/>
            <a:gdLst/>
            <a:ahLst/>
            <a:cxnLst/>
            <a:rect l="l" t="t" r="r" b="b"/>
            <a:pathLst>
              <a:path w="2823633" h="3498550">
                <a:moveTo>
                  <a:pt x="0" y="0"/>
                </a:moveTo>
                <a:lnTo>
                  <a:pt x="2823633" y="0"/>
                </a:lnTo>
                <a:lnTo>
                  <a:pt x="2823633" y="3498550"/>
                </a:lnTo>
                <a:lnTo>
                  <a:pt x="0" y="3498550"/>
                </a:lnTo>
                <a:lnTo>
                  <a:pt x="0" y="0"/>
                </a:lnTo>
                <a:close/>
              </a:path>
            </a:pathLst>
          </a:custGeom>
          <a:blipFill>
            <a:blip r:embed="rId4"/>
            <a:stretch>
              <a:fillRect/>
            </a:stretch>
          </a:blipFill>
        </p:spPr>
      </p:sp>
      <p:sp>
        <p:nvSpPr>
          <p:cNvPr id="15" name="Freeform 15"/>
          <p:cNvSpPr/>
          <p:nvPr/>
        </p:nvSpPr>
        <p:spPr>
          <a:xfrm>
            <a:off x="10804979" y="5819056"/>
            <a:ext cx="2379900" cy="3135115"/>
          </a:xfrm>
          <a:custGeom>
            <a:avLst/>
            <a:gdLst/>
            <a:ahLst/>
            <a:cxnLst/>
            <a:rect l="l" t="t" r="r" b="b"/>
            <a:pathLst>
              <a:path w="2379900" h="3135115">
                <a:moveTo>
                  <a:pt x="0" y="0"/>
                </a:moveTo>
                <a:lnTo>
                  <a:pt x="2379900" y="0"/>
                </a:lnTo>
                <a:lnTo>
                  <a:pt x="2379900" y="3135115"/>
                </a:lnTo>
                <a:lnTo>
                  <a:pt x="0" y="3135115"/>
                </a:lnTo>
                <a:lnTo>
                  <a:pt x="0" y="0"/>
                </a:lnTo>
                <a:close/>
              </a:path>
            </a:pathLst>
          </a:custGeom>
          <a:blipFill>
            <a:blip r:embed="rId5"/>
            <a:stretch>
              <a:fillRect l="-53559" r="-44040"/>
            </a:stretch>
          </a:blipFill>
        </p:spPr>
      </p:sp>
      <p:grpSp>
        <p:nvGrpSpPr>
          <p:cNvPr id="16" name="Group 16"/>
          <p:cNvGrpSpPr/>
          <p:nvPr/>
        </p:nvGrpSpPr>
        <p:grpSpPr>
          <a:xfrm>
            <a:off x="509861" y="2671581"/>
            <a:ext cx="9064843" cy="5133853"/>
            <a:chOff x="0" y="0"/>
            <a:chExt cx="12086457" cy="6845137"/>
          </a:xfrm>
        </p:grpSpPr>
        <p:sp>
          <p:nvSpPr>
            <p:cNvPr id="17" name="TextBox 17"/>
            <p:cNvSpPr txBox="1"/>
            <p:nvPr/>
          </p:nvSpPr>
          <p:spPr>
            <a:xfrm>
              <a:off x="0" y="-104775"/>
              <a:ext cx="12010581" cy="5533493"/>
            </a:xfrm>
            <a:prstGeom prst="rect">
              <a:avLst/>
            </a:prstGeom>
          </p:spPr>
          <p:txBody>
            <a:bodyPr lIns="0" tIns="0" rIns="0" bIns="0" rtlCol="0" anchor="t">
              <a:spAutoFit/>
            </a:bodyPr>
            <a:lstStyle/>
            <a:p>
              <a:pPr algn="l">
                <a:lnSpc>
                  <a:spcPts val="4802"/>
                </a:lnSpc>
              </a:pPr>
              <a:r>
                <a:rPr lang="en-US" sz="3201">
                  <a:solidFill>
                    <a:srgbClr val="2B2C30"/>
                  </a:solidFill>
                  <a:latin typeface="Public Sans"/>
                  <a:ea typeface="Public Sans"/>
                  <a:cs typeface="Public Sans"/>
                  <a:sym typeface="Public Sans"/>
                </a:rPr>
                <a:t>The model may create significant changes to the subject’s identity when making edits, such as altering facial features unintentionally. While the goal is to change specific attributes (like facial expression or hair length), the model might generate new features or characteristics.</a:t>
              </a:r>
            </a:p>
          </p:txBody>
        </p:sp>
        <p:sp>
          <p:nvSpPr>
            <p:cNvPr id="18" name="TextBox 18"/>
            <p:cNvSpPr txBox="1"/>
            <p:nvPr/>
          </p:nvSpPr>
          <p:spPr>
            <a:xfrm>
              <a:off x="0" y="6131765"/>
              <a:ext cx="12086457" cy="713372"/>
            </a:xfrm>
            <a:prstGeom prst="rect">
              <a:avLst/>
            </a:prstGeom>
          </p:spPr>
          <p:txBody>
            <a:bodyPr lIns="0" tIns="0" rIns="0" bIns="0" rtlCol="0" anchor="t">
              <a:spAutoFit/>
            </a:bodyPr>
            <a:lstStyle/>
            <a:p>
              <a:pPr algn="l">
                <a:lnSpc>
                  <a:spcPts val="4482"/>
                </a:lnSpc>
              </a:pPr>
              <a:r>
                <a:rPr lang="en-US" sz="3201" b="1">
                  <a:solidFill>
                    <a:srgbClr val="2B2C30"/>
                  </a:solidFill>
                  <a:latin typeface="Public Sans Bold"/>
                  <a:ea typeface="Public Sans Bold"/>
                  <a:cs typeface="Public Sans Bold"/>
                  <a:sym typeface="Public Sans Bold"/>
                </a:rPr>
                <a:t>the model may be too generative.</a:t>
              </a:r>
            </a:p>
          </p:txBody>
        </p:sp>
      </p:grpSp>
      <p:sp>
        <p:nvSpPr>
          <p:cNvPr id="19" name="TextBox 19"/>
          <p:cNvSpPr txBox="1"/>
          <p:nvPr/>
        </p:nvSpPr>
        <p:spPr>
          <a:xfrm>
            <a:off x="14089613" y="9371881"/>
            <a:ext cx="3208774" cy="457877"/>
          </a:xfrm>
          <a:prstGeom prst="rect">
            <a:avLst/>
          </a:prstGeom>
        </p:spPr>
        <p:txBody>
          <a:bodyPr lIns="0" tIns="0" rIns="0" bIns="0" rtlCol="0" anchor="t">
            <a:spAutoFit/>
          </a:bodyPr>
          <a:lstStyle/>
          <a:p>
            <a:pPr algn="ctr">
              <a:lnSpc>
                <a:spcPts val="3639"/>
              </a:lnSpc>
            </a:pPr>
            <a:r>
              <a:rPr lang="en-US" sz="2599">
                <a:solidFill>
                  <a:srgbClr val="2B2C30"/>
                </a:solidFill>
                <a:latin typeface="Public Sans"/>
                <a:ea typeface="Public Sans"/>
                <a:cs typeface="Public Sans"/>
                <a:sym typeface="Public Sans"/>
              </a:rPr>
              <a:t>“make her tan”</a:t>
            </a:r>
          </a:p>
        </p:txBody>
      </p:sp>
      <p:sp>
        <p:nvSpPr>
          <p:cNvPr id="20" name="TextBox 20"/>
          <p:cNvSpPr txBox="1"/>
          <p:nvPr/>
        </p:nvSpPr>
        <p:spPr>
          <a:xfrm>
            <a:off x="10872893" y="4531626"/>
            <a:ext cx="3208774" cy="457877"/>
          </a:xfrm>
          <a:prstGeom prst="rect">
            <a:avLst/>
          </a:prstGeom>
        </p:spPr>
        <p:txBody>
          <a:bodyPr lIns="0" tIns="0" rIns="0" bIns="0" rtlCol="0" anchor="t">
            <a:spAutoFit/>
          </a:bodyPr>
          <a:lstStyle/>
          <a:p>
            <a:pPr algn="ctr">
              <a:lnSpc>
                <a:spcPts val="3639"/>
              </a:lnSpc>
            </a:pPr>
            <a:r>
              <a:rPr lang="en-US" sz="2599">
                <a:solidFill>
                  <a:srgbClr val="2B2C30"/>
                </a:solidFill>
                <a:latin typeface="Public Sans"/>
                <a:ea typeface="Public Sans"/>
                <a:cs typeface="Public Sans"/>
                <a:sym typeface="Public Sans"/>
              </a:rPr>
              <a:t>“make her tan”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1145568" y="2808876"/>
            <a:ext cx="15953207" cy="4706921"/>
          </a:xfrm>
          <a:prstGeom prst="rect">
            <a:avLst/>
          </a:prstGeom>
        </p:spPr>
        <p:txBody>
          <a:bodyPr lIns="0" tIns="0" rIns="0" bIns="0" rtlCol="0" anchor="t">
            <a:spAutoFit/>
          </a:bodyPr>
          <a:lstStyle/>
          <a:p>
            <a:pPr algn="l">
              <a:lnSpc>
                <a:spcPts val="4680"/>
              </a:lnSpc>
            </a:pPr>
            <a:r>
              <a:rPr lang="en-US" sz="3600" spc="18">
                <a:solidFill>
                  <a:srgbClr val="2B2C30"/>
                </a:solidFill>
                <a:latin typeface="Playfair Display"/>
                <a:ea typeface="Playfair Display"/>
                <a:cs typeface="Playfair Display"/>
                <a:sym typeface="Playfair Display"/>
              </a:rPr>
              <a:t>This happens because generative models like AttGAN,StarGAN or Pix2Pix can produce large-scale transformations. When used for smaller, more subtle edits, these models may inadvertently modify features that were not part of the original prompt, leading to a distorted identity.</a:t>
            </a:r>
          </a:p>
          <a:p>
            <a:pPr algn="l">
              <a:lnSpc>
                <a:spcPts val="4680"/>
              </a:lnSpc>
            </a:pPr>
            <a:endParaRPr lang="en-US" sz="3600" spc="18">
              <a:solidFill>
                <a:srgbClr val="2B2C30"/>
              </a:solidFill>
              <a:latin typeface="Playfair Display"/>
              <a:ea typeface="Playfair Display"/>
              <a:cs typeface="Playfair Display"/>
              <a:sym typeface="Playfair Display"/>
            </a:endParaRPr>
          </a:p>
          <a:p>
            <a:pPr algn="l">
              <a:lnSpc>
                <a:spcPts val="4680"/>
              </a:lnSpc>
            </a:pPr>
            <a:r>
              <a:rPr lang="en-US" sz="3600" spc="18">
                <a:solidFill>
                  <a:srgbClr val="2B2C30"/>
                </a:solidFill>
                <a:latin typeface="Playfair Display"/>
                <a:ea typeface="Playfair Display"/>
                <a:cs typeface="Playfair Display"/>
                <a:sym typeface="Playfair Display"/>
              </a:rPr>
              <a:t>As a result, when trying to edit only specific attributes (like age, expression, or hair length), the model may end up making broader changes to the subject’s face structure, skin tone, or other identity-related features.</a:t>
            </a:r>
          </a:p>
        </p:txBody>
      </p:sp>
      <p:sp>
        <p:nvSpPr>
          <p:cNvPr id="3" name="TextBox 3"/>
          <p:cNvSpPr txBox="1"/>
          <p:nvPr/>
        </p:nvSpPr>
        <p:spPr>
          <a:xfrm>
            <a:off x="1006871" y="942975"/>
            <a:ext cx="16230600" cy="651037"/>
          </a:xfrm>
          <a:prstGeom prst="rect">
            <a:avLst/>
          </a:prstGeom>
        </p:spPr>
        <p:txBody>
          <a:bodyPr lIns="0" tIns="0" rIns="0" bIns="0" rtlCol="0" anchor="t">
            <a:spAutoFit/>
          </a:bodyPr>
          <a:lstStyle/>
          <a:p>
            <a:pPr algn="l">
              <a:lnSpc>
                <a:spcPts val="5200"/>
              </a:lnSpc>
              <a:spcBef>
                <a:spcPct val="0"/>
              </a:spcBef>
            </a:pPr>
            <a:r>
              <a:rPr lang="en-US" sz="3714" b="1" spc="843">
                <a:solidFill>
                  <a:srgbClr val="2B2C30"/>
                </a:solidFill>
                <a:latin typeface="Public Sans Bold"/>
                <a:ea typeface="Public Sans Bold"/>
                <a:cs typeface="Public Sans Bold"/>
                <a:sym typeface="Public Sans Bold"/>
              </a:rPr>
              <a:t>ROOT CAUSE</a:t>
            </a:r>
          </a:p>
        </p:txBody>
      </p:sp>
      <p:sp>
        <p:nvSpPr>
          <p:cNvPr id="4" name="AutoShape 4"/>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1145568" y="2808876"/>
            <a:ext cx="15953207" cy="2344888"/>
          </a:xfrm>
          <a:prstGeom prst="rect">
            <a:avLst/>
          </a:prstGeom>
        </p:spPr>
        <p:txBody>
          <a:bodyPr lIns="0" tIns="0" rIns="0" bIns="0" rtlCol="0" anchor="t">
            <a:spAutoFit/>
          </a:bodyPr>
          <a:lstStyle/>
          <a:p>
            <a:pPr algn="l">
              <a:lnSpc>
                <a:spcPts val="4680"/>
              </a:lnSpc>
            </a:pPr>
            <a:r>
              <a:rPr lang="en-US" sz="3600" spc="18">
                <a:solidFill>
                  <a:srgbClr val="2B2C30"/>
                </a:solidFill>
                <a:latin typeface="Playfair Display"/>
                <a:ea typeface="Playfair Display"/>
                <a:cs typeface="Playfair Display"/>
                <a:sym typeface="Playfair Display"/>
              </a:rPr>
              <a:t>To address this, more sparing identity-preserving mechanisms (e.g. PhotoMaker) that maintain the subject's identity while allowing for targeted edits may be used. Manipulating latent space or conditioning the model on identity vectors will help ensure that only the desired features are altered.</a:t>
            </a:r>
          </a:p>
        </p:txBody>
      </p:sp>
      <p:sp>
        <p:nvSpPr>
          <p:cNvPr id="3" name="TextBox 3"/>
          <p:cNvSpPr txBox="1"/>
          <p:nvPr/>
        </p:nvSpPr>
        <p:spPr>
          <a:xfrm>
            <a:off x="1006871" y="942975"/>
            <a:ext cx="16230600" cy="651037"/>
          </a:xfrm>
          <a:prstGeom prst="rect">
            <a:avLst/>
          </a:prstGeom>
        </p:spPr>
        <p:txBody>
          <a:bodyPr lIns="0" tIns="0" rIns="0" bIns="0" rtlCol="0" anchor="t">
            <a:spAutoFit/>
          </a:bodyPr>
          <a:lstStyle/>
          <a:p>
            <a:pPr algn="l">
              <a:lnSpc>
                <a:spcPts val="5200"/>
              </a:lnSpc>
              <a:spcBef>
                <a:spcPct val="0"/>
              </a:spcBef>
            </a:pPr>
            <a:r>
              <a:rPr lang="en-US" sz="3714" b="1" spc="843">
                <a:solidFill>
                  <a:srgbClr val="2B2C30"/>
                </a:solidFill>
                <a:latin typeface="Public Sans Bold"/>
                <a:ea typeface="Public Sans Bold"/>
                <a:cs typeface="Public Sans Bold"/>
                <a:sym typeface="Public Sans Bold"/>
              </a:rPr>
              <a:t>POSSIBLE SOLUTIONS</a:t>
            </a:r>
          </a:p>
        </p:txBody>
      </p:sp>
      <p:sp>
        <p:nvSpPr>
          <p:cNvPr id="4" name="AutoShape 4"/>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706" y="4514765"/>
            <a:ext cx="16230594" cy="38509"/>
          </a:xfrm>
          <a:prstGeom prst="line">
            <a:avLst/>
          </a:prstGeom>
          <a:ln w="9525" cap="flat">
            <a:solidFill>
              <a:srgbClr val="2B2C30"/>
            </a:solidFill>
            <a:prstDash val="solid"/>
            <a:headEnd type="none" w="sm" len="sm"/>
            <a:tailEnd type="none" w="sm" len="sm"/>
          </a:ln>
        </p:spPr>
      </p:sp>
      <p:sp>
        <p:nvSpPr>
          <p:cNvPr id="3" name="TextBox 3"/>
          <p:cNvSpPr txBox="1"/>
          <p:nvPr/>
        </p:nvSpPr>
        <p:spPr>
          <a:xfrm>
            <a:off x="850974" y="2332416"/>
            <a:ext cx="16408332" cy="2084083"/>
          </a:xfrm>
          <a:prstGeom prst="rect">
            <a:avLst/>
          </a:prstGeom>
        </p:spPr>
        <p:txBody>
          <a:bodyPr lIns="0" tIns="0" rIns="0" bIns="0" rtlCol="0" anchor="t">
            <a:spAutoFit/>
          </a:bodyPr>
          <a:lstStyle/>
          <a:p>
            <a:pPr algn="l">
              <a:lnSpc>
                <a:spcPts val="15250"/>
              </a:lnSpc>
            </a:pPr>
            <a:r>
              <a:rPr lang="en-US" sz="16758" spc="83">
                <a:solidFill>
                  <a:srgbClr val="2B2C30"/>
                </a:solidFill>
                <a:latin typeface="Playfair Display"/>
                <a:ea typeface="Playfair Display"/>
                <a:cs typeface="Playfair Display"/>
                <a:sym typeface="Playfair Display"/>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762154" y="984779"/>
            <a:ext cx="16763692" cy="8269818"/>
          </a:xfrm>
          <a:prstGeom prst="rect">
            <a:avLst/>
          </a:prstGeom>
        </p:spPr>
        <p:txBody>
          <a:bodyPr lIns="0" tIns="0" rIns="0" bIns="0" rtlCol="0" anchor="t">
            <a:spAutoFit/>
          </a:bodyPr>
          <a:lstStyle/>
          <a:p>
            <a:pPr algn="l">
              <a:lnSpc>
                <a:spcPts val="6565"/>
              </a:lnSpc>
            </a:pPr>
            <a:r>
              <a:rPr lang="en-US" sz="5050" spc="25">
                <a:solidFill>
                  <a:srgbClr val="2B2C30"/>
                </a:solidFill>
                <a:latin typeface="Playfair Display"/>
                <a:ea typeface="Playfair Display"/>
                <a:cs typeface="Playfair Display"/>
                <a:sym typeface="Playfair Display"/>
              </a:rPr>
              <a:t>The RACE (Region-Aware CLIP Editing) Model "Image Aesthetic Editing Based on Prompt Learning” aims to enhance the aesthetic quality of images as per user prompts.</a:t>
            </a:r>
          </a:p>
          <a:p>
            <a:pPr algn="l">
              <a:lnSpc>
                <a:spcPts val="6565"/>
              </a:lnSpc>
            </a:pPr>
            <a:endParaRPr lang="en-US" sz="5050" spc="25">
              <a:solidFill>
                <a:srgbClr val="2B2C30"/>
              </a:solidFill>
              <a:latin typeface="Playfair Display"/>
              <a:ea typeface="Playfair Display"/>
              <a:cs typeface="Playfair Display"/>
              <a:sym typeface="Playfair Display"/>
            </a:endParaRPr>
          </a:p>
          <a:p>
            <a:pPr algn="l">
              <a:lnSpc>
                <a:spcPts val="6565"/>
              </a:lnSpc>
            </a:pPr>
            <a:r>
              <a:rPr lang="en-US" sz="5050" spc="25">
                <a:solidFill>
                  <a:srgbClr val="2B2C30"/>
                </a:solidFill>
                <a:latin typeface="Playfair Display"/>
                <a:ea typeface="Playfair Display"/>
                <a:cs typeface="Playfair Display"/>
                <a:sym typeface="Playfair Display"/>
              </a:rPr>
              <a:t>Given an input image, RACE segments the image into distinct regions using either a pre-trained segmentation model (e.g. SAM/DeepLabV3) and a CLIP-based approach, where textual descriptions help identify meaningful regions.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3" name="Freeform 3"/>
          <p:cNvSpPr/>
          <p:nvPr/>
        </p:nvSpPr>
        <p:spPr>
          <a:xfrm>
            <a:off x="8097063" y="2229430"/>
            <a:ext cx="10075289" cy="6716860"/>
          </a:xfrm>
          <a:custGeom>
            <a:avLst/>
            <a:gdLst/>
            <a:ahLst/>
            <a:cxnLst/>
            <a:rect l="l" t="t" r="r" b="b"/>
            <a:pathLst>
              <a:path w="10075289" h="6716860">
                <a:moveTo>
                  <a:pt x="0" y="0"/>
                </a:moveTo>
                <a:lnTo>
                  <a:pt x="10075290" y="0"/>
                </a:lnTo>
                <a:lnTo>
                  <a:pt x="10075290" y="6716860"/>
                </a:lnTo>
                <a:lnTo>
                  <a:pt x="0" y="6716860"/>
                </a:lnTo>
                <a:lnTo>
                  <a:pt x="0" y="0"/>
                </a:lnTo>
                <a:close/>
              </a:path>
            </a:pathLst>
          </a:custGeom>
          <a:blipFill>
            <a:blip r:embed="rId2"/>
            <a:stretch>
              <a:fillRect/>
            </a:stretch>
          </a:blipFill>
        </p:spPr>
      </p:sp>
      <p:sp>
        <p:nvSpPr>
          <p:cNvPr id="4" name="TextBox 4"/>
          <p:cNvSpPr txBox="1"/>
          <p:nvPr/>
        </p:nvSpPr>
        <p:spPr>
          <a:xfrm>
            <a:off x="1006871" y="942975"/>
            <a:ext cx="16230600" cy="651037"/>
          </a:xfrm>
          <a:prstGeom prst="rect">
            <a:avLst/>
          </a:prstGeom>
        </p:spPr>
        <p:txBody>
          <a:bodyPr lIns="0" tIns="0" rIns="0" bIns="0" rtlCol="0" anchor="t">
            <a:spAutoFit/>
          </a:bodyPr>
          <a:lstStyle/>
          <a:p>
            <a:pPr algn="l">
              <a:lnSpc>
                <a:spcPts val="5200"/>
              </a:lnSpc>
              <a:spcBef>
                <a:spcPct val="0"/>
              </a:spcBef>
            </a:pPr>
            <a:r>
              <a:rPr lang="en-US" sz="3714" b="1" spc="843">
                <a:solidFill>
                  <a:srgbClr val="2B2C30"/>
                </a:solidFill>
                <a:latin typeface="Public Sans Bold"/>
                <a:ea typeface="Public Sans Bold"/>
                <a:cs typeface="Public Sans Bold"/>
                <a:sym typeface="Public Sans Bold"/>
              </a:rPr>
              <a:t>STRUCTURE:</a:t>
            </a:r>
          </a:p>
        </p:txBody>
      </p:sp>
      <p:sp>
        <p:nvSpPr>
          <p:cNvPr id="5" name="TextBox 5"/>
          <p:cNvSpPr txBox="1"/>
          <p:nvPr/>
        </p:nvSpPr>
        <p:spPr>
          <a:xfrm>
            <a:off x="219880" y="2577245"/>
            <a:ext cx="7877184" cy="3895723"/>
          </a:xfrm>
          <a:prstGeom prst="rect">
            <a:avLst/>
          </a:prstGeom>
        </p:spPr>
        <p:txBody>
          <a:bodyPr lIns="0" tIns="0" rIns="0" bIns="0" rtlCol="0" anchor="t">
            <a:spAutoFit/>
          </a:bodyPr>
          <a:lstStyle/>
          <a:p>
            <a:pPr marL="604519" lvl="1" indent="-302260" algn="l">
              <a:lnSpc>
                <a:spcPts val="5235"/>
              </a:lnSpc>
              <a:buFont typeface="Arial"/>
              <a:buChar char="•"/>
            </a:pPr>
            <a:r>
              <a:rPr lang="en-US" sz="2799">
                <a:solidFill>
                  <a:srgbClr val="2B2C30"/>
                </a:solidFill>
                <a:latin typeface="Public Sans"/>
                <a:ea typeface="Public Sans"/>
                <a:cs typeface="Public Sans"/>
                <a:sym typeface="Public Sans"/>
              </a:rPr>
              <a:t>Prompt-Driven Control System</a:t>
            </a:r>
          </a:p>
          <a:p>
            <a:pPr marL="604519" lvl="1" indent="-302260" algn="l">
              <a:lnSpc>
                <a:spcPts val="5235"/>
              </a:lnSpc>
              <a:buFont typeface="Arial"/>
              <a:buChar char="•"/>
            </a:pPr>
            <a:r>
              <a:rPr lang="en-US" sz="2799">
                <a:solidFill>
                  <a:srgbClr val="2B2C30"/>
                </a:solidFill>
                <a:latin typeface="Public Sans"/>
                <a:ea typeface="Public Sans"/>
                <a:cs typeface="Public Sans"/>
                <a:sym typeface="Public Sans"/>
              </a:rPr>
              <a:t>Segmentation</a:t>
            </a:r>
          </a:p>
          <a:p>
            <a:pPr marL="604519" lvl="1" indent="-302260" algn="l">
              <a:lnSpc>
                <a:spcPts val="5235"/>
              </a:lnSpc>
              <a:buFont typeface="Arial"/>
              <a:buChar char="•"/>
            </a:pPr>
            <a:r>
              <a:rPr lang="en-US" sz="2799">
                <a:solidFill>
                  <a:srgbClr val="2B2C30"/>
                </a:solidFill>
                <a:latin typeface="Public Sans"/>
                <a:ea typeface="Public Sans"/>
                <a:cs typeface="Public Sans"/>
                <a:sym typeface="Public Sans"/>
              </a:rPr>
              <a:t>Masking</a:t>
            </a:r>
          </a:p>
          <a:p>
            <a:pPr marL="604519" lvl="1" indent="-302260" algn="l">
              <a:lnSpc>
                <a:spcPts val="5235"/>
              </a:lnSpc>
              <a:buFont typeface="Arial"/>
              <a:buChar char="•"/>
            </a:pPr>
            <a:r>
              <a:rPr lang="en-US" sz="2799">
                <a:solidFill>
                  <a:srgbClr val="2B2C30"/>
                </a:solidFill>
                <a:latin typeface="Public Sans"/>
                <a:ea typeface="Public Sans"/>
                <a:cs typeface="Public Sans"/>
                <a:sym typeface="Public Sans"/>
              </a:rPr>
              <a:t>Facial Expression and Attribute Editing </a:t>
            </a:r>
          </a:p>
          <a:p>
            <a:pPr marL="604519" lvl="1" indent="-302260" algn="l">
              <a:lnSpc>
                <a:spcPts val="5235"/>
              </a:lnSpc>
              <a:buFont typeface="Arial"/>
              <a:buChar char="•"/>
            </a:pPr>
            <a:r>
              <a:rPr lang="en-US" sz="2799">
                <a:solidFill>
                  <a:srgbClr val="2B2C30"/>
                </a:solidFill>
                <a:latin typeface="Public Sans"/>
                <a:ea typeface="Public Sans"/>
                <a:cs typeface="Public Sans"/>
                <a:sym typeface="Public Sans"/>
              </a:rPr>
              <a:t>Mask Refinement</a:t>
            </a:r>
          </a:p>
          <a:p>
            <a:pPr marL="604519" lvl="1" indent="-302260" algn="l">
              <a:lnSpc>
                <a:spcPts val="5235"/>
              </a:lnSpc>
              <a:buFont typeface="Arial"/>
              <a:buChar char="•"/>
            </a:pPr>
            <a:r>
              <a:rPr lang="en-US" sz="2799">
                <a:solidFill>
                  <a:srgbClr val="2B2C30"/>
                </a:solidFill>
                <a:latin typeface="Public Sans"/>
                <a:ea typeface="Public Sans"/>
                <a:cs typeface="Public Sans"/>
                <a:sym typeface="Public Sans"/>
              </a:rPr>
              <a:t>Editing Consistency and Style Preservation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1006871" y="942975"/>
            <a:ext cx="16230600" cy="651037"/>
          </a:xfrm>
          <a:prstGeom prst="rect">
            <a:avLst/>
          </a:prstGeom>
        </p:spPr>
        <p:txBody>
          <a:bodyPr lIns="0" tIns="0" rIns="0" bIns="0" rtlCol="0" anchor="t">
            <a:spAutoFit/>
          </a:bodyPr>
          <a:lstStyle/>
          <a:p>
            <a:pPr algn="l">
              <a:lnSpc>
                <a:spcPts val="5200"/>
              </a:lnSpc>
              <a:spcBef>
                <a:spcPct val="0"/>
              </a:spcBef>
            </a:pPr>
            <a:r>
              <a:rPr lang="en-US" sz="3714" b="1" spc="843">
                <a:solidFill>
                  <a:srgbClr val="2B2C30"/>
                </a:solidFill>
                <a:latin typeface="Public Sans Bold"/>
                <a:ea typeface="Public Sans Bold"/>
                <a:cs typeface="Public Sans Bold"/>
                <a:sym typeface="Public Sans Bold"/>
              </a:rPr>
              <a:t>FRAMEWORKS AND MODELS</a:t>
            </a:r>
          </a:p>
        </p:txBody>
      </p:sp>
      <p:sp>
        <p:nvSpPr>
          <p:cNvPr id="3" name="AutoShape 3"/>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4" name="TextBox 4"/>
          <p:cNvSpPr txBox="1"/>
          <p:nvPr/>
        </p:nvSpPr>
        <p:spPr>
          <a:xfrm>
            <a:off x="1028689" y="2227065"/>
            <a:ext cx="7877184" cy="3122295"/>
          </a:xfrm>
          <a:prstGeom prst="rect">
            <a:avLst/>
          </a:prstGeom>
        </p:spPr>
        <p:txBody>
          <a:bodyPr lIns="0" tIns="0" rIns="0" bIns="0" rtlCol="0" anchor="t">
            <a:spAutoFit/>
          </a:bodyPr>
          <a:lstStyle/>
          <a:p>
            <a:pPr algn="l">
              <a:lnSpc>
                <a:spcPts val="4199"/>
              </a:lnSpc>
            </a:pPr>
            <a:r>
              <a:rPr lang="en-US" sz="2799" b="1">
                <a:solidFill>
                  <a:srgbClr val="2B2C30"/>
                </a:solidFill>
                <a:latin typeface="Public Sans Bold"/>
                <a:ea typeface="Public Sans Bold"/>
                <a:cs typeface="Public Sans Bold"/>
                <a:sym typeface="Public Sans Bold"/>
              </a:rPr>
              <a:t>PyTorch/TensorFlow</a:t>
            </a:r>
            <a:r>
              <a:rPr lang="en-US" sz="2799">
                <a:solidFill>
                  <a:srgbClr val="2B2C30"/>
                </a:solidFill>
                <a:latin typeface="Public Sans"/>
                <a:ea typeface="Public Sans"/>
                <a:cs typeface="Public Sans"/>
                <a:sym typeface="Public Sans"/>
              </a:rPr>
              <a:t> are the primary deep learning frameworks for building and training neural networks. Given the use of generative models like diffusion models and GANs, these frameworks are used for model implementation, training, and inference.</a:t>
            </a:r>
          </a:p>
        </p:txBody>
      </p:sp>
      <p:sp>
        <p:nvSpPr>
          <p:cNvPr id="5" name="TextBox 5"/>
          <p:cNvSpPr txBox="1"/>
          <p:nvPr/>
        </p:nvSpPr>
        <p:spPr>
          <a:xfrm>
            <a:off x="9565088" y="5978010"/>
            <a:ext cx="7877184" cy="3740961"/>
          </a:xfrm>
          <a:prstGeom prst="rect">
            <a:avLst/>
          </a:prstGeom>
        </p:spPr>
        <p:txBody>
          <a:bodyPr lIns="0" tIns="0" rIns="0" bIns="0" rtlCol="0" anchor="t">
            <a:spAutoFit/>
          </a:bodyPr>
          <a:lstStyle/>
          <a:p>
            <a:pPr algn="l">
              <a:lnSpc>
                <a:spcPts val="4199"/>
              </a:lnSpc>
            </a:pPr>
            <a:r>
              <a:rPr lang="en-US" sz="2799" b="1" dirty="0">
                <a:solidFill>
                  <a:srgbClr val="2B2C30"/>
                </a:solidFill>
                <a:latin typeface="Public Sans Bold"/>
                <a:ea typeface="Public Sans Bold"/>
                <a:cs typeface="Public Sans Bold"/>
                <a:sym typeface="Public Sans Bold"/>
              </a:rPr>
              <a:t>ControlNet </a:t>
            </a:r>
            <a:r>
              <a:rPr lang="en-US" sz="3200" b="0" i="0" dirty="0">
                <a:effectLst/>
                <a:latin typeface="Google Sans"/>
              </a:rPr>
              <a:t>is a type of model for controlling image diffusion models by conditioning the model with an additional input image. There are many types of conditioning inputs (canny edge, user sketching, human pose, depth, and more) may be used to control a diffusion model.</a:t>
            </a:r>
            <a:endParaRPr lang="en-US" sz="2799" dirty="0">
              <a:latin typeface="Public Sans"/>
              <a:ea typeface="Public Sans"/>
              <a:cs typeface="Public Sans"/>
              <a:sym typeface="Public Sans"/>
            </a:endParaRPr>
          </a:p>
        </p:txBody>
      </p:sp>
      <p:sp>
        <p:nvSpPr>
          <p:cNvPr id="6" name="TextBox 6"/>
          <p:cNvSpPr txBox="1"/>
          <p:nvPr/>
        </p:nvSpPr>
        <p:spPr>
          <a:xfrm>
            <a:off x="1006871" y="5978010"/>
            <a:ext cx="7877184" cy="1573316"/>
          </a:xfrm>
          <a:prstGeom prst="rect">
            <a:avLst/>
          </a:prstGeom>
        </p:spPr>
        <p:txBody>
          <a:bodyPr lIns="0" tIns="0" rIns="0" bIns="0" rtlCol="0" anchor="t">
            <a:spAutoFit/>
          </a:bodyPr>
          <a:lstStyle/>
          <a:p>
            <a:pPr algn="l">
              <a:lnSpc>
                <a:spcPts val="4199"/>
              </a:lnSpc>
            </a:pPr>
            <a:r>
              <a:rPr lang="en-US" sz="2799" b="1" dirty="0">
                <a:solidFill>
                  <a:srgbClr val="2B2C30"/>
                </a:solidFill>
                <a:latin typeface="Public Sans Bold"/>
                <a:ea typeface="Public Sans Bold"/>
                <a:cs typeface="Public Sans Bold"/>
                <a:sym typeface="Public Sans Bold"/>
              </a:rPr>
              <a:t>InstructPix2Pix </a:t>
            </a:r>
            <a:r>
              <a:rPr lang="en-US" sz="2800" dirty="0"/>
              <a:t>method is another model for teaching a generative model to follow human-written instructions for image editing.</a:t>
            </a:r>
            <a:endParaRPr lang="en-US" sz="2799" dirty="0">
              <a:solidFill>
                <a:srgbClr val="2B2C30"/>
              </a:solidFill>
              <a:latin typeface="Public Sans"/>
              <a:ea typeface="Public Sans"/>
              <a:cs typeface="Public Sans"/>
              <a:sym typeface="Public Sans"/>
            </a:endParaRPr>
          </a:p>
        </p:txBody>
      </p:sp>
      <p:sp>
        <p:nvSpPr>
          <p:cNvPr id="7" name="TextBox 7"/>
          <p:cNvSpPr txBox="1"/>
          <p:nvPr/>
        </p:nvSpPr>
        <p:spPr>
          <a:xfrm>
            <a:off x="9565088" y="2227065"/>
            <a:ext cx="7877184" cy="2074545"/>
          </a:xfrm>
          <a:prstGeom prst="rect">
            <a:avLst/>
          </a:prstGeom>
        </p:spPr>
        <p:txBody>
          <a:bodyPr lIns="0" tIns="0" rIns="0" bIns="0" rtlCol="0" anchor="t">
            <a:spAutoFit/>
          </a:bodyPr>
          <a:lstStyle/>
          <a:p>
            <a:pPr algn="l">
              <a:lnSpc>
                <a:spcPts val="4199"/>
              </a:lnSpc>
            </a:pPr>
            <a:r>
              <a:rPr lang="en-US" sz="2799" b="1">
                <a:solidFill>
                  <a:srgbClr val="2B2C30"/>
                </a:solidFill>
                <a:latin typeface="Public Sans Bold"/>
                <a:ea typeface="Public Sans Bold"/>
                <a:cs typeface="Public Sans Bold"/>
                <a:sym typeface="Public Sans Bold"/>
              </a:rPr>
              <a:t>AttGAN </a:t>
            </a:r>
            <a:r>
              <a:rPr lang="en-US" sz="2799">
                <a:solidFill>
                  <a:srgbClr val="2B2C30"/>
                </a:solidFill>
                <a:latin typeface="Public Sans"/>
                <a:ea typeface="Public Sans"/>
                <a:cs typeface="Public Sans"/>
                <a:sym typeface="Public Sans"/>
              </a:rPr>
              <a:t>is a model for attribute-driven image manipulation, like adjusting facial expressions, age, or hairstyle. It’s commonly used for facial editing and attribute-based transformations.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1006871" y="942975"/>
            <a:ext cx="16230600" cy="651037"/>
          </a:xfrm>
          <a:prstGeom prst="rect">
            <a:avLst/>
          </a:prstGeom>
        </p:spPr>
        <p:txBody>
          <a:bodyPr lIns="0" tIns="0" rIns="0" bIns="0" rtlCol="0" anchor="t">
            <a:spAutoFit/>
          </a:bodyPr>
          <a:lstStyle/>
          <a:p>
            <a:pPr algn="l">
              <a:lnSpc>
                <a:spcPts val="5200"/>
              </a:lnSpc>
              <a:spcBef>
                <a:spcPct val="0"/>
              </a:spcBef>
            </a:pPr>
            <a:r>
              <a:rPr lang="en-US" sz="3714" b="1" spc="843">
                <a:solidFill>
                  <a:srgbClr val="2B2C30"/>
                </a:solidFill>
                <a:latin typeface="Public Sans Bold"/>
                <a:ea typeface="Public Sans Bold"/>
                <a:cs typeface="Public Sans Bold"/>
                <a:sym typeface="Public Sans Bold"/>
              </a:rPr>
              <a:t>FRAMEWORKS AND MODELS</a:t>
            </a:r>
          </a:p>
        </p:txBody>
      </p:sp>
      <p:sp>
        <p:nvSpPr>
          <p:cNvPr id="3" name="AutoShape 3"/>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4" name="TextBox 4"/>
          <p:cNvSpPr txBox="1"/>
          <p:nvPr/>
        </p:nvSpPr>
        <p:spPr>
          <a:xfrm>
            <a:off x="1028700" y="3068955"/>
            <a:ext cx="7877184" cy="1550670"/>
          </a:xfrm>
          <a:prstGeom prst="rect">
            <a:avLst/>
          </a:prstGeom>
        </p:spPr>
        <p:txBody>
          <a:bodyPr lIns="0" tIns="0" rIns="0" bIns="0" rtlCol="0" anchor="t">
            <a:spAutoFit/>
          </a:bodyPr>
          <a:lstStyle/>
          <a:p>
            <a:pPr algn="l">
              <a:lnSpc>
                <a:spcPts val="4199"/>
              </a:lnSpc>
            </a:pPr>
            <a:r>
              <a:rPr lang="en-US" sz="2799" b="1">
                <a:solidFill>
                  <a:srgbClr val="2B2C30"/>
                </a:solidFill>
                <a:latin typeface="Public Sans Bold"/>
                <a:ea typeface="Public Sans Bold"/>
                <a:cs typeface="Public Sans Bold"/>
                <a:sym typeface="Public Sans Bold"/>
              </a:rPr>
              <a:t>OpenCV/PIL </a:t>
            </a:r>
            <a:r>
              <a:rPr lang="en-US" sz="2799">
                <a:solidFill>
                  <a:srgbClr val="2B2C30"/>
                </a:solidFill>
                <a:latin typeface="Public Sans"/>
                <a:ea typeface="Public Sans"/>
                <a:cs typeface="Public Sans"/>
                <a:sym typeface="Public Sans"/>
              </a:rPr>
              <a:t>are for the image preprocessing, manipulation (e.g., resizing, mask generation, image blending), and basic transformations.</a:t>
            </a:r>
          </a:p>
        </p:txBody>
      </p:sp>
      <p:sp>
        <p:nvSpPr>
          <p:cNvPr id="5" name="TextBox 5"/>
          <p:cNvSpPr txBox="1"/>
          <p:nvPr/>
        </p:nvSpPr>
        <p:spPr>
          <a:xfrm>
            <a:off x="5183579" y="6134843"/>
            <a:ext cx="7877184" cy="1550670"/>
          </a:xfrm>
          <a:prstGeom prst="rect">
            <a:avLst/>
          </a:prstGeom>
        </p:spPr>
        <p:txBody>
          <a:bodyPr lIns="0" tIns="0" rIns="0" bIns="0" rtlCol="0" anchor="t">
            <a:spAutoFit/>
          </a:bodyPr>
          <a:lstStyle/>
          <a:p>
            <a:pPr algn="l">
              <a:lnSpc>
                <a:spcPts val="4199"/>
              </a:lnSpc>
            </a:pPr>
            <a:r>
              <a:rPr lang="en-US" sz="2799" b="1">
                <a:solidFill>
                  <a:srgbClr val="2B2C30"/>
                </a:solidFill>
                <a:latin typeface="Public Sans Bold"/>
                <a:ea typeface="Public Sans Bold"/>
                <a:cs typeface="Public Sans Bold"/>
                <a:sym typeface="Public Sans Bold"/>
              </a:rPr>
              <a:t>Grounded-SAM </a:t>
            </a:r>
            <a:r>
              <a:rPr lang="en-US" sz="2799">
                <a:solidFill>
                  <a:srgbClr val="2B2C30"/>
                </a:solidFill>
                <a:latin typeface="Public Sans"/>
                <a:ea typeface="Public Sans"/>
                <a:cs typeface="Public Sans"/>
                <a:sym typeface="Public Sans"/>
              </a:rPr>
              <a:t>is used for prompt-guided image region segmentation, further enhancing the accuracy and precision of localized editing.</a:t>
            </a:r>
          </a:p>
        </p:txBody>
      </p:sp>
      <p:sp>
        <p:nvSpPr>
          <p:cNvPr id="6" name="TextBox 6"/>
          <p:cNvSpPr txBox="1"/>
          <p:nvPr/>
        </p:nvSpPr>
        <p:spPr>
          <a:xfrm>
            <a:off x="9565088" y="2545080"/>
            <a:ext cx="7877184" cy="2598420"/>
          </a:xfrm>
          <a:prstGeom prst="rect">
            <a:avLst/>
          </a:prstGeom>
        </p:spPr>
        <p:txBody>
          <a:bodyPr lIns="0" tIns="0" rIns="0" bIns="0" rtlCol="0" anchor="t">
            <a:spAutoFit/>
          </a:bodyPr>
          <a:lstStyle/>
          <a:p>
            <a:pPr algn="l">
              <a:lnSpc>
                <a:spcPts val="4199"/>
              </a:lnSpc>
            </a:pPr>
            <a:r>
              <a:rPr lang="en-US" sz="2799" b="1">
                <a:solidFill>
                  <a:srgbClr val="2B2C30"/>
                </a:solidFill>
                <a:latin typeface="Public Sans Bold"/>
                <a:ea typeface="Public Sans Bold"/>
                <a:cs typeface="Public Sans Bold"/>
                <a:sym typeface="Public Sans Bold"/>
              </a:rPr>
              <a:t>DeepLabV3/BiSeNet </a:t>
            </a:r>
            <a:r>
              <a:rPr lang="en-US" sz="2799">
                <a:solidFill>
                  <a:srgbClr val="2B2C30"/>
                </a:solidFill>
                <a:latin typeface="Public Sans"/>
                <a:ea typeface="Public Sans"/>
                <a:cs typeface="Public Sans"/>
                <a:sym typeface="Public Sans"/>
              </a:rPr>
              <a:t>segmentation models are employed for precise image region segmentation (e.g., face, eyes, mouth). They help to create high-quality masks for localized image editing.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grpSp>
        <p:nvGrpSpPr>
          <p:cNvPr id="3" name="Group 3"/>
          <p:cNvGrpSpPr/>
          <p:nvPr/>
        </p:nvGrpSpPr>
        <p:grpSpPr>
          <a:xfrm>
            <a:off x="1028700" y="1965957"/>
            <a:ext cx="2503848" cy="3177543"/>
            <a:chOff x="0" y="0"/>
            <a:chExt cx="3338464" cy="4236723"/>
          </a:xfrm>
        </p:grpSpPr>
        <p:pic>
          <p:nvPicPr>
            <p:cNvPr id="4" name="Picture 4"/>
            <p:cNvPicPr>
              <a:picLocks noChangeAspect="1"/>
            </p:cNvPicPr>
            <p:nvPr/>
          </p:nvPicPr>
          <p:blipFill>
            <a:blip r:embed="rId2"/>
            <a:srcRect l="1183" r="1183"/>
            <a:stretch>
              <a:fillRect/>
            </a:stretch>
          </p:blipFill>
          <p:spPr>
            <a:xfrm>
              <a:off x="0" y="0"/>
              <a:ext cx="3338464" cy="4236723"/>
            </a:xfrm>
            <a:prstGeom prst="rect">
              <a:avLst/>
            </a:prstGeom>
          </p:spPr>
        </p:pic>
      </p:grpSp>
      <p:grpSp>
        <p:nvGrpSpPr>
          <p:cNvPr id="5" name="Group 5"/>
          <p:cNvGrpSpPr/>
          <p:nvPr/>
        </p:nvGrpSpPr>
        <p:grpSpPr>
          <a:xfrm>
            <a:off x="864078" y="6425209"/>
            <a:ext cx="2833091" cy="2833091"/>
            <a:chOff x="0" y="0"/>
            <a:chExt cx="3777455" cy="3777455"/>
          </a:xfrm>
        </p:grpSpPr>
        <p:pic>
          <p:nvPicPr>
            <p:cNvPr id="6" name="Picture 6"/>
            <p:cNvPicPr>
              <a:picLocks noChangeAspect="1"/>
            </p:cNvPicPr>
            <p:nvPr/>
          </p:nvPicPr>
          <p:blipFill>
            <a:blip r:embed="rId3"/>
            <a:srcRect l="16666" r="16666"/>
            <a:stretch>
              <a:fillRect/>
            </a:stretch>
          </p:blipFill>
          <p:spPr>
            <a:xfrm>
              <a:off x="0" y="0"/>
              <a:ext cx="3777455" cy="3777455"/>
            </a:xfrm>
            <a:prstGeom prst="rect">
              <a:avLst/>
            </a:prstGeom>
          </p:spPr>
        </p:pic>
      </p:grpSp>
      <p:sp>
        <p:nvSpPr>
          <p:cNvPr id="7" name="Freeform 7"/>
          <p:cNvSpPr/>
          <p:nvPr/>
        </p:nvSpPr>
        <p:spPr>
          <a:xfrm>
            <a:off x="6289080" y="6425209"/>
            <a:ext cx="2833091" cy="2833091"/>
          </a:xfrm>
          <a:custGeom>
            <a:avLst/>
            <a:gdLst/>
            <a:ahLst/>
            <a:cxnLst/>
            <a:rect l="l" t="t" r="r" b="b"/>
            <a:pathLst>
              <a:path w="2833091" h="2833091">
                <a:moveTo>
                  <a:pt x="0" y="0"/>
                </a:moveTo>
                <a:lnTo>
                  <a:pt x="2833091" y="0"/>
                </a:lnTo>
                <a:lnTo>
                  <a:pt x="2833091" y="2833091"/>
                </a:lnTo>
                <a:lnTo>
                  <a:pt x="0" y="2833091"/>
                </a:lnTo>
                <a:lnTo>
                  <a:pt x="0" y="0"/>
                </a:lnTo>
                <a:close/>
              </a:path>
            </a:pathLst>
          </a:custGeom>
          <a:blipFill>
            <a:blip r:embed="rId4"/>
            <a:stretch>
              <a:fillRect/>
            </a:stretch>
          </a:blipFill>
        </p:spPr>
      </p:sp>
      <p:sp>
        <p:nvSpPr>
          <p:cNvPr id="8" name="Freeform 8"/>
          <p:cNvSpPr/>
          <p:nvPr/>
        </p:nvSpPr>
        <p:spPr>
          <a:xfrm>
            <a:off x="9832628" y="6469334"/>
            <a:ext cx="2788966" cy="2788966"/>
          </a:xfrm>
          <a:custGeom>
            <a:avLst/>
            <a:gdLst/>
            <a:ahLst/>
            <a:cxnLst/>
            <a:rect l="l" t="t" r="r" b="b"/>
            <a:pathLst>
              <a:path w="2788966" h="2788966">
                <a:moveTo>
                  <a:pt x="0" y="0"/>
                </a:moveTo>
                <a:lnTo>
                  <a:pt x="2788966" y="0"/>
                </a:lnTo>
                <a:lnTo>
                  <a:pt x="2788966" y="2788966"/>
                </a:lnTo>
                <a:lnTo>
                  <a:pt x="0" y="2788966"/>
                </a:lnTo>
                <a:lnTo>
                  <a:pt x="0" y="0"/>
                </a:lnTo>
                <a:close/>
              </a:path>
            </a:pathLst>
          </a:custGeom>
          <a:blipFill>
            <a:blip r:embed="rId5"/>
            <a:stretch>
              <a:fillRect l="-791" t="-1582" r="-791"/>
            </a:stretch>
          </a:blipFill>
        </p:spPr>
      </p:sp>
      <p:sp>
        <p:nvSpPr>
          <p:cNvPr id="9" name="Freeform 9"/>
          <p:cNvSpPr/>
          <p:nvPr/>
        </p:nvSpPr>
        <p:spPr>
          <a:xfrm>
            <a:off x="6289080" y="1904292"/>
            <a:ext cx="2854920" cy="3300873"/>
          </a:xfrm>
          <a:custGeom>
            <a:avLst/>
            <a:gdLst/>
            <a:ahLst/>
            <a:cxnLst/>
            <a:rect l="l" t="t" r="r" b="b"/>
            <a:pathLst>
              <a:path w="2854920" h="3300873">
                <a:moveTo>
                  <a:pt x="0" y="0"/>
                </a:moveTo>
                <a:lnTo>
                  <a:pt x="2854920" y="0"/>
                </a:lnTo>
                <a:lnTo>
                  <a:pt x="2854920" y="3300873"/>
                </a:lnTo>
                <a:lnTo>
                  <a:pt x="0" y="3300873"/>
                </a:lnTo>
                <a:lnTo>
                  <a:pt x="0" y="0"/>
                </a:lnTo>
                <a:close/>
              </a:path>
            </a:pathLst>
          </a:custGeom>
          <a:blipFill>
            <a:blip r:embed="rId6"/>
            <a:stretch>
              <a:fillRect l="-8192" r="-7427"/>
            </a:stretch>
          </a:blipFill>
        </p:spPr>
      </p:sp>
      <p:sp>
        <p:nvSpPr>
          <p:cNvPr id="10" name="Freeform 10"/>
          <p:cNvSpPr/>
          <p:nvPr/>
        </p:nvSpPr>
        <p:spPr>
          <a:xfrm>
            <a:off x="9810565" y="1965957"/>
            <a:ext cx="2833091" cy="3239208"/>
          </a:xfrm>
          <a:custGeom>
            <a:avLst/>
            <a:gdLst/>
            <a:ahLst/>
            <a:cxnLst/>
            <a:rect l="l" t="t" r="r" b="b"/>
            <a:pathLst>
              <a:path w="2833091" h="3239208">
                <a:moveTo>
                  <a:pt x="0" y="0"/>
                </a:moveTo>
                <a:lnTo>
                  <a:pt x="2833092" y="0"/>
                </a:lnTo>
                <a:lnTo>
                  <a:pt x="2833092" y="3239208"/>
                </a:lnTo>
                <a:lnTo>
                  <a:pt x="0" y="3239208"/>
                </a:lnTo>
                <a:lnTo>
                  <a:pt x="0" y="0"/>
                </a:lnTo>
                <a:close/>
              </a:path>
            </a:pathLst>
          </a:custGeom>
          <a:blipFill>
            <a:blip r:embed="rId7"/>
            <a:stretch>
              <a:fillRect l="-3152" r="-11182"/>
            </a:stretch>
          </a:blipFill>
        </p:spPr>
      </p:sp>
      <p:grpSp>
        <p:nvGrpSpPr>
          <p:cNvPr id="11" name="Group 11"/>
          <p:cNvGrpSpPr/>
          <p:nvPr/>
        </p:nvGrpSpPr>
        <p:grpSpPr>
          <a:xfrm>
            <a:off x="3962422" y="3554729"/>
            <a:ext cx="1896784" cy="1243313"/>
            <a:chOff x="0" y="0"/>
            <a:chExt cx="812800" cy="532778"/>
          </a:xfrm>
        </p:grpSpPr>
        <p:sp>
          <p:nvSpPr>
            <p:cNvPr id="12" name="Freeform 12"/>
            <p:cNvSpPr/>
            <p:nvPr/>
          </p:nvSpPr>
          <p:spPr>
            <a:xfrm>
              <a:off x="0" y="0"/>
              <a:ext cx="812800" cy="532778"/>
            </a:xfrm>
            <a:custGeom>
              <a:avLst/>
              <a:gdLst/>
              <a:ahLst/>
              <a:cxnLst/>
              <a:rect l="l" t="t" r="r" b="b"/>
              <a:pathLst>
                <a:path w="812800" h="532778">
                  <a:moveTo>
                    <a:pt x="812800" y="266389"/>
                  </a:moveTo>
                  <a:lnTo>
                    <a:pt x="406400" y="0"/>
                  </a:lnTo>
                  <a:lnTo>
                    <a:pt x="406400" y="203200"/>
                  </a:lnTo>
                  <a:lnTo>
                    <a:pt x="0" y="203200"/>
                  </a:lnTo>
                  <a:lnTo>
                    <a:pt x="0" y="329578"/>
                  </a:lnTo>
                  <a:lnTo>
                    <a:pt x="406400" y="329578"/>
                  </a:lnTo>
                  <a:lnTo>
                    <a:pt x="406400" y="532778"/>
                  </a:lnTo>
                  <a:lnTo>
                    <a:pt x="812800" y="266389"/>
                  </a:lnTo>
                  <a:close/>
                </a:path>
              </a:pathLst>
            </a:custGeom>
            <a:solidFill>
              <a:srgbClr val="A09799"/>
            </a:solidFill>
          </p:spPr>
        </p:sp>
        <p:sp>
          <p:nvSpPr>
            <p:cNvPr id="13" name="TextBox 13"/>
            <p:cNvSpPr txBox="1"/>
            <p:nvPr/>
          </p:nvSpPr>
          <p:spPr>
            <a:xfrm>
              <a:off x="0" y="174625"/>
              <a:ext cx="711200" cy="154953"/>
            </a:xfrm>
            <a:prstGeom prst="rect">
              <a:avLst/>
            </a:prstGeom>
          </p:spPr>
          <p:txBody>
            <a:bodyPr lIns="50800" tIns="50800" rIns="50800" bIns="50800" rtlCol="0" anchor="ctr"/>
            <a:lstStyle/>
            <a:p>
              <a:pPr algn="ctr">
                <a:lnSpc>
                  <a:spcPts val="1889"/>
                </a:lnSpc>
              </a:pPr>
              <a:endParaRPr/>
            </a:p>
          </p:txBody>
        </p:sp>
      </p:grpSp>
      <p:grpSp>
        <p:nvGrpSpPr>
          <p:cNvPr id="14" name="Group 14"/>
          <p:cNvGrpSpPr/>
          <p:nvPr/>
        </p:nvGrpSpPr>
        <p:grpSpPr>
          <a:xfrm>
            <a:off x="4044733" y="7497257"/>
            <a:ext cx="1896784" cy="1243313"/>
            <a:chOff x="0" y="0"/>
            <a:chExt cx="812800" cy="532778"/>
          </a:xfrm>
        </p:grpSpPr>
        <p:sp>
          <p:nvSpPr>
            <p:cNvPr id="15" name="Freeform 15"/>
            <p:cNvSpPr/>
            <p:nvPr/>
          </p:nvSpPr>
          <p:spPr>
            <a:xfrm>
              <a:off x="0" y="0"/>
              <a:ext cx="812800" cy="532778"/>
            </a:xfrm>
            <a:custGeom>
              <a:avLst/>
              <a:gdLst/>
              <a:ahLst/>
              <a:cxnLst/>
              <a:rect l="l" t="t" r="r" b="b"/>
              <a:pathLst>
                <a:path w="812800" h="532778">
                  <a:moveTo>
                    <a:pt x="812800" y="266389"/>
                  </a:moveTo>
                  <a:lnTo>
                    <a:pt x="406400" y="0"/>
                  </a:lnTo>
                  <a:lnTo>
                    <a:pt x="406400" y="203200"/>
                  </a:lnTo>
                  <a:lnTo>
                    <a:pt x="0" y="203200"/>
                  </a:lnTo>
                  <a:lnTo>
                    <a:pt x="0" y="329578"/>
                  </a:lnTo>
                  <a:lnTo>
                    <a:pt x="406400" y="329578"/>
                  </a:lnTo>
                  <a:lnTo>
                    <a:pt x="406400" y="532778"/>
                  </a:lnTo>
                  <a:lnTo>
                    <a:pt x="812800" y="266389"/>
                  </a:lnTo>
                  <a:close/>
                </a:path>
              </a:pathLst>
            </a:custGeom>
            <a:solidFill>
              <a:srgbClr val="A09799"/>
            </a:solidFill>
          </p:spPr>
        </p:sp>
        <p:sp>
          <p:nvSpPr>
            <p:cNvPr id="16" name="TextBox 16"/>
            <p:cNvSpPr txBox="1"/>
            <p:nvPr/>
          </p:nvSpPr>
          <p:spPr>
            <a:xfrm>
              <a:off x="0" y="174625"/>
              <a:ext cx="711200" cy="154953"/>
            </a:xfrm>
            <a:prstGeom prst="rect">
              <a:avLst/>
            </a:prstGeom>
          </p:spPr>
          <p:txBody>
            <a:bodyPr lIns="50800" tIns="50800" rIns="50800" bIns="50800" rtlCol="0" anchor="ctr"/>
            <a:lstStyle/>
            <a:p>
              <a:pPr algn="ctr">
                <a:lnSpc>
                  <a:spcPts val="1889"/>
                </a:lnSpc>
              </a:pPr>
              <a:endParaRPr/>
            </a:p>
          </p:txBody>
        </p:sp>
      </p:grpSp>
      <p:sp>
        <p:nvSpPr>
          <p:cNvPr id="17" name="Freeform 17"/>
          <p:cNvSpPr/>
          <p:nvPr/>
        </p:nvSpPr>
        <p:spPr>
          <a:xfrm>
            <a:off x="13329457" y="6469334"/>
            <a:ext cx="2788966" cy="2788966"/>
          </a:xfrm>
          <a:custGeom>
            <a:avLst/>
            <a:gdLst/>
            <a:ahLst/>
            <a:cxnLst/>
            <a:rect l="l" t="t" r="r" b="b"/>
            <a:pathLst>
              <a:path w="2788966" h="2788966">
                <a:moveTo>
                  <a:pt x="0" y="0"/>
                </a:moveTo>
                <a:lnTo>
                  <a:pt x="2788966" y="0"/>
                </a:lnTo>
                <a:lnTo>
                  <a:pt x="2788966" y="2788966"/>
                </a:lnTo>
                <a:lnTo>
                  <a:pt x="0" y="2788966"/>
                </a:lnTo>
                <a:lnTo>
                  <a:pt x="0" y="0"/>
                </a:lnTo>
                <a:close/>
              </a:path>
            </a:pathLst>
          </a:custGeom>
          <a:blipFill>
            <a:blip r:embed="rId8"/>
            <a:stretch>
              <a:fillRect/>
            </a:stretch>
          </a:blipFill>
        </p:spPr>
      </p:sp>
      <p:sp>
        <p:nvSpPr>
          <p:cNvPr id="18" name="Freeform 18"/>
          <p:cNvSpPr/>
          <p:nvPr/>
        </p:nvSpPr>
        <p:spPr>
          <a:xfrm>
            <a:off x="13296480" y="1965957"/>
            <a:ext cx="2951320" cy="3239208"/>
          </a:xfrm>
          <a:custGeom>
            <a:avLst/>
            <a:gdLst/>
            <a:ahLst/>
            <a:cxnLst/>
            <a:rect l="l" t="t" r="r" b="b"/>
            <a:pathLst>
              <a:path w="2951320" h="3239208">
                <a:moveTo>
                  <a:pt x="0" y="0"/>
                </a:moveTo>
                <a:lnTo>
                  <a:pt x="2951320" y="0"/>
                </a:lnTo>
                <a:lnTo>
                  <a:pt x="2951320" y="3239208"/>
                </a:lnTo>
                <a:lnTo>
                  <a:pt x="0" y="3239208"/>
                </a:lnTo>
                <a:lnTo>
                  <a:pt x="0" y="0"/>
                </a:lnTo>
                <a:close/>
              </a:path>
            </a:pathLst>
          </a:custGeom>
          <a:blipFill>
            <a:blip r:embed="rId9"/>
            <a:stretch>
              <a:fillRect t="-1042" r="-12042" b="-1042"/>
            </a:stretch>
          </a:blipFill>
        </p:spPr>
      </p:sp>
      <p:sp>
        <p:nvSpPr>
          <p:cNvPr id="19" name="TextBox 19"/>
          <p:cNvSpPr txBox="1"/>
          <p:nvPr/>
        </p:nvSpPr>
        <p:spPr>
          <a:xfrm>
            <a:off x="1006871" y="942975"/>
            <a:ext cx="16230600" cy="651037"/>
          </a:xfrm>
          <a:prstGeom prst="rect">
            <a:avLst/>
          </a:prstGeom>
        </p:spPr>
        <p:txBody>
          <a:bodyPr lIns="0" tIns="0" rIns="0" bIns="0" rtlCol="0" anchor="t">
            <a:spAutoFit/>
          </a:bodyPr>
          <a:lstStyle/>
          <a:p>
            <a:pPr algn="l">
              <a:lnSpc>
                <a:spcPts val="5200"/>
              </a:lnSpc>
              <a:spcBef>
                <a:spcPct val="0"/>
              </a:spcBef>
            </a:pPr>
            <a:r>
              <a:rPr lang="en-US" sz="3714" b="1" spc="843">
                <a:solidFill>
                  <a:srgbClr val="2B2C30"/>
                </a:solidFill>
                <a:latin typeface="Public Sans Bold"/>
                <a:ea typeface="Public Sans Bold"/>
                <a:cs typeface="Public Sans Bold"/>
                <a:sym typeface="Public Sans Bold"/>
              </a:rPr>
              <a:t>CURRENT RESULTS</a:t>
            </a:r>
          </a:p>
        </p:txBody>
      </p:sp>
      <p:sp>
        <p:nvSpPr>
          <p:cNvPr id="20" name="TextBox 20"/>
          <p:cNvSpPr txBox="1"/>
          <p:nvPr/>
        </p:nvSpPr>
        <p:spPr>
          <a:xfrm>
            <a:off x="6289080" y="9528782"/>
            <a:ext cx="2854920" cy="457877"/>
          </a:xfrm>
          <a:prstGeom prst="rect">
            <a:avLst/>
          </a:prstGeom>
        </p:spPr>
        <p:txBody>
          <a:bodyPr lIns="0" tIns="0" rIns="0" bIns="0" rtlCol="0" anchor="t">
            <a:spAutoFit/>
          </a:bodyPr>
          <a:lstStyle/>
          <a:p>
            <a:pPr algn="ctr">
              <a:lnSpc>
                <a:spcPts val="3639"/>
              </a:lnSpc>
            </a:pPr>
            <a:r>
              <a:rPr lang="en-US" sz="2599">
                <a:solidFill>
                  <a:srgbClr val="2B2C30"/>
                </a:solidFill>
                <a:latin typeface="Public Sans"/>
                <a:ea typeface="Public Sans"/>
                <a:cs typeface="Public Sans"/>
                <a:sym typeface="Public Sans"/>
              </a:rPr>
              <a:t>“make her blonde”</a:t>
            </a:r>
          </a:p>
        </p:txBody>
      </p:sp>
      <p:sp>
        <p:nvSpPr>
          <p:cNvPr id="21" name="TextBox 21"/>
          <p:cNvSpPr txBox="1"/>
          <p:nvPr/>
        </p:nvSpPr>
        <p:spPr>
          <a:xfrm>
            <a:off x="9799651" y="9528782"/>
            <a:ext cx="2854920" cy="457877"/>
          </a:xfrm>
          <a:prstGeom prst="rect">
            <a:avLst/>
          </a:prstGeom>
        </p:spPr>
        <p:txBody>
          <a:bodyPr lIns="0" tIns="0" rIns="0" bIns="0" rtlCol="0" anchor="t">
            <a:spAutoFit/>
          </a:bodyPr>
          <a:lstStyle/>
          <a:p>
            <a:pPr algn="ctr">
              <a:lnSpc>
                <a:spcPts val="3639"/>
              </a:lnSpc>
            </a:pPr>
            <a:r>
              <a:rPr lang="en-US" sz="2599">
                <a:solidFill>
                  <a:srgbClr val="2B2C30"/>
                </a:solidFill>
                <a:latin typeface="Public Sans"/>
                <a:ea typeface="Public Sans"/>
                <a:cs typeface="Public Sans"/>
                <a:sym typeface="Public Sans"/>
              </a:rPr>
              <a:t>“brighter picture”</a:t>
            </a:r>
          </a:p>
        </p:txBody>
      </p:sp>
      <p:sp>
        <p:nvSpPr>
          <p:cNvPr id="22" name="TextBox 22"/>
          <p:cNvSpPr txBox="1"/>
          <p:nvPr/>
        </p:nvSpPr>
        <p:spPr>
          <a:xfrm>
            <a:off x="13296480" y="9528782"/>
            <a:ext cx="2854920" cy="457877"/>
          </a:xfrm>
          <a:prstGeom prst="rect">
            <a:avLst/>
          </a:prstGeom>
        </p:spPr>
        <p:txBody>
          <a:bodyPr lIns="0" tIns="0" rIns="0" bIns="0" rtlCol="0" anchor="t">
            <a:spAutoFit/>
          </a:bodyPr>
          <a:lstStyle/>
          <a:p>
            <a:pPr algn="ctr">
              <a:lnSpc>
                <a:spcPts val="3639"/>
              </a:lnSpc>
            </a:pPr>
            <a:r>
              <a:rPr lang="en-US" sz="2599">
                <a:solidFill>
                  <a:srgbClr val="2B2C30"/>
                </a:solidFill>
                <a:latin typeface="Public Sans"/>
                <a:ea typeface="Public Sans"/>
                <a:cs typeface="Public Sans"/>
                <a:sym typeface="Public Sans"/>
              </a:rPr>
              <a:t>“scary”</a:t>
            </a:r>
          </a:p>
        </p:txBody>
      </p:sp>
      <p:sp>
        <p:nvSpPr>
          <p:cNvPr id="23" name="TextBox 23"/>
          <p:cNvSpPr txBox="1"/>
          <p:nvPr/>
        </p:nvSpPr>
        <p:spPr>
          <a:xfrm>
            <a:off x="6112153" y="5452815"/>
            <a:ext cx="3208774" cy="457877"/>
          </a:xfrm>
          <a:prstGeom prst="rect">
            <a:avLst/>
          </a:prstGeom>
        </p:spPr>
        <p:txBody>
          <a:bodyPr lIns="0" tIns="0" rIns="0" bIns="0" rtlCol="0" anchor="t">
            <a:spAutoFit/>
          </a:bodyPr>
          <a:lstStyle/>
          <a:p>
            <a:pPr algn="ctr">
              <a:lnSpc>
                <a:spcPts val="3639"/>
              </a:lnSpc>
            </a:pPr>
            <a:r>
              <a:rPr lang="en-US" sz="2599">
                <a:solidFill>
                  <a:srgbClr val="2B2C30"/>
                </a:solidFill>
                <a:latin typeface="Public Sans"/>
                <a:ea typeface="Public Sans"/>
                <a:cs typeface="Public Sans"/>
                <a:sym typeface="Public Sans"/>
              </a:rPr>
              <a:t>“make her hair pink”</a:t>
            </a:r>
          </a:p>
        </p:txBody>
      </p:sp>
      <p:sp>
        <p:nvSpPr>
          <p:cNvPr id="24" name="TextBox 24"/>
          <p:cNvSpPr txBox="1"/>
          <p:nvPr/>
        </p:nvSpPr>
        <p:spPr>
          <a:xfrm>
            <a:off x="9622724" y="5452815"/>
            <a:ext cx="3208774" cy="457877"/>
          </a:xfrm>
          <a:prstGeom prst="rect">
            <a:avLst/>
          </a:prstGeom>
        </p:spPr>
        <p:txBody>
          <a:bodyPr lIns="0" tIns="0" rIns="0" bIns="0" rtlCol="0" anchor="t">
            <a:spAutoFit/>
          </a:bodyPr>
          <a:lstStyle/>
          <a:p>
            <a:pPr algn="ctr">
              <a:lnSpc>
                <a:spcPts val="3639"/>
              </a:lnSpc>
            </a:pPr>
            <a:r>
              <a:rPr lang="en-US" sz="2599">
                <a:solidFill>
                  <a:srgbClr val="2B2C30"/>
                </a:solidFill>
                <a:latin typeface="Public Sans"/>
                <a:ea typeface="Public Sans"/>
                <a:cs typeface="Public Sans"/>
                <a:sym typeface="Public Sans"/>
              </a:rPr>
              <a:t>“big smile”</a:t>
            </a:r>
          </a:p>
        </p:txBody>
      </p:sp>
      <p:sp>
        <p:nvSpPr>
          <p:cNvPr id="25" name="TextBox 25"/>
          <p:cNvSpPr txBox="1"/>
          <p:nvPr/>
        </p:nvSpPr>
        <p:spPr>
          <a:xfrm>
            <a:off x="864078" y="5522078"/>
            <a:ext cx="2833091" cy="457877"/>
          </a:xfrm>
          <a:prstGeom prst="rect">
            <a:avLst/>
          </a:prstGeom>
        </p:spPr>
        <p:txBody>
          <a:bodyPr lIns="0" tIns="0" rIns="0" bIns="0" rtlCol="0" anchor="t">
            <a:spAutoFit/>
          </a:bodyPr>
          <a:lstStyle/>
          <a:p>
            <a:pPr algn="ctr">
              <a:lnSpc>
                <a:spcPts val="3639"/>
              </a:lnSpc>
            </a:pPr>
            <a:r>
              <a:rPr lang="en-US" sz="2599" b="1">
                <a:solidFill>
                  <a:srgbClr val="2B2C30"/>
                </a:solidFill>
                <a:latin typeface="Public Sans Bold"/>
                <a:ea typeface="Public Sans Bold"/>
                <a:cs typeface="Public Sans Bold"/>
                <a:sym typeface="Public Sans Bold"/>
              </a:rPr>
              <a:t>original image</a:t>
            </a:r>
          </a:p>
        </p:txBody>
      </p:sp>
      <p:sp>
        <p:nvSpPr>
          <p:cNvPr id="26" name="TextBox 26"/>
          <p:cNvSpPr txBox="1"/>
          <p:nvPr/>
        </p:nvSpPr>
        <p:spPr>
          <a:xfrm>
            <a:off x="864078" y="9563100"/>
            <a:ext cx="2833091" cy="457877"/>
          </a:xfrm>
          <a:prstGeom prst="rect">
            <a:avLst/>
          </a:prstGeom>
        </p:spPr>
        <p:txBody>
          <a:bodyPr lIns="0" tIns="0" rIns="0" bIns="0" rtlCol="0" anchor="t">
            <a:spAutoFit/>
          </a:bodyPr>
          <a:lstStyle/>
          <a:p>
            <a:pPr algn="ctr">
              <a:lnSpc>
                <a:spcPts val="3639"/>
              </a:lnSpc>
            </a:pPr>
            <a:r>
              <a:rPr lang="en-US" sz="2599" b="1">
                <a:solidFill>
                  <a:srgbClr val="2B2C30"/>
                </a:solidFill>
                <a:latin typeface="Public Sans Bold"/>
                <a:ea typeface="Public Sans Bold"/>
                <a:cs typeface="Public Sans Bold"/>
                <a:sym typeface="Public Sans Bold"/>
              </a:rPr>
              <a:t>original image</a:t>
            </a:r>
          </a:p>
        </p:txBody>
      </p:sp>
      <p:sp>
        <p:nvSpPr>
          <p:cNvPr id="27" name="TextBox 27"/>
          <p:cNvSpPr txBox="1"/>
          <p:nvPr/>
        </p:nvSpPr>
        <p:spPr>
          <a:xfrm>
            <a:off x="13167753" y="5452815"/>
            <a:ext cx="3208774" cy="457877"/>
          </a:xfrm>
          <a:prstGeom prst="rect">
            <a:avLst/>
          </a:prstGeom>
        </p:spPr>
        <p:txBody>
          <a:bodyPr lIns="0" tIns="0" rIns="0" bIns="0" rtlCol="0" anchor="t">
            <a:spAutoFit/>
          </a:bodyPr>
          <a:lstStyle/>
          <a:p>
            <a:pPr algn="ctr">
              <a:lnSpc>
                <a:spcPts val="3639"/>
              </a:lnSpc>
            </a:pPr>
            <a:r>
              <a:rPr lang="en-US" sz="2599">
                <a:solidFill>
                  <a:srgbClr val="2B2C30"/>
                </a:solidFill>
                <a:latin typeface="Public Sans"/>
                <a:ea typeface="Public Sans"/>
                <a:cs typeface="Public Sans"/>
                <a:sym typeface="Public Sans"/>
              </a:rPr>
              <a:t>“darker background”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1006871" y="942975"/>
            <a:ext cx="16230600" cy="651037"/>
          </a:xfrm>
          <a:prstGeom prst="rect">
            <a:avLst/>
          </a:prstGeom>
        </p:spPr>
        <p:txBody>
          <a:bodyPr lIns="0" tIns="0" rIns="0" bIns="0" rtlCol="0" anchor="t">
            <a:spAutoFit/>
          </a:bodyPr>
          <a:lstStyle/>
          <a:p>
            <a:pPr algn="l">
              <a:lnSpc>
                <a:spcPts val="5200"/>
              </a:lnSpc>
              <a:spcBef>
                <a:spcPct val="0"/>
              </a:spcBef>
            </a:pPr>
            <a:r>
              <a:rPr lang="en-US" sz="3714" b="1" spc="843">
                <a:solidFill>
                  <a:srgbClr val="2B2C30"/>
                </a:solidFill>
                <a:latin typeface="Public Sans Bold"/>
                <a:ea typeface="Public Sans Bold"/>
                <a:cs typeface="Public Sans Bold"/>
                <a:sym typeface="Public Sans Bold"/>
              </a:rPr>
              <a:t>CHALLENGE #1</a:t>
            </a:r>
          </a:p>
        </p:txBody>
      </p:sp>
      <p:sp>
        <p:nvSpPr>
          <p:cNvPr id="3" name="AutoShape 3"/>
          <p:cNvSpPr/>
          <p:nvPr/>
        </p:nvSpPr>
        <p:spPr>
          <a:xfrm flipV="1">
            <a:off x="-7086597" y="1760761"/>
            <a:ext cx="16230594" cy="38509"/>
          </a:xfrm>
          <a:prstGeom prst="line">
            <a:avLst/>
          </a:prstGeom>
          <a:ln w="9525" cap="flat">
            <a:solidFill>
              <a:srgbClr val="2B2C30"/>
            </a:solidFill>
            <a:prstDash val="solid"/>
            <a:headEnd type="none" w="sm" len="sm"/>
            <a:tailEnd type="none" w="sm" len="sm"/>
          </a:ln>
        </p:spPr>
      </p:sp>
      <p:grpSp>
        <p:nvGrpSpPr>
          <p:cNvPr id="4" name="Group 4"/>
          <p:cNvGrpSpPr/>
          <p:nvPr/>
        </p:nvGrpSpPr>
        <p:grpSpPr>
          <a:xfrm>
            <a:off x="10310690" y="361532"/>
            <a:ext cx="4121624" cy="3902515"/>
            <a:chOff x="0" y="0"/>
            <a:chExt cx="2018795" cy="1911475"/>
          </a:xfrm>
        </p:grpSpPr>
        <p:sp>
          <p:nvSpPr>
            <p:cNvPr id="5" name="Freeform 5"/>
            <p:cNvSpPr/>
            <p:nvPr/>
          </p:nvSpPr>
          <p:spPr>
            <a:xfrm>
              <a:off x="0" y="0"/>
              <a:ext cx="2018795" cy="1911475"/>
            </a:xfrm>
            <a:custGeom>
              <a:avLst/>
              <a:gdLst/>
              <a:ahLst/>
              <a:cxnLst/>
              <a:rect l="l" t="t" r="r" b="b"/>
              <a:pathLst>
                <a:path w="2018795" h="1911475">
                  <a:moveTo>
                    <a:pt x="0" y="0"/>
                  </a:moveTo>
                  <a:lnTo>
                    <a:pt x="2018795" y="0"/>
                  </a:lnTo>
                  <a:lnTo>
                    <a:pt x="2018795" y="1911475"/>
                  </a:lnTo>
                  <a:lnTo>
                    <a:pt x="0" y="1911475"/>
                  </a:lnTo>
                  <a:close/>
                </a:path>
              </a:pathLst>
            </a:custGeom>
            <a:solidFill>
              <a:srgbClr val="000000">
                <a:alpha val="0"/>
              </a:srgbClr>
            </a:solidFill>
            <a:ln w="9525" cap="sq">
              <a:solidFill>
                <a:srgbClr val="2B2C30"/>
              </a:solidFill>
              <a:prstDash val="solid"/>
              <a:miter/>
            </a:ln>
          </p:spPr>
        </p:sp>
        <p:sp>
          <p:nvSpPr>
            <p:cNvPr id="6" name="TextBox 6"/>
            <p:cNvSpPr txBox="1"/>
            <p:nvPr/>
          </p:nvSpPr>
          <p:spPr>
            <a:xfrm>
              <a:off x="0" y="-28575"/>
              <a:ext cx="2018795" cy="1940050"/>
            </a:xfrm>
            <a:prstGeom prst="rect">
              <a:avLst/>
            </a:prstGeom>
          </p:spPr>
          <p:txBody>
            <a:bodyPr lIns="68580" tIns="68580" rIns="68580" bIns="68580" rtlCol="0" anchor="ctr"/>
            <a:lstStyle/>
            <a:p>
              <a:pPr algn="ctr">
                <a:lnSpc>
                  <a:spcPts val="1889"/>
                </a:lnSpc>
              </a:pPr>
              <a:endParaRPr/>
            </a:p>
          </p:txBody>
        </p:sp>
      </p:grpSp>
      <p:grpSp>
        <p:nvGrpSpPr>
          <p:cNvPr id="7" name="Group 7"/>
          <p:cNvGrpSpPr/>
          <p:nvPr/>
        </p:nvGrpSpPr>
        <p:grpSpPr>
          <a:xfrm>
            <a:off x="10872893" y="532062"/>
            <a:ext cx="2997218" cy="3308151"/>
            <a:chOff x="0" y="0"/>
            <a:chExt cx="3996291" cy="4410868"/>
          </a:xfrm>
        </p:grpSpPr>
        <p:pic>
          <p:nvPicPr>
            <p:cNvPr id="8" name="Picture 8"/>
            <p:cNvPicPr>
              <a:picLocks noChangeAspect="1"/>
            </p:cNvPicPr>
            <p:nvPr/>
          </p:nvPicPr>
          <p:blipFill>
            <a:blip r:embed="rId2"/>
            <a:srcRect l="4699" r="4699"/>
            <a:stretch>
              <a:fillRect/>
            </a:stretch>
          </p:blipFill>
          <p:spPr>
            <a:xfrm>
              <a:off x="0" y="0"/>
              <a:ext cx="3996291" cy="4410868"/>
            </a:xfrm>
            <a:prstGeom prst="rect">
              <a:avLst/>
            </a:prstGeom>
          </p:spPr>
        </p:pic>
      </p:grpSp>
      <p:grpSp>
        <p:nvGrpSpPr>
          <p:cNvPr id="9" name="Group 9"/>
          <p:cNvGrpSpPr/>
          <p:nvPr/>
        </p:nvGrpSpPr>
        <p:grpSpPr>
          <a:xfrm>
            <a:off x="13527410" y="5323756"/>
            <a:ext cx="4121624" cy="3902515"/>
            <a:chOff x="0" y="0"/>
            <a:chExt cx="2018795" cy="1911475"/>
          </a:xfrm>
        </p:grpSpPr>
        <p:sp>
          <p:nvSpPr>
            <p:cNvPr id="10" name="Freeform 10"/>
            <p:cNvSpPr/>
            <p:nvPr/>
          </p:nvSpPr>
          <p:spPr>
            <a:xfrm>
              <a:off x="0" y="0"/>
              <a:ext cx="2018795" cy="1911475"/>
            </a:xfrm>
            <a:custGeom>
              <a:avLst/>
              <a:gdLst/>
              <a:ahLst/>
              <a:cxnLst/>
              <a:rect l="l" t="t" r="r" b="b"/>
              <a:pathLst>
                <a:path w="2018795" h="1911475">
                  <a:moveTo>
                    <a:pt x="0" y="0"/>
                  </a:moveTo>
                  <a:lnTo>
                    <a:pt x="2018795" y="0"/>
                  </a:lnTo>
                  <a:lnTo>
                    <a:pt x="2018795" y="1911475"/>
                  </a:lnTo>
                  <a:lnTo>
                    <a:pt x="0" y="1911475"/>
                  </a:lnTo>
                  <a:close/>
                </a:path>
              </a:pathLst>
            </a:custGeom>
            <a:solidFill>
              <a:srgbClr val="000000">
                <a:alpha val="0"/>
              </a:srgbClr>
            </a:solidFill>
            <a:ln w="9525" cap="sq">
              <a:solidFill>
                <a:srgbClr val="2B2C30"/>
              </a:solidFill>
              <a:prstDash val="solid"/>
              <a:miter/>
            </a:ln>
          </p:spPr>
        </p:sp>
        <p:sp>
          <p:nvSpPr>
            <p:cNvPr id="11" name="TextBox 11"/>
            <p:cNvSpPr txBox="1"/>
            <p:nvPr/>
          </p:nvSpPr>
          <p:spPr>
            <a:xfrm>
              <a:off x="0" y="-28575"/>
              <a:ext cx="2018795" cy="1940050"/>
            </a:xfrm>
            <a:prstGeom prst="rect">
              <a:avLst/>
            </a:prstGeom>
          </p:spPr>
          <p:txBody>
            <a:bodyPr lIns="68580" tIns="68580" rIns="68580" bIns="68580" rtlCol="0" anchor="ctr"/>
            <a:lstStyle/>
            <a:p>
              <a:pPr algn="ctr">
                <a:lnSpc>
                  <a:spcPts val="1889"/>
                </a:lnSpc>
              </a:pPr>
              <a:endParaRPr/>
            </a:p>
          </p:txBody>
        </p:sp>
      </p:grpSp>
      <p:grpSp>
        <p:nvGrpSpPr>
          <p:cNvPr id="12" name="Group 12"/>
          <p:cNvGrpSpPr/>
          <p:nvPr/>
        </p:nvGrpSpPr>
        <p:grpSpPr>
          <a:xfrm>
            <a:off x="14089613" y="5494286"/>
            <a:ext cx="2997218" cy="3308151"/>
            <a:chOff x="0" y="0"/>
            <a:chExt cx="3996291" cy="4410868"/>
          </a:xfrm>
        </p:grpSpPr>
        <p:pic>
          <p:nvPicPr>
            <p:cNvPr id="13" name="Picture 13"/>
            <p:cNvPicPr>
              <a:picLocks noChangeAspect="1"/>
            </p:cNvPicPr>
            <p:nvPr/>
          </p:nvPicPr>
          <p:blipFill>
            <a:blip r:embed="rId3"/>
            <a:srcRect l="4699" r="4699"/>
            <a:stretch>
              <a:fillRect/>
            </a:stretch>
          </p:blipFill>
          <p:spPr>
            <a:xfrm>
              <a:off x="0" y="0"/>
              <a:ext cx="3996291" cy="4410868"/>
            </a:xfrm>
            <a:prstGeom prst="rect">
              <a:avLst/>
            </a:prstGeom>
          </p:spPr>
        </p:pic>
      </p:grpSp>
      <p:sp>
        <p:nvSpPr>
          <p:cNvPr id="14" name="Freeform 14"/>
          <p:cNvSpPr/>
          <p:nvPr/>
        </p:nvSpPr>
        <p:spPr>
          <a:xfrm>
            <a:off x="14825401" y="563515"/>
            <a:ext cx="2823633" cy="3498550"/>
          </a:xfrm>
          <a:custGeom>
            <a:avLst/>
            <a:gdLst/>
            <a:ahLst/>
            <a:cxnLst/>
            <a:rect l="l" t="t" r="r" b="b"/>
            <a:pathLst>
              <a:path w="2823633" h="3498550">
                <a:moveTo>
                  <a:pt x="0" y="0"/>
                </a:moveTo>
                <a:lnTo>
                  <a:pt x="2823633" y="0"/>
                </a:lnTo>
                <a:lnTo>
                  <a:pt x="2823633" y="3498550"/>
                </a:lnTo>
                <a:lnTo>
                  <a:pt x="0" y="3498550"/>
                </a:lnTo>
                <a:lnTo>
                  <a:pt x="0" y="0"/>
                </a:lnTo>
                <a:close/>
              </a:path>
            </a:pathLst>
          </a:custGeom>
          <a:blipFill>
            <a:blip r:embed="rId4"/>
            <a:stretch>
              <a:fillRect/>
            </a:stretch>
          </a:blipFill>
        </p:spPr>
      </p:sp>
      <p:sp>
        <p:nvSpPr>
          <p:cNvPr id="15" name="Freeform 15"/>
          <p:cNvSpPr/>
          <p:nvPr/>
        </p:nvSpPr>
        <p:spPr>
          <a:xfrm>
            <a:off x="10804979" y="5819056"/>
            <a:ext cx="2379900" cy="3135115"/>
          </a:xfrm>
          <a:custGeom>
            <a:avLst/>
            <a:gdLst/>
            <a:ahLst/>
            <a:cxnLst/>
            <a:rect l="l" t="t" r="r" b="b"/>
            <a:pathLst>
              <a:path w="2379900" h="3135115">
                <a:moveTo>
                  <a:pt x="0" y="0"/>
                </a:moveTo>
                <a:lnTo>
                  <a:pt x="2379900" y="0"/>
                </a:lnTo>
                <a:lnTo>
                  <a:pt x="2379900" y="3135115"/>
                </a:lnTo>
                <a:lnTo>
                  <a:pt x="0" y="3135115"/>
                </a:lnTo>
                <a:lnTo>
                  <a:pt x="0" y="0"/>
                </a:lnTo>
                <a:close/>
              </a:path>
            </a:pathLst>
          </a:custGeom>
          <a:blipFill>
            <a:blip r:embed="rId5"/>
            <a:stretch>
              <a:fillRect l="-53559" r="-44040"/>
            </a:stretch>
          </a:blipFill>
        </p:spPr>
      </p:sp>
      <p:sp>
        <p:nvSpPr>
          <p:cNvPr id="16" name="Freeform 16"/>
          <p:cNvSpPr/>
          <p:nvPr/>
        </p:nvSpPr>
        <p:spPr>
          <a:xfrm>
            <a:off x="10222754" y="146906"/>
            <a:ext cx="1164451" cy="1164451"/>
          </a:xfrm>
          <a:custGeom>
            <a:avLst/>
            <a:gdLst/>
            <a:ahLst/>
            <a:cxnLst/>
            <a:rect l="l" t="t" r="r" b="b"/>
            <a:pathLst>
              <a:path w="1164451" h="1164451">
                <a:moveTo>
                  <a:pt x="0" y="0"/>
                </a:moveTo>
                <a:lnTo>
                  <a:pt x="1164450" y="0"/>
                </a:lnTo>
                <a:lnTo>
                  <a:pt x="1164450" y="1164450"/>
                </a:lnTo>
                <a:lnTo>
                  <a:pt x="0" y="116445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7" name="Freeform 17"/>
          <p:cNvSpPr/>
          <p:nvPr/>
        </p:nvSpPr>
        <p:spPr>
          <a:xfrm>
            <a:off x="16361527" y="4938969"/>
            <a:ext cx="1063804" cy="1077270"/>
          </a:xfrm>
          <a:custGeom>
            <a:avLst/>
            <a:gdLst/>
            <a:ahLst/>
            <a:cxnLst/>
            <a:rect l="l" t="t" r="r" b="b"/>
            <a:pathLst>
              <a:path w="1063804" h="1077270">
                <a:moveTo>
                  <a:pt x="0" y="0"/>
                </a:moveTo>
                <a:lnTo>
                  <a:pt x="1063805" y="0"/>
                </a:lnTo>
                <a:lnTo>
                  <a:pt x="1063805" y="1077270"/>
                </a:lnTo>
                <a:lnTo>
                  <a:pt x="0" y="1077270"/>
                </a:lnTo>
                <a:lnTo>
                  <a:pt x="0" y="0"/>
                </a:lnTo>
                <a:close/>
              </a:path>
            </a:pathLst>
          </a:custGeom>
          <a:blipFill>
            <a:blip r:embed="rId8"/>
            <a:stretch>
              <a:fillRect/>
            </a:stretch>
          </a:blipFill>
        </p:spPr>
      </p:sp>
      <p:grpSp>
        <p:nvGrpSpPr>
          <p:cNvPr id="18" name="Group 18"/>
          <p:cNvGrpSpPr/>
          <p:nvPr/>
        </p:nvGrpSpPr>
        <p:grpSpPr>
          <a:xfrm>
            <a:off x="509861" y="2671581"/>
            <a:ext cx="9064843" cy="4534777"/>
            <a:chOff x="0" y="0"/>
            <a:chExt cx="12086457" cy="6046369"/>
          </a:xfrm>
        </p:grpSpPr>
        <p:sp>
          <p:nvSpPr>
            <p:cNvPr id="19" name="TextBox 19"/>
            <p:cNvSpPr txBox="1"/>
            <p:nvPr/>
          </p:nvSpPr>
          <p:spPr>
            <a:xfrm>
              <a:off x="0" y="-104775"/>
              <a:ext cx="12010581" cy="4734725"/>
            </a:xfrm>
            <a:prstGeom prst="rect">
              <a:avLst/>
            </a:prstGeom>
          </p:spPr>
          <p:txBody>
            <a:bodyPr lIns="0" tIns="0" rIns="0" bIns="0" rtlCol="0" anchor="t">
              <a:spAutoFit/>
            </a:bodyPr>
            <a:lstStyle/>
            <a:p>
              <a:pPr algn="l">
                <a:lnSpc>
                  <a:spcPts val="4802"/>
                </a:lnSpc>
              </a:pPr>
              <a:r>
                <a:rPr lang="en-US" sz="3201">
                  <a:solidFill>
                    <a:srgbClr val="2B2C30"/>
                  </a:solidFill>
                  <a:latin typeface="Public Sans"/>
                  <a:ea typeface="Public Sans"/>
                  <a:cs typeface="Public Sans"/>
                  <a:sym typeface="Public Sans"/>
                </a:rPr>
                <a:t>During the implementation, the segmentation masks were too broad, covering regions like the entire silhouette instead of just specific parts like the face. This leads to unwanted changes in areas that shouldn’t be edited, such as the body when only the face is targeted.</a:t>
              </a:r>
            </a:p>
          </p:txBody>
        </p:sp>
        <p:sp>
          <p:nvSpPr>
            <p:cNvPr id="20" name="TextBox 20"/>
            <p:cNvSpPr txBox="1"/>
            <p:nvPr/>
          </p:nvSpPr>
          <p:spPr>
            <a:xfrm>
              <a:off x="0" y="5332997"/>
              <a:ext cx="12086457" cy="713372"/>
            </a:xfrm>
            <a:prstGeom prst="rect">
              <a:avLst/>
            </a:prstGeom>
          </p:spPr>
          <p:txBody>
            <a:bodyPr lIns="0" tIns="0" rIns="0" bIns="0" rtlCol="0" anchor="t">
              <a:spAutoFit/>
            </a:bodyPr>
            <a:lstStyle/>
            <a:p>
              <a:pPr algn="l">
                <a:lnSpc>
                  <a:spcPts val="4482"/>
                </a:lnSpc>
              </a:pPr>
              <a:r>
                <a:rPr lang="en-US" sz="3201" b="1">
                  <a:solidFill>
                    <a:srgbClr val="2B2C30"/>
                  </a:solidFill>
                  <a:latin typeface="Public Sans Bold"/>
                  <a:ea typeface="Public Sans Bold"/>
                  <a:cs typeface="Public Sans Bold"/>
                  <a:sym typeface="Public Sans Bold"/>
                </a:rPr>
                <a:t>the binary mask should be more precise.</a:t>
              </a:r>
            </a:p>
          </p:txBody>
        </p:sp>
      </p:grpSp>
      <p:sp>
        <p:nvSpPr>
          <p:cNvPr id="21" name="TextBox 21"/>
          <p:cNvSpPr txBox="1"/>
          <p:nvPr/>
        </p:nvSpPr>
        <p:spPr>
          <a:xfrm>
            <a:off x="9917603" y="4476073"/>
            <a:ext cx="4907797" cy="457877"/>
          </a:xfrm>
          <a:prstGeom prst="rect">
            <a:avLst/>
          </a:prstGeom>
        </p:spPr>
        <p:txBody>
          <a:bodyPr lIns="0" tIns="0" rIns="0" bIns="0" rtlCol="0" anchor="t">
            <a:spAutoFit/>
          </a:bodyPr>
          <a:lstStyle/>
          <a:p>
            <a:pPr algn="ctr">
              <a:lnSpc>
                <a:spcPts val="3639"/>
              </a:lnSpc>
            </a:pPr>
            <a:r>
              <a:rPr lang="en-US" sz="2599">
                <a:solidFill>
                  <a:srgbClr val="2B2C30"/>
                </a:solidFill>
                <a:latin typeface="Public Sans"/>
                <a:ea typeface="Public Sans"/>
                <a:cs typeface="Public Sans"/>
                <a:sym typeface="Public Sans"/>
              </a:rPr>
              <a:t>mask of a background segment </a:t>
            </a:r>
          </a:p>
        </p:txBody>
      </p:sp>
      <p:sp>
        <p:nvSpPr>
          <p:cNvPr id="22" name="TextBox 22"/>
          <p:cNvSpPr txBox="1"/>
          <p:nvPr/>
        </p:nvSpPr>
        <p:spPr>
          <a:xfrm>
            <a:off x="14089613" y="9371881"/>
            <a:ext cx="3208774" cy="915119"/>
          </a:xfrm>
          <a:prstGeom prst="rect">
            <a:avLst/>
          </a:prstGeom>
        </p:spPr>
        <p:txBody>
          <a:bodyPr lIns="0" tIns="0" rIns="0" bIns="0" rtlCol="0" anchor="t">
            <a:spAutoFit/>
          </a:bodyPr>
          <a:lstStyle/>
          <a:p>
            <a:pPr algn="ctr">
              <a:lnSpc>
                <a:spcPts val="3639"/>
              </a:lnSpc>
            </a:pPr>
            <a:r>
              <a:rPr lang="en-US" sz="2599">
                <a:solidFill>
                  <a:srgbClr val="2B2C30"/>
                </a:solidFill>
                <a:latin typeface="Public Sans"/>
                <a:ea typeface="Public Sans"/>
                <a:cs typeface="Public Sans"/>
                <a:sym typeface="Public Sans"/>
              </a:rPr>
              <a:t>mask of a face segment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1145568" y="2808876"/>
            <a:ext cx="15953207" cy="5297429"/>
          </a:xfrm>
          <a:prstGeom prst="rect">
            <a:avLst/>
          </a:prstGeom>
        </p:spPr>
        <p:txBody>
          <a:bodyPr lIns="0" tIns="0" rIns="0" bIns="0" rtlCol="0" anchor="t">
            <a:spAutoFit/>
          </a:bodyPr>
          <a:lstStyle/>
          <a:p>
            <a:pPr algn="l">
              <a:lnSpc>
                <a:spcPts val="4680"/>
              </a:lnSpc>
            </a:pPr>
            <a:r>
              <a:rPr lang="en-US" sz="3600" spc="18">
                <a:solidFill>
                  <a:srgbClr val="2B2C30"/>
                </a:solidFill>
                <a:latin typeface="Playfair Display"/>
                <a:ea typeface="Playfair Display"/>
                <a:cs typeface="Playfair Display"/>
                <a:sym typeface="Playfair Display"/>
              </a:rPr>
              <a:t>The cause of this issue lies in the precision of the segmentation model. Models like DeepLabV3, BiSeNet, and Grounded-SAM are trained for semantic segmentation but may still struggle with fine-grained segmentation, especially when differentiating regions that are closely related, such as the face versus hair, or eyes versus skin. </a:t>
            </a:r>
          </a:p>
          <a:p>
            <a:pPr algn="l">
              <a:lnSpc>
                <a:spcPts val="4680"/>
              </a:lnSpc>
            </a:pPr>
            <a:endParaRPr lang="en-US" sz="3600" spc="18">
              <a:solidFill>
                <a:srgbClr val="2B2C30"/>
              </a:solidFill>
              <a:latin typeface="Playfair Display"/>
              <a:ea typeface="Playfair Display"/>
              <a:cs typeface="Playfair Display"/>
              <a:sym typeface="Playfair Display"/>
            </a:endParaRPr>
          </a:p>
          <a:p>
            <a:pPr algn="l">
              <a:lnSpc>
                <a:spcPts val="4680"/>
              </a:lnSpc>
            </a:pPr>
            <a:r>
              <a:rPr lang="en-US" sz="3600" spc="18">
                <a:solidFill>
                  <a:srgbClr val="2B2C30"/>
                </a:solidFill>
                <a:latin typeface="Playfair Display"/>
                <a:ea typeface="Playfair Display"/>
                <a:cs typeface="Playfair Display"/>
                <a:sym typeface="Playfair Display"/>
              </a:rPr>
              <a:t>These models typically focus on broad categories (e.g., "person," "hair," "background") and might not capture subtle, pixel-level details that are crucial for high-quality edits that well.</a:t>
            </a:r>
          </a:p>
        </p:txBody>
      </p:sp>
      <p:sp>
        <p:nvSpPr>
          <p:cNvPr id="3" name="TextBox 3"/>
          <p:cNvSpPr txBox="1"/>
          <p:nvPr/>
        </p:nvSpPr>
        <p:spPr>
          <a:xfrm>
            <a:off x="1006871" y="942975"/>
            <a:ext cx="16230600" cy="651037"/>
          </a:xfrm>
          <a:prstGeom prst="rect">
            <a:avLst/>
          </a:prstGeom>
        </p:spPr>
        <p:txBody>
          <a:bodyPr lIns="0" tIns="0" rIns="0" bIns="0" rtlCol="0" anchor="t">
            <a:spAutoFit/>
          </a:bodyPr>
          <a:lstStyle/>
          <a:p>
            <a:pPr algn="l">
              <a:lnSpc>
                <a:spcPts val="5200"/>
              </a:lnSpc>
              <a:spcBef>
                <a:spcPct val="0"/>
              </a:spcBef>
            </a:pPr>
            <a:r>
              <a:rPr lang="en-US" sz="3714" b="1" spc="843">
                <a:solidFill>
                  <a:srgbClr val="2B2C30"/>
                </a:solidFill>
                <a:latin typeface="Public Sans Bold"/>
                <a:ea typeface="Public Sans Bold"/>
                <a:cs typeface="Public Sans Bold"/>
                <a:sym typeface="Public Sans Bold"/>
              </a:rPr>
              <a:t>ROOT CAUSE</a:t>
            </a:r>
          </a:p>
        </p:txBody>
      </p:sp>
      <p:sp>
        <p:nvSpPr>
          <p:cNvPr id="4" name="AutoShape 4"/>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1145568" y="2808876"/>
            <a:ext cx="15953207" cy="2935396"/>
          </a:xfrm>
          <a:prstGeom prst="rect">
            <a:avLst/>
          </a:prstGeom>
        </p:spPr>
        <p:txBody>
          <a:bodyPr lIns="0" tIns="0" rIns="0" bIns="0" rtlCol="0" anchor="t">
            <a:spAutoFit/>
          </a:bodyPr>
          <a:lstStyle/>
          <a:p>
            <a:pPr algn="l">
              <a:lnSpc>
                <a:spcPts val="4680"/>
              </a:lnSpc>
            </a:pPr>
            <a:r>
              <a:rPr lang="en-US" sz="3600" spc="18">
                <a:solidFill>
                  <a:srgbClr val="2B2C30"/>
                </a:solidFill>
                <a:latin typeface="Playfair Display"/>
                <a:ea typeface="Playfair Display"/>
                <a:cs typeface="Playfair Display"/>
                <a:sym typeface="Playfair Display"/>
              </a:rPr>
              <a:t>To improve mask precision, using higher-resolution models like HRNet and implementing post-processing techniques (e.g., erosion or dilation) to sharpen mask boundaries might be more suitable. A multi-level segmentation strategy focusing on specific regions (like eyes, mouth) could also help.</a:t>
            </a:r>
          </a:p>
        </p:txBody>
      </p:sp>
      <p:sp>
        <p:nvSpPr>
          <p:cNvPr id="3" name="TextBox 3"/>
          <p:cNvSpPr txBox="1"/>
          <p:nvPr/>
        </p:nvSpPr>
        <p:spPr>
          <a:xfrm>
            <a:off x="1006871" y="942975"/>
            <a:ext cx="16230600" cy="651037"/>
          </a:xfrm>
          <a:prstGeom prst="rect">
            <a:avLst/>
          </a:prstGeom>
        </p:spPr>
        <p:txBody>
          <a:bodyPr lIns="0" tIns="0" rIns="0" bIns="0" rtlCol="0" anchor="t">
            <a:spAutoFit/>
          </a:bodyPr>
          <a:lstStyle/>
          <a:p>
            <a:pPr algn="l">
              <a:lnSpc>
                <a:spcPts val="5200"/>
              </a:lnSpc>
              <a:spcBef>
                <a:spcPct val="0"/>
              </a:spcBef>
            </a:pPr>
            <a:r>
              <a:rPr lang="en-US" sz="3714" b="1" spc="843">
                <a:solidFill>
                  <a:srgbClr val="2B2C30"/>
                </a:solidFill>
                <a:latin typeface="Public Sans Bold"/>
                <a:ea typeface="Public Sans Bold"/>
                <a:cs typeface="Public Sans Bold"/>
                <a:sym typeface="Public Sans Bold"/>
              </a:rPr>
              <a:t>POSSIBLE SOLUTIONS</a:t>
            </a:r>
          </a:p>
        </p:txBody>
      </p:sp>
      <p:sp>
        <p:nvSpPr>
          <p:cNvPr id="4" name="AutoShape 4"/>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792</Words>
  <Application>Microsoft Office PowerPoint</Application>
  <PresentationFormat>Произвольный</PresentationFormat>
  <Paragraphs>55</Paragraphs>
  <Slides>13</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13</vt:i4>
      </vt:variant>
    </vt:vector>
  </HeadingPairs>
  <TitlesOfParts>
    <vt:vector size="20" baseType="lpstr">
      <vt:lpstr>Playfair Display</vt:lpstr>
      <vt:lpstr>Calibri</vt:lpstr>
      <vt:lpstr>Arial</vt:lpstr>
      <vt:lpstr>Public Sans Bold</vt:lpstr>
      <vt:lpstr>Public Sans</vt:lpstr>
      <vt:lpstr>Google Sans</vt:lpstr>
      <vt:lpstr>Office Theme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Henrietta Mitchell, Founder &amp; CEO Matt Zhang, Founder &amp; CTO 13 September, 2023</dc:title>
  <dc:creator>Пользователь</dc:creator>
  <cp:lastModifiedBy>Пользователь</cp:lastModifiedBy>
  <cp:revision>2</cp:revision>
  <dcterms:created xsi:type="dcterms:W3CDTF">2006-08-16T00:00:00Z</dcterms:created>
  <dcterms:modified xsi:type="dcterms:W3CDTF">2025-04-24T01:11:14Z</dcterms:modified>
  <dc:identifier>DAGlfZQOclQ</dc:identifier>
</cp:coreProperties>
</file>