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57" r:id="rId4"/>
    <p:sldId id="273" r:id="rId5"/>
    <p:sldId id="275" r:id="rId6"/>
    <p:sldId id="268" r:id="rId7"/>
    <p:sldId id="270" r:id="rId8"/>
    <p:sldId id="271" r:id="rId9"/>
    <p:sldId id="274" r:id="rId10"/>
    <p:sldId id="27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A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78"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F5EA6-496C-46A1-95AC-66B9C9934FF0}"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87BC5-0678-4278-B368-70AE32A0647F}" type="slidenum">
              <a:rPr lang="en-US" smtClean="0"/>
              <a:t>‹#›</a:t>
            </a:fld>
            <a:endParaRPr lang="en-US"/>
          </a:p>
        </p:txBody>
      </p:sp>
    </p:spTree>
    <p:extLst>
      <p:ext uri="{BB962C8B-B14F-4D97-AF65-F5344CB8AC3E}">
        <p14:creationId xmlns:p14="http://schemas.microsoft.com/office/powerpoint/2010/main" val="135415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8EBAA-199E-4232-8044-320423661CD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77156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8EBAA-199E-4232-8044-320423661CD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12487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748EBAA-199E-4232-8044-320423661CDF}" type="datetimeFigureOut">
              <a:rPr lang="en-US" smtClean="0"/>
              <a:t>5/10/2020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83426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8EBAA-199E-4232-8044-320423661CD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222766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748EBAA-199E-4232-8044-320423661CDF}" type="datetimeFigureOut">
              <a:rPr lang="en-US" smtClean="0"/>
              <a:t>5/10/2020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E45507-5221-4A9F-9EA7-53BE7B1FFB9B}" type="slidenum">
              <a:rPr lang="en-US" smtClean="0"/>
              <a:t>‹#›</a:t>
            </a:fld>
            <a:endParaRPr lang="en-US"/>
          </a:p>
        </p:txBody>
      </p:sp>
    </p:spTree>
    <p:extLst>
      <p:ext uri="{BB962C8B-B14F-4D97-AF65-F5344CB8AC3E}">
        <p14:creationId xmlns:p14="http://schemas.microsoft.com/office/powerpoint/2010/main" val="1938196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8EBAA-199E-4232-8044-320423661CD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116644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8EBAA-199E-4232-8044-320423661CDF}"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14303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8EBAA-199E-4232-8044-320423661CDF}"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190640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8EBAA-199E-4232-8044-320423661CDF}"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299784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8EBAA-199E-4232-8044-320423661CD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27883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8EBAA-199E-4232-8044-320423661CD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45507-5221-4A9F-9EA7-53BE7B1FFB9B}" type="slidenum">
              <a:rPr lang="en-US" smtClean="0"/>
              <a:t>‹#›</a:t>
            </a:fld>
            <a:endParaRPr lang="en-US"/>
          </a:p>
        </p:txBody>
      </p:sp>
    </p:spTree>
    <p:extLst>
      <p:ext uri="{BB962C8B-B14F-4D97-AF65-F5344CB8AC3E}">
        <p14:creationId xmlns:p14="http://schemas.microsoft.com/office/powerpoint/2010/main" val="420555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748EBAA-199E-4232-8044-320423661CDF}" type="datetimeFigureOut">
              <a:rPr lang="en-US" smtClean="0"/>
              <a:t>5/10/2020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E45507-5221-4A9F-9EA7-53BE7B1FFB9B}" type="slidenum">
              <a:rPr lang="en-US" smtClean="0"/>
              <a:t>‹#›</a:t>
            </a:fld>
            <a:endParaRPr lang="en-US"/>
          </a:p>
        </p:txBody>
      </p:sp>
    </p:spTree>
    <p:extLst>
      <p:ext uri="{BB962C8B-B14F-4D97-AF65-F5344CB8AC3E}">
        <p14:creationId xmlns:p14="http://schemas.microsoft.com/office/powerpoint/2010/main" val="4277235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TwitterSafety/status/1224799838895607809" TargetMode="External"/><Relationship Id="rId2" Type="http://schemas.openxmlformats.org/officeDocument/2006/relationships/hyperlink" Target="http://symmetricaldatasecurity.blogspot.com/2019/12/twitter-shuts-down-saudi-state-backed.htm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blog.twitter.com/en_us/topics/company/2019/information-ops-on-twitter.html" TargetMode="External"/><Relationship Id="rId4" Type="http://schemas.openxmlformats.org/officeDocument/2006/relationships/hyperlink" Target="https://www.investmentwatchblog.com/twitter-caught-committing-massive-election-fraud-conservative-voices-shadow-banned-liberal-voices-up-ranked-during-critical-election-year/"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witter.com/yoyoel/status/113344838765773619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38565-02E1-4CCB-9DC5-573D6209EF52}"/>
              </a:ext>
            </a:extLst>
          </p:cNvPr>
          <p:cNvSpPr>
            <a:spLocks noGrp="1"/>
          </p:cNvSpPr>
          <p:nvPr>
            <p:ph type="ctrTitle"/>
          </p:nvPr>
        </p:nvSpPr>
        <p:spPr>
          <a:xfrm>
            <a:off x="4378000" y="2167391"/>
            <a:ext cx="6937699" cy="2523219"/>
          </a:xfrm>
        </p:spPr>
        <p:txBody>
          <a:bodyPr>
            <a:normAutofit/>
          </a:bodyPr>
          <a:lstStyle/>
          <a:p>
            <a:pPr algn="l"/>
            <a:r>
              <a:rPr lang="en-US" sz="3700" dirty="0">
                <a:solidFill>
                  <a:schemeClr val="tx2"/>
                </a:solidFill>
              </a:rPr>
              <a:t>Ad </a:t>
            </a:r>
            <a:r>
              <a:rPr lang="en-US" sz="3700" dirty="0" err="1">
                <a:solidFill>
                  <a:schemeClr val="tx2"/>
                </a:solidFill>
              </a:rPr>
              <a:t>Captandum</a:t>
            </a:r>
            <a:r>
              <a:rPr lang="en-US" sz="3700" dirty="0">
                <a:solidFill>
                  <a:schemeClr val="tx2"/>
                </a:solidFill>
              </a:rPr>
              <a:t>: </a:t>
            </a:r>
            <a:br>
              <a:rPr lang="en-US" sz="3700" dirty="0">
                <a:solidFill>
                  <a:schemeClr val="tx2"/>
                </a:solidFill>
              </a:rPr>
            </a:br>
            <a:r>
              <a:rPr lang="en-US" sz="3700" dirty="0">
                <a:solidFill>
                  <a:schemeClr val="tx2"/>
                </a:solidFill>
              </a:rPr>
              <a:t>The Efficacy of Information Operations on</a:t>
            </a:r>
            <a:br>
              <a:rPr lang="en-US" sz="3700" dirty="0">
                <a:solidFill>
                  <a:schemeClr val="tx2"/>
                </a:solidFill>
              </a:rPr>
            </a:br>
            <a:r>
              <a:rPr lang="en-US" sz="3700" dirty="0">
                <a:solidFill>
                  <a:schemeClr val="tx2"/>
                </a:solidFill>
              </a:rPr>
              <a:t>Electoral Interference</a:t>
            </a:r>
          </a:p>
        </p:txBody>
      </p:sp>
      <p:sp>
        <p:nvSpPr>
          <p:cNvPr id="3" name="Subtitle 2">
            <a:extLst>
              <a:ext uri="{FF2B5EF4-FFF2-40B4-BE49-F238E27FC236}">
                <a16:creationId xmlns:a16="http://schemas.microsoft.com/office/drawing/2014/main" id="{B3899B58-F7F4-4E1E-B952-811FD4DF26B9}"/>
              </a:ext>
            </a:extLst>
          </p:cNvPr>
          <p:cNvSpPr>
            <a:spLocks noGrp="1"/>
          </p:cNvSpPr>
          <p:nvPr>
            <p:ph type="subTitle" idx="1"/>
          </p:nvPr>
        </p:nvSpPr>
        <p:spPr>
          <a:xfrm>
            <a:off x="1202266" y="2167391"/>
            <a:ext cx="2528600" cy="2523219"/>
          </a:xfrm>
        </p:spPr>
        <p:txBody>
          <a:bodyPr anchor="ctr">
            <a:normAutofit/>
          </a:bodyPr>
          <a:lstStyle/>
          <a:p>
            <a:pPr algn="r"/>
            <a:r>
              <a:rPr lang="en-US" sz="1800" b="1">
                <a:solidFill>
                  <a:schemeClr val="tx2"/>
                </a:solidFill>
              </a:rPr>
              <a:t>Kevin Zhang</a:t>
            </a:r>
            <a:br>
              <a:rPr lang="en-US" sz="1800">
                <a:solidFill>
                  <a:schemeClr val="tx2"/>
                </a:solidFill>
              </a:rPr>
            </a:br>
            <a:r>
              <a:rPr lang="en-US" sz="1800">
                <a:solidFill>
                  <a:schemeClr val="tx2"/>
                </a:solidFill>
              </a:rPr>
              <a:t>New York University</a:t>
            </a:r>
            <a:br>
              <a:rPr lang="en-US" sz="1800">
                <a:solidFill>
                  <a:schemeClr val="tx2"/>
                </a:solidFill>
              </a:rPr>
            </a:br>
            <a:r>
              <a:rPr lang="en-US" sz="1800" i="1">
                <a:solidFill>
                  <a:schemeClr val="tx2"/>
                </a:solidFill>
              </a:rPr>
              <a:t>Zhang.kevin@nyu.edu</a:t>
            </a:r>
            <a:endParaRPr lang="en-US" sz="1800" i="1" dirty="0">
              <a:solidFill>
                <a:schemeClr val="tx2"/>
              </a:solidFill>
            </a:endParaRP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2">
            <a:extLst>
              <a:ext uri="{FF2B5EF4-FFF2-40B4-BE49-F238E27FC236}">
                <a16:creationId xmlns:a16="http://schemas.microsoft.com/office/drawing/2014/main" id="{97FCD461-83B7-4385-BB29-2E7AA45BB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9459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B5510C9-C4B5-43BD-B562-EB3A1653E9D4}"/>
              </a:ext>
            </a:extLst>
          </p:cNvPr>
          <p:cNvSpPr>
            <a:spLocks noGrp="1"/>
          </p:cNvSpPr>
          <p:nvPr>
            <p:ph idx="1"/>
          </p:nvPr>
        </p:nvSpPr>
        <p:spPr>
          <a:xfrm>
            <a:off x="1202919" y="2081863"/>
            <a:ext cx="4893081" cy="4562217"/>
          </a:xfrm>
        </p:spPr>
        <p:txBody>
          <a:bodyPr>
            <a:noAutofit/>
          </a:bodyPr>
          <a:lstStyle/>
          <a:p>
            <a:r>
              <a:rPr lang="en-US" sz="1900" dirty="0"/>
              <a:t>What strategies exist?</a:t>
            </a:r>
          </a:p>
          <a:p>
            <a:pPr lvl="1"/>
            <a:r>
              <a:rPr lang="en-US" sz="1900" dirty="0"/>
              <a:t>A) Dormant Accounts</a:t>
            </a:r>
          </a:p>
          <a:p>
            <a:pPr lvl="1"/>
            <a:r>
              <a:rPr lang="en-US" sz="1900" dirty="0"/>
              <a:t>B) Hashtag to maximize followers</a:t>
            </a:r>
          </a:p>
          <a:p>
            <a:pPr lvl="1"/>
            <a:r>
              <a:rPr lang="en-US" sz="1900" dirty="0"/>
              <a:t>C) Geolocation tagging – mismatch with account location source</a:t>
            </a:r>
          </a:p>
          <a:p>
            <a:r>
              <a:rPr lang="en-US" sz="1900" dirty="0"/>
              <a:t>Are these strategies fruitful? Do they prevent detection?</a:t>
            </a:r>
          </a:p>
          <a:p>
            <a:pPr lvl="1"/>
            <a:r>
              <a:rPr lang="en-US" sz="1900" dirty="0"/>
              <a:t>A) Accounts continue to be created</a:t>
            </a:r>
          </a:p>
          <a:p>
            <a:pPr lvl="1"/>
            <a:r>
              <a:rPr lang="en-US" sz="1900" dirty="0"/>
              <a:t>B) Strategies obfuscate accounts, but do not deter discovery by Twitter</a:t>
            </a:r>
          </a:p>
          <a:p>
            <a:r>
              <a:rPr lang="en-US" sz="1900" dirty="0"/>
              <a:t>Has this strategy changed over time?</a:t>
            </a:r>
          </a:p>
          <a:p>
            <a:pPr lvl="1"/>
            <a:r>
              <a:rPr lang="en-US" sz="1900" dirty="0"/>
              <a:t>A) Yes – exemplary in Iran’s ethnolinguistic shift (see Word Cloud 3)</a:t>
            </a:r>
          </a:p>
        </p:txBody>
      </p:sp>
      <p:pic>
        <p:nvPicPr>
          <p:cNvPr id="2050" name="Picture 2">
            <a:extLst>
              <a:ext uri="{FF2B5EF4-FFF2-40B4-BE49-F238E27FC236}">
                <a16:creationId xmlns:a16="http://schemas.microsoft.com/office/drawing/2014/main" id="{14667868-BD31-4837-8495-804F97128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190" y="2535293"/>
            <a:ext cx="4638883" cy="36553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7F1BF79-AF6E-43A2-98EC-DA03D95A0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812C73F-FF69-46A8-BBB8-6F21AC91F15F}"/>
              </a:ext>
            </a:extLst>
          </p:cNvPr>
          <p:cNvSpPr>
            <a:spLocks noGrp="1"/>
          </p:cNvSpPr>
          <p:nvPr>
            <p:ph type="ftr" sz="quarter" idx="11"/>
          </p:nvPr>
        </p:nvSpPr>
        <p:spPr/>
        <p:txBody>
          <a:bodyPr/>
          <a:lstStyle/>
          <a:p>
            <a:r>
              <a:rPr lang="en-US" dirty="0"/>
              <a:t>Cite [4], [2]</a:t>
            </a:r>
          </a:p>
        </p:txBody>
      </p:sp>
    </p:spTree>
    <p:extLst>
      <p:ext uri="{BB962C8B-B14F-4D97-AF65-F5344CB8AC3E}">
        <p14:creationId xmlns:p14="http://schemas.microsoft.com/office/powerpoint/2010/main" val="420261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9422-31FB-488E-9F57-CC4165B8E82D}"/>
              </a:ext>
            </a:extLst>
          </p:cNvPr>
          <p:cNvSpPr>
            <a:spLocks noGrp="1"/>
          </p:cNvSpPr>
          <p:nvPr>
            <p:ph type="title"/>
          </p:nvPr>
        </p:nvSpPr>
        <p:spPr/>
        <p:txBody>
          <a:bodyPr/>
          <a:lstStyle/>
          <a:p>
            <a:r>
              <a:rPr lang="en-US" dirty="0"/>
              <a:t>Cited Images/Quotes</a:t>
            </a:r>
          </a:p>
        </p:txBody>
      </p:sp>
      <p:sp>
        <p:nvSpPr>
          <p:cNvPr id="3" name="Content Placeholder 2">
            <a:extLst>
              <a:ext uri="{FF2B5EF4-FFF2-40B4-BE49-F238E27FC236}">
                <a16:creationId xmlns:a16="http://schemas.microsoft.com/office/drawing/2014/main" id="{27DD0564-A6AA-44CE-BBBB-8E81F710B91D}"/>
              </a:ext>
            </a:extLst>
          </p:cNvPr>
          <p:cNvSpPr>
            <a:spLocks noGrp="1"/>
          </p:cNvSpPr>
          <p:nvPr>
            <p:ph idx="1"/>
          </p:nvPr>
        </p:nvSpPr>
        <p:spPr/>
        <p:txBody>
          <a:bodyPr>
            <a:normAutofit lnSpcReduction="10000"/>
          </a:bodyPr>
          <a:lstStyle/>
          <a:p>
            <a:endParaRPr lang="en-US" sz="1400" dirty="0"/>
          </a:p>
          <a:p>
            <a:r>
              <a:rPr lang="en-US" sz="1400" dirty="0"/>
              <a:t>[1] T. (2018, October 17). Today we are releasing all the content associated with previously disclosed information operations that we have found on our service since 2016. Our goal is to enable further independent academic research and investigation: Https://t.co/rBJNiCjjif. Retrieved May 1, 2020, from https://twitter.com/Policy/status/1052543582199050240</a:t>
            </a:r>
          </a:p>
          <a:p>
            <a:endParaRPr lang="en-US" sz="1400" dirty="0"/>
          </a:p>
          <a:p>
            <a:r>
              <a:rPr lang="en-US" sz="1400" dirty="0"/>
              <a:t>[2] “Fake News  Image” Con.healy@symmetricaldatasecurity.com. (2019, December 26). Twitter shuts down Saudi state-backed 	information operations. Retrieved April 27, 2020, from </a:t>
            </a:r>
            <a:r>
              <a:rPr lang="en-US" sz="1400" dirty="0">
                <a:hlinkClick r:id="rId2"/>
              </a:rPr>
              <a:t>http://symmetricaldatasecurity.blogspot.com/2019/12/twitter-	shuts-down-saudi-state-backed.html</a:t>
            </a:r>
            <a:endParaRPr lang="en-US" sz="1400" dirty="0"/>
          </a:p>
          <a:p>
            <a:r>
              <a:rPr lang="en-US" sz="1400" dirty="0"/>
              <a:t>[3] Twitter Safety Video - Twitter Safety. (2020, February 04). We know that some Tweets include manipulated photos or videos 	that can cause people harm. Today we're introducing a new rule and a label that will address this and give people more 	context around these Tweets pic.twitter.com/P1ThCsirZ4. Retrieved April 26, 2020, from 	</a:t>
            </a:r>
            <a:r>
              <a:rPr lang="en-US" sz="1400" dirty="0">
                <a:hlinkClick r:id="rId3"/>
              </a:rPr>
              <a:t>https://twitter.com/TwitterSafety/status/1224799838895607809</a:t>
            </a:r>
            <a:endParaRPr lang="en-US" sz="1400" dirty="0"/>
          </a:p>
          <a:p>
            <a:r>
              <a:rPr lang="en-US" sz="1400" dirty="0"/>
              <a:t>[4] “Twitter Bird Arrow” - Huff, E. (2018, July 27). Twitter caught committing massive election fraud. Retrieved April 30, 2020, 	from </a:t>
            </a:r>
            <a:r>
              <a:rPr lang="en-US" sz="1400" dirty="0">
                <a:hlinkClick r:id="rId4"/>
              </a:rPr>
              <a:t>https://www.investmentwatchblog.com/twitter-caught-committing-massive-election-fraud-conservative-voices-	shadow-banned-liberal-voices-up-ranked-during-critical-election-year/</a:t>
            </a:r>
            <a:endParaRPr lang="en-US" sz="1400" dirty="0"/>
          </a:p>
          <a:p>
            <a:r>
              <a:rPr lang="en-US" sz="1400" dirty="0"/>
              <a:t>[5] Roth, Y. (2019, June 13). Information operations on Twitter: Principles, process, and disclosure. Retrieved May 1, 2020, from 	</a:t>
            </a:r>
            <a:r>
              <a:rPr lang="en-US" sz="1400" dirty="0">
                <a:hlinkClick r:id="rId5"/>
              </a:rPr>
              <a:t>https://blog.twitter.com/en_us/topics/company/2019/information-ops-on-twitter.html</a:t>
            </a:r>
            <a:endParaRPr lang="en-US" sz="1400" dirty="0"/>
          </a:p>
          <a:p>
            <a:endParaRPr lang="en-US" sz="1400" dirty="0"/>
          </a:p>
          <a:p>
            <a:endParaRPr lang="en-US" sz="1400" dirty="0"/>
          </a:p>
          <a:p>
            <a:endParaRPr lang="en-US" sz="1400" dirty="0"/>
          </a:p>
        </p:txBody>
      </p:sp>
      <p:pic>
        <p:nvPicPr>
          <p:cNvPr id="4" name="Picture 2">
            <a:extLst>
              <a:ext uri="{FF2B5EF4-FFF2-40B4-BE49-F238E27FC236}">
                <a16:creationId xmlns:a16="http://schemas.microsoft.com/office/drawing/2014/main" id="{E6A535D3-3CE5-40BE-86BD-94DD76BFDA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6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3445F7-FD8B-494B-8F82-8DFCE98D1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DA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26A9BA-045C-45E7-AF03-BAE3E00AF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witterFakePhotosVideos">
            <a:hlinkClick r:id="" action="ppaction://media"/>
            <a:extLst>
              <a:ext uri="{FF2B5EF4-FFF2-40B4-BE49-F238E27FC236}">
                <a16:creationId xmlns:a16="http://schemas.microsoft.com/office/drawing/2014/main" id="{04E62315-9C7F-42A2-BD8D-76FAE6CF607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799151" y="966978"/>
            <a:ext cx="8753857" cy="49240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Footer Placeholder 1">
            <a:extLst>
              <a:ext uri="{FF2B5EF4-FFF2-40B4-BE49-F238E27FC236}">
                <a16:creationId xmlns:a16="http://schemas.microsoft.com/office/drawing/2014/main" id="{9D133879-D661-4B4A-AF93-75360C4B5006}"/>
              </a:ext>
            </a:extLst>
          </p:cNvPr>
          <p:cNvSpPr>
            <a:spLocks noGrp="1"/>
          </p:cNvSpPr>
          <p:nvPr>
            <p:ph type="ftr" sz="quarter" idx="11"/>
          </p:nvPr>
        </p:nvSpPr>
        <p:spPr/>
        <p:txBody>
          <a:bodyPr/>
          <a:lstStyle/>
          <a:p>
            <a:r>
              <a:rPr lang="en-US" dirty="0"/>
              <a:t>Cite [2]</a:t>
            </a:r>
          </a:p>
        </p:txBody>
      </p:sp>
    </p:spTree>
    <p:extLst>
      <p:ext uri="{BB962C8B-B14F-4D97-AF65-F5344CB8AC3E}">
        <p14:creationId xmlns:p14="http://schemas.microsoft.com/office/powerpoint/2010/main" val="266355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9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0BC6-C25F-4000-B586-07865489C411}"/>
              </a:ext>
            </a:extLst>
          </p:cNvPr>
          <p:cNvSpPr>
            <a:spLocks noGrp="1"/>
          </p:cNvSpPr>
          <p:nvPr>
            <p:ph type="title"/>
          </p:nvPr>
        </p:nvSpPr>
        <p:spPr/>
        <p:txBody>
          <a:bodyPr/>
          <a:lstStyle/>
          <a:p>
            <a:r>
              <a:rPr lang="en-US" dirty="0"/>
              <a:t>Introduction/Background</a:t>
            </a:r>
          </a:p>
        </p:txBody>
      </p:sp>
      <p:sp>
        <p:nvSpPr>
          <p:cNvPr id="3" name="Content Placeholder 2">
            <a:extLst>
              <a:ext uri="{FF2B5EF4-FFF2-40B4-BE49-F238E27FC236}">
                <a16:creationId xmlns:a16="http://schemas.microsoft.com/office/drawing/2014/main" id="{ACC56021-A614-452E-B08A-FEE1EDAD8249}"/>
              </a:ext>
            </a:extLst>
          </p:cNvPr>
          <p:cNvSpPr>
            <a:spLocks noGrp="1"/>
          </p:cNvSpPr>
          <p:nvPr>
            <p:ph idx="1"/>
          </p:nvPr>
        </p:nvSpPr>
        <p:spPr>
          <a:xfrm>
            <a:off x="1202919" y="2011680"/>
            <a:ext cx="5978057" cy="4206240"/>
          </a:xfrm>
        </p:spPr>
        <p:txBody>
          <a:bodyPr/>
          <a:lstStyle/>
          <a:p>
            <a:r>
              <a:rPr lang="en-US" dirty="0"/>
              <a:t>In aftermath of the 2020 election, it was concluded that Russia had </a:t>
            </a:r>
            <a:r>
              <a:rPr lang="en-US" b="1" dirty="0"/>
              <a:t>definitively influenced US voters through a strategy </a:t>
            </a:r>
            <a:r>
              <a:rPr lang="en-US" dirty="0"/>
              <a:t>built by “disinformation and social media campaigns by the Internet Research Agency to cause social discord” [1]. </a:t>
            </a:r>
          </a:p>
          <a:p>
            <a:r>
              <a:rPr lang="en-US" dirty="0"/>
              <a:t>As such, many social media companies were used(contrary to their design) as vectors for external countries to </a:t>
            </a:r>
            <a:r>
              <a:rPr lang="en-US" b="1" dirty="0"/>
              <a:t>exert their foreign policy on the United States</a:t>
            </a:r>
            <a:r>
              <a:rPr lang="en-US" dirty="0"/>
              <a:t>.</a:t>
            </a:r>
          </a:p>
          <a:p>
            <a:r>
              <a:rPr lang="en-US" dirty="0"/>
              <a:t>We seek to examine these foreign information operations in detail.</a:t>
            </a:r>
          </a:p>
        </p:txBody>
      </p:sp>
      <p:pic>
        <p:nvPicPr>
          <p:cNvPr id="3074" name="Picture 2">
            <a:extLst>
              <a:ext uri="{FF2B5EF4-FFF2-40B4-BE49-F238E27FC236}">
                <a16:creationId xmlns:a16="http://schemas.microsoft.com/office/drawing/2014/main" id="{70BF5687-CEB3-49E1-9941-5ADBF99D5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1D1786-2D5F-4BD6-BD36-45CEB2964752}"/>
              </a:ext>
            </a:extLst>
          </p:cNvPr>
          <p:cNvPicPr>
            <a:picLocks noChangeAspect="1"/>
          </p:cNvPicPr>
          <p:nvPr/>
        </p:nvPicPr>
        <p:blipFill>
          <a:blip r:embed="rId3"/>
          <a:stretch>
            <a:fillRect/>
          </a:stretch>
        </p:blipFill>
        <p:spPr>
          <a:xfrm>
            <a:off x="8147811" y="2221405"/>
            <a:ext cx="3822730" cy="4206240"/>
          </a:xfrm>
          <a:prstGeom prst="rect">
            <a:avLst/>
          </a:prstGeom>
        </p:spPr>
      </p:pic>
      <p:sp>
        <p:nvSpPr>
          <p:cNvPr id="4" name="Footer Placeholder 3">
            <a:extLst>
              <a:ext uri="{FF2B5EF4-FFF2-40B4-BE49-F238E27FC236}">
                <a16:creationId xmlns:a16="http://schemas.microsoft.com/office/drawing/2014/main" id="{9750A291-C502-477A-8CA5-928003389258}"/>
              </a:ext>
            </a:extLst>
          </p:cNvPr>
          <p:cNvSpPr>
            <a:spLocks noGrp="1"/>
          </p:cNvSpPr>
          <p:nvPr>
            <p:ph type="ftr" sz="quarter" idx="11"/>
          </p:nvPr>
        </p:nvSpPr>
        <p:spPr/>
        <p:txBody>
          <a:bodyPr/>
          <a:lstStyle/>
          <a:p>
            <a:r>
              <a:rPr lang="en-US" dirty="0"/>
              <a:t>Cite [4], [1]</a:t>
            </a:r>
          </a:p>
        </p:txBody>
      </p:sp>
    </p:spTree>
    <p:extLst>
      <p:ext uri="{BB962C8B-B14F-4D97-AF65-F5344CB8AC3E}">
        <p14:creationId xmlns:p14="http://schemas.microsoft.com/office/powerpoint/2010/main" val="339839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5510C9-C4B5-43BD-B562-EB3A1653E9D4}"/>
              </a:ext>
            </a:extLst>
          </p:cNvPr>
          <p:cNvSpPr>
            <a:spLocks noGrp="1"/>
          </p:cNvSpPr>
          <p:nvPr>
            <p:ph idx="1"/>
          </p:nvPr>
        </p:nvSpPr>
        <p:spPr/>
        <p:txBody>
          <a:bodyPr>
            <a:normAutofit/>
          </a:bodyPr>
          <a:lstStyle/>
          <a:p>
            <a:r>
              <a:rPr lang="en-US" sz="1800" dirty="0"/>
              <a:t>Approach</a:t>
            </a:r>
          </a:p>
          <a:p>
            <a:pPr lvl="1"/>
            <a:r>
              <a:rPr lang="en-US" sz="1800" dirty="0"/>
              <a:t>What strategies exist?</a:t>
            </a:r>
          </a:p>
          <a:p>
            <a:pPr lvl="1"/>
            <a:r>
              <a:rPr lang="en-US" sz="1800" dirty="0"/>
              <a:t>Are these strategies fruitful? Do they prevent detection?</a:t>
            </a:r>
          </a:p>
          <a:p>
            <a:r>
              <a:rPr lang="en-US" sz="1800" dirty="0"/>
              <a:t>Dataset</a:t>
            </a:r>
          </a:p>
          <a:p>
            <a:pPr lvl="1"/>
            <a:r>
              <a:rPr lang="en-US" sz="1800" dirty="0"/>
              <a:t>Russia (IRA and Russian accounts)</a:t>
            </a:r>
          </a:p>
          <a:p>
            <a:pPr lvl="1"/>
            <a:r>
              <a:rPr lang="en-US" sz="1800" dirty="0"/>
              <a:t>Iran</a:t>
            </a:r>
          </a:p>
          <a:p>
            <a:pPr lvl="1"/>
            <a:r>
              <a:rPr lang="en-US" sz="1800" dirty="0"/>
              <a:t>China </a:t>
            </a:r>
          </a:p>
          <a:p>
            <a:r>
              <a:rPr lang="en-US" sz="1800" dirty="0"/>
              <a:t>Demo Example: Iran</a:t>
            </a:r>
          </a:p>
        </p:txBody>
      </p:sp>
      <p:pic>
        <p:nvPicPr>
          <p:cNvPr id="4" name="Picture 2">
            <a:extLst>
              <a:ext uri="{FF2B5EF4-FFF2-40B4-BE49-F238E27FC236}">
                <a16:creationId xmlns:a16="http://schemas.microsoft.com/office/drawing/2014/main" id="{F05DE96A-DEFC-4BC3-A3EB-355A3B46F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9C83B2C-CAD9-4696-B9D2-2C454715753B}"/>
              </a:ext>
            </a:extLst>
          </p:cNvPr>
          <p:cNvSpPr>
            <a:spLocks noGrp="1"/>
          </p:cNvSpPr>
          <p:nvPr>
            <p:ph type="ftr" sz="quarter" idx="11"/>
          </p:nvPr>
        </p:nvSpPr>
        <p:spPr/>
        <p:txBody>
          <a:bodyPr/>
          <a:lstStyle/>
          <a:p>
            <a:r>
              <a:rPr lang="en-US"/>
              <a:t>Cite [4]</a:t>
            </a:r>
          </a:p>
        </p:txBody>
      </p:sp>
    </p:spTree>
    <p:extLst>
      <p:ext uri="{BB962C8B-B14F-4D97-AF65-F5344CB8AC3E}">
        <p14:creationId xmlns:p14="http://schemas.microsoft.com/office/powerpoint/2010/main" val="327044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5510C9-C4B5-43BD-B562-EB3A1653E9D4}"/>
              </a:ext>
            </a:extLst>
          </p:cNvPr>
          <p:cNvSpPr>
            <a:spLocks noGrp="1"/>
          </p:cNvSpPr>
          <p:nvPr>
            <p:ph idx="1"/>
          </p:nvPr>
        </p:nvSpPr>
        <p:spPr/>
        <p:txBody>
          <a:bodyPr>
            <a:normAutofit fontScale="92500" lnSpcReduction="20000"/>
          </a:bodyPr>
          <a:lstStyle/>
          <a:p>
            <a:r>
              <a:rPr lang="en-US" sz="1800" dirty="0"/>
              <a:t>“</a:t>
            </a:r>
            <a:r>
              <a:rPr lang="en-US" b="1" dirty="0"/>
              <a:t>Iran (4,779 accounts)</a:t>
            </a:r>
            <a:br>
              <a:rPr lang="en-US" b="1" dirty="0"/>
            </a:br>
            <a:r>
              <a:rPr lang="en-US" dirty="0"/>
              <a:t>The below account sets all originated in Iran, and we believe all are associated with — or directly backed by — the Iranian government. However, the signals and behaviors of each set were individually different. We’ve broken them down accordingly:</a:t>
            </a:r>
          </a:p>
          <a:p>
            <a:r>
              <a:rPr lang="en-US" b="1" dirty="0"/>
              <a:t>Set one (1,666 accounts):</a:t>
            </a:r>
            <a:r>
              <a:rPr lang="en-US" dirty="0"/>
              <a:t> We removed more than 1,600 accounts originating in Iran. Cumulatively, these accounts Tweeted nearly 2 million times. They Tweeted global news content, often with an angle that </a:t>
            </a:r>
            <a:r>
              <a:rPr lang="en-US" u="sng" dirty="0"/>
              <a:t>benefited the diplomatic and geostrategic views of the Iranian state</a:t>
            </a:r>
            <a:r>
              <a:rPr lang="en-US" dirty="0"/>
              <a:t>. Platform manipulation is a violation of the Twitter Rules.</a:t>
            </a:r>
          </a:p>
          <a:p>
            <a:r>
              <a:rPr lang="en-US" b="1" dirty="0"/>
              <a:t>Set two (248 accounts):</a:t>
            </a:r>
            <a:r>
              <a:rPr lang="en-US" dirty="0"/>
              <a:t> In addition to the 1,600 accounts listed above, we took action on a second set of more than 200 accounts originating in Iran which were more directly engaged with </a:t>
            </a:r>
            <a:r>
              <a:rPr lang="en-US" u="sng" dirty="0"/>
              <a:t>discussions related to Israel </a:t>
            </a:r>
            <a:r>
              <a:rPr lang="en-US" dirty="0"/>
              <a:t>specifically.</a:t>
            </a:r>
          </a:p>
          <a:p>
            <a:r>
              <a:rPr lang="en-US" b="1" dirty="0"/>
              <a:t>Set three (2,865 accounts):</a:t>
            </a:r>
            <a:r>
              <a:rPr lang="en-US" dirty="0"/>
              <a:t> Recently, </a:t>
            </a:r>
            <a:r>
              <a:rPr lang="en-US" dirty="0">
                <a:hlinkClick r:id="rId2"/>
              </a:rPr>
              <a:t>we discussed</a:t>
            </a:r>
            <a:r>
              <a:rPr lang="en-US" dirty="0"/>
              <a:t> an action to remove more than 2,800 accounts originating in Iran. These accounts employed a range of false personas to target conversations </a:t>
            </a:r>
            <a:r>
              <a:rPr lang="en-US" u="sng" dirty="0"/>
              <a:t>about political and social issues in Iran </a:t>
            </a:r>
            <a:r>
              <a:rPr lang="en-US" dirty="0"/>
              <a:t>and globally.”</a:t>
            </a:r>
          </a:p>
          <a:p>
            <a:r>
              <a:rPr lang="en-US" sz="1800" dirty="0"/>
              <a:t>“</a:t>
            </a:r>
          </a:p>
          <a:p>
            <a:endParaRPr lang="en-US" sz="1800" dirty="0"/>
          </a:p>
        </p:txBody>
      </p:sp>
      <p:pic>
        <p:nvPicPr>
          <p:cNvPr id="4" name="Picture 2">
            <a:extLst>
              <a:ext uri="{FF2B5EF4-FFF2-40B4-BE49-F238E27FC236}">
                <a16:creationId xmlns:a16="http://schemas.microsoft.com/office/drawing/2014/main" id="{F05DE96A-DEFC-4BC3-A3EB-355A3B46F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47B59915-F068-41FC-8788-FCEF74F6D47E}"/>
              </a:ext>
            </a:extLst>
          </p:cNvPr>
          <p:cNvSpPr>
            <a:spLocks noGrp="1"/>
          </p:cNvSpPr>
          <p:nvPr>
            <p:ph type="ftr" sz="quarter" idx="11"/>
          </p:nvPr>
        </p:nvSpPr>
        <p:spPr/>
        <p:txBody>
          <a:bodyPr/>
          <a:lstStyle/>
          <a:p>
            <a:r>
              <a:rPr lang="en-US" dirty="0"/>
              <a:t>Cite [4], [5]</a:t>
            </a:r>
          </a:p>
        </p:txBody>
      </p:sp>
    </p:spTree>
    <p:extLst>
      <p:ext uri="{BB962C8B-B14F-4D97-AF65-F5344CB8AC3E}">
        <p14:creationId xmlns:p14="http://schemas.microsoft.com/office/powerpoint/2010/main" val="275593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p:txBody>
          <a:bodyPr/>
          <a:lstStyle/>
          <a:p>
            <a:r>
              <a:rPr lang="en-US" dirty="0"/>
              <a:t>Word Cloud Ex.1</a:t>
            </a:r>
          </a:p>
        </p:txBody>
      </p:sp>
      <p:pic>
        <p:nvPicPr>
          <p:cNvPr id="5" name="Picture 2">
            <a:extLst>
              <a:ext uri="{FF2B5EF4-FFF2-40B4-BE49-F238E27FC236}">
                <a16:creationId xmlns:a16="http://schemas.microsoft.com/office/drawing/2014/main" id="{B7D090F8-C7F2-43D1-930D-B32263C1B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9B118945-210B-4C3A-BAE9-17F272CC1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35" t="2277" r="1333" b="4556"/>
          <a:stretch/>
        </p:blipFill>
        <p:spPr bwMode="auto">
          <a:xfrm>
            <a:off x="2090057" y="2325290"/>
            <a:ext cx="7921690" cy="401996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E7901F3-3E40-4FAD-B28D-F1F75738FD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25" t="2534" r="444" b="6210"/>
          <a:stretch/>
        </p:blipFill>
        <p:spPr bwMode="auto">
          <a:xfrm>
            <a:off x="2134113" y="2325290"/>
            <a:ext cx="7921691" cy="39375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EB831B10-2D57-4A96-BF3A-94FF64174B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06" t="2136" r="762" b="4698"/>
          <a:stretch/>
        </p:blipFill>
        <p:spPr bwMode="auto">
          <a:xfrm>
            <a:off x="2090055" y="2284064"/>
            <a:ext cx="7921692" cy="401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5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p:txBody>
          <a:bodyPr/>
          <a:lstStyle/>
          <a:p>
            <a:r>
              <a:rPr lang="en-US" dirty="0"/>
              <a:t>Word Cloud Ex.2</a:t>
            </a:r>
          </a:p>
        </p:txBody>
      </p:sp>
      <p:pic>
        <p:nvPicPr>
          <p:cNvPr id="5" name="Picture 2">
            <a:extLst>
              <a:ext uri="{FF2B5EF4-FFF2-40B4-BE49-F238E27FC236}">
                <a16:creationId xmlns:a16="http://schemas.microsoft.com/office/drawing/2014/main" id="{B7D090F8-C7F2-43D1-930D-B32263C1B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9B118945-210B-4C3A-BAE9-17F272CC1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35" t="2277" r="1333" b="4556"/>
          <a:stretch/>
        </p:blipFill>
        <p:spPr bwMode="auto">
          <a:xfrm>
            <a:off x="2090057" y="2325290"/>
            <a:ext cx="7921690" cy="401996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E7901F3-3E40-4FAD-B28D-F1F75738FD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25" t="2534" r="444" b="6210"/>
          <a:stretch/>
        </p:blipFill>
        <p:spPr bwMode="auto">
          <a:xfrm>
            <a:off x="2134113" y="2325290"/>
            <a:ext cx="7921691" cy="393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7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p:txBody>
          <a:bodyPr/>
          <a:lstStyle/>
          <a:p>
            <a:r>
              <a:rPr lang="en-US" dirty="0"/>
              <a:t>Word Cloud Ex.3</a:t>
            </a:r>
          </a:p>
        </p:txBody>
      </p:sp>
      <p:pic>
        <p:nvPicPr>
          <p:cNvPr id="5" name="Picture 2">
            <a:extLst>
              <a:ext uri="{FF2B5EF4-FFF2-40B4-BE49-F238E27FC236}">
                <a16:creationId xmlns:a16="http://schemas.microsoft.com/office/drawing/2014/main" id="{B7D090F8-C7F2-43D1-930D-B32263C1B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2" y="164054"/>
            <a:ext cx="2273239" cy="173825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9B118945-210B-4C3A-BAE9-17F272CC1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35" t="2277" r="1333" b="4556"/>
          <a:stretch/>
        </p:blipFill>
        <p:spPr bwMode="auto">
          <a:xfrm>
            <a:off x="2090057" y="2325290"/>
            <a:ext cx="7921690" cy="401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33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72DC8D9-B960-4183-9246-80191C61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6F3CC1E3-E513-487D-88FC-B109FD134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3826D3E-3EF4-47F9-A497-A46617EE6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73888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A608DAC-D725-4FBE-8EF7-45BB20377CC8}"/>
              </a:ext>
            </a:extLst>
          </p:cNvPr>
          <p:cNvSpPr>
            <a:spLocks noGrp="1"/>
          </p:cNvSpPr>
          <p:nvPr>
            <p:ph type="title"/>
          </p:nvPr>
        </p:nvSpPr>
        <p:spPr>
          <a:xfrm>
            <a:off x="365759" y="3876040"/>
            <a:ext cx="11471565" cy="1739347"/>
          </a:xfrm>
        </p:spPr>
        <p:txBody>
          <a:bodyPr vert="horz" lIns="91440" tIns="45720" rIns="91440" bIns="45720" rtlCol="0" anchor="ctr">
            <a:normAutofit/>
          </a:bodyPr>
          <a:lstStyle/>
          <a:p>
            <a:pPr algn="ctr">
              <a:lnSpc>
                <a:spcPct val="80000"/>
              </a:lnSpc>
            </a:pPr>
            <a:r>
              <a:rPr lang="en-US" sz="6000" spc="150" dirty="0"/>
              <a:t>Histograms</a:t>
            </a:r>
          </a:p>
        </p:txBody>
      </p:sp>
      <p:sp>
        <p:nvSpPr>
          <p:cNvPr id="81" name="Rectangle 80">
            <a:extLst>
              <a:ext uri="{FF2B5EF4-FFF2-40B4-BE49-F238E27FC236}">
                <a16:creationId xmlns:a16="http://schemas.microsoft.com/office/drawing/2014/main" id="{71A3BEF8-4796-4ED2-A762-B207F2E9A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465" y="583660"/>
            <a:ext cx="3320322" cy="2833487"/>
          </a:xfrm>
          <a:prstGeom prst="rect">
            <a:avLst/>
          </a:prstGeom>
          <a:noFill/>
          <a:ln w="508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a:extLst>
              <a:ext uri="{FF2B5EF4-FFF2-40B4-BE49-F238E27FC236}">
                <a16:creationId xmlns:a16="http://schemas.microsoft.com/office/drawing/2014/main" id="{CEE6D98E-C628-40EB-A897-4406743CB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6" b="776"/>
          <a:stretch/>
        </p:blipFill>
        <p:spPr bwMode="auto">
          <a:xfrm>
            <a:off x="8266933" y="1134757"/>
            <a:ext cx="2910218" cy="1837181"/>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007722DC-2503-4B75-B7FA-8950ABF2B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5839" y="583660"/>
            <a:ext cx="3320322" cy="2833487"/>
          </a:xfrm>
          <a:prstGeom prst="rect">
            <a:avLst/>
          </a:prstGeom>
          <a:noFill/>
          <a:ln w="508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 screenshot of a cell phone&#10;&#10;Description automatically generated">
            <a:extLst>
              <a:ext uri="{FF2B5EF4-FFF2-40B4-BE49-F238E27FC236}">
                <a16:creationId xmlns:a16="http://schemas.microsoft.com/office/drawing/2014/main" id="{77CB2986-FBC7-4DCC-A231-9BA3BCA85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1207796" y="1137442"/>
            <a:ext cx="2910218" cy="183181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666AE3DC-568E-42DC-907A-6F055FF5E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1213" y="583660"/>
            <a:ext cx="3320322" cy="2833487"/>
          </a:xfrm>
          <a:prstGeom prst="rect">
            <a:avLst/>
          </a:prstGeom>
          <a:noFill/>
          <a:ln w="508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A screenshot of a cell phone&#10;&#10;Description automatically generated">
            <a:extLst>
              <a:ext uri="{FF2B5EF4-FFF2-40B4-BE49-F238E27FC236}">
                <a16:creationId xmlns:a16="http://schemas.microsoft.com/office/drawing/2014/main" id="{9D6D3D71-2416-4402-9600-6D4B5F1333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33170" y="1137442"/>
            <a:ext cx="2910218" cy="18318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512172-4FDE-4DE2-83EB-9932D80CBDC2}"/>
              </a:ext>
            </a:extLst>
          </p:cNvPr>
          <p:cNvSpPr txBox="1"/>
          <p:nvPr/>
        </p:nvSpPr>
        <p:spPr>
          <a:xfrm>
            <a:off x="4498644" y="753268"/>
            <a:ext cx="3144744" cy="198514"/>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Second Data Release</a:t>
            </a:r>
          </a:p>
        </p:txBody>
      </p:sp>
      <p:sp>
        <p:nvSpPr>
          <p:cNvPr id="12" name="TextBox 11">
            <a:extLst>
              <a:ext uri="{FF2B5EF4-FFF2-40B4-BE49-F238E27FC236}">
                <a16:creationId xmlns:a16="http://schemas.microsoft.com/office/drawing/2014/main" id="{8EE6F068-5A77-4766-BB90-433B2CF2280E}"/>
              </a:ext>
            </a:extLst>
          </p:cNvPr>
          <p:cNvSpPr txBox="1"/>
          <p:nvPr/>
        </p:nvSpPr>
        <p:spPr>
          <a:xfrm>
            <a:off x="8028263" y="740449"/>
            <a:ext cx="3140499" cy="208648"/>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Third Data Release</a:t>
            </a:r>
          </a:p>
        </p:txBody>
      </p:sp>
      <p:sp>
        <p:nvSpPr>
          <p:cNvPr id="13" name="TextBox 12">
            <a:extLst>
              <a:ext uri="{FF2B5EF4-FFF2-40B4-BE49-F238E27FC236}">
                <a16:creationId xmlns:a16="http://schemas.microsoft.com/office/drawing/2014/main" id="{1A5B2A08-E43F-4016-95B4-06FEB942468C}"/>
              </a:ext>
            </a:extLst>
          </p:cNvPr>
          <p:cNvSpPr txBox="1"/>
          <p:nvPr/>
        </p:nvSpPr>
        <p:spPr>
          <a:xfrm>
            <a:off x="977800" y="768692"/>
            <a:ext cx="3140213" cy="186698"/>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First Data Release</a:t>
            </a:r>
          </a:p>
        </p:txBody>
      </p:sp>
      <p:sp>
        <p:nvSpPr>
          <p:cNvPr id="29" name="TextBox 28">
            <a:extLst>
              <a:ext uri="{FF2B5EF4-FFF2-40B4-BE49-F238E27FC236}">
                <a16:creationId xmlns:a16="http://schemas.microsoft.com/office/drawing/2014/main" id="{B1770E83-B7E6-4CFE-9466-56EF8A41E85F}"/>
              </a:ext>
            </a:extLst>
          </p:cNvPr>
          <p:cNvSpPr txBox="1"/>
          <p:nvPr/>
        </p:nvSpPr>
        <p:spPr>
          <a:xfrm>
            <a:off x="2234957" y="3025145"/>
            <a:ext cx="671338" cy="209950"/>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Year</a:t>
            </a:r>
          </a:p>
        </p:txBody>
      </p:sp>
      <p:sp>
        <p:nvSpPr>
          <p:cNvPr id="30" name="TextBox 29">
            <a:extLst>
              <a:ext uri="{FF2B5EF4-FFF2-40B4-BE49-F238E27FC236}">
                <a16:creationId xmlns:a16="http://schemas.microsoft.com/office/drawing/2014/main" id="{A698DAA2-E887-4349-931A-1F5D3BC6592C}"/>
              </a:ext>
            </a:extLst>
          </p:cNvPr>
          <p:cNvSpPr txBox="1"/>
          <p:nvPr/>
        </p:nvSpPr>
        <p:spPr>
          <a:xfrm>
            <a:off x="5760331" y="3021537"/>
            <a:ext cx="671338" cy="209950"/>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Year</a:t>
            </a:r>
          </a:p>
        </p:txBody>
      </p:sp>
      <p:sp>
        <p:nvSpPr>
          <p:cNvPr id="31" name="TextBox 30">
            <a:extLst>
              <a:ext uri="{FF2B5EF4-FFF2-40B4-BE49-F238E27FC236}">
                <a16:creationId xmlns:a16="http://schemas.microsoft.com/office/drawing/2014/main" id="{3F365A40-DC1C-44B8-AFA8-97847BA254F6}"/>
              </a:ext>
            </a:extLst>
          </p:cNvPr>
          <p:cNvSpPr txBox="1"/>
          <p:nvPr/>
        </p:nvSpPr>
        <p:spPr>
          <a:xfrm>
            <a:off x="9285705" y="3021537"/>
            <a:ext cx="671338" cy="209950"/>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Year</a:t>
            </a:r>
          </a:p>
        </p:txBody>
      </p:sp>
      <p:sp>
        <p:nvSpPr>
          <p:cNvPr id="32" name="TextBox 31">
            <a:extLst>
              <a:ext uri="{FF2B5EF4-FFF2-40B4-BE49-F238E27FC236}">
                <a16:creationId xmlns:a16="http://schemas.microsoft.com/office/drawing/2014/main" id="{AAE416BC-7C07-4C07-AF30-BF1F80C24095}"/>
              </a:ext>
            </a:extLst>
          </p:cNvPr>
          <p:cNvSpPr txBox="1"/>
          <p:nvPr/>
        </p:nvSpPr>
        <p:spPr>
          <a:xfrm rot="16200000">
            <a:off x="334403" y="1895428"/>
            <a:ext cx="1496746" cy="209950"/>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Number of Followers</a:t>
            </a:r>
          </a:p>
        </p:txBody>
      </p:sp>
      <p:sp>
        <p:nvSpPr>
          <p:cNvPr id="33" name="TextBox 32">
            <a:extLst>
              <a:ext uri="{FF2B5EF4-FFF2-40B4-BE49-F238E27FC236}">
                <a16:creationId xmlns:a16="http://schemas.microsoft.com/office/drawing/2014/main" id="{3AD5BEE6-D6D1-459C-8A0B-1DFAC1FB7BAA}"/>
              </a:ext>
            </a:extLst>
          </p:cNvPr>
          <p:cNvSpPr txBox="1"/>
          <p:nvPr/>
        </p:nvSpPr>
        <p:spPr>
          <a:xfrm rot="16200000">
            <a:off x="3855246" y="1895428"/>
            <a:ext cx="1496746" cy="209950"/>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Number of Followers</a:t>
            </a:r>
          </a:p>
        </p:txBody>
      </p:sp>
      <p:sp>
        <p:nvSpPr>
          <p:cNvPr id="34" name="TextBox 33">
            <a:extLst>
              <a:ext uri="{FF2B5EF4-FFF2-40B4-BE49-F238E27FC236}">
                <a16:creationId xmlns:a16="http://schemas.microsoft.com/office/drawing/2014/main" id="{BB82DD61-699F-436B-B9FD-8F9C32ADD9DD}"/>
              </a:ext>
            </a:extLst>
          </p:cNvPr>
          <p:cNvSpPr txBox="1"/>
          <p:nvPr/>
        </p:nvSpPr>
        <p:spPr>
          <a:xfrm rot="16200000">
            <a:off x="7384865" y="1884005"/>
            <a:ext cx="1496746" cy="209950"/>
          </a:xfrm>
          <a:prstGeom prst="rect">
            <a:avLst/>
          </a:prstGeom>
          <a:solidFill>
            <a:srgbClr val="000000">
              <a:alpha val="50000"/>
            </a:srgbClr>
          </a:solidFill>
          <a:ln>
            <a:noFill/>
          </a:ln>
        </p:spPr>
        <p:txBody>
          <a:bodyPr wrap="square" rtlCol="0">
            <a:noAutofit/>
          </a:bodyPr>
          <a:lstStyle/>
          <a:p>
            <a:pPr algn="ctr">
              <a:lnSpc>
                <a:spcPct val="90000"/>
              </a:lnSpc>
              <a:spcAft>
                <a:spcPts val="600"/>
              </a:spcAft>
            </a:pPr>
            <a:r>
              <a:rPr lang="en-US" sz="1000" b="1" dirty="0">
                <a:solidFill>
                  <a:srgbClr val="FFFFFF"/>
                </a:solidFill>
              </a:rPr>
              <a:t>Number of Followers</a:t>
            </a:r>
          </a:p>
        </p:txBody>
      </p:sp>
    </p:spTree>
    <p:extLst>
      <p:ext uri="{BB962C8B-B14F-4D97-AF65-F5344CB8AC3E}">
        <p14:creationId xmlns:p14="http://schemas.microsoft.com/office/powerpoint/2010/main" val="75082631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793</Words>
  <Application>Microsoft Office PowerPoint</Application>
  <PresentationFormat>Widescreen</PresentationFormat>
  <Paragraphs>58</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vt:lpstr>
      <vt:lpstr>Banded</vt:lpstr>
      <vt:lpstr>Ad Captandum:  The Efficacy of Information Operations on Electoral Interference</vt:lpstr>
      <vt:lpstr>PowerPoint Presentation</vt:lpstr>
      <vt:lpstr>Introduction/Background</vt:lpstr>
      <vt:lpstr>Methodology</vt:lpstr>
      <vt:lpstr>Methodology</vt:lpstr>
      <vt:lpstr>Word Cloud Ex.1</vt:lpstr>
      <vt:lpstr>Word Cloud Ex.2</vt:lpstr>
      <vt:lpstr>Word Cloud Ex.3</vt:lpstr>
      <vt:lpstr>Histograms</vt:lpstr>
      <vt:lpstr>CONCLUSIONS</vt:lpstr>
      <vt:lpstr>Cited Images/Quotes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Final Presentation [Due May 6] [10% of final grade]</dc:title>
  <dc:creator>Kevin Zhang</dc:creator>
  <cp:lastModifiedBy>Kevin Zhang</cp:lastModifiedBy>
  <cp:revision>17</cp:revision>
  <dcterms:created xsi:type="dcterms:W3CDTF">2020-05-06T19:12:19Z</dcterms:created>
  <dcterms:modified xsi:type="dcterms:W3CDTF">2020-05-10T13:16:14Z</dcterms:modified>
</cp:coreProperties>
</file>