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notesSlide3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media/image83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7.png" ContentType="image/png"/>
  <Override PartName="/ppt/media/image62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87.png" ContentType="image/png"/>
  <Override PartName="/ppt/media/image6.png" ContentType="image/png"/>
  <Override PartName="/ppt/media/image8.jpeg" ContentType="image/jpe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13.jpeg" ContentType="image/jpeg"/>
  <Override PartName="/ppt/media/image28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27.png" ContentType="image/png"/>
  <Override PartName="/ppt/media/image2.jpeg" ContentType="image/jpeg"/>
  <Override PartName="/ppt/media/image12.png" ContentType="image/png"/>
  <Override PartName="/ppt/media/image37.png" ContentType="image/png"/>
  <Override PartName="/ppt/media/image16.png" ContentType="image/png"/>
  <Override PartName="/ppt/media/image14.png" ContentType="image/png"/>
  <Override PartName="/ppt/media/image39.png" ContentType="image/png"/>
  <Override PartName="/ppt/media/image38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63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36.xml.rels" ContentType="application/vnd.openxmlformats-package.relationships+xml"/>
  <Override PartName="/ppt/slides/_rels/slide5.xml.rels" ContentType="application/vnd.openxmlformats-package.relationships+xml"/>
  <Override PartName="/ppt/slides/_rels/slide3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</p:sldIdLst>
  <p:sldSz cx="9144000" cy="5143500"/>
  <p:notesSz cx="7010400" cy="9296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2128" spc="-1" strike="noStrike">
                <a:solidFill>
                  <a:srgbClr val="858585"/>
                </a:solidFill>
                <a:latin typeface="Arial"/>
              </a:defRPr>
            </a:pPr>
            <a:r>
              <a:rPr b="1" sz="2128" spc="-1" strike="noStrike">
                <a:solidFill>
                  <a:srgbClr val="858585"/>
                </a:solidFill>
                <a:latin typeface="Arial"/>
              </a:rPr>
              <a:t>Theft Count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ineChart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rgbClr val="007db8"/>
            </a:solidFill>
            <a:ln w="34920">
              <a:solidFill>
                <a:srgbClr val="007db8"/>
              </a:solidFill>
              <a:round/>
            </a:ln>
          </c:spPr>
          <c:marker>
            <c:symbol val="none"/>
          </c:marker>
          <c:dLbls>
            <c:numFmt formatCode="General" sourceLinked="1"/>
            <c:dLblPos val="r"/>
            <c:showLegendKey val="0"/>
            <c:showVal val="0"/>
            <c:showCatName val="0"/>
            <c:showSerName val="0"/>
            <c:showPercent val="0"/>
            <c:showLeaderLines val="0"/>
          </c:dLbls>
          <c:cat>
            <c:strRef>
              <c:f>categories</c:f>
              <c:strCache>
                <c:ptCount val="14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  <c:pt idx="7">
                  <c:v>Monday</c:v>
                </c:pt>
                <c:pt idx="8">
                  <c:v>Tuesday</c:v>
                </c:pt>
                <c:pt idx="9">
                  <c:v>Wednesday</c:v>
                </c:pt>
                <c:pt idx="10">
                  <c:v>Thursday</c:v>
                </c:pt>
                <c:pt idx="11">
                  <c:v>Friday</c:v>
                </c:pt>
                <c:pt idx="12">
                  <c:v>Saturday</c:v>
                </c:pt>
                <c:pt idx="13">
                  <c:v>Sunday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4"/>
                <c:pt idx="0">
                  <c:v>70</c:v>
                </c:pt>
                <c:pt idx="1">
                  <c:v>20</c:v>
                </c:pt>
                <c:pt idx="2">
                  <c:v>10</c:v>
                </c:pt>
                <c:pt idx="3">
                  <c:v>50</c:v>
                </c:pt>
                <c:pt idx="4">
                  <c:v>20</c:v>
                </c:pt>
                <c:pt idx="5">
                  <c:v>10</c:v>
                </c:pt>
                <c:pt idx="6">
                  <c:v>50</c:v>
                </c:pt>
                <c:pt idx="7">
                  <c:v>60</c:v>
                </c:pt>
                <c:pt idx="8">
                  <c:v>0</c:v>
                </c:pt>
                <c:pt idx="9">
                  <c:v>20</c:v>
                </c:pt>
                <c:pt idx="10">
                  <c:v>20</c:v>
                </c:pt>
                <c:pt idx="11">
                  <c:v>30</c:v>
                </c:pt>
                <c:pt idx="12">
                  <c:v>20</c:v>
                </c:pt>
                <c:pt idx="13">
                  <c:v>40</c:v>
                </c:pt>
              </c:numCache>
            </c:numRef>
          </c:val>
          <c:smooth val="0"/>
        </c:ser>
        <c:hiLowLines>
          <c:spPr>
            <a:ln>
              <a:noFill/>
            </a:ln>
          </c:spPr>
        </c:hiLowLines>
        <c:marker val="0"/>
        <c:axId val="50418818"/>
        <c:axId val="43024868"/>
      </c:lineChart>
      <c:catAx>
        <c:axId val="50418818"/>
        <c:scaling>
          <c:orientation val="minMax"/>
        </c:scaling>
        <c:delete val="0"/>
        <c:axPos val="b"/>
        <c:numFmt formatCode="MM/DD/YYYY" sourceLinked="1"/>
        <c:majorTickMark val="none"/>
        <c:minorTickMark val="none"/>
        <c:tickLblPos val="low"/>
        <c:spPr>
          <a:ln w="12600">
            <a:solidFill>
              <a:srgbClr val="e3e3e3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858585"/>
                </a:solidFill>
                <a:latin typeface="Arial"/>
              </a:defRPr>
            </a:pPr>
          </a:p>
        </c:txPr>
        <c:crossAx val="43024868"/>
        <c:crosses val="autoZero"/>
        <c:auto val="1"/>
        <c:lblAlgn val="ctr"/>
        <c:lblOffset val="100"/>
      </c:catAx>
      <c:valAx>
        <c:axId val="43024868"/>
        <c:scaling>
          <c:orientation val="minMax"/>
        </c:scaling>
        <c:delete val="0"/>
        <c:axPos val="l"/>
        <c:majorGridlines>
          <c:spPr>
            <a:ln w="9360">
              <a:solidFill>
                <a:srgbClr val="e3e3e3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858585"/>
                </a:solidFill>
                <a:latin typeface="Arial"/>
              </a:defRPr>
            </a:pPr>
          </a:p>
        </c:txPr>
        <c:crossAx val="50418818"/>
        <c:crosses val="autoZero"/>
        <c:crossBetween val="midCat"/>
      </c:valAx>
      <c:spPr>
        <a:noFill/>
        <a:ln>
          <a:noFill/>
        </a:ln>
      </c:spPr>
    </c:plotArea>
    <c:plotVisOnly val="1"/>
    <c:dispBlanksAs val="zero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444444"/>
                </a:solidFill>
                <a:latin typeface="Arial"/>
              </a:rPr>
              <a:t>Click to move the slide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1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4E3644DF-172C-4257-A014-73F612B6EB4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485640" y="384120"/>
            <a:ext cx="6040080" cy="3398400"/>
          </a:xfrm>
          <a:prstGeom prst="rect">
            <a:avLst/>
          </a:prstGeom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485640" y="4077720"/>
            <a:ext cx="6040080" cy="46702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Theft1.0or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Prostitution7.0or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485640" y="384120"/>
            <a:ext cx="6040080" cy="3398400"/>
          </a:xfrm>
          <a:prstGeom prst="rect">
            <a:avLst/>
          </a:prstGeom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485640" y="4077720"/>
            <a:ext cx="6040080" cy="46702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Theft1.0or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Prostitution7.0or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485640" y="384120"/>
            <a:ext cx="6040080" cy="339840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485640" y="4077720"/>
            <a:ext cx="6040080" cy="46702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Theft1.0or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Prostitution7.0or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485640" y="384120"/>
            <a:ext cx="6040080" cy="3398400"/>
          </a:xfrm>
          <a:prstGeom prst="rect">
            <a:avLst/>
          </a:prstGeom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85640" y="4077720"/>
            <a:ext cx="6040080" cy="46702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Theft1.0or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Prostitution7.0or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485640" y="384120"/>
            <a:ext cx="6040080" cy="3398400"/>
          </a:xfrm>
          <a:prstGeom prst="rect">
            <a:avLst/>
          </a:prstGeom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485640" y="4077720"/>
            <a:ext cx="6040080" cy="46702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Theft1.0or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Prostitution7.0or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485640" y="384120"/>
            <a:ext cx="6040080" cy="339840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485640" y="4077720"/>
            <a:ext cx="6040080" cy="46702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Gambling11.0or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485640" y="384120"/>
            <a:ext cx="6040080" cy="3398400"/>
          </a:xfrm>
          <a:prstGeom prst="rect">
            <a:avLst/>
          </a:prstGeom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485640" y="4077720"/>
            <a:ext cx="6040080" cy="46702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Prostitution OR Narcotics ?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Another slide for bad crime 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2807F8EB-C87E-4A6A-871D-AE0B607861E9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FDCA47ED-C11C-4450-B5AE-126E5BF69C72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2" name="Picture 8" descr=""/>
          <p:cNvPicPr/>
          <p:nvPr/>
        </p:nvPicPr>
        <p:blipFill>
          <a:blip r:embed="rId2"/>
          <a:stretch/>
        </p:blipFill>
        <p:spPr>
          <a:xfrm>
            <a:off x="8201160" y="4838760"/>
            <a:ext cx="675000" cy="119880"/>
          </a:xfrm>
          <a:prstGeom prst="rect">
            <a:avLst/>
          </a:prstGeom>
          <a:ln>
            <a:noFill/>
          </a:ln>
        </p:spPr>
      </p:pic>
      <p:sp>
        <p:nvSpPr>
          <p:cNvPr id="3" name="CustomShape 3" hidden="1"/>
          <p:cNvSpPr/>
          <p:nvPr/>
        </p:nvSpPr>
        <p:spPr>
          <a:xfrm>
            <a:off x="579600" y="5007600"/>
            <a:ext cx="89568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600" spc="-1" strike="noStrike">
                <a:solidFill>
                  <a:srgbClr val="7f7f7f"/>
                </a:solidFill>
                <a:latin typeface="Arial"/>
              </a:rPr>
              <a:t>© Copyright 2018 Dell Inc.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" name="CustomShape 4" hidden="1"/>
          <p:cNvSpPr/>
          <p:nvPr/>
        </p:nvSpPr>
        <p:spPr>
          <a:xfrm>
            <a:off x="149040" y="5007600"/>
            <a:ext cx="34776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</a:pPr>
            <a:fld id="{F3E2A328-DE24-4AE5-B52B-A38FB3F1C5C0}" type="slidenum">
              <a:rPr b="0" lang="en-US" sz="600" spc="-1" strike="noStrike">
                <a:solidFill>
                  <a:srgbClr val="808080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5" name="Picture 5" descr=""/>
          <p:cNvPicPr/>
          <p:nvPr/>
        </p:nvPicPr>
        <p:blipFill>
          <a:blip r:embed="rId3"/>
          <a:stretch/>
        </p:blipFill>
        <p:spPr>
          <a:xfrm>
            <a:off x="0" y="0"/>
            <a:ext cx="9160560" cy="5152680"/>
          </a:xfrm>
          <a:prstGeom prst="rect">
            <a:avLst/>
          </a:prstGeom>
          <a:ln>
            <a:noFill/>
          </a:ln>
        </p:spPr>
      </p:pic>
      <p:pic>
        <p:nvPicPr>
          <p:cNvPr id="6" name="Picture 6" descr=""/>
          <p:cNvPicPr/>
          <p:nvPr/>
        </p:nvPicPr>
        <p:blipFill>
          <a:blip r:embed="rId4"/>
          <a:stretch/>
        </p:blipFill>
        <p:spPr>
          <a:xfrm>
            <a:off x="7080120" y="4374000"/>
            <a:ext cx="1630440" cy="290520"/>
          </a:xfrm>
          <a:prstGeom prst="rect">
            <a:avLst/>
          </a:prstGeom>
          <a:ln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271440" y="400320"/>
            <a:ext cx="7500600" cy="1481400"/>
          </a:xfrm>
          <a:prstGeom prst="rect">
            <a:avLst/>
          </a:prstGeom>
        </p:spPr>
        <p:txBody>
          <a:bodyPr lIns="0" rIns="0" tIns="0" bIns="0" anchor="b"/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Clic</a:t>
            </a: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k to </a:t>
            </a: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edit </a:t>
            </a: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Mas</a:t>
            </a: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ter </a:t>
            </a: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title </a:t>
            </a: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styl</a:t>
            </a: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e</a:t>
            </a:r>
            <a:endParaRPr b="0" lang="en-US" sz="5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Museo Sans For Del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Museo Sans For D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3AA89F20-CCB6-4120-9C92-8F9E5F1AF0CE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46" name="CustomShape 2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34912F27-7DDC-4703-8847-E4678647C0F4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577800" y="5007600"/>
            <a:ext cx="89568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600" spc="-1" strike="noStrike">
                <a:solidFill>
                  <a:srgbClr val="7f7f7f"/>
                </a:solidFill>
                <a:latin typeface="Arial"/>
              </a:rPr>
              <a:t>© Copyright 2017 Dell Inc.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49040" y="5007600"/>
            <a:ext cx="34776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</a:pPr>
            <a:fld id="{20696678-7C01-455E-BD73-67742C6FC8C6}" type="slidenum">
              <a:rPr b="0" lang="en-US" sz="600" spc="-1" strike="noStrike">
                <a:solidFill>
                  <a:srgbClr val="808080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49" name="Picture 9" descr=""/>
          <p:cNvPicPr/>
          <p:nvPr/>
        </p:nvPicPr>
        <p:blipFill>
          <a:blip r:embed="rId2"/>
          <a:stretch/>
        </p:blipFill>
        <p:spPr>
          <a:xfrm>
            <a:off x="8201160" y="4838760"/>
            <a:ext cx="675000" cy="119880"/>
          </a:xfrm>
          <a:prstGeom prst="rect">
            <a:avLst/>
          </a:prstGeom>
          <a:ln>
            <a:noFill/>
          </a:ln>
        </p:spPr>
      </p:pic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444444"/>
                </a:solidFill>
                <a:latin typeface="Arial"/>
              </a:rPr>
              <a:t>Clic</a:t>
            </a:r>
            <a:r>
              <a:rPr b="0" lang="en-US" sz="2400" spc="-1" strike="noStrike">
                <a:solidFill>
                  <a:srgbClr val="444444"/>
                </a:solidFill>
                <a:latin typeface="Arial"/>
              </a:rPr>
              <a:t>k to </a:t>
            </a:r>
            <a:r>
              <a:rPr b="0" lang="en-US" sz="2400" spc="-1" strike="noStrike">
                <a:solidFill>
                  <a:srgbClr val="444444"/>
                </a:solidFill>
                <a:latin typeface="Arial"/>
              </a:rPr>
              <a:t>edit </a:t>
            </a:r>
            <a:r>
              <a:rPr b="0" lang="en-US" sz="2400" spc="-1" strike="noStrike">
                <a:solidFill>
                  <a:srgbClr val="444444"/>
                </a:solidFill>
                <a:latin typeface="Arial"/>
              </a:rPr>
              <a:t>the </a:t>
            </a:r>
            <a:r>
              <a:rPr b="0" lang="en-US" sz="2400" spc="-1" strike="noStrike">
                <a:solidFill>
                  <a:srgbClr val="444444"/>
                </a:solidFill>
                <a:latin typeface="Arial"/>
              </a:rPr>
              <a:t>title </a:t>
            </a:r>
            <a:r>
              <a:rPr b="0" lang="en-US" sz="2400" spc="-1" strike="noStrike">
                <a:solidFill>
                  <a:srgbClr val="444444"/>
                </a:solidFill>
                <a:latin typeface="Arial"/>
              </a:rPr>
              <a:t>text </a:t>
            </a:r>
            <a:r>
              <a:rPr b="0" lang="en-US" sz="2400" spc="-1" strike="noStrike">
                <a:solidFill>
                  <a:srgbClr val="444444"/>
                </a:solidFill>
                <a:latin typeface="Arial"/>
              </a:rPr>
              <a:t>for</a:t>
            </a:r>
            <a:r>
              <a:rPr b="0" lang="en-US" sz="2400" spc="-1" strike="noStrike">
                <a:solidFill>
                  <a:srgbClr val="444444"/>
                </a:solidFill>
                <a:latin typeface="Arial"/>
              </a:rPr>
              <a:t>mat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Museo Sans For Del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Museo Sans For Del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35FD1777-6DEB-44E8-8145-82475378483D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89" name="CustomShape 2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6F17629B-7059-479B-8F0F-616AE4B94670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90" name="Picture 8" descr=""/>
          <p:cNvPicPr/>
          <p:nvPr/>
        </p:nvPicPr>
        <p:blipFill>
          <a:blip r:embed="rId2"/>
          <a:stretch/>
        </p:blipFill>
        <p:spPr>
          <a:xfrm>
            <a:off x="8201160" y="4838760"/>
            <a:ext cx="675000" cy="11988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579600" y="5007600"/>
            <a:ext cx="89568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600" spc="-1" strike="noStrike">
                <a:solidFill>
                  <a:srgbClr val="7f7f7f"/>
                </a:solidFill>
                <a:latin typeface="Arial"/>
              </a:rPr>
              <a:t>© Copyright 2018 Dell Inc.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149040" y="5007600"/>
            <a:ext cx="34776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</a:pPr>
            <a:fld id="{C550ADBD-B5E6-4523-8558-DA8523C578BC}" type="slidenum">
              <a:rPr b="0" lang="en-US" sz="600" spc="-1" strike="noStrike">
                <a:solidFill>
                  <a:srgbClr val="808080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266760" y="11880"/>
            <a:ext cx="8191080" cy="85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db8"/>
                </a:solidFill>
                <a:latin typeface="Arial"/>
                <a:ea typeface="Arial"/>
              </a:rPr>
              <a:t>Click </a:t>
            </a:r>
            <a:r>
              <a:rPr b="0" lang="en-US" sz="2800" spc="-1" strike="noStrike">
                <a:solidFill>
                  <a:srgbClr val="007db8"/>
                </a:solidFill>
                <a:latin typeface="Arial"/>
                <a:ea typeface="Arial"/>
              </a:rPr>
              <a:t>to </a:t>
            </a:r>
            <a:r>
              <a:rPr b="0" lang="en-US" sz="2800" spc="-1" strike="noStrike">
                <a:solidFill>
                  <a:srgbClr val="007db8"/>
                </a:solidFill>
                <a:latin typeface="Arial"/>
                <a:ea typeface="Arial"/>
              </a:rPr>
              <a:t>edit </a:t>
            </a:r>
            <a:r>
              <a:rPr b="0" lang="en-US" sz="2800" spc="-1" strike="noStrike">
                <a:solidFill>
                  <a:srgbClr val="007db8"/>
                </a:solidFill>
                <a:latin typeface="Arial"/>
                <a:ea typeface="Arial"/>
              </a:rPr>
              <a:t>conte</a:t>
            </a:r>
            <a:r>
              <a:rPr b="0" lang="en-US" sz="2800" spc="-1" strike="noStrike">
                <a:solidFill>
                  <a:srgbClr val="007db8"/>
                </a:solidFill>
                <a:latin typeface="Arial"/>
                <a:ea typeface="Arial"/>
              </a:rPr>
              <a:t>nt </a:t>
            </a:r>
            <a:r>
              <a:rPr b="0" lang="en-US" sz="2800" spc="-1" strike="noStrike">
                <a:solidFill>
                  <a:srgbClr val="007db8"/>
                </a:solidFill>
                <a:latin typeface="Arial"/>
                <a:ea typeface="Arial"/>
              </a:rPr>
              <a:t>page </a:t>
            </a:r>
            <a:r>
              <a:rPr b="0" lang="en-US" sz="2800" spc="-1" strike="noStrike">
                <a:solidFill>
                  <a:srgbClr val="007db8"/>
                </a:solidFill>
                <a:latin typeface="Arial"/>
                <a:ea typeface="Arial"/>
              </a:rPr>
              <a:t>title</a:t>
            </a:r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271440" y="1200240"/>
            <a:ext cx="7957800" cy="3269880"/>
          </a:xfrm>
          <a:prstGeom prst="rect">
            <a:avLst/>
          </a:prstGeom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574560" indent="-23292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858960" indent="-16956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›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EC81FA00-4008-4F8F-9384-FCF07E805C0E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32" name="CustomShape 2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E44EAAB2-D8AB-4B56-82B4-5E51EBE6142C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33" name="Picture 8" descr=""/>
          <p:cNvPicPr/>
          <p:nvPr/>
        </p:nvPicPr>
        <p:blipFill>
          <a:blip r:embed="rId2"/>
          <a:stretch/>
        </p:blipFill>
        <p:spPr>
          <a:xfrm>
            <a:off x="8201160" y="4838760"/>
            <a:ext cx="675000" cy="119880"/>
          </a:xfrm>
          <a:prstGeom prst="rect">
            <a:avLst/>
          </a:prstGeom>
          <a:ln>
            <a:noFill/>
          </a:ln>
        </p:spPr>
      </p:pic>
      <p:sp>
        <p:nvSpPr>
          <p:cNvPr id="134" name="CustomShape 3"/>
          <p:cNvSpPr/>
          <p:nvPr/>
        </p:nvSpPr>
        <p:spPr>
          <a:xfrm>
            <a:off x="579600" y="5007600"/>
            <a:ext cx="89568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600" spc="-1" strike="noStrike">
                <a:solidFill>
                  <a:srgbClr val="7f7f7f"/>
                </a:solidFill>
                <a:latin typeface="Arial"/>
              </a:rPr>
              <a:t>© Copyright 2018 Dell Inc.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49040" y="5007600"/>
            <a:ext cx="34776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</a:pPr>
            <a:fld id="{90B7013E-1C65-4AC3-AF1E-CF26E52DE24F}" type="slidenum">
              <a:rPr b="0" lang="en-US" sz="600" spc="-1" strike="noStrike">
                <a:solidFill>
                  <a:srgbClr val="808080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title"/>
          </p:nvPr>
        </p:nvSpPr>
        <p:spPr>
          <a:xfrm>
            <a:off x="266760" y="11880"/>
            <a:ext cx="8191080" cy="85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db8"/>
                </a:solidFill>
                <a:latin typeface="Arial"/>
                <a:ea typeface="Arial"/>
              </a:rPr>
              <a:t>Click to edit content page title </a:t>
            </a:r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271440" y="1314360"/>
            <a:ext cx="7957800" cy="3155760"/>
          </a:xfrm>
          <a:prstGeom prst="rect">
            <a:avLst/>
          </a:prstGeom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574560" indent="-23292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–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858960" indent="-16956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›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0C460B2E-BD1A-48A7-8E7D-EE99E110BE89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75" name="CustomShape 2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8EDB1127-DDC1-41D7-B7EA-4D0A2A0AB644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76" name="Picture 8" descr=""/>
          <p:cNvPicPr/>
          <p:nvPr/>
        </p:nvPicPr>
        <p:blipFill>
          <a:blip r:embed="rId2"/>
          <a:stretch/>
        </p:blipFill>
        <p:spPr>
          <a:xfrm>
            <a:off x="8201160" y="4838760"/>
            <a:ext cx="675000" cy="119880"/>
          </a:xfrm>
          <a:prstGeom prst="rect">
            <a:avLst/>
          </a:prstGeom>
          <a:ln>
            <a:noFill/>
          </a:ln>
        </p:spPr>
      </p:pic>
      <p:sp>
        <p:nvSpPr>
          <p:cNvPr id="177" name="CustomShape 3" hidden="1"/>
          <p:cNvSpPr/>
          <p:nvPr/>
        </p:nvSpPr>
        <p:spPr>
          <a:xfrm>
            <a:off x="579600" y="5007600"/>
            <a:ext cx="89568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600" spc="-1" strike="noStrike">
                <a:solidFill>
                  <a:srgbClr val="7f7f7f"/>
                </a:solidFill>
                <a:latin typeface="Arial"/>
              </a:rPr>
              <a:t>© Copyright 2018 Dell Inc.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8" name="CustomShape 4" hidden="1"/>
          <p:cNvSpPr/>
          <p:nvPr/>
        </p:nvSpPr>
        <p:spPr>
          <a:xfrm>
            <a:off x="149040" y="5007600"/>
            <a:ext cx="34776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</a:pPr>
            <a:fld id="{F4641613-D4DD-4B69-AF9E-096F56BB5D22}" type="slidenum">
              <a:rPr b="0" lang="en-US" sz="600" spc="-1" strike="noStrike">
                <a:solidFill>
                  <a:srgbClr val="808080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79" name="Picture 4" descr=""/>
          <p:cNvPicPr/>
          <p:nvPr/>
        </p:nvPicPr>
        <p:blipFill>
          <a:blip r:embed="rId3"/>
          <a:stretch/>
        </p:blipFill>
        <p:spPr>
          <a:xfrm>
            <a:off x="0" y="0"/>
            <a:ext cx="9156240" cy="5150160"/>
          </a:xfrm>
          <a:prstGeom prst="rect">
            <a:avLst/>
          </a:prstGeom>
          <a:ln>
            <a:noFill/>
          </a:ln>
        </p:spPr>
      </p:pic>
      <p:pic>
        <p:nvPicPr>
          <p:cNvPr id="180" name="Picture 5" descr=""/>
          <p:cNvPicPr/>
          <p:nvPr/>
        </p:nvPicPr>
        <p:blipFill>
          <a:blip r:embed="rId4"/>
          <a:stretch/>
        </p:blipFill>
        <p:spPr>
          <a:xfrm>
            <a:off x="8200440" y="4838400"/>
            <a:ext cx="675720" cy="120240"/>
          </a:xfrm>
          <a:prstGeom prst="rect">
            <a:avLst/>
          </a:prstGeom>
          <a:ln>
            <a:noFill/>
          </a:ln>
        </p:spPr>
      </p:pic>
      <p:sp>
        <p:nvSpPr>
          <p:cNvPr id="181" name="PlaceHolder 5"/>
          <p:cNvSpPr>
            <a:spLocks noGrp="1"/>
          </p:cNvSpPr>
          <p:nvPr>
            <p:ph type="title"/>
          </p:nvPr>
        </p:nvSpPr>
        <p:spPr>
          <a:xfrm>
            <a:off x="274320" y="1748160"/>
            <a:ext cx="6850440" cy="14954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Click to edit divider slide title  </a:t>
            </a:r>
            <a:endParaRPr b="0" lang="en-US" sz="5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Museo Sans For Del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Museo Sans For D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B8260A90-C445-4A5E-831F-0E344FDED258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20" name="CustomShape 2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D12162B8-B7EE-4549-AF76-3976881B99E6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221" name="Picture 8" descr=""/>
          <p:cNvPicPr/>
          <p:nvPr/>
        </p:nvPicPr>
        <p:blipFill>
          <a:blip r:embed="rId2"/>
          <a:stretch/>
        </p:blipFill>
        <p:spPr>
          <a:xfrm>
            <a:off x="8201160" y="4838760"/>
            <a:ext cx="675000" cy="119880"/>
          </a:xfrm>
          <a:prstGeom prst="rect">
            <a:avLst/>
          </a:prstGeom>
          <a:ln>
            <a:noFill/>
          </a:ln>
        </p:spPr>
      </p:pic>
      <p:sp>
        <p:nvSpPr>
          <p:cNvPr id="222" name="CustomShape 3"/>
          <p:cNvSpPr/>
          <p:nvPr/>
        </p:nvSpPr>
        <p:spPr>
          <a:xfrm>
            <a:off x="579600" y="5007600"/>
            <a:ext cx="89568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600" spc="-1" strike="noStrike">
                <a:solidFill>
                  <a:srgbClr val="7f7f7f"/>
                </a:solidFill>
                <a:latin typeface="Arial"/>
              </a:rPr>
              <a:t>© Copyright 2018 Dell Inc.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149040" y="5007600"/>
            <a:ext cx="34776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</a:pPr>
            <a:fld id="{8F3AC09E-36D9-4D36-9F7A-2B477C678C67}" type="slidenum">
              <a:rPr b="0" lang="en-US" sz="600" spc="-1" strike="noStrike">
                <a:solidFill>
                  <a:srgbClr val="808080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title"/>
          </p:nvPr>
        </p:nvSpPr>
        <p:spPr>
          <a:xfrm>
            <a:off x="266760" y="11880"/>
            <a:ext cx="8191080" cy="85896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7db8"/>
                </a:solidFill>
                <a:latin typeface="Arial"/>
                <a:ea typeface="Arial"/>
              </a:rPr>
              <a:t>Click to edit content page title</a:t>
            </a:r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Museo Sans For Del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Museo Sans For Del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9A2D0521-60D7-42F6-A7AC-6F7FDC987AD7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263" name="CustomShape 2" hidden="1"/>
          <p:cNvSpPr/>
          <p:nvPr/>
        </p:nvSpPr>
        <p:spPr>
          <a:xfrm>
            <a:off x="1895400" y="4825440"/>
            <a:ext cx="649080" cy="12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  <a:spcBef>
                <a:spcPts val="601"/>
              </a:spcBef>
            </a:pPr>
            <a:fld id="{D7873254-F032-4159-8FA2-D23C1C7EFF70}" type="datetime1">
              <a:rPr b="0" lang="en-US" sz="900" spc="-1" strike="noStrike">
                <a:solidFill>
                  <a:srgbClr val="808080"/>
                </a:solidFill>
                <a:latin typeface="Arial"/>
              </a:rPr>
              <a:t>11/17/2019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264" name="Picture 8" descr=""/>
          <p:cNvPicPr/>
          <p:nvPr/>
        </p:nvPicPr>
        <p:blipFill>
          <a:blip r:embed="rId2"/>
          <a:stretch/>
        </p:blipFill>
        <p:spPr>
          <a:xfrm>
            <a:off x="8201160" y="4838760"/>
            <a:ext cx="675000" cy="119880"/>
          </a:xfrm>
          <a:prstGeom prst="rect">
            <a:avLst/>
          </a:prstGeom>
          <a:ln>
            <a:noFill/>
          </a:ln>
        </p:spPr>
      </p:pic>
      <p:sp>
        <p:nvSpPr>
          <p:cNvPr id="265" name="CustomShape 3" hidden="1"/>
          <p:cNvSpPr/>
          <p:nvPr/>
        </p:nvSpPr>
        <p:spPr>
          <a:xfrm>
            <a:off x="579600" y="5007600"/>
            <a:ext cx="89568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  <a:spcBef>
                <a:spcPts val="99"/>
              </a:spcBef>
              <a:spcAft>
                <a:spcPts val="99"/>
              </a:spcAft>
            </a:pPr>
            <a:r>
              <a:rPr b="0" lang="en-US" sz="600" spc="-1" strike="noStrike">
                <a:solidFill>
                  <a:srgbClr val="7f7f7f"/>
                </a:solidFill>
                <a:latin typeface="Arial"/>
              </a:rPr>
              <a:t>© Copyright 2018 Dell Inc.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266" name="CustomShape 4" hidden="1"/>
          <p:cNvSpPr/>
          <p:nvPr/>
        </p:nvSpPr>
        <p:spPr>
          <a:xfrm>
            <a:off x="149040" y="5007600"/>
            <a:ext cx="347760" cy="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90000"/>
              </a:lnSpc>
            </a:pPr>
            <a:fld id="{E936F6A8-0025-4272-BE51-877D3D4A160B}" type="slidenum">
              <a:rPr b="0" lang="en-US" sz="600" spc="-1" strike="noStrike">
                <a:solidFill>
                  <a:srgbClr val="808080"/>
                </a:solidFill>
                <a:latin typeface="Arial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267" name="Picture 2" descr=""/>
          <p:cNvPicPr/>
          <p:nvPr/>
        </p:nvPicPr>
        <p:blipFill>
          <a:blip r:embed="rId3"/>
          <a:stretch/>
        </p:blipFill>
        <p:spPr>
          <a:xfrm>
            <a:off x="3029040" y="2257200"/>
            <a:ext cx="3045600" cy="542880"/>
          </a:xfrm>
          <a:prstGeom prst="rect">
            <a:avLst/>
          </a:prstGeom>
          <a:ln>
            <a:noFill/>
          </a:ln>
        </p:spPr>
      </p:pic>
      <p:sp>
        <p:nvSpPr>
          <p:cNvPr id="268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2400" spc="-1" strike="noStrike">
                <a:solidFill>
                  <a:srgbClr val="444444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Museo Sans For Del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Museo Sans For Del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Museo Sans For D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Museo Sans For D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slideLayout" Target="../slideLayouts/slideLayout61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slideLayout" Target="../slideLayouts/slideLayout61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slideLayout" Target="../slideLayouts/slideLayout61.xml"/><Relationship Id="rId8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slideLayout" Target="../slideLayouts/slideLayout61.xml"/><Relationship Id="rId9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slideLayout" Target="../slideLayouts/slideLayout61.xml"/><Relationship Id="rId10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65.png"/><Relationship Id="rId3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image" Target="../media/image67.png"/><Relationship Id="rId3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37.xml"/><Relationship Id="rId7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271440" y="213840"/>
            <a:ext cx="7500600" cy="1910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AI Powered Crime Prediction</a:t>
            </a:r>
            <a:br/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For Cyber Application</a:t>
            </a:r>
            <a:endParaRPr b="0" lang="en-US" sz="28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266760" y="2654280"/>
            <a:ext cx="7507440" cy="461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3000" spc="-1" strike="noStrike">
                <a:solidFill>
                  <a:srgbClr val="ffffff"/>
                </a:solidFill>
                <a:latin typeface="Arial"/>
                <a:ea typeface="Arial"/>
              </a:rPr>
              <a:t>Or Herman-Saffar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266760" y="4358880"/>
            <a:ext cx="75074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March 2018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266760" y="247680"/>
            <a:ext cx="8191080" cy="41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7db8"/>
                </a:solidFill>
                <a:latin typeface="Arial"/>
                <a:ea typeface="Arial"/>
              </a:rPr>
              <a:t>Exploring the Crimes in Chicago Dataset</a:t>
            </a:r>
            <a:endParaRPr b="0" lang="en-US" sz="3000" spc="-1" strike="noStrike">
              <a:solidFill>
                <a:srgbClr val="444444"/>
              </a:solidFill>
              <a:latin typeface="Arial"/>
            </a:endParaRPr>
          </a:p>
        </p:txBody>
      </p:sp>
      <p:graphicFrame>
        <p:nvGraphicFramePr>
          <p:cNvPr id="345" name="Table 2"/>
          <p:cNvGraphicFramePr/>
          <p:nvPr/>
        </p:nvGraphicFramePr>
        <p:xfrm>
          <a:off x="2537640" y="1216080"/>
          <a:ext cx="6272280" cy="666360"/>
        </p:xfrm>
        <a:graphic>
          <a:graphicData uri="http://schemas.openxmlformats.org/drawingml/2006/table">
            <a:tbl>
              <a:tblPr/>
              <a:tblGrid>
                <a:gridCol w="1078920"/>
                <a:gridCol w="1159200"/>
                <a:gridCol w="2107440"/>
                <a:gridCol w="1926720"/>
              </a:tblGrid>
              <a:tr h="3175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Rows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Columns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Each row is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Years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34884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6.48M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22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Reported crime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2001 to present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</a:tbl>
          </a:graphicData>
        </a:graphic>
      </p:graphicFrame>
      <p:graphicFrame>
        <p:nvGraphicFramePr>
          <p:cNvPr id="346" name="Table 3"/>
          <p:cNvGraphicFramePr/>
          <p:nvPr/>
        </p:nvGraphicFramePr>
        <p:xfrm>
          <a:off x="266760" y="2092320"/>
          <a:ext cx="8543520" cy="1482840"/>
        </p:xfrm>
        <a:graphic>
          <a:graphicData uri="http://schemas.openxmlformats.org/drawingml/2006/table">
            <a:tbl>
              <a:tblPr/>
              <a:tblGrid>
                <a:gridCol w="918000"/>
                <a:gridCol w="1779840"/>
                <a:gridCol w="897840"/>
                <a:gridCol w="1044720"/>
                <a:gridCol w="1044720"/>
                <a:gridCol w="669960"/>
                <a:gridCol w="725760"/>
                <a:gridCol w="1462680"/>
              </a:tblGrid>
              <a:tr h="4604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ID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Date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Primary Type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Description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Location Description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Arrest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Police District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Location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</a:tr>
              <a:tr h="644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11148574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11/13/2017 10:35 PM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Narcotics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Poss: cannabis &lt;30g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Vehicle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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009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(41.799, -87.663)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</a:tr>
              <a:tr h="6447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23693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11/13/2017 06:15 PM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Homicide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First degree murder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Street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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019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(41.967, -87.661)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</a:tr>
              <a:tr h="4665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11147792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11/13/2017 09:48 AM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Theft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Retail theft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Small retail store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Wingdings"/>
                        </a:rPr>
                        <a:t></a:t>
                      </a:r>
                      <a:endParaRPr b="0" lang="en-US" sz="13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001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(41.878, -87.633)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</a:tr>
            </a:tbl>
          </a:graphicData>
        </a:graphic>
      </p:graphicFrame>
      <p:pic>
        <p:nvPicPr>
          <p:cNvPr id="347" name="Picture 2" descr=""/>
          <p:cNvPicPr/>
          <p:nvPr/>
        </p:nvPicPr>
        <p:blipFill>
          <a:blip r:embed="rId1"/>
          <a:stretch/>
        </p:blipFill>
        <p:spPr>
          <a:xfrm>
            <a:off x="266760" y="1232640"/>
            <a:ext cx="1926720" cy="666360"/>
          </a:xfrm>
          <a:prstGeom prst="rect">
            <a:avLst/>
          </a:prstGeom>
          <a:ln>
            <a:noFill/>
          </a:ln>
        </p:spPr>
      </p:pic>
      <p:pic>
        <p:nvPicPr>
          <p:cNvPr id="348" name="Picture 1" descr=""/>
          <p:cNvPicPr/>
          <p:nvPr/>
        </p:nvPicPr>
        <p:blipFill>
          <a:blip r:embed="rId2"/>
          <a:stretch/>
        </p:blipFill>
        <p:spPr>
          <a:xfrm>
            <a:off x="7398720" y="247680"/>
            <a:ext cx="1411200" cy="8042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266760" y="247680"/>
            <a:ext cx="8191080" cy="41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7db8"/>
                </a:solidFill>
                <a:latin typeface="Arial"/>
                <a:ea typeface="Arial"/>
              </a:rPr>
              <a:t>Exploring the Crimes in Chicago Dataset</a:t>
            </a:r>
            <a:endParaRPr b="0" lang="en-US" sz="3000" spc="-1" strike="noStrike">
              <a:solidFill>
                <a:srgbClr val="444444"/>
              </a:solidFill>
              <a:latin typeface="Arial"/>
            </a:endParaRPr>
          </a:p>
        </p:txBody>
      </p:sp>
      <p:pic>
        <p:nvPicPr>
          <p:cNvPr id="350" name="Picture 10" descr=""/>
          <p:cNvPicPr/>
          <p:nvPr/>
        </p:nvPicPr>
        <p:blipFill>
          <a:blip r:embed="rId1"/>
          <a:stretch/>
        </p:blipFill>
        <p:spPr>
          <a:xfrm>
            <a:off x="266760" y="1231920"/>
            <a:ext cx="8512560" cy="3441600"/>
          </a:xfrm>
          <a:prstGeom prst="rect">
            <a:avLst/>
          </a:prstGeom>
          <a:ln>
            <a:noFill/>
          </a:ln>
        </p:spPr>
      </p:pic>
      <p:pic>
        <p:nvPicPr>
          <p:cNvPr id="351" name="Picture 4" descr=""/>
          <p:cNvPicPr/>
          <p:nvPr/>
        </p:nvPicPr>
        <p:blipFill>
          <a:blip r:embed="rId2"/>
          <a:stretch/>
        </p:blipFill>
        <p:spPr>
          <a:xfrm>
            <a:off x="5178240" y="1538640"/>
            <a:ext cx="205920" cy="205920"/>
          </a:xfrm>
          <a:prstGeom prst="rect">
            <a:avLst/>
          </a:prstGeom>
          <a:ln>
            <a:noFill/>
          </a:ln>
        </p:spPr>
      </p:pic>
      <p:pic>
        <p:nvPicPr>
          <p:cNvPr id="352" name="Picture 15" descr=""/>
          <p:cNvPicPr/>
          <p:nvPr/>
        </p:nvPicPr>
        <p:blipFill>
          <a:blip r:embed="rId3"/>
          <a:stretch/>
        </p:blipFill>
        <p:spPr>
          <a:xfrm>
            <a:off x="273600" y="1231200"/>
            <a:ext cx="8491680" cy="3431160"/>
          </a:xfrm>
          <a:prstGeom prst="rect">
            <a:avLst/>
          </a:prstGeom>
          <a:ln>
            <a:noFill/>
          </a:ln>
        </p:spPr>
      </p:pic>
      <p:pic>
        <p:nvPicPr>
          <p:cNvPr id="353" name="Picture 2" descr=""/>
          <p:cNvPicPr/>
          <p:nvPr/>
        </p:nvPicPr>
        <p:blipFill>
          <a:blip r:embed="rId4"/>
          <a:stretch/>
        </p:blipFill>
        <p:spPr>
          <a:xfrm>
            <a:off x="6012720" y="653760"/>
            <a:ext cx="487080" cy="488160"/>
          </a:xfrm>
          <a:prstGeom prst="rect">
            <a:avLst/>
          </a:prstGeom>
          <a:ln>
            <a:noFill/>
          </a:ln>
        </p:spPr>
      </p:pic>
      <p:pic>
        <p:nvPicPr>
          <p:cNvPr id="354" name="Picture 4" descr=""/>
          <p:cNvPicPr/>
          <p:nvPr/>
        </p:nvPicPr>
        <p:blipFill>
          <a:blip r:embed="rId5"/>
          <a:stretch/>
        </p:blipFill>
        <p:spPr>
          <a:xfrm>
            <a:off x="6445440" y="538920"/>
            <a:ext cx="717840" cy="717840"/>
          </a:xfrm>
          <a:prstGeom prst="rect">
            <a:avLst/>
          </a:prstGeom>
          <a:ln>
            <a:noFill/>
          </a:ln>
        </p:spPr>
      </p:pic>
      <p:sp>
        <p:nvSpPr>
          <p:cNvPr id="355" name="CustomShape 2"/>
          <p:cNvSpPr/>
          <p:nvPr/>
        </p:nvSpPr>
        <p:spPr>
          <a:xfrm>
            <a:off x="1678320" y="275472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Week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5887800" y="2750760"/>
            <a:ext cx="142956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Primary Type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5928120" y="4485240"/>
            <a:ext cx="142956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Hour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 rot="16200000">
            <a:off x="-81360" y="194004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9" name="CustomShape 6"/>
          <p:cNvSpPr/>
          <p:nvPr/>
        </p:nvSpPr>
        <p:spPr>
          <a:xfrm rot="16200000">
            <a:off x="4357080" y="373140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CustomShape 7"/>
          <p:cNvSpPr/>
          <p:nvPr/>
        </p:nvSpPr>
        <p:spPr>
          <a:xfrm rot="16200000">
            <a:off x="4357080" y="186444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1" name="CustomShape 8"/>
          <p:cNvSpPr/>
          <p:nvPr/>
        </p:nvSpPr>
        <p:spPr>
          <a:xfrm>
            <a:off x="4669560" y="11502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Primary Type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62" name="CustomShape 9"/>
          <p:cNvSpPr/>
          <p:nvPr/>
        </p:nvSpPr>
        <p:spPr>
          <a:xfrm>
            <a:off x="266760" y="11502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Crime Count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63" name="CustomShape 10"/>
          <p:cNvSpPr/>
          <p:nvPr/>
        </p:nvSpPr>
        <p:spPr>
          <a:xfrm>
            <a:off x="4669560" y="28314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Hour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64" name="CustomShape 11"/>
          <p:cNvSpPr/>
          <p:nvPr/>
        </p:nvSpPr>
        <p:spPr>
          <a:xfrm>
            <a:off x="266760" y="28314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Map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365" name="Picture 18" descr=""/>
          <p:cNvPicPr/>
          <p:nvPr/>
        </p:nvPicPr>
        <p:blipFill>
          <a:blip r:embed="rId6"/>
          <a:stretch/>
        </p:blipFill>
        <p:spPr>
          <a:xfrm>
            <a:off x="7398720" y="247680"/>
            <a:ext cx="1411200" cy="8042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Picture 42" descr=""/>
          <p:cNvPicPr/>
          <p:nvPr/>
        </p:nvPicPr>
        <p:blipFill>
          <a:blip r:embed="rId1"/>
          <a:stretch/>
        </p:blipFill>
        <p:spPr>
          <a:xfrm>
            <a:off x="274680" y="1229760"/>
            <a:ext cx="8491680" cy="3409920"/>
          </a:xfrm>
          <a:prstGeom prst="rect">
            <a:avLst/>
          </a:prstGeom>
          <a:ln>
            <a:noFill/>
          </a:ln>
        </p:spPr>
      </p:pic>
      <p:sp>
        <p:nvSpPr>
          <p:cNvPr id="367" name="TextShape 1"/>
          <p:cNvSpPr txBox="1"/>
          <p:nvPr/>
        </p:nvSpPr>
        <p:spPr>
          <a:xfrm>
            <a:off x="266760" y="247680"/>
            <a:ext cx="8191080" cy="41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7db8"/>
                </a:solidFill>
                <a:latin typeface="Arial"/>
                <a:ea typeface="Arial"/>
              </a:rPr>
              <a:t>Exploring the Crimes in Chicago Dataset</a:t>
            </a:r>
            <a:endParaRPr b="0" lang="en-US" sz="3000" spc="-1" strike="noStrike">
              <a:solidFill>
                <a:srgbClr val="444444"/>
              </a:solidFill>
              <a:latin typeface="Arial"/>
            </a:endParaRPr>
          </a:p>
        </p:txBody>
      </p:sp>
      <p:pic>
        <p:nvPicPr>
          <p:cNvPr id="368" name="Picture 2" descr=""/>
          <p:cNvPicPr/>
          <p:nvPr/>
        </p:nvPicPr>
        <p:blipFill>
          <a:blip r:embed="rId2"/>
          <a:stretch/>
        </p:blipFill>
        <p:spPr>
          <a:xfrm>
            <a:off x="6012720" y="653760"/>
            <a:ext cx="487080" cy="488160"/>
          </a:xfrm>
          <a:prstGeom prst="rect">
            <a:avLst/>
          </a:prstGeom>
          <a:ln>
            <a:noFill/>
          </a:ln>
        </p:spPr>
      </p:pic>
      <p:pic>
        <p:nvPicPr>
          <p:cNvPr id="369" name="Picture 4" descr=""/>
          <p:cNvPicPr/>
          <p:nvPr/>
        </p:nvPicPr>
        <p:blipFill>
          <a:blip r:embed="rId3"/>
          <a:stretch/>
        </p:blipFill>
        <p:spPr>
          <a:xfrm>
            <a:off x="6445440" y="538920"/>
            <a:ext cx="717840" cy="717840"/>
          </a:xfrm>
          <a:prstGeom prst="rect">
            <a:avLst/>
          </a:prstGeom>
          <a:ln>
            <a:noFill/>
          </a:ln>
        </p:spPr>
      </p:pic>
      <p:sp>
        <p:nvSpPr>
          <p:cNvPr id="370" name="CustomShape 2"/>
          <p:cNvSpPr/>
          <p:nvPr/>
        </p:nvSpPr>
        <p:spPr>
          <a:xfrm rot="16200000">
            <a:off x="4326120" y="187848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 rot="16200000">
            <a:off x="-102960" y="187848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 rot="16200000">
            <a:off x="4326120" y="345816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 rot="16200000">
            <a:off x="-102960" y="345816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74" name="CustomShape 6"/>
          <p:cNvSpPr/>
          <p:nvPr/>
        </p:nvSpPr>
        <p:spPr>
          <a:xfrm>
            <a:off x="5947560" y="2760480"/>
            <a:ext cx="142956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Hour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75" name="CustomShape 7"/>
          <p:cNvSpPr/>
          <p:nvPr/>
        </p:nvSpPr>
        <p:spPr>
          <a:xfrm>
            <a:off x="1654920" y="4481280"/>
            <a:ext cx="103392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Month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76" name="CustomShape 8"/>
          <p:cNvSpPr/>
          <p:nvPr/>
        </p:nvSpPr>
        <p:spPr>
          <a:xfrm>
            <a:off x="6145200" y="4481280"/>
            <a:ext cx="103392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Day of Week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77" name="CustomShape 9"/>
          <p:cNvSpPr/>
          <p:nvPr/>
        </p:nvSpPr>
        <p:spPr>
          <a:xfrm>
            <a:off x="4669560" y="11502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Hour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78" name="CustomShape 10"/>
          <p:cNvSpPr/>
          <p:nvPr/>
        </p:nvSpPr>
        <p:spPr>
          <a:xfrm>
            <a:off x="266760" y="11502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Season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79" name="CustomShape 11"/>
          <p:cNvSpPr/>
          <p:nvPr/>
        </p:nvSpPr>
        <p:spPr>
          <a:xfrm>
            <a:off x="4669560" y="28314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Day of Week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80" name="CustomShape 12"/>
          <p:cNvSpPr/>
          <p:nvPr/>
        </p:nvSpPr>
        <p:spPr>
          <a:xfrm>
            <a:off x="266760" y="28314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Month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81" name="CustomShape 13"/>
          <p:cNvSpPr/>
          <p:nvPr/>
        </p:nvSpPr>
        <p:spPr>
          <a:xfrm>
            <a:off x="1577880" y="2760480"/>
            <a:ext cx="111096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Season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2" name="Picture 24" descr=""/>
          <p:cNvPicPr/>
          <p:nvPr/>
        </p:nvPicPr>
        <p:blipFill>
          <a:blip r:embed="rId4"/>
          <a:stretch/>
        </p:blipFill>
        <p:spPr>
          <a:xfrm>
            <a:off x="7398720" y="247680"/>
            <a:ext cx="1411200" cy="8042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Picture 42" descr=""/>
          <p:cNvPicPr/>
          <p:nvPr/>
        </p:nvPicPr>
        <p:blipFill>
          <a:blip r:embed="rId1"/>
          <a:stretch/>
        </p:blipFill>
        <p:spPr>
          <a:xfrm>
            <a:off x="274680" y="1229760"/>
            <a:ext cx="8491680" cy="3409920"/>
          </a:xfrm>
          <a:prstGeom prst="rect">
            <a:avLst/>
          </a:prstGeom>
          <a:ln>
            <a:noFill/>
          </a:ln>
        </p:spPr>
      </p:pic>
      <p:sp>
        <p:nvSpPr>
          <p:cNvPr id="384" name="TextShape 1"/>
          <p:cNvSpPr txBox="1"/>
          <p:nvPr/>
        </p:nvSpPr>
        <p:spPr>
          <a:xfrm>
            <a:off x="266760" y="247680"/>
            <a:ext cx="8191080" cy="41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7db8"/>
                </a:solidFill>
                <a:latin typeface="Arial"/>
                <a:ea typeface="Arial"/>
              </a:rPr>
              <a:t>Exploring the Crimes in Chicago Dataset</a:t>
            </a:r>
            <a:endParaRPr b="0" lang="en-US" sz="3000" spc="-1" strike="noStrike">
              <a:solidFill>
                <a:srgbClr val="444444"/>
              </a:solidFill>
              <a:latin typeface="Arial"/>
            </a:endParaRPr>
          </a:p>
        </p:txBody>
      </p:sp>
      <p:pic>
        <p:nvPicPr>
          <p:cNvPr id="385" name="Picture 2" descr=""/>
          <p:cNvPicPr/>
          <p:nvPr/>
        </p:nvPicPr>
        <p:blipFill>
          <a:blip r:embed="rId2"/>
          <a:stretch/>
        </p:blipFill>
        <p:spPr>
          <a:xfrm>
            <a:off x="6012720" y="653760"/>
            <a:ext cx="487080" cy="488160"/>
          </a:xfrm>
          <a:prstGeom prst="rect">
            <a:avLst/>
          </a:prstGeom>
          <a:ln>
            <a:noFill/>
          </a:ln>
        </p:spPr>
      </p:pic>
      <p:pic>
        <p:nvPicPr>
          <p:cNvPr id="386" name="Picture 4" descr=""/>
          <p:cNvPicPr/>
          <p:nvPr/>
        </p:nvPicPr>
        <p:blipFill>
          <a:blip r:embed="rId3"/>
          <a:stretch/>
        </p:blipFill>
        <p:spPr>
          <a:xfrm>
            <a:off x="6445440" y="538920"/>
            <a:ext cx="717840" cy="717840"/>
          </a:xfrm>
          <a:prstGeom prst="rect">
            <a:avLst/>
          </a:prstGeom>
          <a:ln>
            <a:noFill/>
          </a:ln>
        </p:spPr>
      </p:pic>
      <p:sp>
        <p:nvSpPr>
          <p:cNvPr id="387" name="CustomShape 2"/>
          <p:cNvSpPr/>
          <p:nvPr/>
        </p:nvSpPr>
        <p:spPr>
          <a:xfrm rot="16200000">
            <a:off x="4326120" y="187848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 rot="16200000">
            <a:off x="4326120" y="345816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 rot="16200000">
            <a:off x="-102960" y="345816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5947560" y="2760480"/>
            <a:ext cx="142956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Hour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1654920" y="4481280"/>
            <a:ext cx="103392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Month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6145200" y="4481280"/>
            <a:ext cx="103392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Day of Week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93" name="CustomShape 8"/>
          <p:cNvSpPr/>
          <p:nvPr/>
        </p:nvSpPr>
        <p:spPr>
          <a:xfrm>
            <a:off x="4669560" y="11502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Hour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4" name="CustomShape 9"/>
          <p:cNvSpPr/>
          <p:nvPr/>
        </p:nvSpPr>
        <p:spPr>
          <a:xfrm>
            <a:off x="4669560" y="28314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Day of Week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5" name="CustomShape 10"/>
          <p:cNvSpPr/>
          <p:nvPr/>
        </p:nvSpPr>
        <p:spPr>
          <a:xfrm>
            <a:off x="266760" y="28314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Month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96" name="CustomShape 11"/>
          <p:cNvSpPr/>
          <p:nvPr/>
        </p:nvSpPr>
        <p:spPr>
          <a:xfrm>
            <a:off x="4618440" y="1176840"/>
            <a:ext cx="4263120" cy="3545280"/>
          </a:xfrm>
          <a:prstGeom prst="rect">
            <a:avLst/>
          </a:prstGeom>
          <a:solidFill>
            <a:schemeClr val="tx2">
              <a:alpha val="72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12"/>
          <p:cNvSpPr/>
          <p:nvPr/>
        </p:nvSpPr>
        <p:spPr>
          <a:xfrm>
            <a:off x="208440" y="2909160"/>
            <a:ext cx="4311720" cy="1861200"/>
          </a:xfrm>
          <a:prstGeom prst="rect">
            <a:avLst/>
          </a:prstGeom>
          <a:solidFill>
            <a:schemeClr val="tx2">
              <a:alpha val="72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8" name="Group 13"/>
          <p:cNvGrpSpPr/>
          <p:nvPr/>
        </p:nvGrpSpPr>
        <p:grpSpPr>
          <a:xfrm>
            <a:off x="280800" y="1238400"/>
            <a:ext cx="3860640" cy="1670760"/>
            <a:chOff x="280800" y="1238400"/>
            <a:chExt cx="3860640" cy="1670760"/>
          </a:xfrm>
        </p:grpSpPr>
        <p:pic>
          <p:nvPicPr>
            <p:cNvPr id="399" name="Picture 30" descr=""/>
            <p:cNvPicPr/>
            <p:nvPr/>
          </p:nvPicPr>
          <p:blipFill>
            <a:blip r:embed="rId4"/>
            <a:stretch/>
          </p:blipFill>
          <p:spPr>
            <a:xfrm>
              <a:off x="280800" y="1238400"/>
              <a:ext cx="3860640" cy="16707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00" name="CustomShape 14"/>
            <p:cNvSpPr/>
            <p:nvPr/>
          </p:nvSpPr>
          <p:spPr>
            <a:xfrm>
              <a:off x="1732320" y="1244520"/>
              <a:ext cx="9446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Homicide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01" name="CustomShape 15"/>
          <p:cNvSpPr/>
          <p:nvPr/>
        </p:nvSpPr>
        <p:spPr>
          <a:xfrm>
            <a:off x="266760" y="11502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Season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02" name="CustomShape 16"/>
          <p:cNvSpPr/>
          <p:nvPr/>
        </p:nvSpPr>
        <p:spPr>
          <a:xfrm rot="16200000">
            <a:off x="-102960" y="187848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3" name="CustomShape 17"/>
          <p:cNvSpPr/>
          <p:nvPr/>
        </p:nvSpPr>
        <p:spPr>
          <a:xfrm>
            <a:off x="1577880" y="2760480"/>
            <a:ext cx="111096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Season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4" name="Picture 28" descr=""/>
          <p:cNvPicPr/>
          <p:nvPr/>
        </p:nvPicPr>
        <p:blipFill>
          <a:blip r:embed="rId5"/>
          <a:stretch/>
        </p:blipFill>
        <p:spPr>
          <a:xfrm>
            <a:off x="7398720" y="247680"/>
            <a:ext cx="1411200" cy="8042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42" descr=""/>
          <p:cNvPicPr/>
          <p:nvPr/>
        </p:nvPicPr>
        <p:blipFill>
          <a:blip r:embed="rId1"/>
          <a:stretch/>
        </p:blipFill>
        <p:spPr>
          <a:xfrm>
            <a:off x="274680" y="1229760"/>
            <a:ext cx="8491680" cy="3409920"/>
          </a:xfrm>
          <a:prstGeom prst="rect">
            <a:avLst/>
          </a:prstGeom>
          <a:ln>
            <a:noFill/>
          </a:ln>
        </p:spPr>
      </p:pic>
      <p:sp>
        <p:nvSpPr>
          <p:cNvPr id="406" name="TextShape 1"/>
          <p:cNvSpPr txBox="1"/>
          <p:nvPr/>
        </p:nvSpPr>
        <p:spPr>
          <a:xfrm>
            <a:off x="266760" y="247680"/>
            <a:ext cx="8191080" cy="41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7db8"/>
                </a:solidFill>
                <a:latin typeface="Arial"/>
                <a:ea typeface="Arial"/>
              </a:rPr>
              <a:t>Exploring the Crimes in Chicago Dataset</a:t>
            </a:r>
            <a:endParaRPr b="0" lang="en-US" sz="3000" spc="-1" strike="noStrike">
              <a:solidFill>
                <a:srgbClr val="444444"/>
              </a:solidFill>
              <a:latin typeface="Arial"/>
            </a:endParaRPr>
          </a:p>
        </p:txBody>
      </p:sp>
      <p:pic>
        <p:nvPicPr>
          <p:cNvPr id="407" name="Picture 2" descr=""/>
          <p:cNvPicPr/>
          <p:nvPr/>
        </p:nvPicPr>
        <p:blipFill>
          <a:blip r:embed="rId2"/>
          <a:stretch/>
        </p:blipFill>
        <p:spPr>
          <a:xfrm>
            <a:off x="6012720" y="653760"/>
            <a:ext cx="487080" cy="488160"/>
          </a:xfrm>
          <a:prstGeom prst="rect">
            <a:avLst/>
          </a:prstGeom>
          <a:ln>
            <a:noFill/>
          </a:ln>
        </p:spPr>
      </p:pic>
      <p:pic>
        <p:nvPicPr>
          <p:cNvPr id="408" name="Picture 4" descr=""/>
          <p:cNvPicPr/>
          <p:nvPr/>
        </p:nvPicPr>
        <p:blipFill>
          <a:blip r:embed="rId3"/>
          <a:stretch/>
        </p:blipFill>
        <p:spPr>
          <a:xfrm>
            <a:off x="6445440" y="538920"/>
            <a:ext cx="717840" cy="717840"/>
          </a:xfrm>
          <a:prstGeom prst="rect">
            <a:avLst/>
          </a:prstGeom>
          <a:ln>
            <a:noFill/>
          </a:ln>
        </p:spPr>
      </p:pic>
      <p:sp>
        <p:nvSpPr>
          <p:cNvPr id="409" name="CustomShape 2"/>
          <p:cNvSpPr/>
          <p:nvPr/>
        </p:nvSpPr>
        <p:spPr>
          <a:xfrm rot="16200000">
            <a:off x="4326120" y="345816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 rot="16200000">
            <a:off x="-102960" y="345816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1" name="CustomShape 4"/>
          <p:cNvSpPr/>
          <p:nvPr/>
        </p:nvSpPr>
        <p:spPr>
          <a:xfrm>
            <a:off x="1654920" y="4481280"/>
            <a:ext cx="103392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Month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2" name="CustomShape 5"/>
          <p:cNvSpPr/>
          <p:nvPr/>
        </p:nvSpPr>
        <p:spPr>
          <a:xfrm>
            <a:off x="6145200" y="4481280"/>
            <a:ext cx="103392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Day of Week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13" name="CustomShape 6"/>
          <p:cNvSpPr/>
          <p:nvPr/>
        </p:nvSpPr>
        <p:spPr>
          <a:xfrm>
            <a:off x="4669560" y="28314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Day of Week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4" name="CustomShape 7"/>
          <p:cNvSpPr/>
          <p:nvPr/>
        </p:nvSpPr>
        <p:spPr>
          <a:xfrm>
            <a:off x="266760" y="28314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Month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5" name="CustomShape 8"/>
          <p:cNvSpPr/>
          <p:nvPr/>
        </p:nvSpPr>
        <p:spPr>
          <a:xfrm>
            <a:off x="4455720" y="2909520"/>
            <a:ext cx="4311720" cy="1799280"/>
          </a:xfrm>
          <a:prstGeom prst="rect">
            <a:avLst/>
          </a:prstGeom>
          <a:solidFill>
            <a:schemeClr val="tx2">
              <a:alpha val="72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6" name="Picture 30" descr=""/>
          <p:cNvPicPr/>
          <p:nvPr/>
        </p:nvPicPr>
        <p:blipFill>
          <a:blip r:embed="rId4"/>
          <a:stretch/>
        </p:blipFill>
        <p:spPr>
          <a:xfrm>
            <a:off x="280800" y="1238400"/>
            <a:ext cx="3860640" cy="1670760"/>
          </a:xfrm>
          <a:prstGeom prst="rect">
            <a:avLst/>
          </a:prstGeom>
          <a:ln>
            <a:noFill/>
          </a:ln>
        </p:spPr>
      </p:pic>
      <p:sp>
        <p:nvSpPr>
          <p:cNvPr id="417" name="CustomShape 9"/>
          <p:cNvSpPr/>
          <p:nvPr/>
        </p:nvSpPr>
        <p:spPr>
          <a:xfrm>
            <a:off x="1732320" y="1244520"/>
            <a:ext cx="944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Homicide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8" name="CustomShape 10"/>
          <p:cNvSpPr/>
          <p:nvPr/>
        </p:nvSpPr>
        <p:spPr>
          <a:xfrm>
            <a:off x="266760" y="11502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Season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9" name="CustomShape 11"/>
          <p:cNvSpPr/>
          <p:nvPr/>
        </p:nvSpPr>
        <p:spPr>
          <a:xfrm rot="16200000">
            <a:off x="-102960" y="187848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CustomShape 12"/>
          <p:cNvSpPr/>
          <p:nvPr/>
        </p:nvSpPr>
        <p:spPr>
          <a:xfrm>
            <a:off x="1577880" y="2760480"/>
            <a:ext cx="111096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Season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1" name="CustomShape 13"/>
          <p:cNvSpPr/>
          <p:nvPr/>
        </p:nvSpPr>
        <p:spPr>
          <a:xfrm>
            <a:off x="193680" y="987480"/>
            <a:ext cx="4263120" cy="3708720"/>
          </a:xfrm>
          <a:prstGeom prst="rect">
            <a:avLst/>
          </a:prstGeom>
          <a:solidFill>
            <a:schemeClr val="tx2">
              <a:alpha val="72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2" name="Group 14"/>
          <p:cNvGrpSpPr/>
          <p:nvPr/>
        </p:nvGrpSpPr>
        <p:grpSpPr>
          <a:xfrm>
            <a:off x="4719960" y="1231920"/>
            <a:ext cx="4023000" cy="1676160"/>
            <a:chOff x="4719960" y="1231920"/>
            <a:chExt cx="4023000" cy="1676160"/>
          </a:xfrm>
        </p:grpSpPr>
        <p:pic>
          <p:nvPicPr>
            <p:cNvPr id="423" name="Picture 43" descr=""/>
            <p:cNvPicPr/>
            <p:nvPr/>
          </p:nvPicPr>
          <p:blipFill>
            <a:blip r:embed="rId5"/>
            <a:stretch/>
          </p:blipFill>
          <p:spPr>
            <a:xfrm>
              <a:off x="4719960" y="1231920"/>
              <a:ext cx="4023000" cy="1676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24" name="CustomShape 15"/>
            <p:cNvSpPr/>
            <p:nvPr/>
          </p:nvSpPr>
          <p:spPr>
            <a:xfrm>
              <a:off x="6256440" y="1239480"/>
              <a:ext cx="9446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Arson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25" name="CustomShape 16"/>
          <p:cNvSpPr/>
          <p:nvPr/>
        </p:nvSpPr>
        <p:spPr>
          <a:xfrm>
            <a:off x="4669560" y="11502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Hour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26" name="CustomShape 17"/>
          <p:cNvSpPr/>
          <p:nvPr/>
        </p:nvSpPr>
        <p:spPr>
          <a:xfrm>
            <a:off x="5947560" y="2760480"/>
            <a:ext cx="142956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Hour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7" name="CustomShape 18"/>
          <p:cNvSpPr/>
          <p:nvPr/>
        </p:nvSpPr>
        <p:spPr>
          <a:xfrm rot="16200000">
            <a:off x="4326120" y="187848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8" name="Picture 28" descr=""/>
          <p:cNvPicPr/>
          <p:nvPr/>
        </p:nvPicPr>
        <p:blipFill>
          <a:blip r:embed="rId6"/>
          <a:stretch/>
        </p:blipFill>
        <p:spPr>
          <a:xfrm>
            <a:off x="7398720" y="247680"/>
            <a:ext cx="1411200" cy="8042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4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Picture 42" descr=""/>
          <p:cNvPicPr/>
          <p:nvPr/>
        </p:nvPicPr>
        <p:blipFill>
          <a:blip r:embed="rId1"/>
          <a:stretch/>
        </p:blipFill>
        <p:spPr>
          <a:xfrm>
            <a:off x="274680" y="1229760"/>
            <a:ext cx="8491680" cy="3409920"/>
          </a:xfrm>
          <a:prstGeom prst="rect">
            <a:avLst/>
          </a:prstGeom>
          <a:ln>
            <a:noFill/>
          </a:ln>
        </p:spPr>
      </p:pic>
      <p:sp>
        <p:nvSpPr>
          <p:cNvPr id="430" name="TextShape 1"/>
          <p:cNvSpPr txBox="1"/>
          <p:nvPr/>
        </p:nvSpPr>
        <p:spPr>
          <a:xfrm>
            <a:off x="266760" y="247680"/>
            <a:ext cx="8191080" cy="41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7db8"/>
                </a:solidFill>
                <a:latin typeface="Arial"/>
                <a:ea typeface="Arial"/>
              </a:rPr>
              <a:t>Exploring the Crimes in Chicago Dataset</a:t>
            </a:r>
            <a:endParaRPr b="0" lang="en-US" sz="30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 rot="16200000">
            <a:off x="4326120" y="345816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6145200" y="4481280"/>
            <a:ext cx="103392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Day of Week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3" name="CustomShape 4"/>
          <p:cNvSpPr/>
          <p:nvPr/>
        </p:nvSpPr>
        <p:spPr>
          <a:xfrm>
            <a:off x="4669560" y="28314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Day of Week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4" name="CustomShape 5"/>
          <p:cNvSpPr/>
          <p:nvPr/>
        </p:nvSpPr>
        <p:spPr>
          <a:xfrm>
            <a:off x="4455720" y="2909520"/>
            <a:ext cx="4311720" cy="1799280"/>
          </a:xfrm>
          <a:prstGeom prst="rect">
            <a:avLst/>
          </a:prstGeom>
          <a:solidFill>
            <a:schemeClr val="tx2">
              <a:alpha val="72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5" name="Picture 30" descr=""/>
          <p:cNvPicPr/>
          <p:nvPr/>
        </p:nvPicPr>
        <p:blipFill>
          <a:blip r:embed="rId2"/>
          <a:stretch/>
        </p:blipFill>
        <p:spPr>
          <a:xfrm>
            <a:off x="280800" y="1238400"/>
            <a:ext cx="3860640" cy="1670760"/>
          </a:xfrm>
          <a:prstGeom prst="rect">
            <a:avLst/>
          </a:prstGeom>
          <a:ln>
            <a:noFill/>
          </a:ln>
        </p:spPr>
      </p:pic>
      <p:sp>
        <p:nvSpPr>
          <p:cNvPr id="436" name="CustomShape 6"/>
          <p:cNvSpPr/>
          <p:nvPr/>
        </p:nvSpPr>
        <p:spPr>
          <a:xfrm>
            <a:off x="1732320" y="1244520"/>
            <a:ext cx="944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Homicide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7" name="CustomShape 7"/>
          <p:cNvSpPr/>
          <p:nvPr/>
        </p:nvSpPr>
        <p:spPr>
          <a:xfrm>
            <a:off x="266760" y="11502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Season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8" name="CustomShape 8"/>
          <p:cNvSpPr/>
          <p:nvPr/>
        </p:nvSpPr>
        <p:spPr>
          <a:xfrm rot="16200000">
            <a:off x="-102960" y="187848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CustomShape 9"/>
          <p:cNvSpPr/>
          <p:nvPr/>
        </p:nvSpPr>
        <p:spPr>
          <a:xfrm>
            <a:off x="1577880" y="2760480"/>
            <a:ext cx="111096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Season</a:t>
            </a:r>
            <a:endParaRPr b="0" lang="en-US" sz="800" spc="-1" strike="noStrike">
              <a:latin typeface="Arial"/>
            </a:endParaRPr>
          </a:p>
        </p:txBody>
      </p:sp>
      <p:grpSp>
        <p:nvGrpSpPr>
          <p:cNvPr id="440" name="Group 10"/>
          <p:cNvGrpSpPr/>
          <p:nvPr/>
        </p:nvGrpSpPr>
        <p:grpSpPr>
          <a:xfrm>
            <a:off x="4719960" y="1231920"/>
            <a:ext cx="4023000" cy="1676160"/>
            <a:chOff x="4719960" y="1231920"/>
            <a:chExt cx="4023000" cy="1676160"/>
          </a:xfrm>
        </p:grpSpPr>
        <p:pic>
          <p:nvPicPr>
            <p:cNvPr id="441" name="Picture 43" descr=""/>
            <p:cNvPicPr/>
            <p:nvPr/>
          </p:nvPicPr>
          <p:blipFill>
            <a:blip r:embed="rId3"/>
            <a:stretch/>
          </p:blipFill>
          <p:spPr>
            <a:xfrm>
              <a:off x="4719960" y="1231920"/>
              <a:ext cx="4023000" cy="1676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42" name="CustomShape 11"/>
            <p:cNvSpPr/>
            <p:nvPr/>
          </p:nvSpPr>
          <p:spPr>
            <a:xfrm>
              <a:off x="6256440" y="1239480"/>
              <a:ext cx="9446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Arson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43" name="CustomShape 12"/>
          <p:cNvSpPr/>
          <p:nvPr/>
        </p:nvSpPr>
        <p:spPr>
          <a:xfrm>
            <a:off x="4669560" y="11502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Hour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5947560" y="2760480"/>
            <a:ext cx="142956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Hour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 rot="16200000">
            <a:off x="4326120" y="187848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193680" y="987480"/>
            <a:ext cx="8610480" cy="1920240"/>
          </a:xfrm>
          <a:prstGeom prst="rect">
            <a:avLst/>
          </a:prstGeom>
          <a:solidFill>
            <a:schemeClr val="tx2">
              <a:alpha val="72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7" name="Picture 2" descr=""/>
          <p:cNvPicPr/>
          <p:nvPr/>
        </p:nvPicPr>
        <p:blipFill>
          <a:blip r:embed="rId4"/>
          <a:stretch/>
        </p:blipFill>
        <p:spPr>
          <a:xfrm>
            <a:off x="6012720" y="653760"/>
            <a:ext cx="487080" cy="488160"/>
          </a:xfrm>
          <a:prstGeom prst="rect">
            <a:avLst/>
          </a:prstGeom>
          <a:ln>
            <a:noFill/>
          </a:ln>
        </p:spPr>
      </p:pic>
      <p:pic>
        <p:nvPicPr>
          <p:cNvPr id="448" name="Picture 4" descr=""/>
          <p:cNvPicPr/>
          <p:nvPr/>
        </p:nvPicPr>
        <p:blipFill>
          <a:blip r:embed="rId5"/>
          <a:stretch/>
        </p:blipFill>
        <p:spPr>
          <a:xfrm>
            <a:off x="6445440" y="538920"/>
            <a:ext cx="717840" cy="717840"/>
          </a:xfrm>
          <a:prstGeom prst="rect">
            <a:avLst/>
          </a:prstGeom>
          <a:ln>
            <a:noFill/>
          </a:ln>
        </p:spPr>
      </p:pic>
      <p:grpSp>
        <p:nvGrpSpPr>
          <p:cNvPr id="449" name="Group 16"/>
          <p:cNvGrpSpPr/>
          <p:nvPr/>
        </p:nvGrpSpPr>
        <p:grpSpPr>
          <a:xfrm>
            <a:off x="274680" y="2961720"/>
            <a:ext cx="3844800" cy="1657080"/>
            <a:chOff x="274680" y="2961720"/>
            <a:chExt cx="3844800" cy="1657080"/>
          </a:xfrm>
        </p:grpSpPr>
        <p:pic>
          <p:nvPicPr>
            <p:cNvPr id="450" name="Picture 32" descr=""/>
            <p:cNvPicPr/>
            <p:nvPr/>
          </p:nvPicPr>
          <p:blipFill>
            <a:blip r:embed="rId6"/>
            <a:stretch/>
          </p:blipFill>
          <p:spPr>
            <a:xfrm>
              <a:off x="274680" y="2963880"/>
              <a:ext cx="3844800" cy="1654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51" name="CustomShape 17"/>
            <p:cNvSpPr/>
            <p:nvPr/>
          </p:nvSpPr>
          <p:spPr>
            <a:xfrm>
              <a:off x="1732320" y="2961720"/>
              <a:ext cx="9446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Gambling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52" name="CustomShape 18"/>
          <p:cNvSpPr/>
          <p:nvPr/>
        </p:nvSpPr>
        <p:spPr>
          <a:xfrm>
            <a:off x="266760" y="28314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Month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3" name="CustomShape 19"/>
          <p:cNvSpPr/>
          <p:nvPr/>
        </p:nvSpPr>
        <p:spPr>
          <a:xfrm rot="16200000">
            <a:off x="-102960" y="345816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4" name="CustomShape 20"/>
          <p:cNvSpPr/>
          <p:nvPr/>
        </p:nvSpPr>
        <p:spPr>
          <a:xfrm>
            <a:off x="1654920" y="4481280"/>
            <a:ext cx="103392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Month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5" name="Picture 35" descr=""/>
          <p:cNvPicPr/>
          <p:nvPr/>
        </p:nvPicPr>
        <p:blipFill>
          <a:blip r:embed="rId7"/>
          <a:stretch/>
        </p:blipFill>
        <p:spPr>
          <a:xfrm>
            <a:off x="7398720" y="247680"/>
            <a:ext cx="1411200" cy="8042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Picture 42" descr=""/>
          <p:cNvPicPr/>
          <p:nvPr/>
        </p:nvPicPr>
        <p:blipFill>
          <a:blip r:embed="rId1"/>
          <a:stretch/>
        </p:blipFill>
        <p:spPr>
          <a:xfrm>
            <a:off x="274680" y="1229760"/>
            <a:ext cx="8491680" cy="3409920"/>
          </a:xfrm>
          <a:prstGeom prst="rect">
            <a:avLst/>
          </a:prstGeom>
          <a:ln>
            <a:noFill/>
          </a:ln>
        </p:spPr>
      </p:pic>
      <p:sp>
        <p:nvSpPr>
          <p:cNvPr id="457" name="TextShape 1"/>
          <p:cNvSpPr txBox="1"/>
          <p:nvPr/>
        </p:nvSpPr>
        <p:spPr>
          <a:xfrm>
            <a:off x="266760" y="247680"/>
            <a:ext cx="8191080" cy="415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000" spc="-1" strike="noStrike">
                <a:solidFill>
                  <a:srgbClr val="007db8"/>
                </a:solidFill>
                <a:latin typeface="Arial"/>
                <a:ea typeface="Arial"/>
              </a:rPr>
              <a:t>Exploring the Crimes in Chicago Dataset</a:t>
            </a:r>
            <a:endParaRPr b="0" lang="en-US" sz="3000" spc="-1" strike="noStrike">
              <a:solidFill>
                <a:srgbClr val="444444"/>
              </a:solidFill>
              <a:latin typeface="Arial"/>
            </a:endParaRPr>
          </a:p>
        </p:txBody>
      </p:sp>
      <p:pic>
        <p:nvPicPr>
          <p:cNvPr id="458" name="Picture 30" descr=""/>
          <p:cNvPicPr/>
          <p:nvPr/>
        </p:nvPicPr>
        <p:blipFill>
          <a:blip r:embed="rId2"/>
          <a:stretch/>
        </p:blipFill>
        <p:spPr>
          <a:xfrm>
            <a:off x="280800" y="1238400"/>
            <a:ext cx="3860640" cy="1670760"/>
          </a:xfrm>
          <a:prstGeom prst="rect">
            <a:avLst/>
          </a:prstGeom>
          <a:ln>
            <a:noFill/>
          </a:ln>
        </p:spPr>
      </p:pic>
      <p:sp>
        <p:nvSpPr>
          <p:cNvPr id="459" name="CustomShape 2"/>
          <p:cNvSpPr/>
          <p:nvPr/>
        </p:nvSpPr>
        <p:spPr>
          <a:xfrm>
            <a:off x="1732320" y="1244520"/>
            <a:ext cx="944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Homicide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266760" y="11502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Season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 rot="16200000">
            <a:off x="-102960" y="187848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2" name="CustomShape 5"/>
          <p:cNvSpPr/>
          <p:nvPr/>
        </p:nvSpPr>
        <p:spPr>
          <a:xfrm>
            <a:off x="1577880" y="2760480"/>
            <a:ext cx="111096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Season</a:t>
            </a:r>
            <a:endParaRPr b="0" lang="en-US" sz="800" spc="-1" strike="noStrike">
              <a:latin typeface="Arial"/>
            </a:endParaRPr>
          </a:p>
        </p:txBody>
      </p:sp>
      <p:grpSp>
        <p:nvGrpSpPr>
          <p:cNvPr id="463" name="Group 6"/>
          <p:cNvGrpSpPr/>
          <p:nvPr/>
        </p:nvGrpSpPr>
        <p:grpSpPr>
          <a:xfrm>
            <a:off x="4719960" y="1231920"/>
            <a:ext cx="4023000" cy="1676160"/>
            <a:chOff x="4719960" y="1231920"/>
            <a:chExt cx="4023000" cy="1676160"/>
          </a:xfrm>
        </p:grpSpPr>
        <p:pic>
          <p:nvPicPr>
            <p:cNvPr id="464" name="Picture 43" descr=""/>
            <p:cNvPicPr/>
            <p:nvPr/>
          </p:nvPicPr>
          <p:blipFill>
            <a:blip r:embed="rId3"/>
            <a:stretch/>
          </p:blipFill>
          <p:spPr>
            <a:xfrm>
              <a:off x="4719960" y="1231920"/>
              <a:ext cx="4023000" cy="1676160"/>
            </a:xfrm>
            <a:prstGeom prst="rect">
              <a:avLst/>
            </a:prstGeom>
            <a:ln>
              <a:noFill/>
            </a:ln>
          </p:spPr>
        </p:pic>
        <p:sp>
          <p:nvSpPr>
            <p:cNvPr id="465" name="CustomShape 7"/>
            <p:cNvSpPr/>
            <p:nvPr/>
          </p:nvSpPr>
          <p:spPr>
            <a:xfrm>
              <a:off x="6256440" y="1239480"/>
              <a:ext cx="9446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Arson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66" name="CustomShape 8"/>
          <p:cNvSpPr/>
          <p:nvPr/>
        </p:nvSpPr>
        <p:spPr>
          <a:xfrm>
            <a:off x="4669560" y="11502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Hour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67" name="CustomShape 9"/>
          <p:cNvSpPr/>
          <p:nvPr/>
        </p:nvSpPr>
        <p:spPr>
          <a:xfrm>
            <a:off x="5947560" y="2760480"/>
            <a:ext cx="142956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Hour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CustomShape 10"/>
          <p:cNvSpPr/>
          <p:nvPr/>
        </p:nvSpPr>
        <p:spPr>
          <a:xfrm rot="16200000">
            <a:off x="4326120" y="187848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9" name="CustomShape 11"/>
          <p:cNvSpPr/>
          <p:nvPr/>
        </p:nvSpPr>
        <p:spPr>
          <a:xfrm>
            <a:off x="193680" y="987480"/>
            <a:ext cx="8610480" cy="1920240"/>
          </a:xfrm>
          <a:prstGeom prst="rect">
            <a:avLst/>
          </a:prstGeom>
          <a:solidFill>
            <a:schemeClr val="tx2">
              <a:alpha val="72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0" name="Picture 2" descr=""/>
          <p:cNvPicPr/>
          <p:nvPr/>
        </p:nvPicPr>
        <p:blipFill>
          <a:blip r:embed="rId4"/>
          <a:stretch/>
        </p:blipFill>
        <p:spPr>
          <a:xfrm>
            <a:off x="6012720" y="653760"/>
            <a:ext cx="487080" cy="488160"/>
          </a:xfrm>
          <a:prstGeom prst="rect">
            <a:avLst/>
          </a:prstGeom>
          <a:ln>
            <a:noFill/>
          </a:ln>
        </p:spPr>
      </p:pic>
      <p:pic>
        <p:nvPicPr>
          <p:cNvPr id="471" name="Picture 4" descr=""/>
          <p:cNvPicPr/>
          <p:nvPr/>
        </p:nvPicPr>
        <p:blipFill>
          <a:blip r:embed="rId5"/>
          <a:stretch/>
        </p:blipFill>
        <p:spPr>
          <a:xfrm>
            <a:off x="6445440" y="538920"/>
            <a:ext cx="717840" cy="717840"/>
          </a:xfrm>
          <a:prstGeom prst="rect">
            <a:avLst/>
          </a:prstGeom>
          <a:ln>
            <a:noFill/>
          </a:ln>
        </p:spPr>
      </p:pic>
      <p:grpSp>
        <p:nvGrpSpPr>
          <p:cNvPr id="472" name="Group 12"/>
          <p:cNvGrpSpPr/>
          <p:nvPr/>
        </p:nvGrpSpPr>
        <p:grpSpPr>
          <a:xfrm>
            <a:off x="274680" y="2961720"/>
            <a:ext cx="3844800" cy="1657080"/>
            <a:chOff x="274680" y="2961720"/>
            <a:chExt cx="3844800" cy="1657080"/>
          </a:xfrm>
        </p:grpSpPr>
        <p:pic>
          <p:nvPicPr>
            <p:cNvPr id="473" name="Picture 32" descr=""/>
            <p:cNvPicPr/>
            <p:nvPr/>
          </p:nvPicPr>
          <p:blipFill>
            <a:blip r:embed="rId6"/>
            <a:stretch/>
          </p:blipFill>
          <p:spPr>
            <a:xfrm>
              <a:off x="274680" y="2963880"/>
              <a:ext cx="3844800" cy="1654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474" name="CustomShape 13"/>
            <p:cNvSpPr/>
            <p:nvPr/>
          </p:nvSpPr>
          <p:spPr>
            <a:xfrm>
              <a:off x="1732320" y="2961720"/>
              <a:ext cx="9446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Gambling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75" name="CustomShape 14"/>
          <p:cNvSpPr/>
          <p:nvPr/>
        </p:nvSpPr>
        <p:spPr>
          <a:xfrm>
            <a:off x="266760" y="28314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Month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76" name="CustomShape 15"/>
          <p:cNvSpPr/>
          <p:nvPr/>
        </p:nvSpPr>
        <p:spPr>
          <a:xfrm rot="16200000">
            <a:off x="-102960" y="345816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7" name="CustomShape 16"/>
          <p:cNvSpPr/>
          <p:nvPr/>
        </p:nvSpPr>
        <p:spPr>
          <a:xfrm>
            <a:off x="1654920" y="4481280"/>
            <a:ext cx="103392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Month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78" name="CustomShape 17"/>
          <p:cNvSpPr/>
          <p:nvPr/>
        </p:nvSpPr>
        <p:spPr>
          <a:xfrm>
            <a:off x="207720" y="2909520"/>
            <a:ext cx="4311720" cy="1799280"/>
          </a:xfrm>
          <a:prstGeom prst="rect">
            <a:avLst/>
          </a:prstGeom>
          <a:solidFill>
            <a:schemeClr val="tx2">
              <a:alpha val="72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79" name="Group 18"/>
          <p:cNvGrpSpPr/>
          <p:nvPr/>
        </p:nvGrpSpPr>
        <p:grpSpPr>
          <a:xfrm>
            <a:off x="4708800" y="2908800"/>
            <a:ext cx="4033440" cy="1747800"/>
            <a:chOff x="4708800" y="2908800"/>
            <a:chExt cx="4033440" cy="1747800"/>
          </a:xfrm>
        </p:grpSpPr>
        <p:pic>
          <p:nvPicPr>
            <p:cNvPr id="480" name="Picture 36" descr=""/>
            <p:cNvPicPr/>
            <p:nvPr/>
          </p:nvPicPr>
          <p:blipFill>
            <a:blip r:embed="rId7"/>
            <a:stretch/>
          </p:blipFill>
          <p:spPr>
            <a:xfrm>
              <a:off x="4708800" y="2954520"/>
              <a:ext cx="4033440" cy="1702080"/>
            </a:xfrm>
            <a:prstGeom prst="rect">
              <a:avLst/>
            </a:prstGeom>
            <a:ln>
              <a:noFill/>
            </a:ln>
          </p:spPr>
        </p:pic>
        <p:sp>
          <p:nvSpPr>
            <p:cNvPr id="481" name="CustomShape 19"/>
            <p:cNvSpPr/>
            <p:nvPr/>
          </p:nvSpPr>
          <p:spPr>
            <a:xfrm>
              <a:off x="6197400" y="2908800"/>
              <a:ext cx="110952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</a:rPr>
                <a:t>Prostitution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82" name="CustomShape 20"/>
          <p:cNvSpPr/>
          <p:nvPr/>
        </p:nvSpPr>
        <p:spPr>
          <a:xfrm>
            <a:off x="4669560" y="2831400"/>
            <a:ext cx="1429560" cy="242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44444"/>
                </a:solidFill>
                <a:latin typeface="Arial"/>
              </a:rPr>
              <a:t>Day of Week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83" name="CustomShape 21"/>
          <p:cNvSpPr/>
          <p:nvPr/>
        </p:nvSpPr>
        <p:spPr>
          <a:xfrm rot="16200000">
            <a:off x="4326120" y="3458160"/>
            <a:ext cx="75204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Count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4" name="CustomShape 22"/>
          <p:cNvSpPr/>
          <p:nvPr/>
        </p:nvSpPr>
        <p:spPr>
          <a:xfrm>
            <a:off x="6145200" y="4481280"/>
            <a:ext cx="1033920" cy="212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808080"/>
                </a:solidFill>
                <a:latin typeface="Arial"/>
              </a:rPr>
              <a:t>Day of Week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5" name="Picture 45" descr=""/>
          <p:cNvPicPr/>
          <p:nvPr/>
        </p:nvPicPr>
        <p:blipFill>
          <a:blip r:embed="rId8"/>
          <a:stretch/>
        </p:blipFill>
        <p:spPr>
          <a:xfrm>
            <a:off x="7398720" y="247680"/>
            <a:ext cx="1411200" cy="8042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Outline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487" name="TextShape 2"/>
          <p:cNvSpPr txBox="1"/>
          <p:nvPr/>
        </p:nvSpPr>
        <p:spPr>
          <a:xfrm>
            <a:off x="271440" y="1200240"/>
            <a:ext cx="7957800" cy="326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Motivation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Predicting future crimes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Exploring the Crimes in Chicago dataset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Feature extraction- what could help us predict future crimes?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Prediction model- Training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Prediction model- Evaluation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Conclusions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8" name="Picture 2" descr=""/>
          <p:cNvPicPr/>
          <p:nvPr/>
        </p:nvPicPr>
        <p:blipFill>
          <a:blip r:embed="rId1"/>
          <a:stretch/>
        </p:blipFill>
        <p:spPr>
          <a:xfrm>
            <a:off x="5571360" y="3007080"/>
            <a:ext cx="2657880" cy="146268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Feature Extraction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490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What could help us predict future crime counts?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1" name="TextShape 3"/>
          <p:cNvSpPr txBox="1"/>
          <p:nvPr/>
        </p:nvSpPr>
        <p:spPr>
          <a:xfrm>
            <a:off x="271440" y="1314360"/>
            <a:ext cx="7957800" cy="315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Season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Month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Day of week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Day of month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Weather- temperature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Holidays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Is-weekend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2" name="Picture 4" descr=""/>
          <p:cNvPicPr/>
          <p:nvPr/>
        </p:nvPicPr>
        <p:blipFill>
          <a:blip r:embed="rId1"/>
          <a:stretch/>
        </p:blipFill>
        <p:spPr>
          <a:xfrm>
            <a:off x="6996240" y="247680"/>
            <a:ext cx="1461600" cy="8042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Outline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494" name="TextShape 2"/>
          <p:cNvSpPr txBox="1"/>
          <p:nvPr/>
        </p:nvSpPr>
        <p:spPr>
          <a:xfrm>
            <a:off x="271440" y="1200240"/>
            <a:ext cx="7957800" cy="326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Motivation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Predicting future crimes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Exploring the Crimes in Chicago dataset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Feature extraction- what could help us predict future crimes?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Prediction model- Training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Prediction model- Evaluation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Conclusions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5" name="Picture 2" descr=""/>
          <p:cNvPicPr/>
          <p:nvPr/>
        </p:nvPicPr>
        <p:blipFill>
          <a:blip r:embed="rId1"/>
          <a:stretch/>
        </p:blipFill>
        <p:spPr>
          <a:xfrm>
            <a:off x="5614200" y="3031560"/>
            <a:ext cx="2615040" cy="143856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21000" y="372240"/>
            <a:ext cx="7797240" cy="27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Museo Sans For Dell"/>
              </a:rPr>
              <a:t>What if,</a:t>
            </a:r>
            <a:br/>
            <a:r>
              <a:rPr b="0" lang="en-US" sz="4000" spc="-1" strike="noStrike">
                <a:solidFill>
                  <a:srgbClr val="ffffff"/>
                </a:solidFill>
                <a:latin typeface="Arial"/>
                <a:ea typeface="Museo Sans For Dell"/>
              </a:rPr>
              <a:t>we could advise the police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Museo Sans For Dell"/>
              </a:rPr>
              <a:t>where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Museo Sans For Dell"/>
              </a:rPr>
              <a:t> and </a:t>
            </a:r>
            <a:r>
              <a:rPr b="1" lang="en-US" sz="4000" spc="-1" strike="noStrike">
                <a:solidFill>
                  <a:srgbClr val="ffffff"/>
                </a:solidFill>
                <a:latin typeface="Arial"/>
                <a:ea typeface="Museo Sans For Dell"/>
              </a:rPr>
              <a:t>when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Museo Sans For Dell"/>
              </a:rPr>
              <a:t>to allocate their resources,</a:t>
            </a:r>
            <a:br/>
            <a:r>
              <a:rPr b="0" lang="en-US" sz="4000" spc="-1" strike="noStrike">
                <a:solidFill>
                  <a:srgbClr val="ffffff"/>
                </a:solidFill>
                <a:latin typeface="Arial"/>
                <a:ea typeface="Museo Sans For Dell"/>
              </a:rPr>
              <a:t>in order to prevent future crimes?</a:t>
            </a:r>
            <a:endParaRPr b="0" lang="en-US" sz="4000" spc="-1" strike="noStrike">
              <a:latin typeface="Arial"/>
            </a:endParaRPr>
          </a:p>
        </p:txBody>
      </p:sp>
    </p:spTree>
  </p:cSld>
  <p:transition spd="med">
    <p:wipe dir="r"/>
  </p:transition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Prediction Model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Linear Regression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8" name="TextShape 3"/>
          <p:cNvSpPr txBox="1"/>
          <p:nvPr/>
        </p:nvSpPr>
        <p:spPr>
          <a:xfrm>
            <a:off x="271440" y="1314360"/>
            <a:ext cx="7957800" cy="315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Linear Regression- a linear approach for modeling the relationship between a scalar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dependent variable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and one or more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explanatory variables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CustomShape 4"/>
          <p:cNvSpPr/>
          <p:nvPr/>
        </p:nvSpPr>
        <p:spPr>
          <a:xfrm>
            <a:off x="826560" y="2618640"/>
            <a:ext cx="241380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Dependent Variable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Crime Count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0" name="CustomShape 5"/>
          <p:cNvSpPr/>
          <p:nvPr/>
        </p:nvSpPr>
        <p:spPr>
          <a:xfrm>
            <a:off x="5484240" y="2618640"/>
            <a:ext cx="26409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Explanatory Variables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Extracted Features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1" name="CustomShape 6"/>
          <p:cNvSpPr/>
          <p:nvPr/>
        </p:nvSpPr>
        <p:spPr>
          <a:xfrm>
            <a:off x="3846240" y="2912400"/>
            <a:ext cx="1032120" cy="42804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8892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502" name="Picture 8" descr=""/>
          <p:cNvPicPr/>
          <p:nvPr/>
        </p:nvPicPr>
        <p:blipFill>
          <a:blip r:embed="rId1"/>
          <a:stretch/>
        </p:blipFill>
        <p:spPr>
          <a:xfrm>
            <a:off x="7019640" y="247680"/>
            <a:ext cx="1438200" cy="79092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Outline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271440" y="1200240"/>
            <a:ext cx="7957800" cy="326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Motivation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Predicting future crimes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Exploring the Crimes in Chicago dataset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Feature extraction- what could help us predict future crimes?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Prediction model- Training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Prediction model- Evaluation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Conclusions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5" name="Picture 1" descr=""/>
          <p:cNvPicPr/>
          <p:nvPr/>
        </p:nvPicPr>
        <p:blipFill>
          <a:blip r:embed="rId1"/>
          <a:stretch/>
        </p:blipFill>
        <p:spPr>
          <a:xfrm>
            <a:off x="5662800" y="2873160"/>
            <a:ext cx="2566440" cy="159696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Prediction Model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Evaluation Measures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08" name="Picture 5" descr=""/>
          <p:cNvPicPr/>
          <p:nvPr/>
        </p:nvPicPr>
        <p:blipFill>
          <a:blip r:embed="rId1"/>
          <a:stretch/>
        </p:blipFill>
        <p:spPr>
          <a:xfrm>
            <a:off x="2853720" y="1739880"/>
            <a:ext cx="3017160" cy="3068640"/>
          </a:xfrm>
          <a:prstGeom prst="rect">
            <a:avLst/>
          </a:prstGeom>
          <a:ln>
            <a:noFill/>
          </a:ln>
        </p:spPr>
      </p:pic>
      <p:sp>
        <p:nvSpPr>
          <p:cNvPr id="509" name="CustomShape 3"/>
          <p:cNvSpPr/>
          <p:nvPr/>
        </p:nvSpPr>
        <p:spPr>
          <a:xfrm>
            <a:off x="2548080" y="1431720"/>
            <a:ext cx="3628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Predicted Vs. Actual values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6071400" y="2270160"/>
            <a:ext cx="289980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Each point: Crime count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db8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Crime type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db8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Day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db8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Police district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1" name="Picture 8" descr=""/>
          <p:cNvPicPr/>
          <p:nvPr/>
        </p:nvPicPr>
        <p:blipFill>
          <a:blip r:embed="rId2"/>
          <a:stretch/>
        </p:blipFill>
        <p:spPr>
          <a:xfrm>
            <a:off x="7046640" y="246600"/>
            <a:ext cx="1411200" cy="8780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Prediction Model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13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Evaluation Measures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1203840" y="993600"/>
            <a:ext cx="6716880" cy="417204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 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15" name="Picture 4" descr=""/>
          <p:cNvPicPr/>
          <p:nvPr/>
        </p:nvPicPr>
        <p:blipFill>
          <a:blip r:embed="rId2"/>
          <a:stretch/>
        </p:blipFill>
        <p:spPr>
          <a:xfrm>
            <a:off x="7046640" y="246600"/>
            <a:ext cx="1411200" cy="8780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Prediction Model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Preliminary results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18" name="Content Placeholder 5" descr=""/>
          <p:cNvPicPr/>
          <p:nvPr/>
        </p:nvPicPr>
        <p:blipFill>
          <a:blip r:embed="rId1"/>
          <a:stretch/>
        </p:blipFill>
        <p:spPr>
          <a:xfrm>
            <a:off x="2712600" y="1461240"/>
            <a:ext cx="3299040" cy="3329640"/>
          </a:xfrm>
          <a:prstGeom prst="rect">
            <a:avLst/>
          </a:prstGeom>
          <a:ln>
            <a:noFill/>
          </a:ln>
        </p:spPr>
      </p:pic>
      <p:sp>
        <p:nvSpPr>
          <p:cNvPr id="519" name="CustomShape 3"/>
          <p:cNvSpPr/>
          <p:nvPr/>
        </p:nvSpPr>
        <p:spPr>
          <a:xfrm>
            <a:off x="5597280" y="1333800"/>
            <a:ext cx="1822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Test set : 0.565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4444"/>
                </a:solidFill>
                <a:latin typeface="Arial"/>
              </a:rPr>
              <a:t>Train set : 0.573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20" name="Picture 6" descr=""/>
          <p:cNvPicPr/>
          <p:nvPr/>
        </p:nvPicPr>
        <p:blipFill>
          <a:blip r:embed="rId2"/>
          <a:stretch/>
        </p:blipFill>
        <p:spPr>
          <a:xfrm>
            <a:off x="7046640" y="246600"/>
            <a:ext cx="1411200" cy="8780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Outline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271440" y="1200240"/>
            <a:ext cx="7957800" cy="326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Motivation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Predicting future crimes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Exploring the Crimes in Chicago dataset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Feature extraction- what could help us predict future crimes?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Prediction model- Training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Prediction model- Evaluation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Conclusions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3" name="Picture 5" descr=""/>
          <p:cNvPicPr/>
          <p:nvPr/>
        </p:nvPicPr>
        <p:blipFill>
          <a:blip r:embed="rId1"/>
          <a:stretch/>
        </p:blipFill>
        <p:spPr>
          <a:xfrm>
            <a:off x="5571360" y="3007080"/>
            <a:ext cx="2657880" cy="146268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Feature Extraction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25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Time - Series related features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526" name="Content Placeholder 31"/>
          <p:cNvGraphicFramePr/>
          <p:nvPr/>
        </p:nvGraphicFramePr>
        <p:xfrm>
          <a:off x="1323000" y="1229400"/>
          <a:ext cx="6078960" cy="3155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27" name="CustomShape 3"/>
          <p:cNvSpPr/>
          <p:nvPr/>
        </p:nvSpPr>
        <p:spPr>
          <a:xfrm flipH="1">
            <a:off x="1905840" y="1658880"/>
            <a:ext cx="7200" cy="29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2">
                <a:lumMod val="65000"/>
                <a:lumOff val="35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8" name="CustomShape 4"/>
          <p:cNvSpPr/>
          <p:nvPr/>
        </p:nvSpPr>
        <p:spPr>
          <a:xfrm flipH="1">
            <a:off x="4269240" y="2062080"/>
            <a:ext cx="7200" cy="29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2">
                <a:lumMod val="65000"/>
                <a:lumOff val="35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29" name="CustomShape 5"/>
          <p:cNvSpPr/>
          <p:nvPr/>
        </p:nvSpPr>
        <p:spPr>
          <a:xfrm>
            <a:off x="4529520" y="2118240"/>
            <a:ext cx="287640" cy="277560"/>
          </a:xfrm>
          <a:prstGeom prst="ellipse">
            <a:avLst/>
          </a:prstGeom>
          <a:noFill/>
          <a:ln w="12600">
            <a:solidFill>
              <a:schemeClr val="bg2">
                <a:lumMod val="65000"/>
                <a:lumOff val="3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6"/>
          <p:cNvSpPr/>
          <p:nvPr/>
        </p:nvSpPr>
        <p:spPr>
          <a:xfrm>
            <a:off x="1709280" y="1398600"/>
            <a:ext cx="408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af00"/>
                </a:solidFill>
                <a:latin typeface="Arial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1" name="CustomShape 7"/>
          <p:cNvSpPr/>
          <p:nvPr/>
        </p:nvSpPr>
        <p:spPr>
          <a:xfrm>
            <a:off x="4064760" y="1810440"/>
            <a:ext cx="408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af00"/>
                </a:solidFill>
                <a:latin typeface="Arial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2" name="CustomShape 8"/>
          <p:cNvSpPr/>
          <p:nvPr/>
        </p:nvSpPr>
        <p:spPr>
          <a:xfrm flipH="1">
            <a:off x="3088440" y="2098800"/>
            <a:ext cx="7200" cy="29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bg2">
                <a:lumMod val="65000"/>
                <a:lumOff val="35000"/>
              </a:schemeClr>
            </a:solidFill>
            <a:round/>
            <a:tailEnd len="med" type="triangle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33" name="CustomShape 9"/>
          <p:cNvSpPr/>
          <p:nvPr/>
        </p:nvSpPr>
        <p:spPr>
          <a:xfrm>
            <a:off x="2891880" y="1838520"/>
            <a:ext cx="40860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af00"/>
                </a:solidFill>
                <a:latin typeface="Arial"/>
              </a:rPr>
              <a:t>?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34" name="Picture 18" descr=""/>
          <p:cNvPicPr/>
          <p:nvPr/>
        </p:nvPicPr>
        <p:blipFill>
          <a:blip r:embed="rId2"/>
          <a:stretch/>
        </p:blipFill>
        <p:spPr>
          <a:xfrm>
            <a:off x="6996240" y="247680"/>
            <a:ext cx="1461600" cy="8042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Feature Extraction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36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Time - Series related features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7" name="TextShape 3"/>
          <p:cNvSpPr txBox="1"/>
          <p:nvPr/>
        </p:nvSpPr>
        <p:spPr>
          <a:xfrm>
            <a:off x="271440" y="1314360"/>
            <a:ext cx="7957800" cy="315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Autocorrelation-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correlation of the signal with a delayed copy of itself, as function of delay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8" name="Picture 5" descr=""/>
          <p:cNvPicPr/>
          <p:nvPr/>
        </p:nvPicPr>
        <p:blipFill>
          <a:blip r:embed="rId1"/>
          <a:stretch/>
        </p:blipFill>
        <p:spPr>
          <a:xfrm>
            <a:off x="2651760" y="2298600"/>
            <a:ext cx="3421080" cy="2171520"/>
          </a:xfrm>
          <a:prstGeom prst="rect">
            <a:avLst/>
          </a:prstGeom>
          <a:ln>
            <a:noFill/>
          </a:ln>
        </p:spPr>
      </p:pic>
      <p:sp>
        <p:nvSpPr>
          <p:cNvPr id="539" name="CustomShape 4"/>
          <p:cNvSpPr/>
          <p:nvPr/>
        </p:nvSpPr>
        <p:spPr>
          <a:xfrm>
            <a:off x="3828960" y="4470480"/>
            <a:ext cx="106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Arial"/>
              </a:rPr>
              <a:t>Lag [days]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0" name="CustomShape 5"/>
          <p:cNvSpPr/>
          <p:nvPr/>
        </p:nvSpPr>
        <p:spPr>
          <a:xfrm rot="16200000">
            <a:off x="1978200" y="3248280"/>
            <a:ext cx="106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Arial"/>
              </a:rPr>
              <a:t>Correlation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41" name="Picture 10" descr=""/>
          <p:cNvPicPr/>
          <p:nvPr/>
        </p:nvPicPr>
        <p:blipFill>
          <a:blip r:embed="rId2"/>
          <a:stretch/>
        </p:blipFill>
        <p:spPr>
          <a:xfrm>
            <a:off x="6996240" y="247680"/>
            <a:ext cx="1461600" cy="804240"/>
          </a:xfrm>
          <a:prstGeom prst="rect">
            <a:avLst/>
          </a:prstGeom>
          <a:ln>
            <a:noFill/>
          </a:ln>
        </p:spPr>
      </p:pic>
      <p:sp>
        <p:nvSpPr>
          <p:cNvPr id="542" name="CustomShape 6"/>
          <p:cNvSpPr/>
          <p:nvPr/>
        </p:nvSpPr>
        <p:spPr>
          <a:xfrm>
            <a:off x="3592080" y="2349720"/>
            <a:ext cx="115560" cy="2382480"/>
          </a:xfrm>
          <a:prstGeom prst="rect">
            <a:avLst/>
          </a:prstGeom>
          <a:solidFill>
            <a:schemeClr val="bg1">
              <a:alpha val="50000"/>
            </a:schemeClr>
          </a:solidFill>
          <a:ln w="12600">
            <a:solidFill>
              <a:schemeClr val="bg1">
                <a:alpha val="45000"/>
              </a:schemeClr>
            </a:solidFill>
            <a:round/>
          </a:ln>
          <a:effectLst>
            <a:softEdge rad="127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3" name="CustomShape 7"/>
          <p:cNvSpPr/>
          <p:nvPr/>
        </p:nvSpPr>
        <p:spPr>
          <a:xfrm>
            <a:off x="3118320" y="4732560"/>
            <a:ext cx="106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Arial"/>
              </a:rPr>
              <a:t>7 days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4" name="CustomShape 8"/>
          <p:cNvSpPr/>
          <p:nvPr/>
        </p:nvSpPr>
        <p:spPr>
          <a:xfrm>
            <a:off x="4302720" y="2349720"/>
            <a:ext cx="115560" cy="2382480"/>
          </a:xfrm>
          <a:prstGeom prst="rect">
            <a:avLst/>
          </a:prstGeom>
          <a:solidFill>
            <a:schemeClr val="bg1">
              <a:alpha val="50000"/>
            </a:schemeClr>
          </a:solidFill>
          <a:ln w="12600">
            <a:solidFill>
              <a:schemeClr val="bg1">
                <a:alpha val="45000"/>
              </a:schemeClr>
            </a:solidFill>
            <a:round/>
          </a:ln>
          <a:effectLst>
            <a:softEdge rad="127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5" name="CustomShape 9"/>
          <p:cNvSpPr/>
          <p:nvPr/>
        </p:nvSpPr>
        <p:spPr>
          <a:xfrm>
            <a:off x="3828960" y="4732560"/>
            <a:ext cx="106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Arial"/>
              </a:rPr>
              <a:t>14 days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6" name="CustomShape 10"/>
          <p:cNvSpPr/>
          <p:nvPr/>
        </p:nvSpPr>
        <p:spPr>
          <a:xfrm>
            <a:off x="5013360" y="2349720"/>
            <a:ext cx="115560" cy="2382480"/>
          </a:xfrm>
          <a:prstGeom prst="rect">
            <a:avLst/>
          </a:prstGeom>
          <a:solidFill>
            <a:schemeClr val="bg1">
              <a:alpha val="50000"/>
            </a:schemeClr>
          </a:solidFill>
          <a:ln w="12600">
            <a:solidFill>
              <a:schemeClr val="bg1">
                <a:alpha val="45000"/>
              </a:schemeClr>
            </a:solidFill>
            <a:round/>
          </a:ln>
          <a:effectLst>
            <a:softEdge rad="127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7" name="CustomShape 11"/>
          <p:cNvSpPr/>
          <p:nvPr/>
        </p:nvSpPr>
        <p:spPr>
          <a:xfrm>
            <a:off x="4539600" y="4732560"/>
            <a:ext cx="106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Arial"/>
              </a:rPr>
              <a:t>21 days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8" name="CustomShape 12"/>
          <p:cNvSpPr/>
          <p:nvPr/>
        </p:nvSpPr>
        <p:spPr>
          <a:xfrm>
            <a:off x="5730120" y="2349720"/>
            <a:ext cx="115560" cy="2382480"/>
          </a:xfrm>
          <a:prstGeom prst="rect">
            <a:avLst/>
          </a:prstGeom>
          <a:solidFill>
            <a:schemeClr val="bg1">
              <a:alpha val="50000"/>
            </a:schemeClr>
          </a:solidFill>
          <a:ln w="12600">
            <a:solidFill>
              <a:schemeClr val="bg1">
                <a:alpha val="45000"/>
              </a:schemeClr>
            </a:solidFill>
            <a:round/>
          </a:ln>
          <a:effectLst>
            <a:softEdge rad="127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49" name="CustomShape 13"/>
          <p:cNvSpPr/>
          <p:nvPr/>
        </p:nvSpPr>
        <p:spPr>
          <a:xfrm>
            <a:off x="5256720" y="4732560"/>
            <a:ext cx="106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Arial"/>
              </a:rPr>
              <a:t>28 days</a:t>
            </a:r>
            <a:endParaRPr b="0" lang="en-US" sz="1200" spc="-1" strike="noStrike">
              <a:latin typeface="Arial"/>
            </a:endParaRPr>
          </a:p>
        </p:txBody>
      </p:sp>
    </p:spTree>
  </p:cSld>
  <p:transition spd="med">
    <p:wipe dir="r"/>
  </p:transition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Feature Extraction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51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Time - Series related features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2" name="TextShape 3"/>
          <p:cNvSpPr txBox="1"/>
          <p:nvPr/>
        </p:nvSpPr>
        <p:spPr>
          <a:xfrm>
            <a:off x="271440" y="1314360"/>
            <a:ext cx="7957800" cy="315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Autocorrelation-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the correlation of the signal with a delayed copy of itself, as function of delay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CustomShape 4"/>
          <p:cNvSpPr/>
          <p:nvPr/>
        </p:nvSpPr>
        <p:spPr>
          <a:xfrm>
            <a:off x="2047680" y="4310280"/>
            <a:ext cx="106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Arial"/>
              </a:rPr>
              <a:t>Lag [months]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4" name="CustomShape 5"/>
          <p:cNvSpPr/>
          <p:nvPr/>
        </p:nvSpPr>
        <p:spPr>
          <a:xfrm rot="16200000">
            <a:off x="393840" y="3193200"/>
            <a:ext cx="106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Arial"/>
              </a:rPr>
              <a:t>Correlation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5" name="CustomShape 6"/>
          <p:cNvSpPr/>
          <p:nvPr/>
        </p:nvSpPr>
        <p:spPr>
          <a:xfrm>
            <a:off x="1002960" y="2071800"/>
            <a:ext cx="3286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db8"/>
                </a:solidFill>
                <a:latin typeface="Arial"/>
              </a:rPr>
              <a:t>Gambling Autocorrelation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56" name="Picture 12" descr=""/>
          <p:cNvPicPr/>
          <p:nvPr/>
        </p:nvPicPr>
        <p:blipFill>
          <a:blip r:embed="rId1"/>
          <a:stretch/>
        </p:blipFill>
        <p:spPr>
          <a:xfrm>
            <a:off x="1060920" y="2392560"/>
            <a:ext cx="3040200" cy="1873080"/>
          </a:xfrm>
          <a:prstGeom prst="rect">
            <a:avLst/>
          </a:prstGeom>
          <a:ln>
            <a:noFill/>
          </a:ln>
        </p:spPr>
      </p:pic>
      <p:sp>
        <p:nvSpPr>
          <p:cNvPr id="557" name="CustomShape 7"/>
          <p:cNvSpPr/>
          <p:nvPr/>
        </p:nvSpPr>
        <p:spPr>
          <a:xfrm>
            <a:off x="5399640" y="2071800"/>
            <a:ext cx="21927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db8"/>
                </a:solidFill>
                <a:latin typeface="Arial"/>
              </a:rPr>
              <a:t>Gambling Counts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58" name="Picture 15" descr=""/>
          <p:cNvPicPr/>
          <p:nvPr/>
        </p:nvPicPr>
        <p:blipFill>
          <a:blip r:embed="rId2"/>
          <a:stretch/>
        </p:blipFill>
        <p:spPr>
          <a:xfrm>
            <a:off x="4762440" y="2440800"/>
            <a:ext cx="3466800" cy="1752120"/>
          </a:xfrm>
          <a:prstGeom prst="rect">
            <a:avLst/>
          </a:prstGeom>
          <a:ln>
            <a:noFill/>
          </a:ln>
        </p:spPr>
      </p:pic>
      <p:sp>
        <p:nvSpPr>
          <p:cNvPr id="559" name="CustomShape 8"/>
          <p:cNvSpPr/>
          <p:nvPr/>
        </p:nvSpPr>
        <p:spPr>
          <a:xfrm rot="16200000">
            <a:off x="4088880" y="3193200"/>
            <a:ext cx="106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Arial"/>
              </a:rPr>
              <a:t>Count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CustomShape 9"/>
          <p:cNvSpPr/>
          <p:nvPr/>
        </p:nvSpPr>
        <p:spPr>
          <a:xfrm>
            <a:off x="6002280" y="4251960"/>
            <a:ext cx="106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Arial"/>
              </a:rPr>
              <a:t>Month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61" name="Picture 13" descr=""/>
          <p:cNvPicPr/>
          <p:nvPr/>
        </p:nvPicPr>
        <p:blipFill>
          <a:blip r:embed="rId3"/>
          <a:stretch/>
        </p:blipFill>
        <p:spPr>
          <a:xfrm>
            <a:off x="6996240" y="247680"/>
            <a:ext cx="1461600" cy="804240"/>
          </a:xfrm>
          <a:prstGeom prst="rect">
            <a:avLst/>
          </a:prstGeom>
          <a:ln>
            <a:noFill/>
          </a:ln>
        </p:spPr>
      </p:pic>
      <p:sp>
        <p:nvSpPr>
          <p:cNvPr id="562" name="CustomShape 10"/>
          <p:cNvSpPr/>
          <p:nvPr/>
        </p:nvSpPr>
        <p:spPr>
          <a:xfrm>
            <a:off x="1917360" y="2408400"/>
            <a:ext cx="113040" cy="2159640"/>
          </a:xfrm>
          <a:prstGeom prst="rect">
            <a:avLst/>
          </a:prstGeom>
          <a:solidFill>
            <a:schemeClr val="bg1">
              <a:alpha val="50000"/>
            </a:schemeClr>
          </a:solidFill>
          <a:ln w="12600">
            <a:solidFill>
              <a:schemeClr val="bg1">
                <a:alpha val="45000"/>
              </a:schemeClr>
            </a:solidFill>
            <a:round/>
          </a:ln>
          <a:effectLst>
            <a:softEdge rad="127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3" name="CustomShape 11"/>
          <p:cNvSpPr/>
          <p:nvPr/>
        </p:nvSpPr>
        <p:spPr>
          <a:xfrm>
            <a:off x="1441440" y="4567680"/>
            <a:ext cx="106632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44444"/>
                </a:solidFill>
                <a:latin typeface="Arial"/>
              </a:rPr>
              <a:t>12 months</a:t>
            </a:r>
            <a:endParaRPr b="0" lang="en-US" sz="1200" spc="-1" strike="noStrike">
              <a:latin typeface="Arial"/>
            </a:endParaRPr>
          </a:p>
        </p:txBody>
      </p:sp>
    </p:spTree>
  </p:cSld>
  <p:transition spd="med">
    <p:wipe dir="r"/>
  </p:transition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Feature Extraction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65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What could help us predict future crime counts?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6" name="TextShape 3"/>
          <p:cNvSpPr txBox="1"/>
          <p:nvPr/>
        </p:nvSpPr>
        <p:spPr>
          <a:xfrm>
            <a:off x="271440" y="1314360"/>
            <a:ext cx="4031280" cy="315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Season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Month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Day of week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Day of month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Weather- temperature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Holidays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Is-weekend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CustomShape 4"/>
          <p:cNvSpPr/>
          <p:nvPr/>
        </p:nvSpPr>
        <p:spPr>
          <a:xfrm>
            <a:off x="4303080" y="1314360"/>
            <a:ext cx="4031280" cy="31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New features: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Crime Counts of:</a:t>
            </a:r>
            <a:endParaRPr b="0" lang="en-US" sz="2000" spc="-1" strike="noStrike">
              <a:latin typeface="Arial"/>
            </a:endParaRPr>
          </a:p>
          <a:p>
            <a:pPr lvl="1" marL="574560" indent="-23292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7 days before</a:t>
            </a:r>
            <a:endParaRPr b="0" lang="en-US" sz="1800" spc="-1" strike="noStrike">
              <a:latin typeface="Arial"/>
            </a:endParaRPr>
          </a:p>
          <a:p>
            <a:pPr lvl="1" marL="574560" indent="-23292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14 days before</a:t>
            </a:r>
            <a:endParaRPr b="0" lang="en-US" sz="1800" spc="-1" strike="noStrike">
              <a:latin typeface="Arial"/>
            </a:endParaRPr>
          </a:p>
          <a:p>
            <a:pPr lvl="1" marL="574560" indent="-23292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21 days before</a:t>
            </a:r>
            <a:endParaRPr b="0" lang="en-US" sz="1800" spc="-1" strike="noStrike">
              <a:latin typeface="Arial"/>
            </a:endParaRPr>
          </a:p>
          <a:p>
            <a:pPr lvl="1" marL="574560" indent="-23292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28 days before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b="0" lang="en-US" sz="1800" spc="-1" strike="noStrike">
              <a:latin typeface="Arial"/>
            </a:endParaRPr>
          </a:p>
          <a:p>
            <a:pPr lvl="1" marL="574560" indent="-23292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 year before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568" name="Picture 7" descr=""/>
          <p:cNvPicPr/>
          <p:nvPr/>
        </p:nvPicPr>
        <p:blipFill>
          <a:blip r:embed="rId1"/>
          <a:stretch/>
        </p:blipFill>
        <p:spPr>
          <a:xfrm>
            <a:off x="6996240" y="247680"/>
            <a:ext cx="1461600" cy="8042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157" dur="indefinite" restart="never" nodeType="tmRoot">
          <p:childTnLst>
            <p:seq>
              <p:cTn id="1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Outline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271440" y="1200240"/>
            <a:ext cx="7957800" cy="326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Motivation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Predicting future crimes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Exploring the Crimes in Chicago dataset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Feature extraction- what could help us predict future crimes?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Prediction model- Training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Prediction model- Evaluation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r"/>
  </p:transition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Outline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70" name="TextShape 2"/>
          <p:cNvSpPr txBox="1"/>
          <p:nvPr/>
        </p:nvSpPr>
        <p:spPr>
          <a:xfrm>
            <a:off x="271440" y="1200240"/>
            <a:ext cx="7957800" cy="326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Motivation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Predicting future crimes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Exploring the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Crimes in Chicago dataset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Feature extraction- what could help us predict future crimes?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Prediction model- Training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Prediction model- Evaluation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Conclusions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1" name="Picture 5" descr=""/>
          <p:cNvPicPr/>
          <p:nvPr/>
        </p:nvPicPr>
        <p:blipFill>
          <a:blip r:embed="rId1"/>
          <a:stretch/>
        </p:blipFill>
        <p:spPr>
          <a:xfrm>
            <a:off x="5662800" y="2873160"/>
            <a:ext cx="2566440" cy="159696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159" dur="indefinite" restart="never" nodeType="tmRoot">
          <p:childTnLst>
            <p:seq>
              <p:cTn id="1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Content Placeholder 14" descr=""/>
          <p:cNvPicPr/>
          <p:nvPr/>
        </p:nvPicPr>
        <p:blipFill>
          <a:blip r:embed="rId1"/>
          <a:stretch/>
        </p:blipFill>
        <p:spPr>
          <a:xfrm>
            <a:off x="1249560" y="1539000"/>
            <a:ext cx="3283920" cy="3322080"/>
          </a:xfrm>
          <a:prstGeom prst="rect">
            <a:avLst/>
          </a:prstGeom>
          <a:ln>
            <a:noFill/>
          </a:ln>
        </p:spPr>
      </p:pic>
      <p:sp>
        <p:nvSpPr>
          <p:cNvPr id="573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Prediction Model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74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Results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75" name="Content Placeholder 5" descr=""/>
          <p:cNvPicPr/>
          <p:nvPr/>
        </p:nvPicPr>
        <p:blipFill>
          <a:blip r:embed="rId2"/>
          <a:stretch/>
        </p:blipFill>
        <p:spPr>
          <a:xfrm>
            <a:off x="6260040" y="3013920"/>
            <a:ext cx="1649520" cy="1664640"/>
          </a:xfrm>
          <a:prstGeom prst="rect">
            <a:avLst/>
          </a:prstGeom>
          <a:ln>
            <a:noFill/>
          </a:ln>
        </p:spPr>
      </p:pic>
      <p:sp>
        <p:nvSpPr>
          <p:cNvPr id="576" name="CustomShape 3"/>
          <p:cNvSpPr/>
          <p:nvPr/>
        </p:nvSpPr>
        <p:spPr>
          <a:xfrm>
            <a:off x="7598160" y="2885040"/>
            <a:ext cx="1463760" cy="461160"/>
          </a:xfrm>
          <a:prstGeom prst="rect">
            <a:avLst/>
          </a:prstGeom>
          <a:blipFill rotWithShape="0">
            <a:blip r:embed="rId3"/>
            <a:stretch>
              <a:fillRect l="0" t="-1281" r="0" b="-78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 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7" name="CustomShape 4"/>
          <p:cNvSpPr/>
          <p:nvPr/>
        </p:nvSpPr>
        <p:spPr>
          <a:xfrm>
            <a:off x="4012200" y="1481040"/>
            <a:ext cx="2104560" cy="645840"/>
          </a:xfrm>
          <a:prstGeom prst="rect">
            <a:avLst/>
          </a:prstGeom>
          <a:blipFill rotWithShape="0">
            <a:blip r:embed="rId4"/>
            <a:stretch>
              <a:fillRect l="-2312" t="-5627" r="-2017" b="-1413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 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78" name="CustomShape 5"/>
          <p:cNvSpPr/>
          <p:nvPr/>
        </p:nvSpPr>
        <p:spPr>
          <a:xfrm>
            <a:off x="6183720" y="2552760"/>
            <a:ext cx="18021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Preliminary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9" name="CustomShape 6"/>
          <p:cNvSpPr/>
          <p:nvPr/>
        </p:nvSpPr>
        <p:spPr>
          <a:xfrm>
            <a:off x="1644480" y="959040"/>
            <a:ext cx="2494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Time-Series Features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80" name="Picture 12" descr=""/>
          <p:cNvPicPr/>
          <p:nvPr/>
        </p:nvPicPr>
        <p:blipFill>
          <a:blip r:embed="rId5"/>
          <a:stretch/>
        </p:blipFill>
        <p:spPr>
          <a:xfrm>
            <a:off x="7046640" y="246600"/>
            <a:ext cx="1411200" cy="8780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Prediction Model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82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Results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83" name="Content Placeholder 4" descr=""/>
          <p:cNvPicPr/>
          <p:nvPr/>
        </p:nvPicPr>
        <p:blipFill>
          <a:blip r:embed="rId1"/>
          <a:stretch/>
        </p:blipFill>
        <p:spPr>
          <a:xfrm>
            <a:off x="381600" y="1540800"/>
            <a:ext cx="3299040" cy="3344760"/>
          </a:xfrm>
          <a:prstGeom prst="rect">
            <a:avLst/>
          </a:prstGeom>
          <a:ln>
            <a:noFill/>
          </a:ln>
        </p:spPr>
      </p:pic>
      <p:sp>
        <p:nvSpPr>
          <p:cNvPr id="584" name="CustomShape 3"/>
          <p:cNvSpPr/>
          <p:nvPr/>
        </p:nvSpPr>
        <p:spPr>
          <a:xfrm>
            <a:off x="1467360" y="1211040"/>
            <a:ext cx="11228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db8"/>
                </a:solidFill>
                <a:latin typeface="Arial"/>
              </a:rPr>
              <a:t>Theft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5" name="CustomShape 4"/>
          <p:cNvSpPr/>
          <p:nvPr/>
        </p:nvSpPr>
        <p:spPr>
          <a:xfrm>
            <a:off x="3105720" y="1580400"/>
            <a:ext cx="1671480" cy="522720"/>
          </a:xfrm>
          <a:prstGeom prst="rect">
            <a:avLst/>
          </a:prstGeom>
          <a:blipFill rotWithShape="0">
            <a:blip r:embed="rId2"/>
            <a:stretch>
              <a:fillRect l="-1083" t="-2290" r="0" b="-1157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 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86" name="Picture 8" descr=""/>
          <p:cNvPicPr/>
          <p:nvPr/>
        </p:nvPicPr>
        <p:blipFill>
          <a:blip r:embed="rId3"/>
          <a:stretch/>
        </p:blipFill>
        <p:spPr>
          <a:xfrm>
            <a:off x="4687200" y="1537200"/>
            <a:ext cx="3413520" cy="3360240"/>
          </a:xfrm>
          <a:prstGeom prst="rect">
            <a:avLst/>
          </a:prstGeom>
          <a:ln>
            <a:noFill/>
          </a:ln>
        </p:spPr>
      </p:pic>
      <p:sp>
        <p:nvSpPr>
          <p:cNvPr id="587" name="CustomShape 5"/>
          <p:cNvSpPr/>
          <p:nvPr/>
        </p:nvSpPr>
        <p:spPr>
          <a:xfrm>
            <a:off x="7534440" y="1580400"/>
            <a:ext cx="1671480" cy="522720"/>
          </a:xfrm>
          <a:prstGeom prst="rect">
            <a:avLst/>
          </a:prstGeom>
          <a:blipFill rotWithShape="0">
            <a:blip r:embed="rId4"/>
            <a:stretch>
              <a:fillRect l="-1087" t="-2290" r="0" b="-1157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 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88" name="CustomShape 6"/>
          <p:cNvSpPr/>
          <p:nvPr/>
        </p:nvSpPr>
        <p:spPr>
          <a:xfrm>
            <a:off x="5717160" y="1213920"/>
            <a:ext cx="1353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7db8"/>
                </a:solidFill>
                <a:latin typeface="Arial"/>
              </a:rPr>
              <a:t>Prostitution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89" name="Picture 12" descr=""/>
          <p:cNvPicPr/>
          <p:nvPr/>
        </p:nvPicPr>
        <p:blipFill>
          <a:blip r:embed="rId5"/>
          <a:stretch/>
        </p:blipFill>
        <p:spPr>
          <a:xfrm>
            <a:off x="7046640" y="246600"/>
            <a:ext cx="1411200" cy="8780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Picture 14" descr=""/>
          <p:cNvPicPr/>
          <p:nvPr/>
        </p:nvPicPr>
        <p:blipFill>
          <a:blip r:embed="rId1"/>
          <a:stretch/>
        </p:blipFill>
        <p:spPr>
          <a:xfrm>
            <a:off x="4685400" y="1538640"/>
            <a:ext cx="3314520" cy="3322080"/>
          </a:xfrm>
          <a:prstGeom prst="rect">
            <a:avLst/>
          </a:prstGeom>
          <a:ln>
            <a:noFill/>
          </a:ln>
        </p:spPr>
      </p:pic>
      <p:sp>
        <p:nvSpPr>
          <p:cNvPr id="591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Prediction Model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592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Train \ Test Splitting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93" name="Content Placeholder 14" descr=""/>
          <p:cNvPicPr/>
          <p:nvPr/>
        </p:nvPicPr>
        <p:blipFill>
          <a:blip r:embed="rId2"/>
          <a:stretch/>
        </p:blipFill>
        <p:spPr>
          <a:xfrm>
            <a:off x="380880" y="1539000"/>
            <a:ext cx="3283920" cy="3322080"/>
          </a:xfrm>
          <a:prstGeom prst="rect">
            <a:avLst/>
          </a:prstGeom>
          <a:ln>
            <a:noFill/>
          </a:ln>
        </p:spPr>
      </p:pic>
      <p:sp>
        <p:nvSpPr>
          <p:cNvPr id="594" name="CustomShape 3"/>
          <p:cNvSpPr/>
          <p:nvPr/>
        </p:nvSpPr>
        <p:spPr>
          <a:xfrm>
            <a:off x="3129120" y="1539000"/>
            <a:ext cx="1671480" cy="522720"/>
          </a:xfrm>
          <a:prstGeom prst="rect">
            <a:avLst/>
          </a:prstGeom>
          <a:blipFill rotWithShape="0">
            <a:blip r:embed="rId3"/>
            <a:stretch>
              <a:fillRect l="-1083" t="-1157" r="0" b="-1157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 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5" name="CustomShape 4"/>
          <p:cNvSpPr/>
          <p:nvPr/>
        </p:nvSpPr>
        <p:spPr>
          <a:xfrm>
            <a:off x="1032120" y="1035720"/>
            <a:ext cx="181728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7db8"/>
                </a:solidFill>
                <a:latin typeface="Arial"/>
              </a:rPr>
              <a:t>Train </a:t>
            </a:r>
            <a:r>
              <a:rPr b="1" lang="en-US" sz="1600" spc="-1" strike="noStrike">
                <a:solidFill>
                  <a:srgbClr val="007db8"/>
                </a:solidFill>
                <a:latin typeface="Arial"/>
              </a:rPr>
              <a:t>2014-2015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7db8"/>
                </a:solidFill>
                <a:latin typeface="Arial"/>
              </a:rPr>
              <a:t>Test 2016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6" name="CustomShape 5"/>
          <p:cNvSpPr/>
          <p:nvPr/>
        </p:nvSpPr>
        <p:spPr>
          <a:xfrm>
            <a:off x="7422120" y="1539000"/>
            <a:ext cx="1671480" cy="522720"/>
          </a:xfrm>
          <a:prstGeom prst="rect">
            <a:avLst/>
          </a:prstGeom>
          <a:blipFill rotWithShape="0">
            <a:blip r:embed="rId4"/>
            <a:stretch>
              <a:fillRect l="-1087" t="-1157" r="0" b="-1157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latin typeface="Arial"/>
              </a:rPr>
              <a:t> 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97" name="CustomShape 6"/>
          <p:cNvSpPr/>
          <p:nvPr/>
        </p:nvSpPr>
        <p:spPr>
          <a:xfrm>
            <a:off x="5338080" y="1035720"/>
            <a:ext cx="173772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7db8"/>
                </a:solidFill>
                <a:latin typeface="Arial"/>
              </a:rPr>
              <a:t>Train </a:t>
            </a:r>
            <a:r>
              <a:rPr b="1" lang="en-US" sz="1600" spc="-1" strike="noStrike">
                <a:solidFill>
                  <a:srgbClr val="007db8"/>
                </a:solidFill>
                <a:latin typeface="Arial"/>
              </a:rPr>
              <a:t>2012-2015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7db8"/>
                </a:solidFill>
                <a:latin typeface="Arial"/>
              </a:rPr>
              <a:t>Test 2016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98" name="Picture 15" descr=""/>
          <p:cNvPicPr/>
          <p:nvPr/>
        </p:nvPicPr>
        <p:blipFill>
          <a:blip r:embed="rId5"/>
          <a:stretch/>
        </p:blipFill>
        <p:spPr>
          <a:xfrm>
            <a:off x="7046640" y="246600"/>
            <a:ext cx="1411200" cy="87804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Outline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600" name="TextShape 2"/>
          <p:cNvSpPr txBox="1"/>
          <p:nvPr/>
        </p:nvSpPr>
        <p:spPr>
          <a:xfrm>
            <a:off x="271440" y="1200240"/>
            <a:ext cx="7957800" cy="326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Motivation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Predicting future crimes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Exploring the Crimes in Chicago dataset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Feature extraction- what could help us predict future crimes?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Prediction model- Training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Prediction model- Evaluation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r"/>
  </p:transition>
  <p:timing>
    <p:tnLst>
      <p:par>
        <p:cTn id="191" dur="indefinite" restart="never" nodeType="tmRoot">
          <p:childTnLst>
            <p:seq>
              <p:cTn id="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Conclusions- Cyber Domain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602" name="TextShape 2"/>
          <p:cNvSpPr txBox="1"/>
          <p:nvPr/>
        </p:nvSpPr>
        <p:spPr>
          <a:xfrm>
            <a:off x="271440" y="1314360"/>
            <a:ext cx="7957800" cy="315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Predictions depend on the crime type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Training data- as much as we can?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Time window- depends on the amount of crimes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Autocorrelation to find significant lags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r"/>
  </p:transition>
  <p:timing>
    <p:tnLst>
      <p:par>
        <p:cTn id="193" dur="indefinite" restart="never" nodeType="tmRoot">
          <p:childTnLst>
            <p:seq>
              <p:cTn id="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med">
    <p:wipe dir="r"/>
  </p:transition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Motivation- Cyber Attack Prediction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Goal- make predictions about future cyber attacks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0" name="TextShape 3"/>
          <p:cNvSpPr txBox="1"/>
          <p:nvPr/>
        </p:nvSpPr>
        <p:spPr>
          <a:xfrm>
            <a:off x="271440" y="1314360"/>
            <a:ext cx="8308800" cy="315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Which data we need to collect?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74560" indent="-23292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Characteristics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74560" indent="-23292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Historical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74560" indent="-23292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Records amount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Informative features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Time resolution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r"/>
  </p:transition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Motivation- Cyber Vs. Crime Prediction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22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Goal- make predictions about future crimes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TextShape 3"/>
          <p:cNvSpPr txBox="1"/>
          <p:nvPr/>
        </p:nvSpPr>
        <p:spPr>
          <a:xfrm>
            <a:off x="271440" y="1314360"/>
            <a:ext cx="7957800" cy="315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Similarities between Cyber and Crime domains: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24" name="Table 4"/>
          <p:cNvGraphicFramePr/>
          <p:nvPr/>
        </p:nvGraphicFramePr>
        <p:xfrm>
          <a:off x="298440" y="1876320"/>
          <a:ext cx="8127720" cy="1482840"/>
        </p:xfrm>
        <a:graphic>
          <a:graphicData uri="http://schemas.openxmlformats.org/drawingml/2006/table">
            <a:tbl>
              <a:tblPr/>
              <a:tblGrid>
                <a:gridCol w="4063680"/>
                <a:gridCol w="4064040"/>
              </a:tblGrid>
              <a:tr h="375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Cyber Domain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38160">
                      <a:solidFill>
                        <a:srgbClr val="444444"/>
                      </a:solidFill>
                    </a:lnB>
                    <a:solidFill>
                      <a:srgbClr val="007db8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000" spc="-1" strike="noStrike">
                          <a:solidFill>
                            <a:srgbClr val="444444"/>
                          </a:solidFill>
                          <a:latin typeface="Arial"/>
                        </a:rPr>
                        <a:t>Crime Domain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38160">
                      <a:solidFill>
                        <a:srgbClr val="444444"/>
                      </a:solidFill>
                    </a:lnB>
                    <a:solidFill>
                      <a:srgbClr val="007db8"/>
                    </a:solidFill>
                  </a:tcPr>
                </a:tc>
              </a:tr>
              <a:tr h="375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Cyber attack category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ccd7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Crime category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ccd7e6"/>
                    </a:solidFill>
                  </a:tcPr>
                </a:tc>
              </a:tr>
              <a:tr h="375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Timely information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Timely information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e7ecf2"/>
                    </a:solidFill>
                  </a:tcPr>
                </a:tc>
              </a:tr>
              <a:tr h="375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Organizational sector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ccd7e6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Geographical region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444444"/>
                      </a:solidFill>
                    </a:lnL>
                    <a:lnR w="12240">
                      <a:solidFill>
                        <a:srgbClr val="444444"/>
                      </a:solidFill>
                    </a:lnR>
                    <a:lnT w="12240">
                      <a:solidFill>
                        <a:srgbClr val="444444"/>
                      </a:solidFill>
                    </a:lnT>
                    <a:lnB w="12240">
                      <a:solidFill>
                        <a:srgbClr val="444444"/>
                      </a:solidFill>
                    </a:lnB>
                    <a:solidFill>
                      <a:srgbClr val="ccd7e6"/>
                    </a:solidFill>
                  </a:tcPr>
                </a:tc>
              </a:tr>
            </a:tbl>
          </a:graphicData>
        </a:graphic>
      </p:graphicFrame>
      <p:sp>
        <p:nvSpPr>
          <p:cNvPr id="325" name="CustomShape 5"/>
          <p:cNvSpPr/>
          <p:nvPr/>
        </p:nvSpPr>
        <p:spPr>
          <a:xfrm>
            <a:off x="266760" y="3921480"/>
            <a:ext cx="53002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Why Crimes in Chicago dataset?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wipe dir="r"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274320" y="1748160"/>
            <a:ext cx="6850440" cy="1495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"/>
              </a:rPr>
              <a:t>Predicting Future Crimes</a:t>
            </a:r>
            <a:endParaRPr b="0" lang="en-US" sz="5400" spc="-1" strike="noStrike">
              <a:solidFill>
                <a:srgbClr val="444444"/>
              </a:solidFill>
              <a:latin typeface="Arial"/>
            </a:endParaRPr>
          </a:p>
        </p:txBody>
      </p:sp>
    </p:spTree>
  </p:cSld>
  <p:transition spd="med">
    <p:wipe dir="r"/>
  </p:transition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Predicting Future Crimes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What do we want to predict?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9" name="TextShape 3"/>
          <p:cNvSpPr txBox="1"/>
          <p:nvPr/>
        </p:nvSpPr>
        <p:spPr>
          <a:xfrm>
            <a:off x="271440" y="1314360"/>
            <a:ext cx="7957800" cy="31557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Crime Count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74560" indent="-23292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Crime Type  (what)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74560" indent="-23292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Day  (when)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74560" indent="-232920">
              <a:lnSpc>
                <a:spcPct val="100000"/>
              </a:lnSpc>
              <a:spcBef>
                <a:spcPts val="300"/>
              </a:spcBef>
              <a:buClr>
                <a:srgbClr val="808080"/>
              </a:buClr>
              <a:buFont typeface="Museo Sans For Del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Police District  (where)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to help the police understand how to allocate their resources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wipe dir="r"/>
  </p:transition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Predicting Future Crimes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31" name="TextShape 2"/>
          <p:cNvSpPr txBox="1"/>
          <p:nvPr/>
        </p:nvSpPr>
        <p:spPr>
          <a:xfrm>
            <a:off x="266760" y="685800"/>
            <a:ext cx="819108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</a:pPr>
            <a:r>
              <a:rPr b="1" lang="en-US" sz="2000" spc="-1" strike="noStrike">
                <a:latin typeface="Arial"/>
                <a:ea typeface="Arial"/>
              </a:rPr>
              <a:t>Data Science Project Life Cycle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332" name="Group 3"/>
          <p:cNvGrpSpPr/>
          <p:nvPr/>
        </p:nvGrpSpPr>
        <p:grpSpPr>
          <a:xfrm>
            <a:off x="1742400" y="1381320"/>
            <a:ext cx="5239800" cy="3058560"/>
            <a:chOff x="1742400" y="1381320"/>
            <a:chExt cx="5239800" cy="3058560"/>
          </a:xfrm>
        </p:grpSpPr>
        <p:sp>
          <p:nvSpPr>
            <p:cNvPr id="333" name="CustomShape 4"/>
            <p:cNvSpPr/>
            <p:nvPr/>
          </p:nvSpPr>
          <p:spPr>
            <a:xfrm>
              <a:off x="1742400" y="1381320"/>
              <a:ext cx="2511360" cy="1438560"/>
            </a:xfrm>
            <a:custGeom>
              <a:avLst/>
              <a:gdLst/>
              <a:ahLst/>
              <a:rect l="l" t="t" r="r" b="b"/>
              <a:pathLst>
                <a:path w="2057" h="1256">
                  <a:moveTo>
                    <a:pt x="0" y="0"/>
                  </a:moveTo>
                  <a:lnTo>
                    <a:pt x="2057" y="0"/>
                  </a:lnTo>
                  <a:lnTo>
                    <a:pt x="2057" y="400"/>
                  </a:lnTo>
                  <a:lnTo>
                    <a:pt x="2053" y="400"/>
                  </a:lnTo>
                  <a:lnTo>
                    <a:pt x="2049" y="398"/>
                  </a:lnTo>
                  <a:lnTo>
                    <a:pt x="2044" y="398"/>
                  </a:lnTo>
                  <a:lnTo>
                    <a:pt x="2021" y="400"/>
                  </a:lnTo>
                  <a:lnTo>
                    <a:pt x="2003" y="401"/>
                  </a:lnTo>
                  <a:lnTo>
                    <a:pt x="1986" y="405"/>
                  </a:lnTo>
                  <a:lnTo>
                    <a:pt x="1967" y="409"/>
                  </a:lnTo>
                  <a:lnTo>
                    <a:pt x="1957" y="410"/>
                  </a:lnTo>
                  <a:lnTo>
                    <a:pt x="1943" y="413"/>
                  </a:lnTo>
                  <a:lnTo>
                    <a:pt x="1927" y="417"/>
                  </a:lnTo>
                  <a:lnTo>
                    <a:pt x="1913" y="419"/>
                  </a:lnTo>
                  <a:lnTo>
                    <a:pt x="1900" y="420"/>
                  </a:lnTo>
                  <a:lnTo>
                    <a:pt x="1892" y="422"/>
                  </a:lnTo>
                  <a:lnTo>
                    <a:pt x="1892" y="426"/>
                  </a:lnTo>
                  <a:lnTo>
                    <a:pt x="1887" y="426"/>
                  </a:lnTo>
                  <a:lnTo>
                    <a:pt x="1876" y="427"/>
                  </a:lnTo>
                  <a:lnTo>
                    <a:pt x="1866" y="430"/>
                  </a:lnTo>
                  <a:lnTo>
                    <a:pt x="1858" y="433"/>
                  </a:lnTo>
                  <a:lnTo>
                    <a:pt x="1849" y="435"/>
                  </a:lnTo>
                  <a:lnTo>
                    <a:pt x="1835" y="439"/>
                  </a:lnTo>
                  <a:lnTo>
                    <a:pt x="1818" y="444"/>
                  </a:lnTo>
                  <a:lnTo>
                    <a:pt x="1799" y="450"/>
                  </a:lnTo>
                  <a:lnTo>
                    <a:pt x="1766" y="463"/>
                  </a:lnTo>
                  <a:lnTo>
                    <a:pt x="1751" y="469"/>
                  </a:lnTo>
                  <a:lnTo>
                    <a:pt x="1742" y="473"/>
                  </a:lnTo>
                  <a:lnTo>
                    <a:pt x="1716" y="484"/>
                  </a:lnTo>
                  <a:lnTo>
                    <a:pt x="1689" y="497"/>
                  </a:lnTo>
                  <a:lnTo>
                    <a:pt x="1661" y="512"/>
                  </a:lnTo>
                  <a:lnTo>
                    <a:pt x="1639" y="526"/>
                  </a:lnTo>
                  <a:lnTo>
                    <a:pt x="1626" y="533"/>
                  </a:lnTo>
                  <a:lnTo>
                    <a:pt x="1614" y="539"/>
                  </a:lnTo>
                  <a:lnTo>
                    <a:pt x="1602" y="547"/>
                  </a:lnTo>
                  <a:lnTo>
                    <a:pt x="1591" y="556"/>
                  </a:lnTo>
                  <a:lnTo>
                    <a:pt x="1545" y="587"/>
                  </a:lnTo>
                  <a:lnTo>
                    <a:pt x="1521" y="606"/>
                  </a:lnTo>
                  <a:lnTo>
                    <a:pt x="1501" y="621"/>
                  </a:lnTo>
                  <a:lnTo>
                    <a:pt x="1481" y="640"/>
                  </a:lnTo>
                  <a:lnTo>
                    <a:pt x="1460" y="659"/>
                  </a:lnTo>
                  <a:lnTo>
                    <a:pt x="1426" y="692"/>
                  </a:lnTo>
                  <a:lnTo>
                    <a:pt x="1396" y="722"/>
                  </a:lnTo>
                  <a:lnTo>
                    <a:pt x="1369" y="753"/>
                  </a:lnTo>
                  <a:lnTo>
                    <a:pt x="1343" y="787"/>
                  </a:lnTo>
                  <a:lnTo>
                    <a:pt x="1315" y="826"/>
                  </a:lnTo>
                  <a:lnTo>
                    <a:pt x="1310" y="835"/>
                  </a:lnTo>
                  <a:lnTo>
                    <a:pt x="1302" y="848"/>
                  </a:lnTo>
                  <a:lnTo>
                    <a:pt x="1292" y="865"/>
                  </a:lnTo>
                  <a:lnTo>
                    <a:pt x="1268" y="907"/>
                  </a:lnTo>
                  <a:lnTo>
                    <a:pt x="1256" y="931"/>
                  </a:lnTo>
                  <a:lnTo>
                    <a:pt x="1245" y="953"/>
                  </a:lnTo>
                  <a:lnTo>
                    <a:pt x="1234" y="975"/>
                  </a:lnTo>
                  <a:lnTo>
                    <a:pt x="1225" y="995"/>
                  </a:lnTo>
                  <a:lnTo>
                    <a:pt x="1217" y="1012"/>
                  </a:lnTo>
                  <a:lnTo>
                    <a:pt x="1212" y="1026"/>
                  </a:lnTo>
                  <a:lnTo>
                    <a:pt x="1211" y="1035"/>
                  </a:lnTo>
                  <a:lnTo>
                    <a:pt x="1203" y="1052"/>
                  </a:lnTo>
                  <a:lnTo>
                    <a:pt x="1199" y="1070"/>
                  </a:lnTo>
                  <a:lnTo>
                    <a:pt x="1198" y="1074"/>
                  </a:lnTo>
                  <a:lnTo>
                    <a:pt x="1196" y="1076"/>
                  </a:lnTo>
                  <a:lnTo>
                    <a:pt x="1196" y="1078"/>
                  </a:lnTo>
                  <a:lnTo>
                    <a:pt x="1195" y="1079"/>
                  </a:lnTo>
                  <a:lnTo>
                    <a:pt x="1193" y="1085"/>
                  </a:lnTo>
                  <a:lnTo>
                    <a:pt x="1193" y="1092"/>
                  </a:lnTo>
                  <a:lnTo>
                    <a:pt x="1191" y="1096"/>
                  </a:lnTo>
                  <a:lnTo>
                    <a:pt x="1191" y="1100"/>
                  </a:lnTo>
                  <a:lnTo>
                    <a:pt x="1190" y="1103"/>
                  </a:lnTo>
                  <a:lnTo>
                    <a:pt x="1187" y="1106"/>
                  </a:lnTo>
                  <a:lnTo>
                    <a:pt x="1166" y="1218"/>
                  </a:lnTo>
                  <a:lnTo>
                    <a:pt x="1168" y="1218"/>
                  </a:lnTo>
                  <a:lnTo>
                    <a:pt x="1173" y="1215"/>
                  </a:lnTo>
                  <a:lnTo>
                    <a:pt x="1182" y="1210"/>
                  </a:lnTo>
                  <a:lnTo>
                    <a:pt x="1196" y="1202"/>
                  </a:lnTo>
                  <a:lnTo>
                    <a:pt x="1213" y="1192"/>
                  </a:lnTo>
                  <a:lnTo>
                    <a:pt x="1234" y="1179"/>
                  </a:lnTo>
                  <a:lnTo>
                    <a:pt x="1256" y="1164"/>
                  </a:lnTo>
                  <a:lnTo>
                    <a:pt x="1281" y="1149"/>
                  </a:lnTo>
                  <a:lnTo>
                    <a:pt x="1305" y="1134"/>
                  </a:lnTo>
                  <a:lnTo>
                    <a:pt x="1330" y="1119"/>
                  </a:lnTo>
                  <a:lnTo>
                    <a:pt x="1353" y="1103"/>
                  </a:lnTo>
                  <a:lnTo>
                    <a:pt x="1375" y="1090"/>
                  </a:lnTo>
                  <a:lnTo>
                    <a:pt x="1394" y="1077"/>
                  </a:lnTo>
                  <a:lnTo>
                    <a:pt x="1410" y="1066"/>
                  </a:lnTo>
                  <a:lnTo>
                    <a:pt x="1430" y="1053"/>
                  </a:lnTo>
                  <a:lnTo>
                    <a:pt x="1437" y="1056"/>
                  </a:lnTo>
                  <a:lnTo>
                    <a:pt x="1447" y="1062"/>
                  </a:lnTo>
                  <a:lnTo>
                    <a:pt x="1461" y="1070"/>
                  </a:lnTo>
                  <a:lnTo>
                    <a:pt x="1478" y="1081"/>
                  </a:lnTo>
                  <a:lnTo>
                    <a:pt x="1497" y="1091"/>
                  </a:lnTo>
                  <a:lnTo>
                    <a:pt x="1514" y="1103"/>
                  </a:lnTo>
                  <a:lnTo>
                    <a:pt x="1529" y="1112"/>
                  </a:lnTo>
                  <a:lnTo>
                    <a:pt x="1549" y="1125"/>
                  </a:lnTo>
                  <a:lnTo>
                    <a:pt x="1554" y="1129"/>
                  </a:lnTo>
                  <a:lnTo>
                    <a:pt x="1566" y="1136"/>
                  </a:lnTo>
                  <a:lnTo>
                    <a:pt x="1579" y="1143"/>
                  </a:lnTo>
                  <a:lnTo>
                    <a:pt x="1596" y="1154"/>
                  </a:lnTo>
                  <a:lnTo>
                    <a:pt x="1613" y="1163"/>
                  </a:lnTo>
                  <a:lnTo>
                    <a:pt x="1628" y="1173"/>
                  </a:lnTo>
                  <a:lnTo>
                    <a:pt x="1644" y="1183"/>
                  </a:lnTo>
                  <a:lnTo>
                    <a:pt x="1657" y="1190"/>
                  </a:lnTo>
                  <a:lnTo>
                    <a:pt x="1665" y="1196"/>
                  </a:lnTo>
                  <a:lnTo>
                    <a:pt x="1669" y="1197"/>
                  </a:lnTo>
                  <a:lnTo>
                    <a:pt x="1675" y="1197"/>
                  </a:lnTo>
                  <a:lnTo>
                    <a:pt x="1679" y="1183"/>
                  </a:lnTo>
                  <a:lnTo>
                    <a:pt x="1686" y="1164"/>
                  </a:lnTo>
                  <a:lnTo>
                    <a:pt x="1695" y="1145"/>
                  </a:lnTo>
                  <a:lnTo>
                    <a:pt x="1707" y="1124"/>
                  </a:lnTo>
                  <a:lnTo>
                    <a:pt x="1717" y="1104"/>
                  </a:lnTo>
                  <a:lnTo>
                    <a:pt x="1728" y="1087"/>
                  </a:lnTo>
                  <a:lnTo>
                    <a:pt x="1736" y="1076"/>
                  </a:lnTo>
                  <a:lnTo>
                    <a:pt x="1762" y="1042"/>
                  </a:lnTo>
                  <a:lnTo>
                    <a:pt x="1793" y="1009"/>
                  </a:lnTo>
                  <a:lnTo>
                    <a:pt x="1823" y="979"/>
                  </a:lnTo>
                  <a:lnTo>
                    <a:pt x="1837" y="967"/>
                  </a:lnTo>
                  <a:lnTo>
                    <a:pt x="1856" y="955"/>
                  </a:lnTo>
                  <a:lnTo>
                    <a:pt x="1876" y="944"/>
                  </a:lnTo>
                  <a:lnTo>
                    <a:pt x="1899" y="932"/>
                  </a:lnTo>
                  <a:lnTo>
                    <a:pt x="1938" y="912"/>
                  </a:lnTo>
                  <a:lnTo>
                    <a:pt x="1959" y="903"/>
                  </a:lnTo>
                  <a:lnTo>
                    <a:pt x="1983" y="894"/>
                  </a:lnTo>
                  <a:lnTo>
                    <a:pt x="2006" y="889"/>
                  </a:lnTo>
                  <a:lnTo>
                    <a:pt x="2030" y="882"/>
                  </a:lnTo>
                  <a:lnTo>
                    <a:pt x="2057" y="878"/>
                  </a:lnTo>
                  <a:lnTo>
                    <a:pt x="2057" y="1256"/>
                  </a:lnTo>
                  <a:lnTo>
                    <a:pt x="1713" y="1256"/>
                  </a:lnTo>
                  <a:lnTo>
                    <a:pt x="1681" y="1239"/>
                  </a:lnTo>
                  <a:lnTo>
                    <a:pt x="1649" y="1222"/>
                  </a:lnTo>
                  <a:lnTo>
                    <a:pt x="1643" y="1218"/>
                  </a:lnTo>
                  <a:lnTo>
                    <a:pt x="1631" y="1211"/>
                  </a:lnTo>
                  <a:lnTo>
                    <a:pt x="1615" y="1202"/>
                  </a:lnTo>
                  <a:lnTo>
                    <a:pt x="1598" y="1192"/>
                  </a:lnTo>
                  <a:lnTo>
                    <a:pt x="1578" y="1181"/>
                  </a:lnTo>
                  <a:lnTo>
                    <a:pt x="1557" y="1168"/>
                  </a:lnTo>
                  <a:lnTo>
                    <a:pt x="1534" y="1156"/>
                  </a:lnTo>
                  <a:lnTo>
                    <a:pt x="1514" y="1143"/>
                  </a:lnTo>
                  <a:lnTo>
                    <a:pt x="1493" y="1132"/>
                  </a:lnTo>
                  <a:lnTo>
                    <a:pt x="1474" y="1121"/>
                  </a:lnTo>
                  <a:lnTo>
                    <a:pt x="1459" y="1112"/>
                  </a:lnTo>
                  <a:lnTo>
                    <a:pt x="1447" y="1106"/>
                  </a:lnTo>
                  <a:lnTo>
                    <a:pt x="1438" y="1100"/>
                  </a:lnTo>
                  <a:lnTo>
                    <a:pt x="1435" y="1099"/>
                  </a:lnTo>
                  <a:lnTo>
                    <a:pt x="1431" y="1100"/>
                  </a:lnTo>
                  <a:lnTo>
                    <a:pt x="1421" y="1107"/>
                  </a:lnTo>
                  <a:lnTo>
                    <a:pt x="1408" y="1115"/>
                  </a:lnTo>
                  <a:lnTo>
                    <a:pt x="1391" y="1125"/>
                  </a:lnTo>
                  <a:lnTo>
                    <a:pt x="1370" y="1137"/>
                  </a:lnTo>
                  <a:lnTo>
                    <a:pt x="1349" y="1150"/>
                  </a:lnTo>
                  <a:lnTo>
                    <a:pt x="1327" y="1164"/>
                  </a:lnTo>
                  <a:lnTo>
                    <a:pt x="1306" y="1179"/>
                  </a:lnTo>
                  <a:lnTo>
                    <a:pt x="1285" y="1192"/>
                  </a:lnTo>
                  <a:lnTo>
                    <a:pt x="1267" y="1203"/>
                  </a:lnTo>
                  <a:lnTo>
                    <a:pt x="1251" y="1214"/>
                  </a:lnTo>
                  <a:lnTo>
                    <a:pt x="1238" y="1220"/>
                  </a:lnTo>
                  <a:lnTo>
                    <a:pt x="1232" y="1226"/>
                  </a:lnTo>
                  <a:lnTo>
                    <a:pt x="1185" y="1256"/>
                  </a:lnTo>
                  <a:lnTo>
                    <a:pt x="0" y="1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34" name="CustomShape 5"/>
            <p:cNvSpPr/>
            <p:nvPr/>
          </p:nvSpPr>
          <p:spPr>
            <a:xfrm>
              <a:off x="1750680" y="1387440"/>
              <a:ext cx="1624680" cy="1005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Arial"/>
                </a:rPr>
                <a:t>Exploratory Data Analysis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35" name="CustomShape 6"/>
            <p:cNvSpPr/>
            <p:nvPr/>
          </p:nvSpPr>
          <p:spPr>
            <a:xfrm>
              <a:off x="4430160" y="1381320"/>
              <a:ext cx="2551680" cy="1438560"/>
            </a:xfrm>
            <a:custGeom>
              <a:avLst/>
              <a:gdLst/>
              <a:ahLst/>
              <a:rect l="l" t="t" r="r" b="b"/>
              <a:pathLst>
                <a:path w="2077" h="1256">
                  <a:moveTo>
                    <a:pt x="0" y="0"/>
                  </a:moveTo>
                  <a:lnTo>
                    <a:pt x="2077" y="0"/>
                  </a:lnTo>
                  <a:lnTo>
                    <a:pt x="2077" y="1256"/>
                  </a:lnTo>
                  <a:lnTo>
                    <a:pt x="892" y="1256"/>
                  </a:lnTo>
                  <a:lnTo>
                    <a:pt x="885" y="1210"/>
                  </a:lnTo>
                  <a:lnTo>
                    <a:pt x="876" y="1166"/>
                  </a:lnTo>
                  <a:lnTo>
                    <a:pt x="867" y="1125"/>
                  </a:lnTo>
                  <a:lnTo>
                    <a:pt x="858" y="1086"/>
                  </a:lnTo>
                  <a:lnTo>
                    <a:pt x="846" y="1044"/>
                  </a:lnTo>
                  <a:lnTo>
                    <a:pt x="833" y="1005"/>
                  </a:lnTo>
                  <a:lnTo>
                    <a:pt x="802" y="937"/>
                  </a:lnTo>
                  <a:lnTo>
                    <a:pt x="785" y="903"/>
                  </a:lnTo>
                  <a:lnTo>
                    <a:pt x="746" y="841"/>
                  </a:lnTo>
                  <a:lnTo>
                    <a:pt x="725" y="808"/>
                  </a:lnTo>
                  <a:lnTo>
                    <a:pt x="704" y="781"/>
                  </a:lnTo>
                  <a:lnTo>
                    <a:pt x="682" y="753"/>
                  </a:lnTo>
                  <a:lnTo>
                    <a:pt x="658" y="724"/>
                  </a:lnTo>
                  <a:lnTo>
                    <a:pt x="627" y="691"/>
                  </a:lnTo>
                  <a:lnTo>
                    <a:pt x="593" y="657"/>
                  </a:lnTo>
                  <a:lnTo>
                    <a:pt x="557" y="625"/>
                  </a:lnTo>
                  <a:lnTo>
                    <a:pt x="545" y="614"/>
                  </a:lnTo>
                  <a:lnTo>
                    <a:pt x="530" y="602"/>
                  </a:lnTo>
                  <a:lnTo>
                    <a:pt x="516" y="591"/>
                  </a:lnTo>
                  <a:lnTo>
                    <a:pt x="500" y="581"/>
                  </a:lnTo>
                  <a:lnTo>
                    <a:pt x="479" y="568"/>
                  </a:lnTo>
                  <a:lnTo>
                    <a:pt x="459" y="554"/>
                  </a:lnTo>
                  <a:lnTo>
                    <a:pt x="419" y="527"/>
                  </a:lnTo>
                  <a:lnTo>
                    <a:pt x="396" y="514"/>
                  </a:lnTo>
                  <a:lnTo>
                    <a:pt x="375" y="503"/>
                  </a:lnTo>
                  <a:lnTo>
                    <a:pt x="352" y="491"/>
                  </a:lnTo>
                  <a:lnTo>
                    <a:pt x="329" y="482"/>
                  </a:lnTo>
                  <a:lnTo>
                    <a:pt x="305" y="473"/>
                  </a:lnTo>
                  <a:lnTo>
                    <a:pt x="292" y="467"/>
                  </a:lnTo>
                  <a:lnTo>
                    <a:pt x="273" y="460"/>
                  </a:lnTo>
                  <a:lnTo>
                    <a:pt x="252" y="452"/>
                  </a:lnTo>
                  <a:lnTo>
                    <a:pt x="230" y="444"/>
                  </a:lnTo>
                  <a:lnTo>
                    <a:pt x="207" y="436"/>
                  </a:lnTo>
                  <a:lnTo>
                    <a:pt x="185" y="430"/>
                  </a:lnTo>
                  <a:lnTo>
                    <a:pt x="166" y="426"/>
                  </a:lnTo>
                  <a:lnTo>
                    <a:pt x="151" y="424"/>
                  </a:lnTo>
                  <a:lnTo>
                    <a:pt x="151" y="422"/>
                  </a:lnTo>
                  <a:lnTo>
                    <a:pt x="136" y="419"/>
                  </a:lnTo>
                  <a:lnTo>
                    <a:pt x="131" y="417"/>
                  </a:lnTo>
                  <a:lnTo>
                    <a:pt x="117" y="413"/>
                  </a:lnTo>
                  <a:lnTo>
                    <a:pt x="118" y="411"/>
                  </a:lnTo>
                  <a:lnTo>
                    <a:pt x="28" y="402"/>
                  </a:lnTo>
                  <a:lnTo>
                    <a:pt x="28" y="410"/>
                  </a:lnTo>
                  <a:lnTo>
                    <a:pt x="32" y="413"/>
                  </a:lnTo>
                  <a:lnTo>
                    <a:pt x="37" y="422"/>
                  </a:lnTo>
                  <a:lnTo>
                    <a:pt x="45" y="433"/>
                  </a:lnTo>
                  <a:lnTo>
                    <a:pt x="54" y="448"/>
                  </a:lnTo>
                  <a:lnTo>
                    <a:pt x="75" y="479"/>
                  </a:lnTo>
                  <a:lnTo>
                    <a:pt x="84" y="495"/>
                  </a:lnTo>
                  <a:lnTo>
                    <a:pt x="92" y="509"/>
                  </a:lnTo>
                  <a:lnTo>
                    <a:pt x="98" y="520"/>
                  </a:lnTo>
                  <a:lnTo>
                    <a:pt x="106" y="533"/>
                  </a:lnTo>
                  <a:lnTo>
                    <a:pt x="113" y="543"/>
                  </a:lnTo>
                  <a:lnTo>
                    <a:pt x="122" y="556"/>
                  </a:lnTo>
                  <a:lnTo>
                    <a:pt x="131" y="572"/>
                  </a:lnTo>
                  <a:lnTo>
                    <a:pt x="152" y="606"/>
                  </a:lnTo>
                  <a:lnTo>
                    <a:pt x="161" y="620"/>
                  </a:lnTo>
                  <a:lnTo>
                    <a:pt x="169" y="632"/>
                  </a:lnTo>
                  <a:lnTo>
                    <a:pt x="174" y="641"/>
                  </a:lnTo>
                  <a:lnTo>
                    <a:pt x="175" y="645"/>
                  </a:lnTo>
                  <a:lnTo>
                    <a:pt x="174" y="650"/>
                  </a:lnTo>
                  <a:lnTo>
                    <a:pt x="169" y="659"/>
                  </a:lnTo>
                  <a:lnTo>
                    <a:pt x="161" y="672"/>
                  </a:lnTo>
                  <a:lnTo>
                    <a:pt x="153" y="687"/>
                  </a:lnTo>
                  <a:lnTo>
                    <a:pt x="143" y="702"/>
                  </a:lnTo>
                  <a:lnTo>
                    <a:pt x="134" y="719"/>
                  </a:lnTo>
                  <a:lnTo>
                    <a:pt x="123" y="735"/>
                  </a:lnTo>
                  <a:lnTo>
                    <a:pt x="115" y="748"/>
                  </a:lnTo>
                  <a:lnTo>
                    <a:pt x="109" y="758"/>
                  </a:lnTo>
                  <a:lnTo>
                    <a:pt x="105" y="765"/>
                  </a:lnTo>
                  <a:lnTo>
                    <a:pt x="101" y="770"/>
                  </a:lnTo>
                  <a:lnTo>
                    <a:pt x="94" y="782"/>
                  </a:lnTo>
                  <a:lnTo>
                    <a:pt x="87" y="795"/>
                  </a:lnTo>
                  <a:lnTo>
                    <a:pt x="76" y="812"/>
                  </a:lnTo>
                  <a:lnTo>
                    <a:pt x="67" y="829"/>
                  </a:lnTo>
                  <a:lnTo>
                    <a:pt x="57" y="845"/>
                  </a:lnTo>
                  <a:lnTo>
                    <a:pt x="47" y="860"/>
                  </a:lnTo>
                  <a:lnTo>
                    <a:pt x="40" y="873"/>
                  </a:lnTo>
                  <a:lnTo>
                    <a:pt x="34" y="881"/>
                  </a:lnTo>
                  <a:lnTo>
                    <a:pt x="33" y="885"/>
                  </a:lnTo>
                  <a:lnTo>
                    <a:pt x="37" y="889"/>
                  </a:lnTo>
                  <a:lnTo>
                    <a:pt x="46" y="893"/>
                  </a:lnTo>
                  <a:lnTo>
                    <a:pt x="58" y="898"/>
                  </a:lnTo>
                  <a:lnTo>
                    <a:pt x="71" y="902"/>
                  </a:lnTo>
                  <a:lnTo>
                    <a:pt x="81" y="906"/>
                  </a:lnTo>
                  <a:lnTo>
                    <a:pt x="89" y="908"/>
                  </a:lnTo>
                  <a:lnTo>
                    <a:pt x="108" y="918"/>
                  </a:lnTo>
                  <a:lnTo>
                    <a:pt x="127" y="925"/>
                  </a:lnTo>
                  <a:lnTo>
                    <a:pt x="158" y="941"/>
                  </a:lnTo>
                  <a:lnTo>
                    <a:pt x="170" y="948"/>
                  </a:lnTo>
                  <a:lnTo>
                    <a:pt x="178" y="952"/>
                  </a:lnTo>
                  <a:lnTo>
                    <a:pt x="187" y="958"/>
                  </a:lnTo>
                  <a:lnTo>
                    <a:pt x="195" y="963"/>
                  </a:lnTo>
                  <a:lnTo>
                    <a:pt x="212" y="975"/>
                  </a:lnTo>
                  <a:lnTo>
                    <a:pt x="226" y="985"/>
                  </a:lnTo>
                  <a:lnTo>
                    <a:pt x="252" y="1012"/>
                  </a:lnTo>
                  <a:lnTo>
                    <a:pt x="267" y="1025"/>
                  </a:lnTo>
                  <a:lnTo>
                    <a:pt x="297" y="1055"/>
                  </a:lnTo>
                  <a:lnTo>
                    <a:pt x="310" y="1069"/>
                  </a:lnTo>
                  <a:lnTo>
                    <a:pt x="319" y="1082"/>
                  </a:lnTo>
                  <a:lnTo>
                    <a:pt x="324" y="1091"/>
                  </a:lnTo>
                  <a:lnTo>
                    <a:pt x="331" y="1103"/>
                  </a:lnTo>
                  <a:lnTo>
                    <a:pt x="340" y="1119"/>
                  </a:lnTo>
                  <a:lnTo>
                    <a:pt x="349" y="1136"/>
                  </a:lnTo>
                  <a:lnTo>
                    <a:pt x="357" y="1153"/>
                  </a:lnTo>
                  <a:lnTo>
                    <a:pt x="365" y="1168"/>
                  </a:lnTo>
                  <a:lnTo>
                    <a:pt x="370" y="1181"/>
                  </a:lnTo>
                  <a:lnTo>
                    <a:pt x="371" y="1192"/>
                  </a:lnTo>
                  <a:lnTo>
                    <a:pt x="375" y="1196"/>
                  </a:lnTo>
                  <a:lnTo>
                    <a:pt x="379" y="1206"/>
                  </a:lnTo>
                  <a:lnTo>
                    <a:pt x="383" y="1222"/>
                  </a:lnTo>
                  <a:lnTo>
                    <a:pt x="391" y="1256"/>
                  </a:lnTo>
                  <a:lnTo>
                    <a:pt x="0" y="1256"/>
                  </a:lnTo>
                  <a:lnTo>
                    <a:pt x="0" y="850"/>
                  </a:lnTo>
                  <a:lnTo>
                    <a:pt x="40" y="792"/>
                  </a:lnTo>
                  <a:lnTo>
                    <a:pt x="58" y="765"/>
                  </a:lnTo>
                  <a:lnTo>
                    <a:pt x="75" y="739"/>
                  </a:lnTo>
                  <a:lnTo>
                    <a:pt x="91" y="715"/>
                  </a:lnTo>
                  <a:lnTo>
                    <a:pt x="105" y="694"/>
                  </a:lnTo>
                  <a:lnTo>
                    <a:pt x="117" y="678"/>
                  </a:lnTo>
                  <a:lnTo>
                    <a:pt x="124" y="664"/>
                  </a:lnTo>
                  <a:lnTo>
                    <a:pt x="131" y="655"/>
                  </a:lnTo>
                  <a:lnTo>
                    <a:pt x="132" y="653"/>
                  </a:lnTo>
                  <a:lnTo>
                    <a:pt x="131" y="650"/>
                  </a:lnTo>
                  <a:lnTo>
                    <a:pt x="118" y="631"/>
                  </a:lnTo>
                  <a:lnTo>
                    <a:pt x="109" y="615"/>
                  </a:lnTo>
                  <a:lnTo>
                    <a:pt x="97" y="598"/>
                  </a:lnTo>
                  <a:lnTo>
                    <a:pt x="85" y="578"/>
                  </a:lnTo>
                  <a:lnTo>
                    <a:pt x="72" y="557"/>
                  </a:lnTo>
                  <a:lnTo>
                    <a:pt x="46" y="518"/>
                  </a:lnTo>
                  <a:lnTo>
                    <a:pt x="34" y="499"/>
                  </a:lnTo>
                  <a:lnTo>
                    <a:pt x="23" y="483"/>
                  </a:lnTo>
                  <a:lnTo>
                    <a:pt x="14" y="469"/>
                  </a:lnTo>
                  <a:lnTo>
                    <a:pt x="7" y="458"/>
                  </a:lnTo>
                  <a:lnTo>
                    <a:pt x="3" y="452"/>
                  </a:lnTo>
                  <a:lnTo>
                    <a:pt x="0" y="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36" name="CustomShape 7"/>
            <p:cNvSpPr/>
            <p:nvPr/>
          </p:nvSpPr>
          <p:spPr>
            <a:xfrm>
              <a:off x="5474880" y="1387440"/>
              <a:ext cx="148032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Arial"/>
                </a:rPr>
                <a:t>Feature Extraction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37" name="CustomShape 8"/>
            <p:cNvSpPr/>
            <p:nvPr/>
          </p:nvSpPr>
          <p:spPr>
            <a:xfrm>
              <a:off x="4428720" y="2957400"/>
              <a:ext cx="2553480" cy="1437480"/>
            </a:xfrm>
            <a:custGeom>
              <a:avLst/>
              <a:gdLst/>
              <a:ahLst/>
              <a:rect l="l" t="t" r="r" b="b"/>
              <a:pathLst>
                <a:path w="10006" h="10000">
                  <a:moveTo>
                    <a:pt x="6" y="0"/>
                  </a:moveTo>
                  <a:lnTo>
                    <a:pt x="1681" y="0"/>
                  </a:lnTo>
                  <a:cubicBezTo>
                    <a:pt x="1713" y="29"/>
                    <a:pt x="1744" y="59"/>
                    <a:pt x="1776" y="88"/>
                  </a:cubicBezTo>
                  <a:cubicBezTo>
                    <a:pt x="1806" y="117"/>
                    <a:pt x="1837" y="146"/>
                    <a:pt x="1867" y="175"/>
                  </a:cubicBezTo>
                  <a:cubicBezTo>
                    <a:pt x="1894" y="202"/>
                    <a:pt x="1922" y="228"/>
                    <a:pt x="1949" y="255"/>
                  </a:cubicBezTo>
                  <a:cubicBezTo>
                    <a:pt x="1970" y="276"/>
                    <a:pt x="1990" y="298"/>
                    <a:pt x="2011" y="319"/>
                  </a:cubicBezTo>
                  <a:cubicBezTo>
                    <a:pt x="2030" y="338"/>
                    <a:pt x="2049" y="356"/>
                    <a:pt x="2068" y="375"/>
                  </a:cubicBezTo>
                  <a:cubicBezTo>
                    <a:pt x="2089" y="393"/>
                    <a:pt x="2109" y="412"/>
                    <a:pt x="2130" y="430"/>
                  </a:cubicBezTo>
                  <a:lnTo>
                    <a:pt x="2188" y="494"/>
                  </a:lnTo>
                  <a:cubicBezTo>
                    <a:pt x="2213" y="518"/>
                    <a:pt x="2239" y="542"/>
                    <a:pt x="2264" y="566"/>
                  </a:cubicBezTo>
                  <a:cubicBezTo>
                    <a:pt x="2294" y="598"/>
                    <a:pt x="2325" y="629"/>
                    <a:pt x="2355" y="661"/>
                  </a:cubicBezTo>
                  <a:lnTo>
                    <a:pt x="2456" y="757"/>
                  </a:lnTo>
                  <a:lnTo>
                    <a:pt x="2561" y="861"/>
                  </a:lnTo>
                  <a:cubicBezTo>
                    <a:pt x="2595" y="895"/>
                    <a:pt x="2628" y="930"/>
                    <a:pt x="2662" y="964"/>
                  </a:cubicBezTo>
                  <a:lnTo>
                    <a:pt x="2767" y="1068"/>
                  </a:lnTo>
                  <a:lnTo>
                    <a:pt x="2862" y="1163"/>
                  </a:lnTo>
                  <a:cubicBezTo>
                    <a:pt x="2889" y="1190"/>
                    <a:pt x="2917" y="1216"/>
                    <a:pt x="2944" y="1243"/>
                  </a:cubicBezTo>
                  <a:cubicBezTo>
                    <a:pt x="2965" y="1264"/>
                    <a:pt x="2985" y="1286"/>
                    <a:pt x="3006" y="1307"/>
                  </a:cubicBezTo>
                  <a:lnTo>
                    <a:pt x="3049" y="1347"/>
                  </a:lnTo>
                  <a:lnTo>
                    <a:pt x="3068" y="1363"/>
                  </a:lnTo>
                  <a:lnTo>
                    <a:pt x="3087" y="1347"/>
                  </a:lnTo>
                  <a:cubicBezTo>
                    <a:pt x="3100" y="1334"/>
                    <a:pt x="3113" y="1320"/>
                    <a:pt x="3126" y="1307"/>
                  </a:cubicBezTo>
                  <a:lnTo>
                    <a:pt x="3183" y="1259"/>
                  </a:lnTo>
                  <a:cubicBezTo>
                    <a:pt x="3210" y="1232"/>
                    <a:pt x="3237" y="1206"/>
                    <a:pt x="3264" y="1179"/>
                  </a:cubicBezTo>
                  <a:cubicBezTo>
                    <a:pt x="3293" y="1153"/>
                    <a:pt x="3321" y="1126"/>
                    <a:pt x="3350" y="1100"/>
                  </a:cubicBezTo>
                  <a:cubicBezTo>
                    <a:pt x="3380" y="1073"/>
                    <a:pt x="3411" y="1047"/>
                    <a:pt x="3441" y="1020"/>
                  </a:cubicBezTo>
                  <a:lnTo>
                    <a:pt x="3551" y="924"/>
                  </a:lnTo>
                  <a:cubicBezTo>
                    <a:pt x="3583" y="890"/>
                    <a:pt x="3615" y="855"/>
                    <a:pt x="3647" y="821"/>
                  </a:cubicBezTo>
                  <a:lnTo>
                    <a:pt x="3757" y="725"/>
                  </a:lnTo>
                  <a:cubicBezTo>
                    <a:pt x="3787" y="698"/>
                    <a:pt x="3818" y="672"/>
                    <a:pt x="3848" y="645"/>
                  </a:cubicBezTo>
                  <a:cubicBezTo>
                    <a:pt x="3877" y="616"/>
                    <a:pt x="3905" y="587"/>
                    <a:pt x="3934" y="558"/>
                  </a:cubicBezTo>
                  <a:cubicBezTo>
                    <a:pt x="3958" y="537"/>
                    <a:pt x="3982" y="515"/>
                    <a:pt x="4006" y="494"/>
                  </a:cubicBezTo>
                  <a:lnTo>
                    <a:pt x="4063" y="446"/>
                  </a:lnTo>
                  <a:lnTo>
                    <a:pt x="4092" y="414"/>
                  </a:lnTo>
                  <a:lnTo>
                    <a:pt x="4322" y="207"/>
                  </a:lnTo>
                  <a:lnTo>
                    <a:pt x="4547" y="0"/>
                  </a:lnTo>
                  <a:lnTo>
                    <a:pt x="10006" y="0"/>
                  </a:lnTo>
                  <a:lnTo>
                    <a:pt x="10006" y="10000"/>
                  </a:lnTo>
                  <a:lnTo>
                    <a:pt x="6" y="10000"/>
                  </a:lnTo>
                  <a:cubicBezTo>
                    <a:pt x="8" y="9054"/>
                    <a:pt x="-2" y="8128"/>
                    <a:pt x="0" y="7182"/>
                  </a:cubicBezTo>
                  <a:lnTo>
                    <a:pt x="164" y="7155"/>
                  </a:lnTo>
                  <a:lnTo>
                    <a:pt x="288" y="7131"/>
                  </a:lnTo>
                  <a:lnTo>
                    <a:pt x="403" y="7100"/>
                  </a:lnTo>
                  <a:lnTo>
                    <a:pt x="456" y="7076"/>
                  </a:lnTo>
                  <a:cubicBezTo>
                    <a:pt x="481" y="7065"/>
                    <a:pt x="507" y="7055"/>
                    <a:pt x="532" y="7044"/>
                  </a:cubicBezTo>
                  <a:lnTo>
                    <a:pt x="681" y="7004"/>
                  </a:lnTo>
                  <a:cubicBezTo>
                    <a:pt x="698" y="7001"/>
                    <a:pt x="716" y="6999"/>
                    <a:pt x="733" y="6996"/>
                  </a:cubicBezTo>
                  <a:lnTo>
                    <a:pt x="733" y="6964"/>
                  </a:lnTo>
                  <a:cubicBezTo>
                    <a:pt x="760" y="6961"/>
                    <a:pt x="788" y="6959"/>
                    <a:pt x="815" y="6956"/>
                  </a:cubicBezTo>
                  <a:lnTo>
                    <a:pt x="920" y="6916"/>
                  </a:lnTo>
                  <a:lnTo>
                    <a:pt x="1035" y="6861"/>
                  </a:lnTo>
                  <a:lnTo>
                    <a:pt x="1145" y="6789"/>
                  </a:lnTo>
                  <a:lnTo>
                    <a:pt x="1260" y="6725"/>
                  </a:lnTo>
                  <a:cubicBezTo>
                    <a:pt x="1292" y="6704"/>
                    <a:pt x="1323" y="6682"/>
                    <a:pt x="1355" y="6661"/>
                  </a:cubicBezTo>
                  <a:lnTo>
                    <a:pt x="1432" y="6622"/>
                  </a:lnTo>
                  <a:lnTo>
                    <a:pt x="1652" y="6462"/>
                  </a:lnTo>
                  <a:lnTo>
                    <a:pt x="1853" y="6303"/>
                  </a:lnTo>
                  <a:cubicBezTo>
                    <a:pt x="1918" y="6239"/>
                    <a:pt x="1984" y="6176"/>
                    <a:pt x="2049" y="6112"/>
                  </a:cubicBezTo>
                  <a:lnTo>
                    <a:pt x="2331" y="5809"/>
                  </a:lnTo>
                  <a:lnTo>
                    <a:pt x="2590" y="5474"/>
                  </a:lnTo>
                  <a:lnTo>
                    <a:pt x="2829" y="5124"/>
                  </a:lnTo>
                  <a:lnTo>
                    <a:pt x="3068" y="4749"/>
                  </a:lnTo>
                  <a:cubicBezTo>
                    <a:pt x="3081" y="4728"/>
                    <a:pt x="3093" y="4706"/>
                    <a:pt x="3106" y="4685"/>
                  </a:cubicBezTo>
                  <a:cubicBezTo>
                    <a:pt x="3122" y="4653"/>
                    <a:pt x="3138" y="4622"/>
                    <a:pt x="3154" y="4590"/>
                  </a:cubicBezTo>
                  <a:lnTo>
                    <a:pt x="3207" y="4510"/>
                  </a:lnTo>
                  <a:lnTo>
                    <a:pt x="3255" y="4414"/>
                  </a:lnTo>
                  <a:lnTo>
                    <a:pt x="3288" y="4351"/>
                  </a:lnTo>
                  <a:cubicBezTo>
                    <a:pt x="3318" y="4279"/>
                    <a:pt x="3349" y="4207"/>
                    <a:pt x="3379" y="4135"/>
                  </a:cubicBezTo>
                  <a:cubicBezTo>
                    <a:pt x="3409" y="4058"/>
                    <a:pt x="3440" y="3981"/>
                    <a:pt x="3470" y="3904"/>
                  </a:cubicBezTo>
                  <a:cubicBezTo>
                    <a:pt x="3512" y="3801"/>
                    <a:pt x="3553" y="3697"/>
                    <a:pt x="3595" y="3594"/>
                  </a:cubicBezTo>
                  <a:cubicBezTo>
                    <a:pt x="3632" y="3490"/>
                    <a:pt x="3668" y="3387"/>
                    <a:pt x="3705" y="3283"/>
                  </a:cubicBezTo>
                  <a:lnTo>
                    <a:pt x="3810" y="2948"/>
                  </a:lnTo>
                  <a:cubicBezTo>
                    <a:pt x="3843" y="2834"/>
                    <a:pt x="3877" y="2720"/>
                    <a:pt x="3910" y="2606"/>
                  </a:cubicBezTo>
                  <a:cubicBezTo>
                    <a:pt x="3942" y="2486"/>
                    <a:pt x="3974" y="2367"/>
                    <a:pt x="4006" y="2247"/>
                  </a:cubicBezTo>
                  <a:lnTo>
                    <a:pt x="4078" y="1857"/>
                  </a:lnTo>
                  <a:cubicBezTo>
                    <a:pt x="4095" y="1761"/>
                    <a:pt x="4113" y="1666"/>
                    <a:pt x="4130" y="1570"/>
                  </a:cubicBezTo>
                  <a:cubicBezTo>
                    <a:pt x="4143" y="1466"/>
                    <a:pt x="4156" y="1363"/>
                    <a:pt x="4169" y="1259"/>
                  </a:cubicBezTo>
                  <a:cubicBezTo>
                    <a:pt x="4175" y="1219"/>
                    <a:pt x="4182" y="1179"/>
                    <a:pt x="4188" y="1139"/>
                  </a:cubicBezTo>
                  <a:cubicBezTo>
                    <a:pt x="4194" y="1094"/>
                    <a:pt x="4201" y="1049"/>
                    <a:pt x="4207" y="1004"/>
                  </a:cubicBezTo>
                  <a:cubicBezTo>
                    <a:pt x="4213" y="954"/>
                    <a:pt x="4220" y="903"/>
                    <a:pt x="4226" y="853"/>
                  </a:cubicBezTo>
                  <a:cubicBezTo>
                    <a:pt x="4229" y="808"/>
                    <a:pt x="4233" y="762"/>
                    <a:pt x="4236" y="717"/>
                  </a:cubicBezTo>
                  <a:cubicBezTo>
                    <a:pt x="4237" y="677"/>
                    <a:pt x="4239" y="638"/>
                    <a:pt x="4240" y="598"/>
                  </a:cubicBezTo>
                  <a:cubicBezTo>
                    <a:pt x="4239" y="595"/>
                    <a:pt x="4237" y="593"/>
                    <a:pt x="4236" y="590"/>
                  </a:cubicBezTo>
                  <a:lnTo>
                    <a:pt x="3068" y="1713"/>
                  </a:lnTo>
                  <a:lnTo>
                    <a:pt x="3030" y="1681"/>
                  </a:lnTo>
                  <a:lnTo>
                    <a:pt x="2973" y="1633"/>
                  </a:lnTo>
                  <a:cubicBezTo>
                    <a:pt x="2949" y="1607"/>
                    <a:pt x="2925" y="1580"/>
                    <a:pt x="2901" y="1554"/>
                  </a:cubicBezTo>
                  <a:lnTo>
                    <a:pt x="2815" y="1474"/>
                  </a:lnTo>
                  <a:lnTo>
                    <a:pt x="2705" y="1378"/>
                  </a:lnTo>
                  <a:lnTo>
                    <a:pt x="2599" y="1275"/>
                  </a:lnTo>
                  <a:lnTo>
                    <a:pt x="2374" y="1068"/>
                  </a:lnTo>
                  <a:lnTo>
                    <a:pt x="2269" y="964"/>
                  </a:lnTo>
                  <a:lnTo>
                    <a:pt x="2164" y="869"/>
                  </a:lnTo>
                  <a:cubicBezTo>
                    <a:pt x="2132" y="840"/>
                    <a:pt x="2100" y="810"/>
                    <a:pt x="2068" y="781"/>
                  </a:cubicBezTo>
                  <a:cubicBezTo>
                    <a:pt x="2044" y="754"/>
                    <a:pt x="2020" y="728"/>
                    <a:pt x="1996" y="701"/>
                  </a:cubicBezTo>
                  <a:cubicBezTo>
                    <a:pt x="1974" y="685"/>
                    <a:pt x="1951" y="669"/>
                    <a:pt x="1929" y="653"/>
                  </a:cubicBezTo>
                  <a:lnTo>
                    <a:pt x="1896" y="614"/>
                  </a:lnTo>
                  <a:lnTo>
                    <a:pt x="1877" y="598"/>
                  </a:lnTo>
                  <a:lnTo>
                    <a:pt x="1843" y="598"/>
                  </a:lnTo>
                  <a:lnTo>
                    <a:pt x="1834" y="757"/>
                  </a:lnTo>
                  <a:cubicBezTo>
                    <a:pt x="1824" y="802"/>
                    <a:pt x="1815" y="847"/>
                    <a:pt x="1805" y="892"/>
                  </a:cubicBezTo>
                  <a:cubicBezTo>
                    <a:pt x="1795" y="937"/>
                    <a:pt x="1786" y="983"/>
                    <a:pt x="1776" y="1028"/>
                  </a:cubicBezTo>
                  <a:cubicBezTo>
                    <a:pt x="1763" y="1065"/>
                    <a:pt x="1751" y="1102"/>
                    <a:pt x="1738" y="1139"/>
                  </a:cubicBezTo>
                  <a:cubicBezTo>
                    <a:pt x="1730" y="1168"/>
                    <a:pt x="1722" y="1198"/>
                    <a:pt x="1714" y="1227"/>
                  </a:cubicBezTo>
                  <a:cubicBezTo>
                    <a:pt x="1706" y="1262"/>
                    <a:pt x="1698" y="1296"/>
                    <a:pt x="1690" y="1331"/>
                  </a:cubicBezTo>
                  <a:cubicBezTo>
                    <a:pt x="1677" y="1371"/>
                    <a:pt x="1665" y="1410"/>
                    <a:pt x="1652" y="1450"/>
                  </a:cubicBezTo>
                  <a:cubicBezTo>
                    <a:pt x="1644" y="1485"/>
                    <a:pt x="1636" y="1519"/>
                    <a:pt x="1628" y="1554"/>
                  </a:cubicBezTo>
                  <a:cubicBezTo>
                    <a:pt x="1618" y="1580"/>
                    <a:pt x="1609" y="1607"/>
                    <a:pt x="1599" y="1633"/>
                  </a:cubicBezTo>
                  <a:cubicBezTo>
                    <a:pt x="1578" y="1673"/>
                    <a:pt x="1558" y="1713"/>
                    <a:pt x="1537" y="1753"/>
                  </a:cubicBezTo>
                  <a:cubicBezTo>
                    <a:pt x="1515" y="1798"/>
                    <a:pt x="1492" y="1843"/>
                    <a:pt x="1470" y="1888"/>
                  </a:cubicBezTo>
                  <a:cubicBezTo>
                    <a:pt x="1449" y="1931"/>
                    <a:pt x="1429" y="1973"/>
                    <a:pt x="1408" y="2016"/>
                  </a:cubicBezTo>
                  <a:cubicBezTo>
                    <a:pt x="1374" y="2077"/>
                    <a:pt x="1341" y="2138"/>
                    <a:pt x="1307" y="2199"/>
                  </a:cubicBezTo>
                  <a:lnTo>
                    <a:pt x="1202" y="2390"/>
                  </a:lnTo>
                  <a:cubicBezTo>
                    <a:pt x="1170" y="2435"/>
                    <a:pt x="1138" y="2481"/>
                    <a:pt x="1106" y="2526"/>
                  </a:cubicBezTo>
                  <a:cubicBezTo>
                    <a:pt x="1065" y="2574"/>
                    <a:pt x="1023" y="2621"/>
                    <a:pt x="982" y="2669"/>
                  </a:cubicBezTo>
                  <a:lnTo>
                    <a:pt x="843" y="2829"/>
                  </a:lnTo>
                  <a:lnTo>
                    <a:pt x="690" y="2980"/>
                  </a:lnTo>
                  <a:lnTo>
                    <a:pt x="528" y="3116"/>
                  </a:lnTo>
                  <a:lnTo>
                    <a:pt x="360" y="3219"/>
                  </a:lnTo>
                  <a:lnTo>
                    <a:pt x="197" y="3291"/>
                  </a:lnTo>
                  <a:lnTo>
                    <a:pt x="11" y="3342"/>
                  </a:lnTo>
                  <a:cubicBezTo>
                    <a:pt x="9" y="2228"/>
                    <a:pt x="8" y="1114"/>
                    <a:pt x="6" y="0"/>
                  </a:cubicBezTo>
                  <a:close/>
                </a:path>
              </a:pathLst>
            </a:custGeom>
            <a:solidFill>
              <a:srgbClr val="3dc6ef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38" name="CustomShape 9"/>
            <p:cNvSpPr/>
            <p:nvPr/>
          </p:nvSpPr>
          <p:spPr>
            <a:xfrm>
              <a:off x="1742400" y="2957400"/>
              <a:ext cx="2511360" cy="1437480"/>
            </a:xfrm>
            <a:custGeom>
              <a:avLst/>
              <a:gdLst/>
              <a:ahLst/>
              <a:rect l="l" t="t" r="r" b="b"/>
              <a:pathLst>
                <a:path w="2057" h="1255">
                  <a:moveTo>
                    <a:pt x="0" y="0"/>
                  </a:moveTo>
                  <a:lnTo>
                    <a:pt x="1182" y="0"/>
                  </a:lnTo>
                  <a:lnTo>
                    <a:pt x="1185" y="57"/>
                  </a:lnTo>
                  <a:lnTo>
                    <a:pt x="1189" y="61"/>
                  </a:lnTo>
                  <a:lnTo>
                    <a:pt x="1187" y="62"/>
                  </a:lnTo>
                  <a:lnTo>
                    <a:pt x="1198" y="125"/>
                  </a:lnTo>
                  <a:lnTo>
                    <a:pt x="1199" y="124"/>
                  </a:lnTo>
                  <a:lnTo>
                    <a:pt x="1200" y="134"/>
                  </a:lnTo>
                  <a:lnTo>
                    <a:pt x="1203" y="147"/>
                  </a:lnTo>
                  <a:lnTo>
                    <a:pt x="1207" y="163"/>
                  </a:lnTo>
                  <a:lnTo>
                    <a:pt x="1212" y="178"/>
                  </a:lnTo>
                  <a:lnTo>
                    <a:pt x="1216" y="192"/>
                  </a:lnTo>
                  <a:lnTo>
                    <a:pt x="1219" y="202"/>
                  </a:lnTo>
                  <a:lnTo>
                    <a:pt x="1225" y="223"/>
                  </a:lnTo>
                  <a:lnTo>
                    <a:pt x="1232" y="241"/>
                  </a:lnTo>
                  <a:lnTo>
                    <a:pt x="1237" y="258"/>
                  </a:lnTo>
                  <a:lnTo>
                    <a:pt x="1245" y="278"/>
                  </a:lnTo>
                  <a:lnTo>
                    <a:pt x="1259" y="313"/>
                  </a:lnTo>
                  <a:lnTo>
                    <a:pt x="1275" y="347"/>
                  </a:lnTo>
                  <a:lnTo>
                    <a:pt x="1286" y="370"/>
                  </a:lnTo>
                  <a:lnTo>
                    <a:pt x="1298" y="390"/>
                  </a:lnTo>
                  <a:lnTo>
                    <a:pt x="1322" y="432"/>
                  </a:lnTo>
                  <a:lnTo>
                    <a:pt x="1336" y="451"/>
                  </a:lnTo>
                  <a:lnTo>
                    <a:pt x="1349" y="472"/>
                  </a:lnTo>
                  <a:lnTo>
                    <a:pt x="1362" y="492"/>
                  </a:lnTo>
                  <a:lnTo>
                    <a:pt x="1378" y="510"/>
                  </a:lnTo>
                  <a:lnTo>
                    <a:pt x="1394" y="527"/>
                  </a:lnTo>
                  <a:lnTo>
                    <a:pt x="1418" y="554"/>
                  </a:lnTo>
                  <a:lnTo>
                    <a:pt x="1467" y="603"/>
                  </a:lnTo>
                  <a:lnTo>
                    <a:pt x="1493" y="627"/>
                  </a:lnTo>
                  <a:lnTo>
                    <a:pt x="1511" y="644"/>
                  </a:lnTo>
                  <a:lnTo>
                    <a:pt x="1534" y="664"/>
                  </a:lnTo>
                  <a:lnTo>
                    <a:pt x="1559" y="683"/>
                  </a:lnTo>
                  <a:lnTo>
                    <a:pt x="1583" y="702"/>
                  </a:lnTo>
                  <a:lnTo>
                    <a:pt x="1605" y="716"/>
                  </a:lnTo>
                  <a:lnTo>
                    <a:pt x="1636" y="736"/>
                  </a:lnTo>
                  <a:lnTo>
                    <a:pt x="1699" y="770"/>
                  </a:lnTo>
                  <a:lnTo>
                    <a:pt x="1733" y="787"/>
                  </a:lnTo>
                  <a:lnTo>
                    <a:pt x="1766" y="802"/>
                  </a:lnTo>
                  <a:lnTo>
                    <a:pt x="1802" y="818"/>
                  </a:lnTo>
                  <a:lnTo>
                    <a:pt x="1840" y="832"/>
                  </a:lnTo>
                  <a:lnTo>
                    <a:pt x="1876" y="843"/>
                  </a:lnTo>
                  <a:lnTo>
                    <a:pt x="1908" y="852"/>
                  </a:lnTo>
                  <a:lnTo>
                    <a:pt x="1939" y="860"/>
                  </a:lnTo>
                  <a:lnTo>
                    <a:pt x="1970" y="869"/>
                  </a:lnTo>
                  <a:lnTo>
                    <a:pt x="2004" y="875"/>
                  </a:lnTo>
                  <a:lnTo>
                    <a:pt x="2041" y="879"/>
                  </a:lnTo>
                  <a:lnTo>
                    <a:pt x="2041" y="874"/>
                  </a:lnTo>
                  <a:lnTo>
                    <a:pt x="2040" y="870"/>
                  </a:lnTo>
                  <a:lnTo>
                    <a:pt x="2033" y="861"/>
                  </a:lnTo>
                  <a:lnTo>
                    <a:pt x="2025" y="847"/>
                  </a:lnTo>
                  <a:lnTo>
                    <a:pt x="2015" y="830"/>
                  </a:lnTo>
                  <a:lnTo>
                    <a:pt x="2002" y="810"/>
                  </a:lnTo>
                  <a:lnTo>
                    <a:pt x="1989" y="788"/>
                  </a:lnTo>
                  <a:lnTo>
                    <a:pt x="1973" y="764"/>
                  </a:lnTo>
                  <a:lnTo>
                    <a:pt x="1959" y="742"/>
                  </a:lnTo>
                  <a:lnTo>
                    <a:pt x="1943" y="719"/>
                  </a:lnTo>
                  <a:lnTo>
                    <a:pt x="1930" y="697"/>
                  </a:lnTo>
                  <a:lnTo>
                    <a:pt x="1917" y="677"/>
                  </a:lnTo>
                  <a:lnTo>
                    <a:pt x="1906" y="660"/>
                  </a:lnTo>
                  <a:lnTo>
                    <a:pt x="1899" y="646"/>
                  </a:lnTo>
                  <a:lnTo>
                    <a:pt x="1892" y="637"/>
                  </a:lnTo>
                  <a:lnTo>
                    <a:pt x="1891" y="633"/>
                  </a:lnTo>
                  <a:lnTo>
                    <a:pt x="1893" y="627"/>
                  </a:lnTo>
                  <a:lnTo>
                    <a:pt x="1900" y="618"/>
                  </a:lnTo>
                  <a:lnTo>
                    <a:pt x="1909" y="607"/>
                  </a:lnTo>
                  <a:lnTo>
                    <a:pt x="1922" y="591"/>
                  </a:lnTo>
                  <a:lnTo>
                    <a:pt x="1937" y="573"/>
                  </a:lnTo>
                  <a:lnTo>
                    <a:pt x="1953" y="553"/>
                  </a:lnTo>
                  <a:lnTo>
                    <a:pt x="1970" y="532"/>
                  </a:lnTo>
                  <a:lnTo>
                    <a:pt x="1989" y="511"/>
                  </a:lnTo>
                  <a:lnTo>
                    <a:pt x="2006" y="492"/>
                  </a:lnTo>
                  <a:lnTo>
                    <a:pt x="2021" y="472"/>
                  </a:lnTo>
                  <a:lnTo>
                    <a:pt x="2036" y="454"/>
                  </a:lnTo>
                  <a:lnTo>
                    <a:pt x="2047" y="438"/>
                  </a:lnTo>
                  <a:lnTo>
                    <a:pt x="2057" y="426"/>
                  </a:lnTo>
                  <a:lnTo>
                    <a:pt x="2057" y="479"/>
                  </a:lnTo>
                  <a:lnTo>
                    <a:pt x="2045" y="494"/>
                  </a:lnTo>
                  <a:lnTo>
                    <a:pt x="2016" y="533"/>
                  </a:lnTo>
                  <a:lnTo>
                    <a:pt x="2000" y="553"/>
                  </a:lnTo>
                  <a:lnTo>
                    <a:pt x="1986" y="573"/>
                  </a:lnTo>
                  <a:lnTo>
                    <a:pt x="1973" y="591"/>
                  </a:lnTo>
                  <a:lnTo>
                    <a:pt x="1961" y="607"/>
                  </a:lnTo>
                  <a:lnTo>
                    <a:pt x="1952" y="620"/>
                  </a:lnTo>
                  <a:lnTo>
                    <a:pt x="1944" y="631"/>
                  </a:lnTo>
                  <a:lnTo>
                    <a:pt x="1946" y="634"/>
                  </a:lnTo>
                  <a:lnTo>
                    <a:pt x="1951" y="643"/>
                  </a:lnTo>
                  <a:lnTo>
                    <a:pt x="1959" y="655"/>
                  </a:lnTo>
                  <a:lnTo>
                    <a:pt x="1969" y="672"/>
                  </a:lnTo>
                  <a:lnTo>
                    <a:pt x="1981" y="690"/>
                  </a:lnTo>
                  <a:lnTo>
                    <a:pt x="1993" y="711"/>
                  </a:lnTo>
                  <a:lnTo>
                    <a:pt x="2007" y="732"/>
                  </a:lnTo>
                  <a:lnTo>
                    <a:pt x="2020" y="754"/>
                  </a:lnTo>
                  <a:lnTo>
                    <a:pt x="2033" y="775"/>
                  </a:lnTo>
                  <a:lnTo>
                    <a:pt x="2046" y="794"/>
                  </a:lnTo>
                  <a:lnTo>
                    <a:pt x="2057" y="811"/>
                  </a:lnTo>
                  <a:lnTo>
                    <a:pt x="2057" y="1255"/>
                  </a:lnTo>
                  <a:lnTo>
                    <a:pt x="0" y="1255"/>
                  </a:lnTo>
                  <a:lnTo>
                    <a:pt x="0" y="0"/>
                  </a:lnTo>
                  <a:close/>
                  <a:moveTo>
                    <a:pt x="1674" y="0"/>
                  </a:moveTo>
                  <a:lnTo>
                    <a:pt x="2057" y="0"/>
                  </a:lnTo>
                  <a:lnTo>
                    <a:pt x="2057" y="412"/>
                  </a:lnTo>
                  <a:lnTo>
                    <a:pt x="2023" y="403"/>
                  </a:lnTo>
                  <a:lnTo>
                    <a:pt x="1972" y="387"/>
                  </a:lnTo>
                  <a:lnTo>
                    <a:pt x="1953" y="381"/>
                  </a:lnTo>
                  <a:lnTo>
                    <a:pt x="1935" y="373"/>
                  </a:lnTo>
                  <a:lnTo>
                    <a:pt x="1921" y="365"/>
                  </a:lnTo>
                  <a:lnTo>
                    <a:pt x="1905" y="357"/>
                  </a:lnTo>
                  <a:lnTo>
                    <a:pt x="1891" y="349"/>
                  </a:lnTo>
                  <a:lnTo>
                    <a:pt x="1862" y="329"/>
                  </a:lnTo>
                  <a:lnTo>
                    <a:pt x="1849" y="319"/>
                  </a:lnTo>
                  <a:lnTo>
                    <a:pt x="1820" y="296"/>
                  </a:lnTo>
                  <a:lnTo>
                    <a:pt x="1809" y="285"/>
                  </a:lnTo>
                  <a:lnTo>
                    <a:pt x="1764" y="236"/>
                  </a:lnTo>
                  <a:lnTo>
                    <a:pt x="1743" y="208"/>
                  </a:lnTo>
                  <a:lnTo>
                    <a:pt x="1725" y="178"/>
                  </a:lnTo>
                  <a:lnTo>
                    <a:pt x="1716" y="163"/>
                  </a:lnTo>
                  <a:lnTo>
                    <a:pt x="1708" y="150"/>
                  </a:lnTo>
                  <a:lnTo>
                    <a:pt x="1700" y="135"/>
                  </a:lnTo>
                  <a:lnTo>
                    <a:pt x="1692" y="116"/>
                  </a:lnTo>
                  <a:lnTo>
                    <a:pt x="1689" y="104"/>
                  </a:lnTo>
                  <a:lnTo>
                    <a:pt x="1683" y="87"/>
                  </a:lnTo>
                  <a:lnTo>
                    <a:pt x="1679" y="69"/>
                  </a:lnTo>
                  <a:lnTo>
                    <a:pt x="1675" y="52"/>
                  </a:lnTo>
                  <a:lnTo>
                    <a:pt x="1674" y="39"/>
                  </a:lnTo>
                  <a:lnTo>
                    <a:pt x="167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40000" dir="5400000" dist="2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39" name="CustomShape 10"/>
            <p:cNvSpPr/>
            <p:nvPr/>
          </p:nvSpPr>
          <p:spPr>
            <a:xfrm>
              <a:off x="1750680" y="3739680"/>
              <a:ext cx="1624680" cy="700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Arial"/>
                </a:rPr>
                <a:t>Model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Arial"/>
                </a:rPr>
                <a:t>Evaluation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40" name="CustomShape 11"/>
            <p:cNvSpPr/>
            <p:nvPr/>
          </p:nvSpPr>
          <p:spPr>
            <a:xfrm>
              <a:off x="5602320" y="3739680"/>
              <a:ext cx="1371600" cy="395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r">
                <a:lnSpc>
                  <a:spcPct val="100000"/>
                </a:lnSpc>
              </a:pPr>
              <a:r>
                <a:rPr b="1" lang="en-US" sz="2000" spc="-1" strike="noStrike">
                  <a:solidFill>
                    <a:srgbClr val="ffffff"/>
                  </a:solidFill>
                  <a:latin typeface="Arial"/>
                </a:rPr>
                <a:t>Modeling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p:transition spd="med">
    <p:wipe dir="r"/>
  </p:transition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266760" y="247680"/>
            <a:ext cx="8191080" cy="484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500" spc="-1" strike="noStrike">
                <a:solidFill>
                  <a:srgbClr val="007db8"/>
                </a:solidFill>
                <a:latin typeface="Arial"/>
                <a:ea typeface="Arial"/>
              </a:rPr>
              <a:t>Outline</a:t>
            </a:r>
            <a:endParaRPr b="0" lang="en-US" sz="3500" spc="-1" strike="noStrike">
              <a:solidFill>
                <a:srgbClr val="444444"/>
              </a:solid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271440" y="1200240"/>
            <a:ext cx="7957800" cy="3269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Motivation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Predicting future crimes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Exploring the Crimes in Chicago dataset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Feature extraction- what could help us predict future crimes?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Prediction model- Training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Prediction model- Evaluation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19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b4b4b4"/>
                </a:solidFill>
                <a:latin typeface="Arial"/>
                <a:ea typeface="Arial"/>
              </a:rPr>
              <a:t>Conclusions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Picture 5" descr=""/>
          <p:cNvPicPr/>
          <p:nvPr/>
        </p:nvPicPr>
        <p:blipFill>
          <a:blip r:embed="rId1"/>
          <a:stretch/>
        </p:blipFill>
        <p:spPr>
          <a:xfrm>
            <a:off x="5662800" y="3007080"/>
            <a:ext cx="2566440" cy="1462680"/>
          </a:xfrm>
          <a:prstGeom prst="rect">
            <a:avLst/>
          </a:prstGeom>
          <a:ln>
            <a:noFill/>
          </a:ln>
        </p:spPr>
      </p:pic>
    </p:spTree>
  </p:cSld>
  <p:transition spd="med">
    <p:wipe dir="r"/>
  </p:transition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Strata_DellEMC</Template>
  <TotalTime>4199</TotalTime>
  <Application>LibreOffice/6.0.7.3$Linux_X86_64 LibreOffice_project/00m0$Build-3</Application>
  <Words>888</Words>
  <Paragraphs>382</Paragraphs>
  <Company>EMC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2018-01-11T10:27:22Z</dcterms:created>
  <dc:creator>HermanSaffar, Or</dc:creator>
  <dc:description/>
  <dc:language>en-US</dc:language>
  <cp:lastModifiedBy/>
  <cp:lastPrinted>2014-02-14T16:26:12Z</cp:lastPrinted>
  <dcterms:modified xsi:type="dcterms:W3CDTF">2019-11-17T12:21:05Z</dcterms:modified>
  <cp:revision>114</cp:revision>
  <dc:subject/>
  <dc:title>AI Powered Crime Prediction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EMC Corporation</vt:lpwstr>
  </property>
  <property fmtid="{D5CDD505-2E9C-101B-9397-08002B2CF9AE}" pid="4" name="ContentTypeId">
    <vt:lpwstr>0x010100EAEEBEE83C66E54EA9BED83B0A9A60DB</vt:lpwstr>
  </property>
  <property fmtid="{D5CDD505-2E9C-101B-9397-08002B2CF9AE}" pid="5" name="DellClassification">
    <vt:lpwstr>Internal Use</vt:lpwstr>
  </property>
  <property fmtid="{D5CDD505-2E9C-101B-9397-08002B2CF9AE}" pid="6" name="DellSubLabels">
    <vt:lpwstr/>
  </property>
  <property fmtid="{D5CDD505-2E9C-101B-9397-08002B2CF9AE}" pid="7" name="DellVisual Markings (PPT)">
    <vt:lpwstr>Classification Footer</vt:lpwstr>
  </property>
  <property fmtid="{D5CDD505-2E9C-101B-9397-08002B2CF9AE}" pid="8" name="DellVisualMarkingsPPT">
    <vt:lpwstr>Classification Footer</vt:lpwstr>
  </property>
  <property fmtid="{D5CDD505-2E9C-101B-9397-08002B2CF9AE}" pid="9" name="Document Editor">
    <vt:lpwstr>Angele_Davidson</vt:lpwstr>
  </property>
  <property fmtid="{D5CDD505-2E9C-101B-9397-08002B2CF9AE}" pid="10" name="DocumentMarkings">
    <vt:lpwstr>&lt;SPAN style="FONT-FAMILY: museo sans for dell; COLOR: rgb(170,170,170); FONT-SIZE: 8.5pt"&gt; &lt;P align=left&gt;Dell - Internal Use - Confidential  &lt;/P&gt;&lt;/SPAN&gt;;&lt;SPAN style="FONT-FAMILY: museo sans for dell; COLOR: rgb(170,170,170); FONT-SIZE: 8.5pt"&gt; &lt;P align=le</vt:lpwstr>
  </property>
  <property fmtid="{D5CDD505-2E9C-101B-9397-08002B2CF9AE}" pid="11" name="HiddenSlides">
    <vt:i4>0</vt:i4>
  </property>
  <property fmtid="{D5CDD505-2E9C-101B-9397-08002B2CF9AE}" pid="12" name="HyperlinksChanged">
    <vt:bool>0</vt:bool>
  </property>
  <property fmtid="{D5CDD505-2E9C-101B-9397-08002B2CF9AE}" pid="13" name="LinksUpToDate">
    <vt:bool>0</vt:bool>
  </property>
  <property fmtid="{D5CDD505-2E9C-101B-9397-08002B2CF9AE}" pid="14" name="MMClips">
    <vt:i4>0</vt:i4>
  </property>
  <property fmtid="{D5CDD505-2E9C-101B-9397-08002B2CF9AE}" pid="15" name="Notes">
    <vt:i4>15</vt:i4>
  </property>
  <property fmtid="{D5CDD505-2E9C-101B-9397-08002B2CF9AE}" pid="16" name="PresentationFormat">
    <vt:lpwstr>On-screen Show (16:9)</vt:lpwstr>
  </property>
  <property fmtid="{D5CDD505-2E9C-101B-9397-08002B2CF9AE}" pid="17" name="ScaleCrop">
    <vt:bool>0</vt:bool>
  </property>
  <property fmtid="{D5CDD505-2E9C-101B-9397-08002B2CF9AE}" pid="18" name="ShareDoc">
    <vt:bool>0</vt:bool>
  </property>
  <property fmtid="{D5CDD505-2E9C-101B-9397-08002B2CF9AE}" pid="19" name="Slides">
    <vt:i4>36</vt:i4>
  </property>
  <property fmtid="{D5CDD505-2E9C-101B-9397-08002B2CF9AE}" pid="20" name="TitusGUID">
    <vt:lpwstr>90e7cef2-6662-4b34-af72-6d19d6edd9c2</vt:lpwstr>
  </property>
  <property fmtid="{D5CDD505-2E9C-101B-9397-08002B2CF9AE}" pid="21" name="titusconfig">
    <vt:lpwstr>0.6CorpGlobal</vt:lpwstr>
  </property>
</Properties>
</file>