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93" y="546287"/>
            <a:ext cx="11238006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36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793" y="1385357"/>
            <a:ext cx="11238006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4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38793" y="1641905"/>
            <a:ext cx="11238006" cy="2662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91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9112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7" y="1441077"/>
            <a:ext cx="11206789" cy="4484594"/>
          </a:xfrm>
          <a:prstGeom prst="rect">
            <a:avLst/>
          </a:prstGeom>
        </p:spPr>
        <p:txBody>
          <a:bodyPr vert="horz"/>
          <a:lstStyle>
            <a:lvl1pPr marL="347283" indent="-347283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4203"/>
            <a:ext cx="123152" cy="918882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7" y="560543"/>
            <a:ext cx="11145212" cy="6412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36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729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593" y="2378005"/>
            <a:ext cx="12183035" cy="2075321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09954"/>
            <a:ext cx="12183032" cy="2359305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4203"/>
            <a:ext cx="123152" cy="9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63040" rtl="0" eaLnBrk="1" latinLnBrk="0" hangingPunct="1">
        <a:spcBef>
          <a:spcPct val="0"/>
        </a:spcBef>
        <a:buNone/>
        <a:defRPr sz="4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283" indent="-347283" algn="l" defTabSz="463040" rtl="0" eaLnBrk="1" latinLnBrk="0" hangingPunct="1">
        <a:spcBef>
          <a:spcPct val="20000"/>
        </a:spcBef>
        <a:buFont typeface="Arial"/>
        <a:buChar char="•"/>
        <a:defRPr sz="3272" kern="1200">
          <a:solidFill>
            <a:schemeClr val="tx1"/>
          </a:solidFill>
          <a:latin typeface="+mn-lt"/>
          <a:ea typeface="+mn-ea"/>
          <a:cs typeface="+mn-cs"/>
        </a:defRPr>
      </a:lvl1pPr>
      <a:lvl2pPr marL="752442" indent="-289402" algn="l" defTabSz="463040" rtl="0" eaLnBrk="1" latinLnBrk="0" hangingPunct="1">
        <a:spcBef>
          <a:spcPct val="20000"/>
        </a:spcBef>
        <a:buFont typeface="Arial"/>
        <a:buChar char="–"/>
        <a:defRPr sz="2818" kern="1200">
          <a:solidFill>
            <a:schemeClr val="tx1"/>
          </a:solidFill>
          <a:latin typeface="+mn-lt"/>
          <a:ea typeface="+mn-ea"/>
          <a:cs typeface="+mn-cs"/>
        </a:defRPr>
      </a:lvl2pPr>
      <a:lvl3pPr marL="1157602" indent="-231522" algn="l" defTabSz="463040" rtl="0" eaLnBrk="1" latinLnBrk="0" hangingPunct="1">
        <a:spcBef>
          <a:spcPct val="20000"/>
        </a:spcBef>
        <a:buFont typeface="Arial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3pPr>
      <a:lvl4pPr marL="1620642" indent="-231522" algn="l" defTabSz="4630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683" indent="-231522" algn="l" defTabSz="4630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24" indent="-231522" algn="l" defTabSz="4630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765" indent="-231522" algn="l" defTabSz="4630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805" indent="-231522" algn="l" defTabSz="4630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845" indent="-231522" algn="l" defTabSz="4630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40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82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123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163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203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243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286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325" algn="l" defTabSz="463040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D4B07-DAFD-B543-A35C-323A6D7B6B61}"/>
              </a:ext>
            </a:extLst>
          </p:cNvPr>
          <p:cNvGraphicFramePr>
            <a:graphicFrameLocks noGrp="1"/>
          </p:cNvGraphicFramePr>
          <p:nvPr/>
        </p:nvGraphicFramePr>
        <p:xfrm>
          <a:off x="538787" y="1428601"/>
          <a:ext cx="11386622" cy="492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05">
                  <a:extLst>
                    <a:ext uri="{9D8B030D-6E8A-4147-A177-3AD203B41FA5}">
                      <a16:colId xmlns:a16="http://schemas.microsoft.com/office/drawing/2014/main" val="2821635252"/>
                    </a:ext>
                  </a:extLst>
                </a:gridCol>
                <a:gridCol w="2056099">
                  <a:extLst>
                    <a:ext uri="{9D8B030D-6E8A-4147-A177-3AD203B41FA5}">
                      <a16:colId xmlns:a16="http://schemas.microsoft.com/office/drawing/2014/main" val="1444532094"/>
                    </a:ext>
                  </a:extLst>
                </a:gridCol>
                <a:gridCol w="2810868">
                  <a:extLst>
                    <a:ext uri="{9D8B030D-6E8A-4147-A177-3AD203B41FA5}">
                      <a16:colId xmlns:a16="http://schemas.microsoft.com/office/drawing/2014/main" val="2645708876"/>
                    </a:ext>
                  </a:extLst>
                </a:gridCol>
                <a:gridCol w="2277325">
                  <a:extLst>
                    <a:ext uri="{9D8B030D-6E8A-4147-A177-3AD203B41FA5}">
                      <a16:colId xmlns:a16="http://schemas.microsoft.com/office/drawing/2014/main" val="310008702"/>
                    </a:ext>
                  </a:extLst>
                </a:gridCol>
                <a:gridCol w="2277325">
                  <a:extLst>
                    <a:ext uri="{9D8B030D-6E8A-4147-A177-3AD203B41FA5}">
                      <a16:colId xmlns:a16="http://schemas.microsoft.com/office/drawing/2014/main" val="457861982"/>
                    </a:ext>
                  </a:extLst>
                </a:gridCol>
              </a:tblGrid>
              <a:tr h="910358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ctr" defTabSz="524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/>
                        <a:t>Stage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1: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Object-Avoidance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ctr" defTabSz="524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/>
                        <a:t>Stage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2: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Racing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with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Fixed-Policy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Opponent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Stage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3: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Multi-Car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Racing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Longer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Term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2089732986"/>
                  </a:ext>
                </a:extLst>
              </a:tr>
              <a:tr h="1048871">
                <a:tc rowSpan="2">
                  <a:txBody>
                    <a:bodyPr/>
                    <a:lstStyle/>
                    <a:p>
                      <a:pPr algn="ctr"/>
                      <a:endParaRPr lang="en-US" altLang="zh-CN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en-US" altLang="zh-CN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en-US" altLang="zh-CN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Science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82" marR="80682" marT="40341" marB="40341"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2100" dirty="0"/>
                    </a:p>
                    <a:p>
                      <a:pPr algn="ctr"/>
                      <a:r>
                        <a:rPr lang="en-US" altLang="zh-CN" sz="2100" dirty="0"/>
                        <a:t>Design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reward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function</a:t>
                      </a:r>
                      <a:r>
                        <a:rPr lang="zh-CN" altLang="en-US" sz="2100" dirty="0"/>
                        <a:t> 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12284B"/>
                          </a:solidFill>
                        </a:rPr>
                        <a:t>Formulate</a:t>
                      </a:r>
                      <a:r>
                        <a:rPr lang="zh-CN" altLang="en-US" sz="2100" dirty="0">
                          <a:solidFill>
                            <a:srgbClr val="12284B"/>
                          </a:solidFill>
                        </a:rPr>
                        <a:t> </a:t>
                      </a:r>
                      <a:r>
                        <a:rPr lang="en-US" altLang="zh-CN" sz="2100" dirty="0">
                          <a:solidFill>
                            <a:srgbClr val="ED3323"/>
                          </a:solidFill>
                        </a:rPr>
                        <a:t>Robust</a:t>
                      </a:r>
                      <a:r>
                        <a:rPr lang="zh-CN" altLang="en-US" sz="2100" dirty="0">
                          <a:solidFill>
                            <a:srgbClr val="12284B"/>
                          </a:solidFill>
                        </a:rPr>
                        <a:t> </a:t>
                      </a:r>
                      <a:r>
                        <a:rPr lang="en-US" altLang="zh-CN" sz="2100" dirty="0"/>
                        <a:t>MARL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motivated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from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 err="1"/>
                        <a:t>DeepRacer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Organize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 err="1"/>
                        <a:t>DeepRacer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RL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reading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group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347088337"/>
                  </a:ext>
                </a:extLst>
              </a:tr>
              <a:tr h="119046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Warm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200" dirty="0"/>
                        <a:t>to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improve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sample-efficiency</a:t>
                      </a:r>
                      <a:endParaRPr lang="en-US" sz="2200" dirty="0"/>
                    </a:p>
                  </a:txBody>
                  <a:tcPr marL="80682" marR="80682" marT="40341" marB="403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  <a:p>
                      <a:pPr algn="ctr"/>
                      <a:endParaRPr lang="en-US" altLang="zh-CN" sz="400" dirty="0"/>
                    </a:p>
                    <a:p>
                      <a:pPr algn="ctr"/>
                      <a:r>
                        <a:rPr lang="en-US" altLang="zh-CN" sz="2100" dirty="0"/>
                        <a:t>Develop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>
                          <a:solidFill>
                            <a:srgbClr val="ED3323"/>
                          </a:solidFill>
                        </a:rPr>
                        <a:t>theory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for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Robust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MARL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Present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and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brainstorm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ideas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on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MARL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2129753776"/>
                  </a:ext>
                </a:extLst>
              </a:tr>
              <a:tr h="1048871">
                <a:tc>
                  <a:txBody>
                    <a:bodyPr/>
                    <a:lstStyle/>
                    <a:p>
                      <a:pPr algn="ctr"/>
                      <a:endParaRPr lang="en-US" altLang="zh-CN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Engineering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100" dirty="0"/>
                    </a:p>
                    <a:p>
                      <a:pPr algn="ctr"/>
                      <a:r>
                        <a:rPr lang="en-US" altLang="zh-CN" sz="2100" dirty="0"/>
                        <a:t>Real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track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test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Build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MADDPG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[Lowe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’17]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with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one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learner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car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in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Coach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altLang="zh-CN" sz="2100" dirty="0">
                          <a:solidFill>
                            <a:srgbClr val="7030A0"/>
                          </a:solidFill>
                        </a:rPr>
                        <a:t>TO</a:t>
                      </a:r>
                      <a:r>
                        <a:rPr lang="zh-CN" altLang="en-US" sz="21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zh-CN" sz="2100" dirty="0">
                          <a:solidFill>
                            <a:srgbClr val="7030A0"/>
                          </a:solidFill>
                        </a:rPr>
                        <a:t>DO:</a:t>
                      </a:r>
                      <a:r>
                        <a:rPr lang="zh-CN" altLang="en-US" sz="21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zh-CN" sz="2100" dirty="0">
                          <a:solidFill>
                            <a:srgbClr val="7030A0"/>
                          </a:solidFill>
                        </a:rPr>
                        <a:t>Test</a:t>
                      </a:r>
                      <a:r>
                        <a:rPr lang="zh-CN" altLang="en-US" sz="21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zh-CN" sz="2100" dirty="0">
                          <a:solidFill>
                            <a:srgbClr val="7030A0"/>
                          </a:solidFill>
                        </a:rPr>
                        <a:t>algorithms</a:t>
                      </a:r>
                      <a:endParaRPr lang="en-US" sz="2100" dirty="0">
                        <a:solidFill>
                          <a:srgbClr val="7030A0"/>
                        </a:solidFill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Build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MARL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framework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in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Coach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codebase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40510209"/>
                  </a:ext>
                </a:extLst>
              </a:tr>
              <a:tr h="726141">
                <a:tc>
                  <a:txBody>
                    <a:bodyPr/>
                    <a:lstStyle/>
                    <a:p>
                      <a:pPr algn="ctr"/>
                      <a:endParaRPr lang="en-US" altLang="zh-CN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Documentation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682" marR="80682" marT="40341" marB="40341"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  <a:p>
                      <a:pPr algn="ctr"/>
                      <a:r>
                        <a:rPr lang="en-US" altLang="zh-CN" sz="2100" dirty="0"/>
                        <a:t>Report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&amp;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Quip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doc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/>
                    </a:p>
                    <a:p>
                      <a:pPr algn="ctr"/>
                      <a:r>
                        <a:rPr lang="en-US" altLang="zh-CN" sz="2100" dirty="0"/>
                        <a:t>Paper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draft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Idea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Bank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/>
                        <a:t>for</a:t>
                      </a:r>
                      <a:r>
                        <a:rPr lang="zh-CN" altLang="en-US" sz="2100" dirty="0"/>
                        <a:t> </a:t>
                      </a:r>
                      <a:r>
                        <a:rPr lang="en-US" altLang="zh-CN" sz="2100" dirty="0" err="1"/>
                        <a:t>DeepRacer</a:t>
                      </a:r>
                      <a:endParaRPr lang="en-US" sz="21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254036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2"/>
    </mc:Choice>
    <mc:Fallback xmlns="">
      <p:transition spd="slow" advTm="4392"/>
    </mc:Fallback>
  </mc:AlternateContent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Arial Narrow</vt:lpstr>
      <vt:lpstr>Calibri</vt:lpstr>
      <vt:lpstr>Wingdings</vt:lpstr>
      <vt:lpstr>Cover Slide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2019-08-05T17:12:53Z</dcterms:created>
  <dcterms:modified xsi:type="dcterms:W3CDTF">2019-08-05T17:13:33Z</dcterms:modified>
</cp:coreProperties>
</file>