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d1736bd656_2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d1736bd656_2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d1736bd65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d1736bd65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7ae2ef421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7ae2ef421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d1736bd65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d1736bd65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Where nagatoro slide</a:t>
            </a:r>
            <a:endParaRPr/>
          </a:p>
          <a:p>
            <a:pPr indent="0" lvl="0" marL="0" rtl="0" algn="l">
              <a:spcBef>
                <a:spcPts val="0"/>
              </a:spcBef>
              <a:spcAft>
                <a:spcPts val="0"/>
              </a:spcAft>
              <a:buNone/>
            </a:pPr>
            <a:r>
              <a:rPr lang="en"/>
              <a:t>Reeee</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d1736bd656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d1736bd656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d1736bd6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d1736bd6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7ae2ef42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7ae2ef42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d1736bd65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d1736bd65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d1736bd656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d1736bd656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d1736bd65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d1736bd65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d1736bd656_1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d1736bd656_1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d1736bd656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d1736bd656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drive.google.com/file/d/1sWEOUq6dCmouF7E8Qez8UoD19l8BTPBu/view" TargetMode="External"/><Relationship Id="rId4" Type="http://schemas.openxmlformats.org/officeDocument/2006/relationships/image" Target="../media/image1.png"/><Relationship Id="rId5" Type="http://schemas.openxmlformats.org/officeDocument/2006/relationships/hyperlink" Target="http://drive.google.com/file/d/1Bi-pIf7fYQ5pyHaS3JwSRGYmnF4Xd_CF/view" TargetMode="External"/><Relationship Id="rId6"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mariowiki.com/List_of_Super_Mario_Bros._glitches" TargetMode="External"/><Relationship Id="rId4" Type="http://schemas.openxmlformats.org/officeDocument/2006/relationships/hyperlink" Target="https://www.youtube.com/watch?v=sNBWxmItfpU" TargetMode="External"/><Relationship Id="rId5" Type="http://schemas.openxmlformats.org/officeDocument/2006/relationships/hyperlink" Target="https://www.youtube.com/watch?v=Zn0unJPFtqI" TargetMode="External"/><Relationship Id="rId6" Type="http://schemas.openxmlformats.org/officeDocument/2006/relationships/hyperlink" Target="https://drops.dagstuhl.de/opus/volltexte/2018/8818/pdf/LIPIcs-FUN-2018-27.pdf" TargetMode="External"/><Relationship Id="rId7" Type="http://schemas.openxmlformats.org/officeDocument/2006/relationships/hyperlink" Target="https://www.speedrun.com/smb1/guide/09v5d" TargetMode="External"/><Relationship Id="rId8" Type="http://schemas.openxmlformats.org/officeDocument/2006/relationships/hyperlink" Target="https://www.youtube.com/watch?v=sNBWxmItfpU&amp;ab_channel=Nobodycallsmetubb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drive.google.com/file/d/1ZtbhNVLNl_aiLzBeqVRQGT2UcbKxWWR-/view" TargetMode="Externa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drive.google.com/file/d/1AiuH1pwQOCbG3KLF0cnoRzEGInmxfqu0/view" TargetMode="Externa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Optimization Applications For Super Mario Bros.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Made By: Kevin Zheng, Harley Vispo, </a:t>
            </a:r>
            <a:endParaRPr/>
          </a:p>
          <a:p>
            <a:pPr indent="0" lvl="0" marL="0" rtl="0" algn="ctr">
              <a:spcBef>
                <a:spcPts val="0"/>
              </a:spcBef>
              <a:spcAft>
                <a:spcPts val="0"/>
              </a:spcAft>
              <a:buNone/>
            </a:pPr>
            <a:r>
              <a:rPr lang="en"/>
              <a:t>and Thomas Frederick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Knapsack Application</a:t>
            </a:r>
            <a:endParaRPr/>
          </a:p>
        </p:txBody>
      </p:sp>
      <p:sp>
        <p:nvSpPr>
          <p:cNvPr id="115" name="Google Shape;115;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Events</a:t>
            </a:r>
            <a:endParaRPr/>
          </a:p>
          <a:p>
            <a:pPr indent="-317500" lvl="1" marL="914400" rtl="0" algn="l">
              <a:spcBef>
                <a:spcPts val="0"/>
              </a:spcBef>
              <a:spcAft>
                <a:spcPts val="0"/>
              </a:spcAft>
              <a:buSzPts val="1400"/>
              <a:buChar char="○"/>
            </a:pPr>
            <a:r>
              <a:rPr lang="en"/>
              <a:t>Breaking Down Game Into Events</a:t>
            </a:r>
            <a:endParaRPr/>
          </a:p>
          <a:p>
            <a:pPr indent="-317500" lvl="1" marL="914400" rtl="0" algn="l">
              <a:spcBef>
                <a:spcPts val="0"/>
              </a:spcBef>
              <a:spcAft>
                <a:spcPts val="0"/>
              </a:spcAft>
              <a:buSzPts val="1400"/>
              <a:buChar char="○"/>
            </a:pPr>
            <a:r>
              <a:rPr lang="en"/>
              <a:t>Decisions In Response To Events</a:t>
            </a:r>
            <a:endParaRPr/>
          </a:p>
          <a:p>
            <a:pPr indent="-342900" lvl="0" marL="457200" rtl="0" algn="l">
              <a:spcBef>
                <a:spcPts val="0"/>
              </a:spcBef>
              <a:spcAft>
                <a:spcPts val="0"/>
              </a:spcAft>
              <a:buSzPts val="1800"/>
              <a:buChar char="●"/>
            </a:pPr>
            <a:r>
              <a:rPr lang="en"/>
              <a:t>Notable decisions</a:t>
            </a:r>
            <a:endParaRPr/>
          </a:p>
          <a:p>
            <a:pPr indent="-317500" lvl="1" marL="914400" rtl="0" algn="l">
              <a:spcBef>
                <a:spcPts val="0"/>
              </a:spcBef>
              <a:spcAft>
                <a:spcPts val="0"/>
              </a:spcAft>
              <a:buSzPts val="1400"/>
              <a:buChar char="○"/>
            </a:pPr>
            <a:r>
              <a:rPr lang="en"/>
              <a:t>Flagpole glitch/bullet bill glitch vs non-glitched</a:t>
            </a:r>
            <a:endParaRPr/>
          </a:p>
          <a:p>
            <a:pPr indent="-317500" lvl="1" marL="914400" rtl="0" algn="l">
              <a:spcBef>
                <a:spcPts val="0"/>
              </a:spcBef>
              <a:spcAft>
                <a:spcPts val="0"/>
              </a:spcAft>
              <a:buSzPts val="1400"/>
              <a:buChar char="○"/>
            </a:pPr>
            <a:r>
              <a:rPr lang="en"/>
              <a:t>Wall </a:t>
            </a:r>
            <a:r>
              <a:rPr lang="en"/>
              <a:t>jump glitch vs normal jumps</a:t>
            </a:r>
            <a:endParaRPr/>
          </a:p>
          <a:p>
            <a:pPr indent="-317500" lvl="1" marL="914400" rtl="0" algn="l">
              <a:spcBef>
                <a:spcPts val="0"/>
              </a:spcBef>
              <a:spcAft>
                <a:spcPts val="0"/>
              </a:spcAft>
              <a:buSzPts val="1400"/>
              <a:buChar char="○"/>
            </a:pPr>
            <a:r>
              <a:rPr lang="en"/>
              <a:t>Wall clipping vs normal walking</a:t>
            </a:r>
            <a:endParaRPr/>
          </a:p>
          <a:p>
            <a:pPr indent="-317500" lvl="1" marL="914400" rtl="0" algn="l">
              <a:spcBef>
                <a:spcPts val="0"/>
              </a:spcBef>
              <a:spcAft>
                <a:spcPts val="0"/>
              </a:spcAft>
              <a:buSzPts val="1400"/>
              <a:buChar char="○"/>
            </a:pPr>
            <a:r>
              <a:rPr lang="en"/>
              <a:t>Wrong warp vs intended warping</a:t>
            </a:r>
            <a:endParaRPr/>
          </a:p>
          <a:p>
            <a:pPr indent="0" lvl="0" marL="914400" rtl="0" algn="l">
              <a:spcBef>
                <a:spcPts val="1200"/>
              </a:spcBef>
              <a:spcAft>
                <a:spcPts val="0"/>
              </a:spcAft>
              <a:buNone/>
            </a:pPr>
            <a:r>
              <a:t/>
            </a:r>
            <a:endParaRPr/>
          </a:p>
          <a:p>
            <a:pPr indent="0" lvl="0" marL="457200" rtl="0" algn="l">
              <a:spcBef>
                <a:spcPts val="1200"/>
              </a:spcBef>
              <a:spcAft>
                <a:spcPts val="1200"/>
              </a:spcAft>
              <a:buNone/>
            </a:pPr>
            <a:r>
              <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Speedrun Comparison</a:t>
            </a:r>
            <a:endParaRPr/>
          </a:p>
        </p:txBody>
      </p:sp>
      <p:sp>
        <p:nvSpPr>
          <p:cNvPr id="121" name="Google Shape;121;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57200" lvl="0" marL="457200" rtl="0" algn="l">
              <a:spcBef>
                <a:spcPts val="0"/>
              </a:spcBef>
              <a:spcAft>
                <a:spcPts val="0"/>
              </a:spcAft>
              <a:buNone/>
            </a:pPr>
            <a:r>
              <a:rPr lang="en"/>
              <a:t>Glitchless Run								Glitch Run</a:t>
            </a:r>
            <a:endParaRPr/>
          </a:p>
          <a:p>
            <a:pPr indent="0" lvl="0" marL="0" rtl="0" algn="l">
              <a:spcBef>
                <a:spcPts val="1200"/>
              </a:spcBef>
              <a:spcAft>
                <a:spcPts val="1200"/>
              </a:spcAft>
              <a:buNone/>
            </a:pPr>
            <a:r>
              <a:t/>
            </a:r>
            <a:endParaRPr/>
          </a:p>
        </p:txBody>
      </p:sp>
      <p:pic>
        <p:nvPicPr>
          <p:cNvPr id="122" name="Google Shape;122;p23" title="[TAS] NES Super Mario Bros. in 4_54.03 by tubby.mp4">
            <a:hlinkClick r:id="rId3"/>
          </p:cNvPr>
          <p:cNvPicPr preferRelativeResize="0"/>
          <p:nvPr/>
        </p:nvPicPr>
        <p:blipFill>
          <a:blip r:embed="rId4">
            <a:alphaModFix/>
          </a:blip>
          <a:stretch>
            <a:fillRect/>
          </a:stretch>
        </p:blipFill>
        <p:spPr>
          <a:xfrm>
            <a:off x="4572000" y="1714500"/>
            <a:ext cx="4572000" cy="3429000"/>
          </a:xfrm>
          <a:prstGeom prst="rect">
            <a:avLst/>
          </a:prstGeom>
          <a:noFill/>
          <a:ln>
            <a:noFill/>
          </a:ln>
        </p:spPr>
      </p:pic>
      <p:pic>
        <p:nvPicPr>
          <p:cNvPr id="123" name="Google Shape;123;p23" title="[TAS] Super Mario Bros. Glitchless in 5_02.55.mp4">
            <a:hlinkClick r:id="rId5"/>
          </p:cNvPr>
          <p:cNvPicPr preferRelativeResize="0"/>
          <p:nvPr/>
        </p:nvPicPr>
        <p:blipFill>
          <a:blip r:embed="rId6">
            <a:alphaModFix/>
          </a:blip>
          <a:stretch>
            <a:fillRect/>
          </a:stretch>
        </p:blipFill>
        <p:spPr>
          <a:xfrm>
            <a:off x="0" y="1720800"/>
            <a:ext cx="4572000" cy="3416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par>
                                <p:cTn fill="hold" nodeType="with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443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400"/>
              <a:t>Any Questions and / or Comments?</a:t>
            </a:r>
            <a:endParaRPr sz="9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Bibliography </a:t>
            </a:r>
            <a:endParaRPr/>
          </a:p>
        </p:txBody>
      </p:sp>
      <p:sp>
        <p:nvSpPr>
          <p:cNvPr id="134" name="Google Shape;134;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u="sng">
                <a:solidFill>
                  <a:schemeClr val="hlink"/>
                </a:solidFill>
                <a:hlinkClick r:id="rId3"/>
              </a:rPr>
              <a:t>https://www.mariowiki.com/List_of_Super_Mario_Bros._glitches</a:t>
            </a:r>
            <a:endParaRPr sz="1400"/>
          </a:p>
          <a:p>
            <a:pPr indent="0" lvl="0" marL="0" rtl="0" algn="l">
              <a:spcBef>
                <a:spcPts val="1200"/>
              </a:spcBef>
              <a:spcAft>
                <a:spcPts val="0"/>
              </a:spcAft>
              <a:buNone/>
            </a:pPr>
            <a:r>
              <a:rPr lang="en" sz="1400" u="sng">
                <a:solidFill>
                  <a:schemeClr val="hlink"/>
                </a:solidFill>
                <a:hlinkClick r:id="rId4"/>
              </a:rPr>
              <a:t>https://www.youtube.com/watch?v=sNBWxmItfpU</a:t>
            </a:r>
            <a:r>
              <a:rPr lang="en" sz="1400"/>
              <a:t> Any% TAS run</a:t>
            </a:r>
            <a:endParaRPr sz="1400"/>
          </a:p>
          <a:p>
            <a:pPr indent="0" lvl="0" marL="0" rtl="0" algn="l">
              <a:spcBef>
                <a:spcPts val="1200"/>
              </a:spcBef>
              <a:spcAft>
                <a:spcPts val="0"/>
              </a:spcAft>
              <a:buNone/>
            </a:pPr>
            <a:r>
              <a:rPr lang="en" sz="1400" u="sng">
                <a:solidFill>
                  <a:schemeClr val="hlink"/>
                </a:solidFill>
                <a:hlinkClick r:id="rId5"/>
              </a:rPr>
              <a:t>https://www.youtube.com/watch?v=Zn0unJPFtqI</a:t>
            </a:r>
            <a:r>
              <a:rPr lang="en" sz="1400"/>
              <a:t> Glitchless TAS run</a:t>
            </a:r>
            <a:endParaRPr sz="1400"/>
          </a:p>
          <a:p>
            <a:pPr indent="0" lvl="0" marL="0" rtl="0" algn="l">
              <a:spcBef>
                <a:spcPts val="1200"/>
              </a:spcBef>
              <a:spcAft>
                <a:spcPts val="0"/>
              </a:spcAft>
              <a:buNone/>
            </a:pPr>
            <a:r>
              <a:rPr lang="en" sz="1400" u="sng">
                <a:solidFill>
                  <a:schemeClr val="hlink"/>
                </a:solidFill>
                <a:hlinkClick r:id="rId6"/>
              </a:rPr>
              <a:t>https://drops.dagstuhl.de/opus/volltexte/2018/8818/pdf/LIPIcs-FUN-2018-27.pdf</a:t>
            </a:r>
            <a:endParaRPr sz="1400"/>
          </a:p>
          <a:p>
            <a:pPr indent="0" lvl="0" marL="0" rtl="0" algn="l">
              <a:spcBef>
                <a:spcPts val="1200"/>
              </a:spcBef>
              <a:spcAft>
                <a:spcPts val="0"/>
              </a:spcAft>
              <a:buNone/>
            </a:pPr>
            <a:r>
              <a:rPr lang="en" u="sng">
                <a:solidFill>
                  <a:schemeClr val="accent5"/>
                </a:solidFill>
                <a:hlinkClick r:id="rId7">
                  <a:extLst>
                    <a:ext uri="{A12FA001-AC4F-418D-AE19-62706E023703}">
                      <ahyp:hlinkClr val="tx"/>
                    </a:ext>
                  </a:extLst>
                </a:hlinkClick>
              </a:rPr>
              <a:t>https://www.speedrun.com/smb1/guide/09v5d</a:t>
            </a:r>
            <a:r>
              <a:rPr lang="en">
                <a:solidFill>
                  <a:srgbClr val="999999"/>
                </a:solidFill>
              </a:rPr>
              <a:t> </a:t>
            </a:r>
            <a:endParaRPr sz="1400"/>
          </a:p>
          <a:p>
            <a:pPr indent="0" lvl="0" marL="0" rtl="0" algn="l">
              <a:spcBef>
                <a:spcPts val="400"/>
              </a:spcBef>
              <a:spcAft>
                <a:spcPts val="0"/>
              </a:spcAft>
              <a:buNone/>
            </a:pPr>
            <a:r>
              <a:rPr lang="en" u="sng">
                <a:solidFill>
                  <a:schemeClr val="hlink"/>
                </a:solidFill>
                <a:hlinkClick r:id="rId8"/>
              </a:rPr>
              <a:t>https://www.youtube.com/watch?v=sNBWxmItfpU&amp;ab_channel=Nobodycallsmetubby</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Super Mario Bros.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We wanted to focus specifically on routing and glitches rather than damage boosting since damage boosting is not applicable to every game, while generally finding the proper routing along with glitches are essentially to speedrunning any game.</a:t>
            </a:r>
            <a:endParaRPr sz="1600"/>
          </a:p>
          <a:p>
            <a:pPr indent="-330200" lvl="0" marL="457200" rtl="0" algn="l">
              <a:spcBef>
                <a:spcPts val="0"/>
              </a:spcBef>
              <a:spcAft>
                <a:spcPts val="0"/>
              </a:spcAft>
              <a:buSzPts val="1600"/>
              <a:buChar char="●"/>
            </a:pPr>
            <a:r>
              <a:rPr lang="en" sz="1600"/>
              <a:t>Super Mario Bros. is a good example of such, in that damage boosting does not exist while routing and glitches employed are essential to the speedrunning of the game, where there are also multiple sources for this game to back up our claims.</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Issues that we ran into</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TAS refused to replay properly</a:t>
            </a:r>
            <a:endParaRPr/>
          </a:p>
          <a:p>
            <a:pPr indent="-342900" lvl="0" marL="457200" rtl="0" algn="l">
              <a:spcBef>
                <a:spcPts val="0"/>
              </a:spcBef>
              <a:spcAft>
                <a:spcPts val="0"/>
              </a:spcAft>
              <a:buSzPts val="1800"/>
              <a:buChar char="●"/>
            </a:pPr>
            <a:r>
              <a:rPr lang="en"/>
              <a:t>TAS creation complexity</a:t>
            </a:r>
            <a:endParaRPr/>
          </a:p>
          <a:p>
            <a:pPr indent="-317500" lvl="1" marL="914400" rtl="0" algn="l">
              <a:spcBef>
                <a:spcPts val="0"/>
              </a:spcBef>
              <a:spcAft>
                <a:spcPts val="0"/>
              </a:spcAft>
              <a:buSzPts val="1400"/>
              <a:buChar char="○"/>
            </a:pPr>
            <a:r>
              <a:rPr lang="en"/>
              <a:t>Each input has to be created frame by frame</a:t>
            </a:r>
            <a:endParaRPr/>
          </a:p>
          <a:p>
            <a:pPr indent="-317500" lvl="1" marL="914400" rtl="0" algn="l">
              <a:spcBef>
                <a:spcPts val="0"/>
              </a:spcBef>
              <a:spcAft>
                <a:spcPts val="0"/>
              </a:spcAft>
              <a:buSzPts val="1400"/>
              <a:buChar char="○"/>
            </a:pPr>
            <a:r>
              <a:rPr lang="en"/>
              <a:t>60 frames per second, or 1 interaction per 1/60th of a second</a:t>
            </a:r>
            <a:endParaRPr/>
          </a:p>
          <a:p>
            <a:pPr indent="-317500" lvl="1" marL="914400" rtl="0" algn="l">
              <a:spcBef>
                <a:spcPts val="0"/>
              </a:spcBef>
              <a:spcAft>
                <a:spcPts val="0"/>
              </a:spcAft>
              <a:buSzPts val="1400"/>
              <a:buChar char="○"/>
            </a:pPr>
            <a:r>
              <a:rPr lang="en"/>
              <a:t> 18000+ frames</a:t>
            </a:r>
            <a:endParaRPr/>
          </a:p>
          <a:p>
            <a:pPr indent="-342900" lvl="0" marL="457200" rtl="0" algn="l">
              <a:spcBef>
                <a:spcPts val="0"/>
              </a:spcBef>
              <a:spcAft>
                <a:spcPts val="0"/>
              </a:spcAft>
              <a:buSzPts val="1800"/>
              <a:buChar char="●"/>
            </a:pPr>
            <a:r>
              <a:rPr lang="en"/>
              <a:t>-adapted</a:t>
            </a:r>
            <a:endParaRPr/>
          </a:p>
          <a:p>
            <a:pPr indent="-342900" lvl="0" marL="457200" rtl="0" algn="l">
              <a:spcBef>
                <a:spcPts val="0"/>
              </a:spcBef>
              <a:spcAft>
                <a:spcPts val="0"/>
              </a:spcAft>
              <a:buSzPts val="1800"/>
              <a:buChar char="●"/>
            </a:pPr>
            <a:r>
              <a:rPr lang="en"/>
              <a:t>Lack of optimal hardware to create a TAS run </a:t>
            </a:r>
            <a:endParaRPr/>
          </a:p>
        </p:txBody>
      </p:sp>
      <p:pic>
        <p:nvPicPr>
          <p:cNvPr id="68" name="Google Shape;68;p15"/>
          <p:cNvPicPr preferRelativeResize="0"/>
          <p:nvPr/>
        </p:nvPicPr>
        <p:blipFill>
          <a:blip r:embed="rId3">
            <a:alphaModFix/>
          </a:blip>
          <a:stretch>
            <a:fillRect/>
          </a:stretch>
        </p:blipFill>
        <p:spPr>
          <a:xfrm>
            <a:off x="7067550" y="71425"/>
            <a:ext cx="2076450" cy="5000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5" name="Google Shape;75;p16" title="TAS Bad.mp4">
            <a:hlinkClick r:id="rId3"/>
          </p:cNvPr>
          <p:cNvPicPr preferRelativeResize="0"/>
          <p:nvPr/>
        </p:nvPicPr>
        <p:blipFill>
          <a:blip r:embed="rId4">
            <a:alphaModFix/>
          </a:blip>
          <a:stretch>
            <a:fillRect/>
          </a:stretch>
        </p:blipFill>
        <p:spPr>
          <a:xfrm>
            <a:off x="1143000" y="0"/>
            <a:ext cx="685800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1000"/>
                                        <p:tgtEl>
                                          <p:spTgt spid="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2" name="Google Shape;82;p17" title="TAS Bad SMB.mp4">
            <a:hlinkClick r:id="rId3"/>
          </p:cNvPr>
          <p:cNvPicPr preferRelativeResize="0"/>
          <p:nvPr/>
        </p:nvPicPr>
        <p:blipFill>
          <a:blip r:embed="rId4">
            <a:alphaModFix/>
          </a:blip>
          <a:stretch>
            <a:fillRect/>
          </a:stretch>
        </p:blipFill>
        <p:spPr>
          <a:xfrm>
            <a:off x="1128375" y="0"/>
            <a:ext cx="6872626"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Routing</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1-1 &amp; 1-2</a:t>
            </a:r>
            <a:endParaRPr/>
          </a:p>
          <a:p>
            <a:pPr indent="-317500" lvl="1" marL="914400" rtl="0" algn="l">
              <a:spcBef>
                <a:spcPts val="0"/>
              </a:spcBef>
              <a:spcAft>
                <a:spcPts val="0"/>
              </a:spcAft>
              <a:buSzPts val="1400"/>
              <a:buChar char="○"/>
            </a:pPr>
            <a:r>
              <a:rPr lang="en"/>
              <a:t>1-1 Pipe</a:t>
            </a:r>
            <a:endParaRPr/>
          </a:p>
          <a:p>
            <a:pPr indent="-317500" lvl="1" marL="914400" rtl="0" algn="l">
              <a:spcBef>
                <a:spcPts val="0"/>
              </a:spcBef>
              <a:spcAft>
                <a:spcPts val="0"/>
              </a:spcAft>
              <a:buSzPts val="1400"/>
              <a:buChar char="○"/>
            </a:pPr>
            <a:r>
              <a:rPr lang="en"/>
              <a:t>1-2 Warp Zone</a:t>
            </a:r>
            <a:endParaRPr/>
          </a:p>
          <a:p>
            <a:pPr indent="-342900" lvl="0" marL="457200" rtl="0" algn="l">
              <a:spcBef>
                <a:spcPts val="0"/>
              </a:spcBef>
              <a:spcAft>
                <a:spcPts val="0"/>
              </a:spcAft>
              <a:buSzPts val="1800"/>
              <a:buChar char="●"/>
            </a:pPr>
            <a:r>
              <a:rPr lang="en"/>
              <a:t>4-1 &amp; 4-2</a:t>
            </a:r>
            <a:endParaRPr/>
          </a:p>
          <a:p>
            <a:pPr indent="-317500" lvl="1" marL="914400" rtl="0" algn="l">
              <a:spcBef>
                <a:spcPts val="0"/>
              </a:spcBef>
              <a:spcAft>
                <a:spcPts val="0"/>
              </a:spcAft>
              <a:buSzPts val="1400"/>
              <a:buChar char="○"/>
            </a:pPr>
            <a:r>
              <a:rPr lang="en"/>
              <a:t>4-2 Warp Zone</a:t>
            </a:r>
            <a:endParaRPr/>
          </a:p>
          <a:p>
            <a:pPr indent="-342900" lvl="0" marL="457200" rtl="0" algn="l">
              <a:spcBef>
                <a:spcPts val="0"/>
              </a:spcBef>
              <a:spcAft>
                <a:spcPts val="0"/>
              </a:spcAft>
              <a:buSzPts val="1800"/>
              <a:buChar char="●"/>
            </a:pPr>
            <a:r>
              <a:rPr lang="en"/>
              <a:t>All Of World 8</a:t>
            </a:r>
            <a:endParaRPr/>
          </a:p>
          <a:p>
            <a:pPr indent="-317500" lvl="1" marL="914400" rtl="0" algn="l">
              <a:spcBef>
                <a:spcPts val="0"/>
              </a:spcBef>
              <a:spcAft>
                <a:spcPts val="0"/>
              </a:spcAft>
              <a:buSzPts val="1400"/>
              <a:buChar char="○"/>
            </a:pPr>
            <a:r>
              <a:rPr lang="en"/>
              <a:t>Final world</a:t>
            </a:r>
            <a:endParaRPr/>
          </a:p>
        </p:txBody>
      </p:sp>
      <p:pic>
        <p:nvPicPr>
          <p:cNvPr id="89" name="Google Shape;89;p18"/>
          <p:cNvPicPr preferRelativeResize="0"/>
          <p:nvPr/>
        </p:nvPicPr>
        <p:blipFill>
          <a:blip r:embed="rId3">
            <a:alphaModFix/>
          </a:blip>
          <a:stretch>
            <a:fillRect/>
          </a:stretch>
        </p:blipFill>
        <p:spPr>
          <a:xfrm>
            <a:off x="3558400" y="1289725"/>
            <a:ext cx="5585600" cy="3141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Comparing The Routes</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Time of the speedruns in perspective.</a:t>
            </a:r>
            <a:endParaRPr/>
          </a:p>
          <a:p>
            <a:pPr indent="-317500" lvl="1" marL="914400" rtl="0" algn="l">
              <a:spcBef>
                <a:spcPts val="0"/>
              </a:spcBef>
              <a:spcAft>
                <a:spcPts val="0"/>
              </a:spcAft>
              <a:buSzPts val="1400"/>
              <a:buChar char="○"/>
            </a:pPr>
            <a:r>
              <a:rPr lang="en"/>
              <a:t>18:36.78 - Warpless TAS Speedrun</a:t>
            </a:r>
            <a:endParaRPr/>
          </a:p>
          <a:p>
            <a:pPr indent="-317500" lvl="1" marL="914400" rtl="0" algn="l">
              <a:spcBef>
                <a:spcPts val="0"/>
              </a:spcBef>
              <a:spcAft>
                <a:spcPts val="0"/>
              </a:spcAft>
              <a:buSzPts val="1400"/>
              <a:buChar char="○"/>
            </a:pPr>
            <a:r>
              <a:rPr lang="en"/>
              <a:t>4:54.032 - TAS Any% Speedrun</a:t>
            </a:r>
            <a:endParaRPr/>
          </a:p>
          <a:p>
            <a:pPr indent="-317500" lvl="1" marL="914400" rtl="0" algn="l">
              <a:spcBef>
                <a:spcPts val="0"/>
              </a:spcBef>
              <a:spcAft>
                <a:spcPts val="0"/>
              </a:spcAft>
              <a:buSzPts val="1400"/>
              <a:buChar char="○"/>
            </a:pPr>
            <a:r>
              <a:rPr lang="en"/>
              <a:t>5:02.55 -  TAS Glitchless Speedrun</a:t>
            </a:r>
            <a:endParaRPr/>
          </a:p>
          <a:p>
            <a:pPr indent="-317500" lvl="1" marL="914400" rtl="0" algn="l">
              <a:spcBef>
                <a:spcPts val="0"/>
              </a:spcBef>
              <a:spcAft>
                <a:spcPts val="0"/>
              </a:spcAft>
              <a:buSzPts val="1400"/>
              <a:buChar char="○"/>
            </a:pPr>
            <a:r>
              <a:rPr lang="en"/>
              <a:t>On average, it takes 2 hours for a casual playthrough of the game</a:t>
            </a:r>
            <a:endParaRPr/>
          </a:p>
          <a:p>
            <a:pPr indent="-342900" lvl="0" marL="457200" rtl="0" algn="l">
              <a:spcBef>
                <a:spcPts val="0"/>
              </a:spcBef>
              <a:spcAft>
                <a:spcPts val="0"/>
              </a:spcAft>
              <a:buSzPts val="1800"/>
              <a:buChar char="●"/>
            </a:pPr>
            <a:r>
              <a:rPr lang="en"/>
              <a:t>Main reason for such a difference</a:t>
            </a:r>
            <a:endParaRPr/>
          </a:p>
          <a:p>
            <a:pPr indent="-317500" lvl="1" marL="914400" rtl="0" algn="l">
              <a:spcBef>
                <a:spcPts val="0"/>
              </a:spcBef>
              <a:spcAft>
                <a:spcPts val="0"/>
              </a:spcAft>
              <a:buSzPts val="1400"/>
              <a:buChar char="○"/>
            </a:pPr>
            <a:r>
              <a:rPr lang="en"/>
              <a:t>Any% speedruns allows the usage of warp pipes</a:t>
            </a:r>
            <a:endParaRPr/>
          </a:p>
          <a:p>
            <a:pPr indent="-317500" lvl="1" marL="914400" rtl="0" algn="l">
              <a:spcBef>
                <a:spcPts val="0"/>
              </a:spcBef>
              <a:spcAft>
                <a:spcPts val="0"/>
              </a:spcAft>
              <a:buSzPts val="1400"/>
              <a:buChar char="○"/>
            </a:pPr>
            <a:r>
              <a:rPr lang="en"/>
              <a:t> Warpless speedrun does not allow the uses of warp pipes, therefore all worlds must be completed and would take longer</a:t>
            </a:r>
            <a:endParaRPr/>
          </a:p>
          <a:p>
            <a:pPr indent="-317500" lvl="1" marL="914400" rtl="0" algn="l">
              <a:spcBef>
                <a:spcPts val="0"/>
              </a:spcBef>
              <a:spcAft>
                <a:spcPts val="0"/>
              </a:spcAft>
              <a:buSzPts val="1400"/>
              <a:buChar char="○"/>
            </a:pPr>
            <a:r>
              <a:rPr lang="en"/>
              <a:t>Glitchless speed runs does not allow the uses of glitches</a:t>
            </a:r>
            <a:endParaRPr/>
          </a:p>
          <a:p>
            <a:pPr indent="0" lvl="0" marL="91440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Glitches &amp; Exploits</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Flagpole</a:t>
            </a:r>
            <a:r>
              <a:rPr lang="en"/>
              <a:t> Glitch</a:t>
            </a:r>
            <a:endParaRPr/>
          </a:p>
          <a:p>
            <a:pPr indent="-317500" lvl="1" marL="914400" rtl="0" algn="l">
              <a:spcBef>
                <a:spcPts val="0"/>
              </a:spcBef>
              <a:spcAft>
                <a:spcPts val="0"/>
              </a:spcAft>
              <a:buSzPts val="1400"/>
              <a:buChar char="○"/>
            </a:pPr>
            <a:r>
              <a:rPr lang="en"/>
              <a:t>Frame perfect glitch to skip flagpole animation to save time.</a:t>
            </a:r>
            <a:endParaRPr/>
          </a:p>
          <a:p>
            <a:pPr indent="-342900" lvl="0" marL="457200" rtl="0" algn="l">
              <a:spcBef>
                <a:spcPts val="0"/>
              </a:spcBef>
              <a:spcAft>
                <a:spcPts val="0"/>
              </a:spcAft>
              <a:buSzPts val="1800"/>
              <a:buChar char="●"/>
            </a:pPr>
            <a:r>
              <a:rPr lang="en"/>
              <a:t>Wall Clipping</a:t>
            </a:r>
            <a:endParaRPr/>
          </a:p>
          <a:p>
            <a:pPr indent="-317500" lvl="1" marL="914400" rtl="0" algn="l">
              <a:spcBef>
                <a:spcPts val="0"/>
              </a:spcBef>
              <a:spcAft>
                <a:spcPts val="0"/>
              </a:spcAft>
              <a:buSzPts val="1400"/>
              <a:buChar char="○"/>
            </a:pPr>
            <a:r>
              <a:rPr lang="en"/>
              <a:t>Run through walls. Seen on 1-2</a:t>
            </a:r>
            <a:endParaRPr/>
          </a:p>
          <a:p>
            <a:pPr indent="-317500" lvl="2" marL="1371600" rtl="0" algn="l">
              <a:spcBef>
                <a:spcPts val="0"/>
              </a:spcBef>
              <a:spcAft>
                <a:spcPts val="0"/>
              </a:spcAft>
              <a:buSzPts val="1400"/>
              <a:buChar char="■"/>
            </a:pPr>
            <a:r>
              <a:rPr lang="en">
                <a:solidFill>
                  <a:srgbClr val="B7B7B7"/>
                </a:solidFill>
              </a:rPr>
              <a:t>Minus World - A glitched level that never ends</a:t>
            </a:r>
            <a:endParaRPr>
              <a:solidFill>
                <a:srgbClr val="B7B7B7"/>
              </a:solidFill>
            </a:endParaRPr>
          </a:p>
          <a:p>
            <a:pPr indent="-317500" lvl="3" marL="1828800" rtl="0" algn="l">
              <a:spcBef>
                <a:spcPts val="0"/>
              </a:spcBef>
              <a:spcAft>
                <a:spcPts val="0"/>
              </a:spcAft>
              <a:buClr>
                <a:srgbClr val="B7B7B7"/>
              </a:buClr>
              <a:buSzPts val="1400"/>
              <a:buChar char="●"/>
            </a:pPr>
            <a:r>
              <a:rPr lang="en">
                <a:solidFill>
                  <a:srgbClr val="B7B7B7"/>
                </a:solidFill>
              </a:rPr>
              <a:t>Minus world is what can happen if you perform some glitches incorrectly, specifically involving warp pipes.</a:t>
            </a:r>
            <a:endParaRPr>
              <a:solidFill>
                <a:srgbClr val="B7B7B7"/>
              </a:solidFill>
            </a:endParaRPr>
          </a:p>
          <a:p>
            <a:pPr indent="-342900" lvl="0" marL="457200" rtl="0" algn="l">
              <a:spcBef>
                <a:spcPts val="0"/>
              </a:spcBef>
              <a:spcAft>
                <a:spcPts val="0"/>
              </a:spcAft>
              <a:buClr>
                <a:srgbClr val="999999"/>
              </a:buClr>
              <a:buSzPts val="1800"/>
              <a:buChar char="●"/>
            </a:pPr>
            <a:r>
              <a:rPr lang="en">
                <a:solidFill>
                  <a:srgbClr val="999999"/>
                </a:solidFill>
              </a:rPr>
              <a:t>Wrong Warp</a:t>
            </a:r>
            <a:endParaRPr>
              <a:solidFill>
                <a:srgbClr val="999999"/>
              </a:solidFill>
            </a:endParaRPr>
          </a:p>
          <a:p>
            <a:pPr indent="-317500" lvl="1" marL="914400" rtl="0" algn="l">
              <a:spcBef>
                <a:spcPts val="0"/>
              </a:spcBef>
              <a:spcAft>
                <a:spcPts val="0"/>
              </a:spcAft>
              <a:buClr>
                <a:srgbClr val="999999"/>
              </a:buClr>
              <a:buSzPts val="1400"/>
              <a:buChar char="○"/>
            </a:pPr>
            <a:r>
              <a:rPr lang="en">
                <a:solidFill>
                  <a:srgbClr val="999999"/>
                </a:solidFill>
              </a:rPr>
              <a:t>Using a warp to get to another warp unintentionally. Ie. using a pipe to go up a vine</a:t>
            </a:r>
            <a:endParaRPr>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Wall Jumping</a:t>
            </a:r>
            <a:endParaRPr>
              <a:solidFill>
                <a:srgbClr val="999999"/>
              </a:solidFill>
            </a:endParaRPr>
          </a:p>
          <a:p>
            <a:pPr indent="-317500" lvl="1" marL="914400" rtl="0" algn="l">
              <a:spcBef>
                <a:spcPts val="0"/>
              </a:spcBef>
              <a:spcAft>
                <a:spcPts val="0"/>
              </a:spcAft>
              <a:buClr>
                <a:srgbClr val="B7B7B7"/>
              </a:buClr>
              <a:buSzPts val="1400"/>
              <a:buChar char="○"/>
            </a:pPr>
            <a:r>
              <a:rPr lang="en">
                <a:solidFill>
                  <a:srgbClr val="B7B7B7"/>
                </a:solidFill>
              </a:rPr>
              <a:t>If Mario's foot catches on a wall or pipe, he can jump again to do the Wall Jump at that frame.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Knapsack Problem</a:t>
            </a:r>
            <a:endParaRPr/>
          </a:p>
        </p:txBody>
      </p:sp>
      <p:sp>
        <p:nvSpPr>
          <p:cNvPr id="107" name="Google Shape;107;p21"/>
          <p:cNvSpPr txBox="1"/>
          <p:nvPr>
            <p:ph idx="1" type="body"/>
          </p:nvPr>
        </p:nvSpPr>
        <p:spPr>
          <a:xfrm>
            <a:off x="311700" y="11430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Knapsack problem is an excellent example of optimization.</a:t>
            </a:r>
            <a:endParaRPr/>
          </a:p>
          <a:p>
            <a:pPr indent="-317500" lvl="1" marL="914400" rtl="0" algn="l">
              <a:spcBef>
                <a:spcPts val="0"/>
              </a:spcBef>
              <a:spcAft>
                <a:spcPts val="0"/>
              </a:spcAft>
              <a:buSzPts val="1400"/>
              <a:buChar char="○"/>
            </a:pPr>
            <a:r>
              <a:rPr lang="en"/>
              <a:t>In layman’s terms, it’s a way to depict your choices and its effects on </a:t>
            </a:r>
            <a:r>
              <a:rPr lang="en"/>
              <a:t>optimization</a:t>
            </a:r>
            <a:r>
              <a:rPr lang="en"/>
              <a:t>.</a:t>
            </a:r>
            <a:endParaRPr/>
          </a:p>
          <a:p>
            <a:pPr indent="-317500" lvl="1" marL="914400" rtl="0" algn="l">
              <a:spcBef>
                <a:spcPts val="0"/>
              </a:spcBef>
              <a:spcAft>
                <a:spcPts val="0"/>
              </a:spcAft>
              <a:buSzPts val="1400"/>
              <a:buChar char="○"/>
            </a:pPr>
            <a:r>
              <a:rPr lang="en"/>
              <a:t>Maximization of rewards for the minimum amount of effort required</a:t>
            </a:r>
            <a:br>
              <a:rPr lang="en"/>
            </a:br>
            <a:endParaRPr/>
          </a:p>
          <a:p>
            <a:pPr indent="-342900" lvl="0" marL="457200" rtl="0" algn="l">
              <a:spcBef>
                <a:spcPts val="0"/>
              </a:spcBef>
              <a:spcAft>
                <a:spcPts val="0"/>
              </a:spcAft>
              <a:buSzPts val="1800"/>
              <a:buChar char="●"/>
            </a:pPr>
            <a:r>
              <a:rPr lang="en"/>
              <a:t>An example provided by wikipedia to further understand the knapsack problem</a:t>
            </a:r>
            <a:endParaRPr/>
          </a:p>
          <a:p>
            <a:pPr indent="0" lvl="0" marL="0" rtl="0" algn="l">
              <a:spcBef>
                <a:spcPts val="1200"/>
              </a:spcBef>
              <a:spcAft>
                <a:spcPts val="1200"/>
              </a:spcAft>
              <a:buNone/>
            </a:pPr>
            <a:r>
              <a:t/>
            </a:r>
            <a:endParaRPr/>
          </a:p>
        </p:txBody>
      </p:sp>
      <p:pic>
        <p:nvPicPr>
          <p:cNvPr id="108" name="Google Shape;108;p21"/>
          <p:cNvPicPr preferRelativeResize="0"/>
          <p:nvPr/>
        </p:nvPicPr>
        <p:blipFill>
          <a:blip r:embed="rId3">
            <a:alphaModFix/>
          </a:blip>
          <a:stretch>
            <a:fillRect/>
          </a:stretch>
        </p:blipFill>
        <p:spPr>
          <a:xfrm>
            <a:off x="0" y="3076575"/>
            <a:ext cx="2381250" cy="2066925"/>
          </a:xfrm>
          <a:prstGeom prst="rect">
            <a:avLst/>
          </a:prstGeom>
          <a:noFill/>
          <a:ln>
            <a:noFill/>
          </a:ln>
        </p:spPr>
      </p:pic>
      <p:pic>
        <p:nvPicPr>
          <p:cNvPr id="109" name="Google Shape;109;p21"/>
          <p:cNvPicPr preferRelativeResize="0"/>
          <p:nvPr/>
        </p:nvPicPr>
        <p:blipFill>
          <a:blip r:embed="rId4">
            <a:alphaModFix/>
          </a:blip>
          <a:stretch>
            <a:fillRect/>
          </a:stretch>
        </p:blipFill>
        <p:spPr>
          <a:xfrm>
            <a:off x="5954800" y="3385125"/>
            <a:ext cx="3189199" cy="1758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