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7" r:id="rId5"/>
    <p:sldId id="270" r:id="rId6"/>
    <p:sldId id="271" r:id="rId7"/>
    <p:sldId id="272" r:id="rId8"/>
    <p:sldId id="277" r:id="rId9"/>
    <p:sldId id="273" r:id="rId10"/>
    <p:sldId id="274" r:id="rId11"/>
    <p:sldId id="275" r:id="rId12"/>
    <p:sldId id="276" r:id="rId13"/>
    <p:sldId id="258" r:id="rId14"/>
    <p:sldId id="260" r:id="rId15"/>
    <p:sldId id="278" r:id="rId16"/>
    <p:sldId id="279" r:id="rId17"/>
    <p:sldId id="284" r:id="rId18"/>
    <p:sldId id="282" r:id="rId19"/>
    <p:sldId id="283" r:id="rId20"/>
    <p:sldId id="266" r:id="rId21"/>
    <p:sldId id="264" r:id="rId22"/>
    <p:sldId id="265" r:id="rId23"/>
    <p:sldId id="300" r:id="rId24"/>
    <p:sldId id="301" r:id="rId25"/>
    <p:sldId id="307" r:id="rId26"/>
    <p:sldId id="308" r:id="rId27"/>
    <p:sldId id="309" r:id="rId28"/>
    <p:sldId id="310" r:id="rId29"/>
    <p:sldId id="306" r:id="rId30"/>
    <p:sldId id="3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6457"/>
            <a:ext cx="9144000" cy="101350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805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2700000" scaled="1"/>
            <a:tileRect/>
          </a:gradFill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6E68-4A07-4ED4-A2D9-9460C7BC15F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BB4C-B69E-4785-BF3E-2B47CA76DE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383850" y="1973944"/>
            <a:ext cx="10198551" cy="275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84"/>
            <a:ext cx="2194560" cy="164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20" y="205992"/>
            <a:ext cx="4023360" cy="12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4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6E68-4A07-4ED4-A2D9-9460C7BC15F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BB4C-B69E-4785-BF3E-2B47CA76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6E68-4A07-4ED4-A2D9-9460C7BC15F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BB4C-B69E-4785-BF3E-2B47CA76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14350" indent="-171450">
              <a:buFont typeface="Wingdings" panose="05000000000000000000" pitchFamily="2" charset="2"/>
              <a:buChar char="Ø"/>
              <a:defRPr/>
            </a:lvl2pPr>
            <a:lvl3pPr marL="857250" indent="-17145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6E68-4A07-4ED4-A2D9-9460C7BC15F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BB4C-B69E-4785-BF3E-2B47CA76DE93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1484243"/>
            <a:ext cx="10515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0" y="111760"/>
            <a:ext cx="1571413" cy="1178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230190"/>
            <a:ext cx="3251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8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6E68-4A07-4ED4-A2D9-9460C7BC15F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BB4C-B69E-4785-BF3E-2B47CA76DE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1484243"/>
            <a:ext cx="10515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0" y="111760"/>
            <a:ext cx="1571413" cy="1178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247" y="185738"/>
            <a:ext cx="3251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4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6E68-4A07-4ED4-A2D9-9460C7BC15F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BB4C-B69E-4785-BF3E-2B47CA76DE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0"/>
            <a:ext cx="1178560" cy="1178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033" y="185738"/>
            <a:ext cx="2438400" cy="102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38200" y="1484243"/>
            <a:ext cx="10515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0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6E68-4A07-4ED4-A2D9-9460C7BC15F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BB4C-B69E-4785-BF3E-2B47CA76DE9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38264"/>
            <a:ext cx="1178560" cy="1178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033" y="212242"/>
            <a:ext cx="2438400" cy="102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38200" y="1484243"/>
            <a:ext cx="10515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6E68-4A07-4ED4-A2D9-9460C7BC15F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BB4C-B69E-4785-BF3E-2B47CA76DE9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1484243"/>
            <a:ext cx="10515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60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6E68-4A07-4ED4-A2D9-9460C7BC15F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BB4C-B69E-4785-BF3E-2B47CA76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6E68-4A07-4ED4-A2D9-9460C7BC15F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BB4C-B69E-4785-BF3E-2B47CA76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6E68-4A07-4ED4-A2D9-9460C7BC15F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BB4C-B69E-4785-BF3E-2B47CA76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8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D6E68-4A07-4ED4-A2D9-9460C7BC15F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7BB4C-B69E-4785-BF3E-2B47CA76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1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1.1</a:t>
            </a:r>
          </a:p>
        </p:txBody>
      </p:sp>
    </p:spTree>
    <p:extLst>
      <p:ext uri="{BB962C8B-B14F-4D97-AF65-F5344CB8AC3E}">
        <p14:creationId xmlns:p14="http://schemas.microsoft.com/office/powerpoint/2010/main" val="79449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Solution: Compute Volume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sz="2800" b="1" dirty="0"/>
              <a:t>Problem Solving Methodology</a:t>
            </a:r>
          </a:p>
          <a:p>
            <a:pPr marL="452438" indent="-452438">
              <a:spcBef>
                <a:spcPct val="50000"/>
              </a:spcBef>
              <a:buFontTx/>
              <a:buChar char=" "/>
            </a:pPr>
            <a:r>
              <a:rPr lang="en-US" sz="2800" dirty="0"/>
              <a:t>1.  Problem Statement</a:t>
            </a:r>
          </a:p>
          <a:p>
            <a:pPr marL="452438" indent="-452438">
              <a:spcBef>
                <a:spcPct val="50000"/>
              </a:spcBef>
              <a:buFontTx/>
              <a:buChar char=" "/>
            </a:pPr>
            <a:r>
              <a:rPr lang="en-US" sz="2800" dirty="0"/>
              <a:t>2.  </a:t>
            </a:r>
            <a:r>
              <a:rPr lang="en-US" sz="2800" dirty="0" err="1"/>
              <a:t>Input/Output</a:t>
            </a:r>
            <a:r>
              <a:rPr lang="en-US" sz="2800" dirty="0"/>
              <a:t> Description</a:t>
            </a:r>
          </a:p>
          <a:p>
            <a:pPr marL="452438" indent="-452438">
              <a:spcBef>
                <a:spcPct val="50000"/>
              </a:spcBef>
              <a:buFontTx/>
              <a:buChar char=" "/>
            </a:pPr>
            <a:r>
              <a:rPr lang="en-US" sz="2800" dirty="0"/>
              <a:t>3.  Hand Example</a:t>
            </a:r>
          </a:p>
          <a:p>
            <a:pPr marL="452438" indent="-452438">
              <a:spcBef>
                <a:spcPct val="50000"/>
              </a:spcBef>
              <a:buFontTx/>
              <a:buChar char=" "/>
            </a:pPr>
            <a:r>
              <a:rPr lang="en-US" sz="2800" dirty="0"/>
              <a:t>4.  Algorithm Development</a:t>
            </a:r>
          </a:p>
          <a:p>
            <a:pPr marL="452438" indent="-452438">
              <a:spcBef>
                <a:spcPct val="50000"/>
              </a:spcBef>
              <a:buFontTx/>
              <a:buChar char=" "/>
            </a:pPr>
            <a:r>
              <a:rPr lang="en-US" sz="2800" dirty="0"/>
              <a:t>5.  Testing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1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Solution: Compute Volume</a:t>
            </a:r>
            <a:r>
              <a:rPr lang="en-US" sz="3200" dirty="0"/>
              <a:t> 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Problem Statement</a:t>
            </a:r>
          </a:p>
          <a:p>
            <a:pPr lvl="1" algn="just"/>
            <a:r>
              <a:rPr lang="en-US" dirty="0"/>
              <a:t>Compute the volume of a cylinder of radius r and height h</a:t>
            </a:r>
          </a:p>
          <a:p>
            <a:pPr algn="just"/>
            <a:r>
              <a:rPr lang="en-US" sz="2800" dirty="0" err="1"/>
              <a:t>Input/Output</a:t>
            </a:r>
            <a:r>
              <a:rPr lang="en-US" sz="2800" dirty="0"/>
              <a:t> Description</a:t>
            </a:r>
          </a:p>
          <a:p>
            <a:pPr algn="just"/>
            <a:endParaRPr lang="en-US" sz="2800" dirty="0"/>
          </a:p>
          <a:p>
            <a:pPr lvl="1" algn="just"/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00600" y="3793884"/>
            <a:ext cx="1676400" cy="1066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038600" y="409868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038600" y="463208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895601" y="3825634"/>
            <a:ext cx="1096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radius   r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846389" y="4466984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height   h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6477000" y="432728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527925" y="4054234"/>
            <a:ext cx="1252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volume   v</a:t>
            </a:r>
          </a:p>
        </p:txBody>
      </p:sp>
    </p:spTree>
    <p:extLst>
      <p:ext uri="{BB962C8B-B14F-4D97-AF65-F5344CB8AC3E}">
        <p14:creationId xmlns:p14="http://schemas.microsoft.com/office/powerpoint/2010/main" val="30155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Solution: Compute Volume</a:t>
            </a:r>
            <a:r>
              <a:rPr lang="en-US" sz="3200" dirty="0"/>
              <a:t> 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Hand 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 = 2, h = 3, v = 37.68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Algorithm Development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radius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height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Compute Volume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Print volume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Now convert to a program</a:t>
            </a:r>
            <a:r>
              <a:rPr lang="is-IS" sz="2800" dirty="0"/>
              <a:t>…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301192"/>
              </p:ext>
            </p:extLst>
          </p:nvPr>
        </p:nvGraphicFramePr>
        <p:xfrm>
          <a:off x="4581525" y="3183671"/>
          <a:ext cx="19510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634680" imgH="203040" progId="Equation.3">
                  <p:embed/>
                </p:oleObj>
              </mc:Choice>
              <mc:Fallback>
                <p:oleObj name="Equation" r:id="rId3" imgW="634680" imgH="203040" progId="Equation.3">
                  <p:embed/>
                  <p:pic>
                    <p:nvPicPr>
                      <p:cNvPr id="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3183671"/>
                        <a:ext cx="195103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85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1.2</a:t>
            </a:r>
          </a:p>
        </p:txBody>
      </p:sp>
    </p:spTree>
    <p:extLst>
      <p:ext uri="{BB962C8B-B14F-4D97-AF65-F5344CB8AC3E}">
        <p14:creationId xmlns:p14="http://schemas.microsoft.com/office/powerpoint/2010/main" val="179688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A Sample C++ Program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MS PGothic" charset="0"/>
              </a:rPr>
              <a:t>A simple C++ program begins this way</a:t>
            </a:r>
            <a:br>
              <a:rPr lang="en-US" dirty="0">
                <a:ea typeface="MS PGothic" charset="0"/>
              </a:rPr>
            </a:br>
            <a:r>
              <a:rPr lang="en-US" dirty="0">
                <a:ea typeface="MS PGothic" charset="0"/>
              </a:rPr>
              <a:t/>
            </a:r>
            <a:br>
              <a:rPr lang="en-US" dirty="0">
                <a:ea typeface="MS PGothic" charset="0"/>
              </a:rPr>
            </a:br>
            <a:r>
              <a:rPr lang="en-US" dirty="0">
                <a:ea typeface="MS PGothic" charset="0"/>
              </a:rPr>
              <a:t>	</a:t>
            </a:r>
            <a:r>
              <a:rPr lang="en-US" dirty="0">
                <a:solidFill>
                  <a:srgbClr val="0000FF"/>
                </a:solidFill>
                <a:ea typeface="MS PGothic" charset="0"/>
              </a:rPr>
              <a:t>#include &lt;</a:t>
            </a:r>
            <a:r>
              <a:rPr lang="en-US" dirty="0" err="1">
                <a:solidFill>
                  <a:srgbClr val="0000FF"/>
                </a:solidFill>
                <a:ea typeface="MS PGothic" charset="0"/>
              </a:rPr>
              <a:t>iostream</a:t>
            </a:r>
            <a:r>
              <a:rPr lang="en-US" dirty="0">
                <a:solidFill>
                  <a:srgbClr val="0000FF"/>
                </a:solidFill>
                <a:ea typeface="MS PGothic" charset="0"/>
              </a:rPr>
              <a:t>&gt;</a:t>
            </a:r>
            <a:br>
              <a:rPr lang="en-US" dirty="0">
                <a:solidFill>
                  <a:srgbClr val="0000FF"/>
                </a:solidFill>
                <a:ea typeface="MS PGothic" charset="0"/>
              </a:rPr>
            </a:br>
            <a:r>
              <a:rPr lang="en-US" dirty="0">
                <a:solidFill>
                  <a:srgbClr val="0000FF"/>
                </a:solidFill>
                <a:ea typeface="MS PGothic" charset="0"/>
              </a:rPr>
              <a:t>	using namespace </a:t>
            </a:r>
            <a:r>
              <a:rPr lang="en-US" dirty="0" err="1">
                <a:solidFill>
                  <a:srgbClr val="0000FF"/>
                </a:solidFill>
                <a:ea typeface="MS PGothic" charset="0"/>
              </a:rPr>
              <a:t>std</a:t>
            </a:r>
            <a:r>
              <a:rPr lang="en-US" dirty="0">
                <a:solidFill>
                  <a:srgbClr val="0000FF"/>
                </a:solidFill>
                <a:ea typeface="MS PGothic" charset="0"/>
              </a:rPr>
              <a:t>;</a:t>
            </a:r>
            <a:br>
              <a:rPr lang="en-US" dirty="0">
                <a:solidFill>
                  <a:srgbClr val="0000FF"/>
                </a:solidFill>
                <a:ea typeface="MS PGothic" charset="0"/>
              </a:rPr>
            </a:br>
            <a:r>
              <a:rPr lang="en-US" dirty="0">
                <a:solidFill>
                  <a:srgbClr val="0000FF"/>
                </a:solidFill>
                <a:ea typeface="MS PGothic" charset="0"/>
              </a:rPr>
              <a:t/>
            </a:r>
            <a:br>
              <a:rPr lang="en-US" dirty="0">
                <a:solidFill>
                  <a:srgbClr val="0000FF"/>
                </a:solidFill>
                <a:ea typeface="MS PGothic" charset="0"/>
              </a:rPr>
            </a:br>
            <a:r>
              <a:rPr lang="en-US" dirty="0">
                <a:solidFill>
                  <a:srgbClr val="0000FF"/>
                </a:solidFill>
                <a:ea typeface="MS PGothic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ea typeface="MS PGothic" charset="0"/>
              </a:rPr>
              <a:t>int</a:t>
            </a:r>
            <a:r>
              <a:rPr lang="en-US" dirty="0">
                <a:solidFill>
                  <a:srgbClr val="0000FF"/>
                </a:solidFill>
                <a:ea typeface="MS PGothic" charset="0"/>
              </a:rPr>
              <a:t> main()</a:t>
            </a:r>
            <a:br>
              <a:rPr lang="en-US" dirty="0">
                <a:solidFill>
                  <a:srgbClr val="0000FF"/>
                </a:solidFill>
                <a:ea typeface="MS PGothic" charset="0"/>
              </a:rPr>
            </a:br>
            <a:r>
              <a:rPr lang="en-US" dirty="0">
                <a:solidFill>
                  <a:srgbClr val="0000FF"/>
                </a:solidFill>
                <a:ea typeface="MS PGothic" charset="0"/>
              </a:rPr>
              <a:t>	{</a:t>
            </a:r>
            <a:br>
              <a:rPr lang="en-US" dirty="0">
                <a:solidFill>
                  <a:srgbClr val="0000FF"/>
                </a:solidFill>
                <a:ea typeface="MS PGothic" charset="0"/>
              </a:rPr>
            </a:br>
            <a:endParaRPr lang="en-US" dirty="0">
              <a:solidFill>
                <a:srgbClr val="0000FF"/>
              </a:solidFill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MS PGothic" charset="0"/>
              </a:rPr>
              <a:t>And ends this way</a:t>
            </a:r>
            <a:br>
              <a:rPr lang="en-US" dirty="0">
                <a:ea typeface="MS PGothic" charset="0"/>
              </a:rPr>
            </a:br>
            <a:r>
              <a:rPr lang="en-US" dirty="0">
                <a:ea typeface="MS PGothic" charset="0"/>
              </a:rPr>
              <a:t/>
            </a:r>
            <a:br>
              <a:rPr lang="en-US" dirty="0">
                <a:ea typeface="MS PGothic" charset="0"/>
              </a:rPr>
            </a:br>
            <a:r>
              <a:rPr lang="en-US" dirty="0">
                <a:ea typeface="MS PGothic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MS PGothic" charset="0"/>
              </a:rPr>
              <a:t> 		return 0;</a:t>
            </a:r>
            <a:br>
              <a:rPr lang="en-US" dirty="0">
                <a:solidFill>
                  <a:srgbClr val="0000FF"/>
                </a:solidFill>
                <a:ea typeface="MS PGothic" charset="0"/>
              </a:rPr>
            </a:br>
            <a:r>
              <a:rPr lang="en-US" dirty="0">
                <a:solidFill>
                  <a:srgbClr val="0000FF"/>
                </a:solidFill>
                <a:ea typeface="MS PGothic" charset="0"/>
              </a:rPr>
              <a:t>	}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5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Basic Output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700" dirty="0" err="1">
                <a:solidFill>
                  <a:srgbClr val="0000FF"/>
                </a:solidFill>
                <a:ea typeface="MS PGothic" charset="0"/>
              </a:rPr>
              <a:t>cout</a:t>
            </a:r>
            <a:r>
              <a:rPr lang="en-US" sz="2700" dirty="0">
                <a:solidFill>
                  <a:srgbClr val="0000FF"/>
                </a:solidFill>
                <a:ea typeface="MS PGothic" charset="0"/>
              </a:rPr>
              <a:t> </a:t>
            </a:r>
            <a:r>
              <a:rPr lang="en-US" sz="2700" dirty="0">
                <a:ea typeface="MS PGothic" charset="0"/>
              </a:rPr>
              <a:t>(see-out) used for output to the monitor</a:t>
            </a:r>
          </a:p>
          <a:p>
            <a:pPr algn="just"/>
            <a:r>
              <a:rPr lang="en-US" sz="2700" dirty="0">
                <a:ea typeface="MS PGothic" charset="0"/>
              </a:rPr>
              <a:t>“</a:t>
            </a:r>
            <a:r>
              <a:rPr lang="en-US" sz="2700" dirty="0">
                <a:solidFill>
                  <a:srgbClr val="0000FF"/>
                </a:solidFill>
                <a:ea typeface="MS PGothic" charset="0"/>
              </a:rPr>
              <a:t>&lt;&lt;</a:t>
            </a:r>
            <a:r>
              <a:rPr lang="en-US" sz="2700" dirty="0">
                <a:ea typeface="MS PGothic" charset="0"/>
              </a:rPr>
              <a:t>“ (</a:t>
            </a:r>
            <a:r>
              <a:rPr lang="en-US" sz="2700" dirty="0">
                <a:solidFill>
                  <a:srgbClr val="00B050"/>
                </a:solidFill>
                <a:ea typeface="MS PGothic" charset="0"/>
              </a:rPr>
              <a:t>insertion operator</a:t>
            </a:r>
            <a:r>
              <a:rPr lang="en-US" sz="2700" dirty="0">
                <a:ea typeface="MS PGothic" charset="0"/>
              </a:rPr>
              <a:t>) inserts in the data bound for the monitor</a:t>
            </a:r>
          </a:p>
          <a:p>
            <a:pPr algn="just"/>
            <a:r>
              <a:rPr lang="en-US" sz="2700" dirty="0">
                <a:ea typeface="MS PGothic" charset="0"/>
              </a:rPr>
              <a:t>Think of </a:t>
            </a:r>
            <a:r>
              <a:rPr lang="en-US" sz="2700" dirty="0" err="1">
                <a:solidFill>
                  <a:srgbClr val="0000FF"/>
                </a:solidFill>
                <a:ea typeface="MS PGothic" charset="0"/>
              </a:rPr>
              <a:t>cout</a:t>
            </a:r>
            <a:r>
              <a:rPr lang="en-US" sz="2700" dirty="0">
                <a:ea typeface="MS PGothic" charset="0"/>
              </a:rPr>
              <a:t> as a name for the monitor</a:t>
            </a:r>
          </a:p>
          <a:p>
            <a:pPr lvl="1" algn="just"/>
            <a:r>
              <a:rPr lang="en-US" dirty="0">
                <a:ea typeface="MS PGothic" charset="0"/>
              </a:rPr>
              <a:t>“</a:t>
            </a:r>
            <a:r>
              <a:rPr lang="en-US" dirty="0">
                <a:solidFill>
                  <a:srgbClr val="0000FF"/>
                </a:solidFill>
                <a:ea typeface="MS PGothic" charset="0"/>
              </a:rPr>
              <a:t>&lt;&lt;</a:t>
            </a:r>
            <a:r>
              <a:rPr lang="en-US" dirty="0">
                <a:ea typeface="MS PGothic" charset="0"/>
              </a:rPr>
              <a:t>“ points to where the data is to end up</a:t>
            </a:r>
          </a:p>
          <a:p>
            <a:pPr algn="just"/>
            <a:r>
              <a:rPr lang="en-US" sz="2700" dirty="0">
                <a:ea typeface="MS PGothic" charset="0"/>
              </a:rPr>
              <a:t>‘</a:t>
            </a:r>
            <a:r>
              <a:rPr lang="en-US" sz="2700" dirty="0">
                <a:solidFill>
                  <a:srgbClr val="0000FF"/>
                </a:solidFill>
                <a:ea typeface="MS PGothic" charset="0"/>
              </a:rPr>
              <a:t>\n</a:t>
            </a:r>
            <a:r>
              <a:rPr lang="en-US" sz="2700" dirty="0">
                <a:ea typeface="MS PGothic" charset="0"/>
              </a:rPr>
              <a:t>’  causes a new line to be started on the monitor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9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Basic Input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700" dirty="0" err="1">
                <a:solidFill>
                  <a:srgbClr val="0000FF"/>
                </a:solidFill>
                <a:ea typeface="MS PGothic" charset="0"/>
              </a:rPr>
              <a:t>cin</a:t>
            </a:r>
            <a:r>
              <a:rPr lang="en-US" sz="2700" dirty="0">
                <a:solidFill>
                  <a:srgbClr val="0000FF"/>
                </a:solidFill>
                <a:ea typeface="MS PGothic" charset="0"/>
              </a:rPr>
              <a:t> </a:t>
            </a:r>
            <a:r>
              <a:rPr lang="en-US" sz="2700" dirty="0">
                <a:ea typeface="MS PGothic" charset="0"/>
              </a:rPr>
              <a:t>(see-in) used for input from the keyboard</a:t>
            </a:r>
          </a:p>
          <a:p>
            <a:pPr algn="just"/>
            <a:r>
              <a:rPr lang="en-US" sz="2700" dirty="0">
                <a:ea typeface="MS PGothic" charset="0"/>
              </a:rPr>
              <a:t>“</a:t>
            </a:r>
            <a:r>
              <a:rPr lang="en-US" sz="2700" dirty="0">
                <a:solidFill>
                  <a:srgbClr val="0000FF"/>
                </a:solidFill>
                <a:ea typeface="MS PGothic" charset="0"/>
              </a:rPr>
              <a:t>&gt;&gt;</a:t>
            </a:r>
            <a:r>
              <a:rPr lang="en-US" sz="2700" dirty="0">
                <a:ea typeface="MS PGothic" charset="0"/>
              </a:rPr>
              <a:t>” (</a:t>
            </a:r>
            <a:r>
              <a:rPr lang="en-US" sz="2700" dirty="0">
                <a:solidFill>
                  <a:srgbClr val="00B050"/>
                </a:solidFill>
                <a:ea typeface="MS PGothic" charset="0"/>
              </a:rPr>
              <a:t>extraction operator</a:t>
            </a:r>
            <a:r>
              <a:rPr lang="en-US" sz="2700" dirty="0">
                <a:ea typeface="MS PGothic" charset="0"/>
              </a:rPr>
              <a:t>) extracts data from the keyboard </a:t>
            </a:r>
          </a:p>
          <a:p>
            <a:pPr algn="just"/>
            <a:r>
              <a:rPr lang="en-US" sz="2700" dirty="0">
                <a:ea typeface="MS PGothic" charset="0"/>
              </a:rPr>
              <a:t>Think of </a:t>
            </a:r>
            <a:r>
              <a:rPr lang="en-US" sz="2700" dirty="0" err="1">
                <a:solidFill>
                  <a:srgbClr val="0000FF"/>
                </a:solidFill>
                <a:ea typeface="MS PGothic" charset="0"/>
              </a:rPr>
              <a:t>cin</a:t>
            </a:r>
            <a:r>
              <a:rPr lang="en-US" sz="2700" dirty="0">
                <a:solidFill>
                  <a:srgbClr val="0000FF"/>
                </a:solidFill>
                <a:ea typeface="MS PGothic" charset="0"/>
              </a:rPr>
              <a:t> </a:t>
            </a:r>
            <a:r>
              <a:rPr lang="en-US" sz="2700" dirty="0">
                <a:ea typeface="MS PGothic" charset="0"/>
              </a:rPr>
              <a:t>as a name for the keyboard</a:t>
            </a:r>
          </a:p>
          <a:p>
            <a:pPr lvl="1" algn="just"/>
            <a:r>
              <a:rPr lang="en-US" dirty="0">
                <a:ea typeface="MS PGothic" charset="0"/>
              </a:rPr>
              <a:t>“</a:t>
            </a:r>
            <a:r>
              <a:rPr lang="en-US" dirty="0">
                <a:solidFill>
                  <a:srgbClr val="0000FF"/>
                </a:solidFill>
                <a:ea typeface="MS PGothic" charset="0"/>
              </a:rPr>
              <a:t>&gt;&gt;</a:t>
            </a:r>
            <a:r>
              <a:rPr lang="en-US" dirty="0">
                <a:ea typeface="MS PGothic" charset="0"/>
              </a:rPr>
              <a:t>” points from the keyboard to a variable where the data is stored</a:t>
            </a:r>
          </a:p>
          <a:p>
            <a:pPr marL="342900" lvl="1" indent="0" algn="just">
              <a:buNone/>
            </a:pPr>
            <a:r>
              <a:rPr lang="en-US" dirty="0">
                <a:ea typeface="MS PGothic" charset="0"/>
              </a:rPr>
              <a:t/>
            </a:r>
            <a:br>
              <a:rPr lang="en-US" dirty="0">
                <a:ea typeface="MS PGothic" charset="0"/>
              </a:rPr>
            </a:br>
            <a:endParaRPr lang="en-US" dirty="0">
              <a:ea typeface="MS PGothic" charset="0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4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1.3</a:t>
            </a:r>
          </a:p>
        </p:txBody>
      </p:sp>
    </p:spTree>
    <p:extLst>
      <p:ext uri="{BB962C8B-B14F-4D97-AF65-F5344CB8AC3E}">
        <p14:creationId xmlns:p14="http://schemas.microsoft.com/office/powerpoint/2010/main" val="14358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your code more readable– you can write anything as comment</a:t>
            </a:r>
          </a:p>
          <a:p>
            <a:r>
              <a:rPr lang="en-US" dirty="0"/>
              <a:t>Compiler will neglect comment– just for reading codes by human, not for machine to execute</a:t>
            </a:r>
          </a:p>
          <a:p>
            <a:r>
              <a:rPr lang="en-US" dirty="0"/>
              <a:t>Single-line comment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&lt;&lt;“Hello”;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//This is a single line comment</a:t>
            </a:r>
          </a:p>
          <a:p>
            <a:r>
              <a:rPr lang="en-US" dirty="0"/>
              <a:t>Multi-line or Block comment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/*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This is start of comment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………..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Comments here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…………..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This is the end of comment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64958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Whitespaces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display more readable by controlling the spacing between characters– output formatting</a:t>
            </a:r>
          </a:p>
          <a:p>
            <a:r>
              <a:rPr lang="en-US" dirty="0"/>
              <a:t>Typical examples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&lt;&lt;“Name </a:t>
            </a:r>
            <a:r>
              <a:rPr lang="en-US" b="1" dirty="0">
                <a:solidFill>
                  <a:schemeClr val="accent6"/>
                </a:solidFill>
              </a:rPr>
              <a:t>\t</a:t>
            </a:r>
            <a:r>
              <a:rPr lang="en-US" dirty="0"/>
              <a:t> Age”&lt;&lt;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b="1" dirty="0">
                <a:solidFill>
                  <a:schemeClr val="accent6"/>
                </a:solidFill>
              </a:rPr>
              <a:t>//Horizontal tab whitespace</a:t>
            </a:r>
          </a:p>
          <a:p>
            <a:pPr lvl="1"/>
            <a:endParaRPr lang="en-US" b="1" dirty="0">
              <a:solidFill>
                <a:schemeClr val="accent6"/>
              </a:solidFill>
            </a:endParaRPr>
          </a:p>
          <a:p>
            <a:pPr lvl="1"/>
            <a:r>
              <a:rPr lang="en-US" dirty="0" err="1"/>
              <a:t>cout</a:t>
            </a:r>
            <a:r>
              <a:rPr lang="en-US" dirty="0"/>
              <a:t>&lt;&lt;“Name   Age”&lt;&lt;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b="1" dirty="0">
                <a:solidFill>
                  <a:schemeClr val="accent6"/>
                </a:solidFill>
              </a:rPr>
              <a:t>//Three spaces as whitespaces between Name and Age</a:t>
            </a:r>
          </a:p>
          <a:p>
            <a:pPr lvl="1"/>
            <a:endParaRPr lang="en-US" b="1" dirty="0">
              <a:solidFill>
                <a:schemeClr val="accent6"/>
              </a:solidFill>
            </a:endParaRPr>
          </a:p>
          <a:p>
            <a:pPr lvl="1"/>
            <a:r>
              <a:rPr lang="en-US" b="1" dirty="0" err="1"/>
              <a:t>cout</a:t>
            </a:r>
            <a:r>
              <a:rPr lang="en-US" b="1" dirty="0"/>
              <a:t>&lt;&lt;“Name</a:t>
            </a:r>
            <a:r>
              <a:rPr lang="en-US" b="1" dirty="0">
                <a:solidFill>
                  <a:schemeClr val="accent6"/>
                </a:solidFill>
              </a:rPr>
              <a:t>\n </a:t>
            </a:r>
            <a:r>
              <a:rPr lang="en-US" b="1" dirty="0"/>
              <a:t>Age</a:t>
            </a:r>
            <a:r>
              <a:rPr lang="en-US" b="1" dirty="0">
                <a:solidFill>
                  <a:schemeClr val="accent6"/>
                </a:solidFill>
              </a:rPr>
              <a:t>\n</a:t>
            </a:r>
            <a:r>
              <a:rPr lang="en-US" b="1" dirty="0"/>
              <a:t>”; </a:t>
            </a:r>
            <a:r>
              <a:rPr lang="en-US" b="1" dirty="0">
                <a:solidFill>
                  <a:schemeClr val="accent6"/>
                </a:solidFill>
              </a:rPr>
              <a:t>//New line feed whitespace</a:t>
            </a:r>
          </a:p>
          <a:p>
            <a:pPr lvl="1"/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0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Program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</a:t>
            </a:r>
            <a:r>
              <a:rPr lang="en-US" dirty="0">
                <a:solidFill>
                  <a:schemeClr val="accent1"/>
                </a:solidFill>
              </a:rPr>
              <a:t>a set of instructions</a:t>
            </a:r>
            <a:r>
              <a:rPr lang="en-US" dirty="0"/>
              <a:t> given to a computer to execute specific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software is </a:t>
            </a:r>
            <a:r>
              <a:rPr lang="en-US" dirty="0">
                <a:solidFill>
                  <a:schemeClr val="accent1"/>
                </a:solidFill>
              </a:rPr>
              <a:t>a collection of programs</a:t>
            </a:r>
            <a:r>
              <a:rPr lang="en-US" dirty="0"/>
              <a:t> that work together to achieve a comprehensive objective</a:t>
            </a:r>
          </a:p>
          <a:p>
            <a:pPr lvl="1"/>
            <a:r>
              <a:rPr lang="en-US" dirty="0"/>
              <a:t>Types</a:t>
            </a:r>
          </a:p>
          <a:p>
            <a:pPr lvl="2"/>
            <a:r>
              <a:rPr lang="en-US" dirty="0"/>
              <a:t>Application Software e.g. Microsoft Office, Computer Games, Chrome, etc.</a:t>
            </a:r>
          </a:p>
          <a:p>
            <a:pPr lvl="2"/>
            <a:r>
              <a:rPr lang="en-US" dirty="0"/>
              <a:t>Operating System Software e.g. Windows, </a:t>
            </a:r>
            <a:r>
              <a:rPr lang="en-US" dirty="0" err="1"/>
              <a:t>LiNUX</a:t>
            </a:r>
            <a:r>
              <a:rPr lang="en-US" dirty="0"/>
              <a:t>, etc.</a:t>
            </a:r>
          </a:p>
          <a:p>
            <a:pPr lvl="2"/>
            <a:r>
              <a:rPr lang="en-US" dirty="0"/>
              <a:t>Tailor-made Software/Custom Software e.g. Book-keeping </a:t>
            </a:r>
            <a:r>
              <a:rPr lang="en-US" dirty="0" err="1"/>
              <a:t>softwares</a:t>
            </a:r>
            <a:r>
              <a:rPr lang="en-US" dirty="0"/>
              <a:t>, Accounting </a:t>
            </a:r>
            <a:r>
              <a:rPr lang="en-US" dirty="0" err="1"/>
              <a:t>softwares</a:t>
            </a:r>
            <a:r>
              <a:rPr lang="en-US" dirty="0"/>
              <a:t>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5862" y="2505808"/>
            <a:ext cx="3068515" cy="84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Program</a:t>
            </a:r>
          </a:p>
          <a:p>
            <a:pPr algn="ctr"/>
            <a:r>
              <a:rPr lang="en-US" dirty="0"/>
              <a:t>Instructions to process input to create output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42039" y="2725615"/>
            <a:ext cx="1573823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4069" y="2473482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934" y="2470431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884377" y="2722771"/>
            <a:ext cx="1573823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7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1.4</a:t>
            </a:r>
          </a:p>
        </p:txBody>
      </p:sp>
    </p:spTree>
    <p:extLst>
      <p:ext uri="{BB962C8B-B14F-4D97-AF65-F5344CB8AC3E}">
        <p14:creationId xmlns:p14="http://schemas.microsoft.com/office/powerpoint/2010/main" val="102226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Testing and Debugging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6262688" cy="4351338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ea typeface="MS PGothic" charset="0"/>
              </a:rPr>
              <a:t>Bug</a:t>
            </a:r>
          </a:p>
          <a:p>
            <a:pPr lvl="1" algn="just"/>
            <a:r>
              <a:rPr lang="en-US" sz="2400" dirty="0">
                <a:ea typeface="MS PGothic" charset="0"/>
              </a:rPr>
              <a:t>A mistake in a program</a:t>
            </a:r>
          </a:p>
          <a:p>
            <a:pPr algn="just"/>
            <a:r>
              <a:rPr lang="en-US" sz="2800" dirty="0">
                <a:ea typeface="MS PGothic" charset="0"/>
              </a:rPr>
              <a:t>Debugging</a:t>
            </a:r>
          </a:p>
          <a:p>
            <a:pPr lvl="1" algn="just"/>
            <a:r>
              <a:rPr lang="en-US" sz="2400" dirty="0">
                <a:ea typeface="MS PGothic" charset="0"/>
              </a:rPr>
              <a:t>Eliminating mistakes in programs</a:t>
            </a:r>
          </a:p>
          <a:p>
            <a:pPr lvl="1" algn="just"/>
            <a:r>
              <a:rPr lang="en-US" sz="2400" dirty="0">
                <a:ea typeface="MS PGothic" charset="0"/>
              </a:rPr>
              <a:t>Term used when a moth caused a failed relay on the Harvard Mark 1 computer.  Grace Hopper and other programmers taped the moth in logbook stating:  “First actual case of a bug being found.”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68" y="2043114"/>
            <a:ext cx="4001432" cy="31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Program Errors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008000"/>
                </a:solidFill>
                <a:ea typeface="MS PGothic" charset="0"/>
              </a:rPr>
              <a:t>Syntax</a:t>
            </a:r>
            <a:r>
              <a:rPr lang="en-US" sz="2800" dirty="0">
                <a:ea typeface="MS PGothic" charset="0"/>
              </a:rPr>
              <a:t> errors</a:t>
            </a:r>
          </a:p>
          <a:p>
            <a:pPr lvl="1" algn="just"/>
            <a:r>
              <a:rPr lang="en-US" sz="2400" dirty="0">
                <a:ea typeface="MS PGothic" charset="0"/>
              </a:rPr>
              <a:t>Violation of the grammar rules of the language</a:t>
            </a:r>
          </a:p>
          <a:p>
            <a:pPr lvl="1" algn="just"/>
            <a:r>
              <a:rPr lang="en-US" sz="2400" dirty="0">
                <a:ea typeface="MS PGothic" charset="0"/>
              </a:rPr>
              <a:t>Discovered by the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compiler</a:t>
            </a:r>
          </a:p>
          <a:p>
            <a:pPr lvl="2" algn="just"/>
            <a:r>
              <a:rPr lang="en-US" sz="1800" dirty="0">
                <a:ea typeface="MS PGothic" charset="0"/>
              </a:rPr>
              <a:t>Error messages may not always show correct location of errors</a:t>
            </a:r>
          </a:p>
          <a:p>
            <a:pPr algn="just"/>
            <a:r>
              <a:rPr lang="en-US" sz="2800" dirty="0">
                <a:solidFill>
                  <a:srgbClr val="008000"/>
                </a:solidFill>
                <a:ea typeface="MS PGothic" charset="0"/>
              </a:rPr>
              <a:t>Run-time </a:t>
            </a:r>
            <a:r>
              <a:rPr lang="en-US" sz="2800" dirty="0">
                <a:ea typeface="MS PGothic" charset="0"/>
              </a:rPr>
              <a:t>errors</a:t>
            </a:r>
          </a:p>
          <a:p>
            <a:pPr lvl="1" algn="just"/>
            <a:r>
              <a:rPr lang="en-US" sz="2400" dirty="0">
                <a:ea typeface="MS PGothic" charset="0"/>
              </a:rPr>
              <a:t>Error conditions detected by the computer at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run-time</a:t>
            </a:r>
          </a:p>
          <a:p>
            <a:pPr algn="just"/>
            <a:r>
              <a:rPr lang="en-US" sz="2800" dirty="0">
                <a:solidFill>
                  <a:srgbClr val="008000"/>
                </a:solidFill>
                <a:ea typeface="MS PGothic" charset="0"/>
              </a:rPr>
              <a:t>Logic</a:t>
            </a:r>
            <a:r>
              <a:rPr lang="en-US" sz="2800" dirty="0">
                <a:ea typeface="MS PGothic" charset="0"/>
              </a:rPr>
              <a:t> errors</a:t>
            </a:r>
          </a:p>
          <a:p>
            <a:pPr lvl="1" algn="just"/>
            <a:r>
              <a:rPr lang="en-US" sz="2400" dirty="0">
                <a:ea typeface="MS PGothic" charset="0"/>
              </a:rPr>
              <a:t>Errors in the program’s algorithm</a:t>
            </a:r>
          </a:p>
          <a:p>
            <a:pPr lvl="1" algn="just"/>
            <a:r>
              <a:rPr lang="en-US" sz="2400" dirty="0">
                <a:ea typeface="MS PGothic" charset="0"/>
              </a:rPr>
              <a:t>Most difficult to diagnose</a:t>
            </a:r>
          </a:p>
          <a:p>
            <a:pPr lvl="1" algn="just"/>
            <a:r>
              <a:rPr lang="en-US" sz="2400" dirty="0">
                <a:ea typeface="MS PGothic" charset="0"/>
              </a:rPr>
              <a:t>Computer does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not recognize </a:t>
            </a:r>
            <a:r>
              <a:rPr lang="en-US" sz="2400" dirty="0">
                <a:ea typeface="MS PGothic" charset="0"/>
              </a:rPr>
              <a:t>an error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4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1.5</a:t>
            </a:r>
          </a:p>
        </p:txBody>
      </p:sp>
    </p:spTree>
    <p:extLst>
      <p:ext uri="{BB962C8B-B14F-4D97-AF65-F5344CB8AC3E}">
        <p14:creationId xmlns:p14="http://schemas.microsoft.com/office/powerpoint/2010/main" val="287424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Main Components of a Computer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738" y="1524000"/>
            <a:ext cx="2887662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1727200"/>
            <a:ext cx="55657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605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1.6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01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Bits and Bytes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Bit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Short for binary digit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Smallest data unit of a computer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Two states/values represented by 0 and 1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Byte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Sequence of 8 bits</a:t>
            </a:r>
          </a:p>
          <a:p>
            <a:pPr lvl="1" algn="just">
              <a:spcAft>
                <a:spcPts val="600"/>
              </a:spcAft>
            </a:pPr>
            <a:endParaRPr lang="en-US" dirty="0">
              <a:ea typeface="MS PGothic" charset="0"/>
            </a:endParaRPr>
          </a:p>
          <a:p>
            <a:pPr>
              <a:lnSpc>
                <a:spcPct val="90000"/>
              </a:lnSpc>
            </a:pPr>
            <a:endParaRPr lang="en-US" dirty="0">
              <a:ea typeface="MS PGothic" charset="0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8" descr="byte to bits_thumb[1]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88" y="1967767"/>
            <a:ext cx="2609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51075" y="5052212"/>
          <a:ext cx="7666038" cy="11128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600" b="0" dirty="0"/>
                        <a:t>KiloByte</a:t>
                      </a:r>
                    </a:p>
                  </a:txBody>
                  <a:tcPr marL="91432" marR="9143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KB</a:t>
                      </a:r>
                    </a:p>
                  </a:txBody>
                  <a:tcPr marL="91432" marR="91432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 KB</a:t>
                      </a:r>
                    </a:p>
                  </a:txBody>
                  <a:tcPr marL="91432" marR="91432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2^0 KB</a:t>
                      </a:r>
                    </a:p>
                  </a:txBody>
                  <a:tcPr marL="91432" marR="9143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2^10 bytes</a:t>
                      </a:r>
                    </a:p>
                  </a:txBody>
                  <a:tcPr marL="91432" marR="91432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1024 bytes</a:t>
                      </a:r>
                    </a:p>
                  </a:txBody>
                  <a:tcPr marL="91432" marR="91432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600" b="0" dirty="0"/>
                        <a:t>MegaByte</a:t>
                      </a:r>
                    </a:p>
                  </a:txBody>
                  <a:tcPr marL="91432" marR="91432" marT="45733" marB="45733">
                    <a:solidFill>
                      <a:srgbClr val="CC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MB</a:t>
                      </a:r>
                    </a:p>
                  </a:txBody>
                  <a:tcPr marL="91432" marR="91432" marT="45733" marB="45733">
                    <a:solidFill>
                      <a:srgbClr val="CC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1024 KB</a:t>
                      </a:r>
                    </a:p>
                  </a:txBody>
                  <a:tcPr marL="91432" marR="91432" marT="45733" marB="45733">
                    <a:solidFill>
                      <a:srgbClr val="CC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2^10</a:t>
                      </a:r>
                      <a:r>
                        <a:rPr lang="en-US" sz="1600" b="0" baseline="0" dirty="0"/>
                        <a:t> KB</a:t>
                      </a:r>
                      <a:endParaRPr lang="en-US" sz="1600" b="0" dirty="0"/>
                    </a:p>
                  </a:txBody>
                  <a:tcPr marL="91432" marR="91432" marT="45733" marB="45733">
                    <a:solidFill>
                      <a:srgbClr val="CC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2^20</a:t>
                      </a:r>
                      <a:r>
                        <a:rPr lang="en-US" sz="1600" b="0" baseline="0" dirty="0"/>
                        <a:t> bytes</a:t>
                      </a:r>
                      <a:endParaRPr lang="en-US" sz="1600" b="0" dirty="0"/>
                    </a:p>
                  </a:txBody>
                  <a:tcPr marL="91432" marR="91432" marT="45733" marB="45733">
                    <a:solidFill>
                      <a:srgbClr val="CC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1,048,576 bytes</a:t>
                      </a:r>
                    </a:p>
                  </a:txBody>
                  <a:tcPr marL="91432" marR="91432" marT="45733" marB="45733">
                    <a:solidFill>
                      <a:srgbClr val="CCFFC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600" b="0" dirty="0"/>
                        <a:t>GigaByte</a:t>
                      </a:r>
                    </a:p>
                  </a:txBody>
                  <a:tcPr marL="91432" marR="9143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GB</a:t>
                      </a:r>
                    </a:p>
                  </a:txBody>
                  <a:tcPr marL="91432" marR="91432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1024 MB</a:t>
                      </a:r>
                    </a:p>
                  </a:txBody>
                  <a:tcPr marL="91432" marR="91432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2^10 MB</a:t>
                      </a:r>
                    </a:p>
                  </a:txBody>
                  <a:tcPr marL="91432" marR="91432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2^30 bytes</a:t>
                      </a:r>
                    </a:p>
                  </a:txBody>
                  <a:tcPr marL="91432" marR="91432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1,073,741,824</a:t>
                      </a:r>
                      <a:r>
                        <a:rPr lang="en-US" sz="1600" b="0" baseline="0" dirty="0"/>
                        <a:t> bytes</a:t>
                      </a:r>
                      <a:endParaRPr lang="en-US" sz="1600" b="0" dirty="0"/>
                    </a:p>
                  </a:txBody>
                  <a:tcPr marL="91432" marR="91432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37075" y="4599777"/>
            <a:ext cx="3176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 dirty="0"/>
              <a:t>Binary Unit Conversions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6019801" y="3981450"/>
            <a:ext cx="3711575" cy="4000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6019801" y="3981450"/>
            <a:ext cx="37179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dirty="0"/>
              <a:t>A nibble is a sequence of 4 bits</a:t>
            </a:r>
          </a:p>
        </p:txBody>
      </p:sp>
    </p:spTree>
    <p:extLst>
      <p:ext uri="{BB962C8B-B14F-4D97-AF65-F5344CB8AC3E}">
        <p14:creationId xmlns:p14="http://schemas.microsoft.com/office/powerpoint/2010/main" val="6825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Binary Code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So How Does It Work?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When you type the letter </a:t>
            </a:r>
            <a:r>
              <a:rPr lang="en-US" i="1" dirty="0">
                <a:ea typeface="ＭＳ Ｐゴシック" charset="0"/>
                <a:cs typeface="Times New Roman" charset="0"/>
              </a:rPr>
              <a:t>A</a:t>
            </a:r>
            <a:r>
              <a:rPr lang="en-US" dirty="0">
                <a:ea typeface="MS PGothic" charset="0"/>
              </a:rPr>
              <a:t> on your keyboard, electrical signals are sent from the keyboard to the CPU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The CPU turns the signals into binary code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Then, the computer reads the code and sends it on to the monitor to display the letter </a:t>
            </a:r>
            <a:r>
              <a:rPr lang="en-US" i="1" dirty="0">
                <a:ea typeface="ＭＳ Ｐゴシック" charset="0"/>
                <a:cs typeface="Times New Roman" charset="0"/>
              </a:rPr>
              <a:t>A</a:t>
            </a:r>
          </a:p>
          <a:p>
            <a:pPr lvl="1" algn="just">
              <a:spcAft>
                <a:spcPts val="600"/>
              </a:spcAft>
            </a:pPr>
            <a:endParaRPr lang="en-US" dirty="0">
              <a:ea typeface="MS PGothic" charset="0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3" descr="binary_path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4541838"/>
            <a:ext cx="2794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5540116" y="4589464"/>
            <a:ext cx="46169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400" dirty="0"/>
              <a:t>So why is </a:t>
            </a:r>
            <a:r>
              <a:rPr lang="en-US" sz="2400" i="1" dirty="0">
                <a:latin typeface="Times New Roman" charset="0"/>
                <a:cs typeface="Times New Roman" charset="0"/>
              </a:rPr>
              <a:t>A</a:t>
            </a:r>
            <a:r>
              <a:rPr lang="en-US" sz="2400" dirty="0"/>
              <a:t> represented here as</a:t>
            </a:r>
          </a:p>
          <a:p>
            <a:pPr algn="ctr"/>
            <a:r>
              <a:rPr lang="en-US" sz="2400" dirty="0"/>
              <a:t> 0 1 0 0 0 0 0 1</a:t>
            </a:r>
          </a:p>
        </p:txBody>
      </p:sp>
      <p:pic>
        <p:nvPicPr>
          <p:cNvPr id="11" name="Picture 5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5434014"/>
            <a:ext cx="113823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93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ASCII Table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1637507"/>
            <a:ext cx="73152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763839" y="6112670"/>
            <a:ext cx="7038975" cy="587375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2763839" y="6115844"/>
            <a:ext cx="7038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600" dirty="0"/>
              <a:t>Every printable and special character encoded as a sequence of bits</a:t>
            </a:r>
          </a:p>
          <a:p>
            <a:pPr algn="ctr"/>
            <a:r>
              <a:rPr lang="en-US" sz="1600" dirty="0"/>
              <a:t>ASCII is 7-bit encoding scheme capable of supporting 2^7 = 128 characters</a:t>
            </a:r>
          </a:p>
        </p:txBody>
      </p:sp>
    </p:spTree>
    <p:extLst>
      <p:ext uri="{BB962C8B-B14F-4D97-AF65-F5344CB8AC3E}">
        <p14:creationId xmlns:p14="http://schemas.microsoft.com/office/powerpoint/2010/main" val="273992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C++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1.7</a:t>
            </a:r>
          </a:p>
        </p:txBody>
      </p:sp>
    </p:spTree>
    <p:extLst>
      <p:ext uri="{BB962C8B-B14F-4D97-AF65-F5344CB8AC3E}">
        <p14:creationId xmlns:p14="http://schemas.microsoft.com/office/powerpoint/2010/main" val="115789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Algorithms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ea typeface="MS PGothic" charset="0"/>
              </a:rPr>
              <a:t>Algorithm</a:t>
            </a:r>
          </a:p>
          <a:p>
            <a:pPr lvl="1" algn="just"/>
            <a:r>
              <a:rPr lang="en-US" sz="2400" dirty="0">
                <a:ea typeface="MS PGothic" charset="0"/>
              </a:rPr>
              <a:t>A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sequence of precise instructions </a:t>
            </a:r>
            <a:r>
              <a:rPr lang="en-US" sz="2400" dirty="0">
                <a:ea typeface="MS PGothic" charset="0"/>
              </a:rPr>
              <a:t>that leads to a solution</a:t>
            </a:r>
          </a:p>
          <a:p>
            <a:pPr algn="just"/>
            <a:r>
              <a:rPr lang="en-US" sz="2800" dirty="0">
                <a:ea typeface="MS PGothic" charset="0"/>
              </a:rPr>
              <a:t>Program</a:t>
            </a:r>
          </a:p>
          <a:p>
            <a:pPr lvl="1" algn="just"/>
            <a:r>
              <a:rPr lang="en-US" sz="2400" dirty="0">
                <a:ea typeface="MS PGothic" charset="0"/>
              </a:rPr>
              <a:t>An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algorithm</a:t>
            </a:r>
            <a:r>
              <a:rPr lang="en-US" sz="2400" dirty="0">
                <a:ea typeface="MS PGothic" charset="0"/>
              </a:rPr>
              <a:t> expressed in a language the computer can understand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6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types/levels of programming language</a:t>
            </a:r>
          </a:p>
          <a:p>
            <a:r>
              <a:rPr lang="en-US" dirty="0"/>
              <a:t>High Level Language</a:t>
            </a:r>
          </a:p>
          <a:p>
            <a:pPr lvl="1"/>
            <a:r>
              <a:rPr lang="en-US" dirty="0"/>
              <a:t>Instructions are given to the computer in using terms that resemble human language</a:t>
            </a:r>
          </a:p>
          <a:p>
            <a:pPr lvl="1"/>
            <a:r>
              <a:rPr lang="en-US" dirty="0"/>
              <a:t>For example, two add 2 and 3, a possible instruction is</a:t>
            </a:r>
          </a:p>
          <a:p>
            <a:pPr marL="457200" lvl="1" indent="0">
              <a:buNone/>
            </a:pPr>
            <a:r>
              <a:rPr lang="en-US" dirty="0"/>
              <a:t>	ADD 2 3</a:t>
            </a:r>
          </a:p>
          <a:p>
            <a:pPr lvl="1"/>
            <a:r>
              <a:rPr lang="en-US" dirty="0"/>
              <a:t>E.g. C, C++, Java, Python, etc.</a:t>
            </a:r>
          </a:p>
          <a:p>
            <a:r>
              <a:rPr lang="en-US" dirty="0"/>
              <a:t>Low Level Language/Machine Level Language</a:t>
            </a:r>
          </a:p>
          <a:p>
            <a:pPr lvl="1"/>
            <a:r>
              <a:rPr lang="en-US" dirty="0"/>
              <a:t>The computer does not understand human language</a:t>
            </a:r>
          </a:p>
          <a:p>
            <a:pPr lvl="1"/>
            <a:r>
              <a:rPr lang="en-US" dirty="0"/>
              <a:t>Digital machine that only understands codes in form of binary digits 0 and 1</a:t>
            </a:r>
          </a:p>
          <a:p>
            <a:pPr lvl="1"/>
            <a:r>
              <a:rPr lang="en-US" dirty="0"/>
              <a:t>For example, to perform the same addition we might need to provide an instruction such as</a:t>
            </a:r>
          </a:p>
          <a:p>
            <a:pPr marL="457200" lvl="1" indent="0">
              <a:buNone/>
            </a:pPr>
            <a:r>
              <a:rPr lang="en-US" dirty="0"/>
              <a:t>	1011 0010 01011</a:t>
            </a:r>
          </a:p>
          <a:p>
            <a:pPr marL="457200" indent="-342900"/>
            <a:r>
              <a:rPr lang="en-US" dirty="0"/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333607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We will write an algorithm and computer program (in no particular programming language) to read a number from the user from keyboard, multiply it with 5 and display the product on the screen.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550" y="2849560"/>
            <a:ext cx="4943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a numeric input from user and store in variable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Multiply x by 5 and store the product in variable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the value of y on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2814638"/>
            <a:ext cx="4443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  <a:p>
            <a:r>
              <a:rPr lang="en-US" dirty="0"/>
              <a:t>x= input from keyboard</a:t>
            </a:r>
          </a:p>
          <a:p>
            <a:r>
              <a:rPr lang="en-US" dirty="0"/>
              <a:t>y=x*5</a:t>
            </a:r>
          </a:p>
          <a:p>
            <a:r>
              <a:rPr lang="en-US" dirty="0"/>
              <a:t>Send y to the </a:t>
            </a:r>
            <a:r>
              <a:rPr lang="en-US"/>
              <a:t>output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2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Program Design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>
                <a:ea typeface="MS PGothic" charset="0"/>
              </a:rPr>
              <a:t>Programming is a creative process</a:t>
            </a:r>
          </a:p>
          <a:p>
            <a:pPr lvl="1" algn="just"/>
            <a:r>
              <a:rPr lang="en-US" sz="3200" dirty="0">
                <a:ea typeface="MS PGothic" charset="0"/>
              </a:rPr>
              <a:t>No complete set of rules for creating a program</a:t>
            </a:r>
          </a:p>
          <a:p>
            <a:pPr algn="just"/>
            <a:r>
              <a:rPr lang="en-US" sz="3600" dirty="0">
                <a:ea typeface="MS PGothic" charset="0"/>
              </a:rPr>
              <a:t>Program Design Process</a:t>
            </a:r>
          </a:p>
          <a:p>
            <a:pPr lvl="1" algn="just"/>
            <a:r>
              <a:rPr lang="en-US" sz="3200" dirty="0">
                <a:ea typeface="MS PGothic" charset="0"/>
              </a:rPr>
              <a:t>Problem Solving Phase</a:t>
            </a:r>
          </a:p>
          <a:p>
            <a:pPr lvl="2" algn="just"/>
            <a:r>
              <a:rPr lang="en-US" sz="2400" dirty="0">
                <a:ea typeface="MS PGothic" charset="0"/>
              </a:rPr>
              <a:t>Result is an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algorithm</a:t>
            </a:r>
            <a:r>
              <a:rPr lang="en-US" sz="2400" dirty="0">
                <a:ea typeface="MS PGothic" charset="0"/>
              </a:rPr>
              <a:t> that solves the problem</a:t>
            </a:r>
          </a:p>
          <a:p>
            <a:pPr lvl="1" algn="just"/>
            <a:r>
              <a:rPr lang="en-US" sz="3200" dirty="0">
                <a:ea typeface="MS PGothic" charset="0"/>
              </a:rPr>
              <a:t>Implementation Phase</a:t>
            </a:r>
          </a:p>
          <a:p>
            <a:pPr lvl="2" algn="just"/>
            <a:r>
              <a:rPr lang="en-US" sz="2400" dirty="0">
                <a:ea typeface="MS PGothic" charset="0"/>
              </a:rPr>
              <a:t>Result is the algorithm translated into a programming language – </a:t>
            </a:r>
            <a:r>
              <a:rPr lang="en-US" sz="2400" dirty="0">
                <a:solidFill>
                  <a:srgbClr val="008000"/>
                </a:solidFill>
                <a:ea typeface="MS PGothic" charset="0"/>
              </a:rPr>
              <a:t>a program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6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Program Solving Phase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ea typeface="MS PGothic" charset="0"/>
              </a:rPr>
              <a:t>Be certain the task is completely specified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ea typeface="MS PGothic" charset="0"/>
              </a:rPr>
              <a:t>What is the input? 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ea typeface="MS PGothic" charset="0"/>
              </a:rPr>
              <a:t>What information is in the output? 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ea typeface="MS PGothic" charset="0"/>
              </a:rPr>
              <a:t>How is the output organized?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ea typeface="MS PGothic" charset="0"/>
              </a:rPr>
              <a:t>Develop the algorithm </a:t>
            </a:r>
            <a:r>
              <a:rPr lang="en-US" sz="2800" dirty="0">
                <a:solidFill>
                  <a:srgbClr val="008000"/>
                </a:solidFill>
                <a:ea typeface="MS PGothic" charset="0"/>
              </a:rPr>
              <a:t>before</a:t>
            </a:r>
            <a:r>
              <a:rPr lang="en-US" sz="2800" dirty="0">
                <a:ea typeface="MS PGothic" charset="0"/>
              </a:rPr>
              <a:t> implementation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ea typeface="MS PGothic" charset="0"/>
              </a:rPr>
              <a:t>Experience shows this saves time in getting your program to run.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ea typeface="MS PGothic" charset="0"/>
              </a:rPr>
              <a:t>Test the algorithm for correctness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ea typeface="MS PGothic" charset="0"/>
              </a:rPr>
              <a:t>Refine the algorithm successively to get a step-by-step detailed algorithm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>
                <a:solidFill>
                  <a:srgbClr val="008000"/>
                </a:solidFill>
                <a:ea typeface="MS PGothic" charset="0"/>
              </a:rPr>
              <a:t>Pseudocode</a:t>
            </a:r>
            <a:r>
              <a:rPr lang="en-US" sz="2400" dirty="0">
                <a:ea typeface="MS PGothic" charset="0"/>
              </a:rPr>
              <a:t> is an artificial and informal language that helps programmers develop algorithms, similar to everyday English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Implementation Phase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ea typeface="MS PGothic" charset="0"/>
              </a:rPr>
              <a:t>Translate the algorithm into a programming language</a:t>
            </a:r>
          </a:p>
          <a:p>
            <a:pPr lvl="1" algn="just"/>
            <a:r>
              <a:rPr lang="en-US" sz="2400" dirty="0">
                <a:ea typeface="MS PGothic" charset="0"/>
              </a:rPr>
              <a:t>Easier as you gain experience with the language</a:t>
            </a:r>
          </a:p>
          <a:p>
            <a:pPr algn="just"/>
            <a:r>
              <a:rPr lang="en-US" sz="2800" dirty="0">
                <a:ea typeface="MS PGothic" charset="0"/>
              </a:rPr>
              <a:t>Compile the source code</a:t>
            </a:r>
          </a:p>
          <a:p>
            <a:pPr lvl="1" algn="just"/>
            <a:r>
              <a:rPr lang="en-US" sz="2400" dirty="0">
                <a:ea typeface="MS PGothic" charset="0"/>
              </a:rPr>
              <a:t>Locates errors in using the programming language</a:t>
            </a:r>
          </a:p>
          <a:p>
            <a:pPr algn="just"/>
            <a:r>
              <a:rPr lang="en-US" sz="2800" dirty="0">
                <a:ea typeface="MS PGothic" charset="0"/>
              </a:rPr>
              <a:t>Run the program on sample data</a:t>
            </a:r>
          </a:p>
          <a:p>
            <a:pPr lvl="1" algn="just"/>
            <a:r>
              <a:rPr lang="en-US" sz="2400" dirty="0">
                <a:ea typeface="MS PGothic" charset="0"/>
              </a:rPr>
              <a:t>Verify correctness of results </a:t>
            </a:r>
          </a:p>
          <a:p>
            <a:pPr algn="just"/>
            <a:r>
              <a:rPr lang="en-US" sz="2800" dirty="0">
                <a:ea typeface="MS PGothic" charset="0"/>
              </a:rPr>
              <a:t>Results may require modification of the algorithm and program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24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Program Design Process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1524000"/>
            <a:ext cx="5825945" cy="52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46450" y="1524000"/>
            <a:ext cx="2419351" cy="241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3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		Exercise: Compute Volume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Write a program to compute the volume of a cylinder of radius r and height h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516438" y="2876550"/>
          <a:ext cx="27035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647700" imgH="228600" progId="Equation.3">
                  <p:embed/>
                </p:oleObj>
              </mc:Choice>
              <mc:Fallback>
                <p:oleObj name="Equation" r:id="rId3" imgW="647700" imgH="22860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2876550"/>
                        <a:ext cx="27035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562600" y="4300537"/>
            <a:ext cx="914400" cy="1214438"/>
          </a:xfrm>
          <a:prstGeom prst="can">
            <a:avLst>
              <a:gd name="adj" fmla="val 33203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6858000" y="4452937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994525" y="463708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h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6019800" y="445293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6080125" y="3951288"/>
            <a:ext cx="266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2137577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9</Template>
  <TotalTime>315</TotalTime>
  <Words>1007</Words>
  <Application>Microsoft Office PowerPoint</Application>
  <PresentationFormat>Widescreen</PresentationFormat>
  <Paragraphs>220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Lecture 1</vt:lpstr>
      <vt:lpstr>Equation</vt:lpstr>
      <vt:lpstr>Introduction to C++</vt:lpstr>
      <vt:lpstr>  Program and Software</vt:lpstr>
      <vt:lpstr>  Algorithms</vt:lpstr>
      <vt:lpstr>  A Simple Example</vt:lpstr>
      <vt:lpstr>  Program Design</vt:lpstr>
      <vt:lpstr>  Program Solving Phase</vt:lpstr>
      <vt:lpstr>  Implementation Phase</vt:lpstr>
      <vt:lpstr>  Program Design Process</vt:lpstr>
      <vt:lpstr>  Exercise: Compute Volume</vt:lpstr>
      <vt:lpstr>  Solution: Compute Volume</vt:lpstr>
      <vt:lpstr>  Solution: Compute Volume (cont’d)</vt:lpstr>
      <vt:lpstr>  Solution: Compute Volume (cont’d)</vt:lpstr>
      <vt:lpstr>Introduction to C++</vt:lpstr>
      <vt:lpstr>  A Sample C++ Program</vt:lpstr>
      <vt:lpstr>  Basic Output</vt:lpstr>
      <vt:lpstr>  Basic Input</vt:lpstr>
      <vt:lpstr>Introduction to C++</vt:lpstr>
      <vt:lpstr>  Comments</vt:lpstr>
      <vt:lpstr>  Whitespaces</vt:lpstr>
      <vt:lpstr>Introduction to C++</vt:lpstr>
      <vt:lpstr>  Testing and Debugging</vt:lpstr>
      <vt:lpstr>  Program Errors</vt:lpstr>
      <vt:lpstr>Introduction to C++</vt:lpstr>
      <vt:lpstr>  Main Components of a Computer</vt:lpstr>
      <vt:lpstr>Introduction to C++</vt:lpstr>
      <vt:lpstr>  Bits and Bytes</vt:lpstr>
      <vt:lpstr>  Binary Code</vt:lpstr>
      <vt:lpstr>  ASCII Table</vt:lpstr>
      <vt:lpstr>Introduction to C++</vt:lpstr>
      <vt:lpstr>  Programming Languages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Pradhumna Shrestha</dc:creator>
  <cp:lastModifiedBy>Shrestha, Pradhumna</cp:lastModifiedBy>
  <cp:revision>55</cp:revision>
  <dcterms:created xsi:type="dcterms:W3CDTF">2018-01-15T16:21:55Z</dcterms:created>
  <dcterms:modified xsi:type="dcterms:W3CDTF">2021-08-23T19:15:10Z</dcterms:modified>
</cp:coreProperties>
</file>