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2" r:id="rId4"/>
    <p:sldId id="293" r:id="rId5"/>
    <p:sldId id="265" r:id="rId6"/>
    <p:sldId id="298" r:id="rId7"/>
    <p:sldId id="299" r:id="rId8"/>
    <p:sldId id="300" r:id="rId9"/>
    <p:sldId id="302" r:id="rId10"/>
    <p:sldId id="295" r:id="rId11"/>
    <p:sldId id="294" r:id="rId12"/>
    <p:sldId id="296" r:id="rId13"/>
    <p:sldId id="267" r:id="rId14"/>
    <p:sldId id="297" r:id="rId15"/>
    <p:sldId id="290" r:id="rId16"/>
    <p:sldId id="316" r:id="rId17"/>
    <p:sldId id="317" r:id="rId18"/>
    <p:sldId id="303" r:id="rId19"/>
    <p:sldId id="304" r:id="rId20"/>
    <p:sldId id="305" r:id="rId21"/>
    <p:sldId id="306" r:id="rId22"/>
    <p:sldId id="308" r:id="rId23"/>
    <p:sldId id="307" r:id="rId24"/>
    <p:sldId id="310" r:id="rId25"/>
    <p:sldId id="311" r:id="rId26"/>
    <p:sldId id="313" r:id="rId27"/>
    <p:sldId id="314" r:id="rId28"/>
    <p:sldId id="31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6457"/>
            <a:ext cx="9144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645920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90" y="205990"/>
            <a:ext cx="3017520" cy="127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383850" y="1973942"/>
            <a:ext cx="10198550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6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68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72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3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83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06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9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3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72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96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7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rads-06-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3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4870-78FC-4A46-AE90-7D903C9027C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DE4E-8CC6-4D7D-9BEA-B489B30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2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Loop/Non-terminating loop</a:t>
            </a:r>
          </a:p>
          <a:p>
            <a:r>
              <a:rPr lang="en-US" dirty="0" smtClean="0"/>
              <a:t>Improper terminating condition</a:t>
            </a:r>
          </a:p>
          <a:p>
            <a:r>
              <a:rPr lang="en-US" dirty="0" smtClean="0"/>
              <a:t>Off-by-one errors</a:t>
            </a:r>
          </a:p>
          <a:p>
            <a:r>
              <a:rPr lang="en-US" dirty="0" smtClean="0"/>
              <a:t>Improper operators</a:t>
            </a:r>
          </a:p>
          <a:p>
            <a:r>
              <a:rPr lang="en-US" dirty="0" smtClean="0"/>
              <a:t>Forgetting to update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3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6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Do…while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05100" cy="4351338"/>
          </a:xfrm>
        </p:spPr>
        <p:txBody>
          <a:bodyPr>
            <a:noAutofit/>
          </a:bodyPr>
          <a:lstStyle/>
          <a:p>
            <a:r>
              <a:rPr lang="en-US" sz="2400" dirty="0"/>
              <a:t>Syntax</a:t>
            </a:r>
          </a:p>
          <a:p>
            <a:pPr marL="0" indent="0">
              <a:buNone/>
            </a:pPr>
            <a:r>
              <a:rPr lang="en-US" sz="2400" dirty="0"/>
              <a:t>do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statement;</a:t>
            </a:r>
          </a:p>
          <a:p>
            <a:pPr marL="0" indent="0">
              <a:buNone/>
            </a:pPr>
            <a:r>
              <a:rPr lang="en-US" sz="2400" dirty="0"/>
              <a:t>} while (condition);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1550" y="1601788"/>
            <a:ext cx="65722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 defTabSz="457200"/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pPr defTabSz="457200"/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defTabSz="457200"/>
            <a:r>
              <a:rPr lang="en-US" sz="2400" dirty="0"/>
              <a:t>{</a:t>
            </a:r>
          </a:p>
          <a:p>
            <a:pPr defTabSz="457200"/>
            <a:endParaRPr lang="en-US" sz="2400" dirty="0"/>
          </a:p>
          <a:p>
            <a:pPr defTabSz="457200"/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count=11;</a:t>
            </a:r>
          </a:p>
          <a:p>
            <a:pPr defTabSz="457200"/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&lt;&lt;"Countdown Begins"&lt;&lt;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defTabSz="457200"/>
            <a:r>
              <a:rPr lang="en-US" sz="2400" dirty="0"/>
              <a:t>	do</a:t>
            </a:r>
          </a:p>
          <a:p>
            <a:pPr defTabSz="457200"/>
            <a:r>
              <a:rPr lang="en-US" sz="2400" dirty="0"/>
              <a:t>	{</a:t>
            </a:r>
          </a:p>
          <a:p>
            <a:pPr defTabSz="457200"/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&lt;&lt;--count&lt;&lt;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defTabSz="457200"/>
            <a:r>
              <a:rPr lang="en-US" sz="2400" dirty="0"/>
              <a:t>	}while(count&gt;0);</a:t>
            </a:r>
          </a:p>
          <a:p>
            <a:pPr defTabSz="457200"/>
            <a:r>
              <a:rPr lang="en-US" sz="2400" dirty="0"/>
              <a:t>	return 0;</a:t>
            </a:r>
          </a:p>
          <a:p>
            <a:pPr defTabSz="457200"/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92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4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378"/>
            <a:ext cx="10515600" cy="1325563"/>
          </a:xfrm>
        </p:spPr>
        <p:txBody>
          <a:bodyPr/>
          <a:lstStyle/>
          <a:p>
            <a:r>
              <a:rPr lang="en-US" dirty="0"/>
              <a:t>	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5288" cy="4351338"/>
          </a:xfrm>
        </p:spPr>
        <p:txBody>
          <a:bodyPr>
            <a:noAutofit/>
          </a:bodyPr>
          <a:lstStyle/>
          <a:p>
            <a:r>
              <a:rPr lang="en-US" sz="1800" dirty="0"/>
              <a:t>Syntax</a:t>
            </a:r>
          </a:p>
          <a:p>
            <a:pPr marL="0" indent="0">
              <a:buNone/>
            </a:pPr>
            <a:r>
              <a:rPr lang="en-US" sz="1800" dirty="0"/>
              <a:t>for(initialization; condition; </a:t>
            </a:r>
            <a:r>
              <a:rPr lang="en-US" sz="1800" dirty="0" err="1"/>
              <a:t>update_action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statements;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88" y="1742941"/>
            <a:ext cx="65008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defTabSz="342900"/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defTabSz="342900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defTabSz="342900"/>
            <a:r>
              <a:rPr lang="en-US" dirty="0"/>
              <a:t>{</a:t>
            </a:r>
          </a:p>
          <a:p>
            <a:pPr defTabSz="342900"/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count;</a:t>
            </a:r>
          </a:p>
          <a:p>
            <a:pPr defTabSz="342900"/>
            <a:r>
              <a:rPr lang="en-US" dirty="0"/>
              <a:t>	for (count=0;count&lt;=9;++count) //for statement</a:t>
            </a:r>
          </a:p>
          <a:p>
            <a:pPr defTabSz="342900"/>
            <a:r>
              <a:rPr lang="en-US" dirty="0"/>
              <a:t>	{</a:t>
            </a:r>
          </a:p>
          <a:p>
            <a:pPr defTabSz="342900"/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&lt;&lt;"The count is "&lt;&lt;count&lt;&lt;</a:t>
            </a:r>
            <a:r>
              <a:rPr lang="en-US" dirty="0" err="1"/>
              <a:t>endl</a:t>
            </a:r>
            <a:r>
              <a:rPr lang="en-US" dirty="0"/>
              <a:t>; //execute </a:t>
            </a:r>
            <a:r>
              <a:rPr lang="en-US" dirty="0" smtClean="0"/>
              <a:t>				//statement </a:t>
            </a:r>
            <a:r>
              <a:rPr lang="en-US" dirty="0"/>
              <a:t>for every value of count from 0 to 9</a:t>
            </a:r>
          </a:p>
          <a:p>
            <a:pPr defTabSz="342900"/>
            <a:r>
              <a:rPr lang="en-US" dirty="0"/>
              <a:t>	}</a:t>
            </a:r>
          </a:p>
          <a:p>
            <a:pPr defTabSz="342900"/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defTabSz="342900"/>
            <a:r>
              <a:rPr lang="en-US" dirty="0"/>
              <a:t>	for (count=100;count&gt;=90;--count) //for statement</a:t>
            </a:r>
          </a:p>
          <a:p>
            <a:pPr defTabSz="342900"/>
            <a:r>
              <a:rPr lang="en-US" dirty="0"/>
              <a:t>	{</a:t>
            </a:r>
          </a:p>
          <a:p>
            <a:pPr defTabSz="342900"/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&lt;&lt;"The count is "&lt;&lt;count&lt;&lt;</a:t>
            </a:r>
            <a:r>
              <a:rPr lang="en-US" dirty="0" err="1"/>
              <a:t>endl</a:t>
            </a:r>
            <a:r>
              <a:rPr lang="en-US" dirty="0"/>
              <a:t>; //execute </a:t>
            </a:r>
            <a:r>
              <a:rPr lang="en-US" dirty="0" smtClean="0"/>
              <a:t>				//statement </a:t>
            </a:r>
            <a:r>
              <a:rPr lang="en-US" dirty="0"/>
              <a:t>for every value of count from 100 to 90</a:t>
            </a:r>
          </a:p>
          <a:p>
            <a:pPr defTabSz="342900"/>
            <a:r>
              <a:rPr lang="en-US" dirty="0"/>
              <a:t>	}</a:t>
            </a:r>
          </a:p>
          <a:p>
            <a:pPr defTabSz="342900"/>
            <a:r>
              <a:rPr lang="en-US" dirty="0"/>
              <a:t>	return 0;</a:t>
            </a:r>
          </a:p>
          <a:p>
            <a:pPr defTabSz="342900"/>
            <a:r>
              <a:rPr lang="en-US" dirty="0"/>
              <a:t>}</a:t>
            </a:r>
          </a:p>
          <a:p>
            <a:pPr defTabSz="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5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5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Loops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each character of a string, one at a time, in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2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Nesting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a for, while, or do-while loop insider any another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Example: Nesting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487" y="1690688"/>
            <a:ext cx="4405313" cy="4351338"/>
          </a:xfrm>
        </p:spPr>
        <p:txBody>
          <a:bodyPr>
            <a:normAutofit fontScale="70000" lnSpcReduction="20000"/>
          </a:bodyPr>
          <a:lstStyle/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 ;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=0;i&lt;3;++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	{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		for (j=0;j&lt;3;++j)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		{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			</a:t>
            </a:r>
            <a:r>
              <a:rPr lang="en-US" dirty="0" err="1" smtClean="0"/>
              <a:t>cout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=“&lt;&lt;</a:t>
            </a:r>
            <a:r>
              <a:rPr lang="en-US" dirty="0" err="1"/>
              <a:t>i</a:t>
            </a:r>
            <a:r>
              <a:rPr lang="en-US" dirty="0"/>
              <a:t>&lt;&lt;“;j=“&lt;&lt;j&lt;&lt;</a:t>
            </a:r>
            <a:r>
              <a:rPr lang="en-US" dirty="0" err="1"/>
              <a:t>endl</a:t>
            </a:r>
            <a:r>
              <a:rPr lang="en-US" dirty="0"/>
              <a:t>;	</a:t>
            </a:r>
            <a:endParaRPr lang="en-US" dirty="0" smtClean="0"/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		}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	}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return 0;</a:t>
            </a:r>
          </a:p>
          <a:p>
            <a:pPr marL="0" indent="0" defTabSz="22860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25" y="1690688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0050"/>
            <a:r>
              <a:rPr lang="en-US" dirty="0"/>
              <a:t>for(initialization; condition; </a:t>
            </a:r>
            <a:r>
              <a:rPr lang="en-US" dirty="0" err="1"/>
              <a:t>update_action</a:t>
            </a:r>
            <a:r>
              <a:rPr lang="en-US" dirty="0"/>
              <a:t>)</a:t>
            </a:r>
          </a:p>
          <a:p>
            <a:pPr defTabSz="400050"/>
            <a:r>
              <a:rPr lang="en-US" dirty="0"/>
              <a:t>{</a:t>
            </a:r>
          </a:p>
          <a:p>
            <a:pPr defTabSz="400050"/>
            <a:r>
              <a:rPr lang="en-US" dirty="0"/>
              <a:t>	statements</a:t>
            </a:r>
            <a:r>
              <a:rPr lang="en-US" dirty="0" smtClean="0"/>
              <a:t>;</a:t>
            </a:r>
          </a:p>
          <a:p>
            <a:pPr defTabSz="400050"/>
            <a:r>
              <a:rPr lang="en-US" dirty="0"/>
              <a:t>	for(initialization; condition; </a:t>
            </a:r>
            <a:r>
              <a:rPr lang="en-US" dirty="0" err="1"/>
              <a:t>update_action</a:t>
            </a:r>
            <a:r>
              <a:rPr lang="en-US" dirty="0"/>
              <a:t>)</a:t>
            </a:r>
          </a:p>
          <a:p>
            <a:pPr defTabSz="400050"/>
            <a:r>
              <a:rPr lang="en-US" dirty="0" smtClean="0"/>
              <a:t>	{</a:t>
            </a:r>
            <a:endParaRPr lang="en-US" dirty="0"/>
          </a:p>
          <a:p>
            <a:pPr defTabSz="400050"/>
            <a:r>
              <a:rPr lang="en-US" dirty="0"/>
              <a:t>	</a:t>
            </a:r>
            <a:r>
              <a:rPr lang="en-US" dirty="0" smtClean="0"/>
              <a:t>	statements;</a:t>
            </a:r>
          </a:p>
          <a:p>
            <a:pPr defTabSz="400050"/>
            <a:r>
              <a:rPr lang="en-US" dirty="0"/>
              <a:t>	</a:t>
            </a:r>
            <a:r>
              <a:rPr lang="en-US" dirty="0" smtClean="0"/>
              <a:t>	………………</a:t>
            </a:r>
          </a:p>
          <a:p>
            <a:pPr defTabSz="400050"/>
            <a:r>
              <a:rPr lang="en-US" dirty="0"/>
              <a:t>	</a:t>
            </a:r>
            <a:r>
              <a:rPr lang="en-US" dirty="0" smtClean="0"/>
              <a:t>	………………</a:t>
            </a:r>
          </a:p>
          <a:p>
            <a:pPr defTabSz="400050"/>
            <a:r>
              <a:rPr lang="en-US" dirty="0" smtClean="0"/>
              <a:t>		for(initialization</a:t>
            </a:r>
            <a:r>
              <a:rPr lang="en-US" dirty="0"/>
              <a:t>; condition; </a:t>
            </a:r>
            <a:r>
              <a:rPr lang="en-US" dirty="0" err="1"/>
              <a:t>update_action</a:t>
            </a:r>
            <a:r>
              <a:rPr lang="en-US" dirty="0"/>
              <a:t>)</a:t>
            </a:r>
          </a:p>
          <a:p>
            <a:pPr defTabSz="400050"/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defTabSz="400050"/>
            <a:r>
              <a:rPr lang="en-US" dirty="0"/>
              <a:t>		statements;</a:t>
            </a:r>
          </a:p>
          <a:p>
            <a:pPr defTabSz="400050"/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defTabSz="400050"/>
            <a:r>
              <a:rPr lang="en-US" dirty="0"/>
              <a:t>	</a:t>
            </a:r>
            <a:r>
              <a:rPr lang="en-US" dirty="0" smtClean="0"/>
              <a:t>	………………</a:t>
            </a:r>
          </a:p>
          <a:p>
            <a:pPr defTabSz="400050"/>
            <a:r>
              <a:rPr lang="en-US" dirty="0"/>
              <a:t>	</a:t>
            </a:r>
            <a:r>
              <a:rPr lang="en-US" dirty="0" smtClean="0"/>
              <a:t>	………………</a:t>
            </a:r>
            <a:endParaRPr lang="en-US" dirty="0"/>
          </a:p>
          <a:p>
            <a:pPr defTabSz="400050"/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defTabSz="400050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set of instructions multiple times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7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Example: Nesting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05138" cy="4351338"/>
          </a:xfrm>
        </p:spPr>
        <p:txBody>
          <a:bodyPr>
            <a:normAutofit fontScale="62500" lnSpcReduction="20000"/>
          </a:bodyPr>
          <a:lstStyle/>
          <a:p>
            <a:pPr marL="0" indent="0" defTabSz="457200">
              <a:buNone/>
            </a:pPr>
            <a:r>
              <a:rPr lang="en-US" dirty="0" smtClean="0"/>
              <a:t>while(condition)</a:t>
            </a:r>
          </a:p>
          <a:p>
            <a:pPr marL="0" indent="0" defTabSz="457200">
              <a:buNone/>
            </a:pPr>
            <a:r>
              <a:rPr lang="en-US" dirty="0" smtClean="0"/>
              <a:t>{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statements;</a:t>
            </a:r>
          </a:p>
          <a:p>
            <a:pPr marL="0" indent="0" defTabSz="457200">
              <a:buNone/>
            </a:pPr>
            <a:r>
              <a:rPr lang="en-US" dirty="0" smtClean="0"/>
              <a:t>	while(condition)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	statements;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	………………..</a:t>
            </a:r>
          </a:p>
          <a:p>
            <a:pPr marL="0" indent="0" defTabSz="457200">
              <a:buNone/>
            </a:pPr>
            <a:r>
              <a:rPr lang="en-US" dirty="0" smtClean="0"/>
              <a:t>		………………..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	while(condition)</a:t>
            </a:r>
            <a:br>
              <a:rPr lang="en-US" dirty="0" smtClean="0"/>
            </a:br>
            <a:r>
              <a:rPr lang="en-US" dirty="0" smtClean="0"/>
              <a:t>		{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		statements;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 defTabSz="45720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 defTabSz="45720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5014" y="1525588"/>
            <a:ext cx="4386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=0,j;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&gt;10)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dirty="0" err="1" smtClean="0"/>
              <a:t>i</a:t>
            </a:r>
            <a:r>
              <a:rPr lang="en-US" dirty="0" smtClean="0"/>
              <a:t>=“&lt;&lt;++</a:t>
            </a:r>
            <a:r>
              <a:rPr lang="en-US" dirty="0" err="1" smtClean="0"/>
              <a:t>i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j=0;</a:t>
            </a:r>
          </a:p>
          <a:p>
            <a:r>
              <a:rPr lang="en-US" dirty="0"/>
              <a:t>	</a:t>
            </a:r>
            <a:r>
              <a:rPr lang="en-US" dirty="0" smtClean="0"/>
              <a:t>while(j&gt;10)</a:t>
            </a:r>
          </a:p>
          <a:p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&lt;&lt;“j=“&lt;&lt;++j&lt;&lt;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7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Incremental Program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Zybooks</a:t>
            </a:r>
            <a:r>
              <a:rPr lang="en-US" dirty="0" smtClean="0"/>
              <a:t> Section 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69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17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20039" cy="4351338"/>
          </a:xfrm>
        </p:spPr>
        <p:txBody>
          <a:bodyPr>
            <a:noAutofit/>
          </a:bodyPr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i,j</a:t>
            </a:r>
            <a:r>
              <a:rPr lang="en-US" sz="1800" dirty="0"/>
              <a:t> 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for (</a:t>
            </a:r>
            <a:r>
              <a:rPr lang="en-US" sz="1800" dirty="0" err="1"/>
              <a:t>i</a:t>
            </a:r>
            <a:r>
              <a:rPr lang="en-US" sz="1800" dirty="0"/>
              <a:t>=0;i&lt;3;++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for (j=0;j&lt;3;++j)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	if(j==1)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		continue;		</a:t>
            </a:r>
            <a:r>
              <a:rPr lang="en-US" sz="1800" dirty="0">
                <a:solidFill>
                  <a:schemeClr val="accent5"/>
                </a:solidFill>
              </a:rPr>
              <a:t>//takes to next value of inner loop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	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i</a:t>
            </a:r>
            <a:r>
              <a:rPr lang="en-US" sz="1800" dirty="0"/>
              <a:t>=“&lt;&lt;</a:t>
            </a:r>
            <a:r>
              <a:rPr lang="en-US" sz="1800" dirty="0" err="1"/>
              <a:t>i</a:t>
            </a:r>
            <a:r>
              <a:rPr lang="en-US" sz="1800" dirty="0"/>
              <a:t>&lt;&lt;“;j=“&lt;&lt;j&lt;&lt;</a:t>
            </a:r>
            <a:r>
              <a:rPr lang="en-US" sz="1800" dirty="0" err="1"/>
              <a:t>endl</a:t>
            </a:r>
            <a:r>
              <a:rPr lang="en-US" sz="1800" dirty="0"/>
              <a:t>;	</a:t>
            </a:r>
            <a:r>
              <a:rPr lang="en-US" sz="1800" dirty="0">
                <a:solidFill>
                  <a:schemeClr val="accent5"/>
                </a:solidFill>
              </a:rPr>
              <a:t>//this statement is not executed for j=1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return 0;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1162" y="1690688"/>
            <a:ext cx="1928813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=0;j=0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=0;j=2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=1;j=0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=1;j=2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=2;j=0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=2;j=2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7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</a:t>
            </a:r>
            <a:r>
              <a:rPr lang="en-US" dirty="0" smtClean="0"/>
              <a:t>Break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791576" cy="4351338"/>
          </a:xfrm>
        </p:spPr>
        <p:txBody>
          <a:bodyPr>
            <a:noAutofit/>
          </a:bodyPr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i,j</a:t>
            </a:r>
            <a:r>
              <a:rPr lang="en-US" sz="1800" dirty="0"/>
              <a:t> 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for (</a:t>
            </a:r>
            <a:r>
              <a:rPr lang="en-US" sz="1800" dirty="0" err="1"/>
              <a:t>i</a:t>
            </a:r>
            <a:r>
              <a:rPr lang="en-US" sz="1800" dirty="0"/>
              <a:t>=0;i&lt;3;++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for (j=0;j&lt;3;++j)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	if(j==1)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		</a:t>
            </a:r>
            <a:r>
              <a:rPr lang="en-US" sz="1800" dirty="0" smtClean="0"/>
              <a:t>break;</a:t>
            </a:r>
            <a:r>
              <a:rPr lang="en-US" sz="1800" dirty="0"/>
              <a:t>		</a:t>
            </a:r>
            <a:r>
              <a:rPr lang="en-US" sz="1800" dirty="0">
                <a:solidFill>
                  <a:schemeClr val="accent5"/>
                </a:solidFill>
              </a:rPr>
              <a:t>//takes </a:t>
            </a:r>
            <a:r>
              <a:rPr lang="en-US" sz="1800" dirty="0" smtClean="0">
                <a:solidFill>
                  <a:schemeClr val="accent5"/>
                </a:solidFill>
              </a:rPr>
              <a:t>program out of the inner </a:t>
            </a:r>
            <a:r>
              <a:rPr lang="en-US" sz="1800" dirty="0">
                <a:solidFill>
                  <a:schemeClr val="accent5"/>
                </a:solidFill>
              </a:rPr>
              <a:t>loop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	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i</a:t>
            </a:r>
            <a:r>
              <a:rPr lang="en-US" sz="1800" dirty="0"/>
              <a:t>=“&lt;&lt;</a:t>
            </a:r>
            <a:r>
              <a:rPr lang="en-US" sz="1800" dirty="0" err="1"/>
              <a:t>i</a:t>
            </a:r>
            <a:r>
              <a:rPr lang="en-US" sz="1800" dirty="0"/>
              <a:t>&lt;&lt;“;j=“&lt;&lt;j&lt;&lt;</a:t>
            </a:r>
            <a:r>
              <a:rPr lang="en-US" sz="1800" dirty="0" err="1"/>
              <a:t>endl</a:t>
            </a:r>
            <a:r>
              <a:rPr lang="en-US" sz="1800" dirty="0"/>
              <a:t>;	</a:t>
            </a:r>
            <a:r>
              <a:rPr lang="en-US" sz="1800" dirty="0">
                <a:solidFill>
                  <a:schemeClr val="accent5"/>
                </a:solidFill>
              </a:rPr>
              <a:t>//this statement is not executed for </a:t>
            </a:r>
            <a:r>
              <a:rPr lang="en-US" sz="1800" dirty="0" smtClean="0">
                <a:solidFill>
                  <a:schemeClr val="accent5"/>
                </a:solidFill>
              </a:rPr>
              <a:t>j=1 and after</a:t>
            </a:r>
            <a:endParaRPr lang="en-US" sz="1800" dirty="0">
              <a:solidFill>
                <a:schemeClr val="accent5"/>
              </a:solidFill>
            </a:endParaRP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return 0;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8225" y="1825625"/>
            <a:ext cx="3352800" cy="276066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=0;j=0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=1;j=0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=2;j=0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7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8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Variable Name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names only identified with the scope where they are declared</a:t>
            </a:r>
          </a:p>
          <a:p>
            <a:r>
              <a:rPr lang="en-US" dirty="0" smtClean="0"/>
              <a:t>Review </a:t>
            </a:r>
            <a:r>
              <a:rPr lang="en-US" dirty="0" err="1" smtClean="0"/>
              <a:t>Zybooks</a:t>
            </a:r>
            <a:r>
              <a:rPr lang="en-US" dirty="0" smtClean="0"/>
              <a:t> Section 4.10 and demonstration programs for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0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4.2-4.3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0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19425" cy="4351338"/>
          </a:xfrm>
        </p:spPr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while(condition)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statements;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20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The </a:t>
            </a:r>
            <a:r>
              <a:rPr lang="en-US" sz="4000" dirty="0"/>
              <a:t>Increment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We have used the increment operator in statements such </a:t>
            </a:r>
            <a:r>
              <a:rPr lang="en-US" dirty="0" smtClean="0"/>
              <a:t>as  			</a:t>
            </a:r>
            <a:br>
              <a:rPr lang="en-US" dirty="0" smtClean="0"/>
            </a:br>
            <a:r>
              <a:rPr lang="en-US" dirty="0" smtClean="0"/>
              <a:t> 			</a:t>
            </a:r>
            <a:r>
              <a:rPr lang="en-US" dirty="0" smtClean="0">
                <a:solidFill>
                  <a:srgbClr val="2F02F0"/>
                </a:solidFill>
              </a:rPr>
              <a:t>number</a:t>
            </a:r>
            <a:r>
              <a:rPr lang="en-US" dirty="0">
                <a:solidFill>
                  <a:srgbClr val="2F02F0"/>
                </a:solidFill>
              </a:rPr>
              <a:t>++;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increase the value of number by one</a:t>
            </a:r>
          </a:p>
          <a:p>
            <a:r>
              <a:rPr lang="en-US" dirty="0"/>
              <a:t>The increment operator can also be used in expressions:</a:t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number = 2;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		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value_produced</a:t>
            </a:r>
            <a:r>
              <a:rPr lang="en-US" dirty="0">
                <a:solidFill>
                  <a:srgbClr val="2F02F0"/>
                </a:solidFill>
              </a:rPr>
              <a:t> = 2 * (number++);</a:t>
            </a:r>
          </a:p>
          <a:p>
            <a:pPr lvl="1" algn="just"/>
            <a:r>
              <a:rPr lang="en-US" dirty="0">
                <a:solidFill>
                  <a:srgbClr val="2F02F0"/>
                </a:solidFill>
              </a:rPr>
              <a:t>(number++)</a:t>
            </a:r>
            <a:r>
              <a:rPr lang="en-US" dirty="0"/>
              <a:t> first returns the value of </a:t>
            </a:r>
            <a:r>
              <a:rPr lang="en-US" dirty="0">
                <a:solidFill>
                  <a:srgbClr val="2F02F0"/>
                </a:solidFill>
              </a:rPr>
              <a:t>number</a:t>
            </a:r>
            <a:r>
              <a:rPr lang="en-US" dirty="0"/>
              <a:t> (2) to be multiplied by 2, then increments </a:t>
            </a:r>
            <a:r>
              <a:rPr lang="en-US" dirty="0">
                <a:solidFill>
                  <a:srgbClr val="2F02F0"/>
                </a:solidFill>
              </a:rPr>
              <a:t>number</a:t>
            </a:r>
            <a:r>
              <a:rPr lang="en-US" dirty="0"/>
              <a:t> to three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number</a:t>
            </a:r>
            <a:r>
              <a:rPr lang="en-US" sz="4000" dirty="0"/>
              <a:t>++ vs. ++number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2F02F0"/>
                </a:solidFill>
              </a:rPr>
              <a:t>(number++)</a:t>
            </a:r>
            <a:r>
              <a:rPr lang="en-US" dirty="0"/>
              <a:t> returns the current value of </a:t>
            </a:r>
            <a:r>
              <a:rPr lang="en-US" dirty="0">
                <a:solidFill>
                  <a:srgbClr val="2F02F0"/>
                </a:solidFill>
              </a:rPr>
              <a:t>number</a:t>
            </a:r>
            <a:r>
              <a:rPr lang="en-US" dirty="0"/>
              <a:t>, then increments number</a:t>
            </a:r>
          </a:p>
          <a:p>
            <a:pPr lvl="1" algn="just"/>
            <a:r>
              <a:rPr lang="en-US" dirty="0"/>
              <a:t>An expression using </a:t>
            </a:r>
            <a:r>
              <a:rPr lang="en-US" dirty="0">
                <a:solidFill>
                  <a:srgbClr val="2F02F0"/>
                </a:solidFill>
              </a:rPr>
              <a:t>(number++)</a:t>
            </a:r>
            <a:r>
              <a:rPr lang="en-US" dirty="0"/>
              <a:t> will </a:t>
            </a:r>
            <a:r>
              <a:rPr lang="en-US" dirty="0" smtClean="0"/>
              <a:t>use the </a:t>
            </a:r>
            <a:r>
              <a:rPr lang="en-US" dirty="0"/>
              <a:t>value of </a:t>
            </a:r>
            <a:r>
              <a:rPr lang="en-US" dirty="0">
                <a:solidFill>
                  <a:srgbClr val="2F02F0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BEFORE</a:t>
            </a:r>
            <a:r>
              <a:rPr lang="en-US" dirty="0"/>
              <a:t> it is incremented</a:t>
            </a:r>
          </a:p>
          <a:p>
            <a:pPr algn="just"/>
            <a:r>
              <a:rPr lang="en-US" dirty="0">
                <a:solidFill>
                  <a:srgbClr val="2F02F0"/>
                </a:solidFill>
              </a:rPr>
              <a:t>(++number)</a:t>
            </a:r>
            <a:r>
              <a:rPr lang="en-US" dirty="0"/>
              <a:t> increments </a:t>
            </a:r>
            <a:r>
              <a:rPr lang="en-US" dirty="0">
                <a:solidFill>
                  <a:srgbClr val="2F02F0"/>
                </a:solidFill>
              </a:rPr>
              <a:t>number</a:t>
            </a:r>
            <a:r>
              <a:rPr lang="en-US" dirty="0"/>
              <a:t> first and returns the new value of </a:t>
            </a:r>
            <a:r>
              <a:rPr lang="en-US" dirty="0">
                <a:solidFill>
                  <a:srgbClr val="2F02F0"/>
                </a:solidFill>
              </a:rPr>
              <a:t>number</a:t>
            </a:r>
          </a:p>
          <a:p>
            <a:pPr lvl="1" algn="just"/>
            <a:r>
              <a:rPr lang="en-US" dirty="0"/>
              <a:t>An expression using </a:t>
            </a:r>
            <a:r>
              <a:rPr lang="en-US" dirty="0">
                <a:solidFill>
                  <a:srgbClr val="2F02F0"/>
                </a:solidFill>
              </a:rPr>
              <a:t>(++number)</a:t>
            </a:r>
            <a:r>
              <a:rPr lang="en-US" dirty="0"/>
              <a:t> will use </a:t>
            </a:r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>
                <a:solidFill>
                  <a:srgbClr val="2F02F0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AFTER</a:t>
            </a:r>
            <a:r>
              <a:rPr lang="en-US" dirty="0"/>
              <a:t> it is incremented</a:t>
            </a:r>
          </a:p>
          <a:p>
            <a:pPr algn="just"/>
            <a:r>
              <a:rPr lang="en-US" dirty="0">
                <a:solidFill>
                  <a:srgbClr val="2F02F0"/>
                </a:solidFill>
              </a:rPr>
              <a:t>number</a:t>
            </a:r>
            <a:r>
              <a:rPr lang="en-US" dirty="0"/>
              <a:t> has the same value after either version!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++ </a:t>
            </a:r>
            <a:r>
              <a:rPr lang="en-US" sz="4000" dirty="0"/>
              <a:t>Comparisons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number = 2;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value_produced</a:t>
            </a:r>
            <a:r>
              <a:rPr lang="en-US" dirty="0">
                <a:solidFill>
                  <a:srgbClr val="0000FF"/>
                </a:solidFill>
              </a:rPr>
              <a:t> = 2 * (number++);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err="1">
                <a:solidFill>
                  <a:srgbClr val="0000FF"/>
                </a:solidFill>
              </a:rPr>
              <a:t>cout</a:t>
            </a:r>
            <a:r>
              <a:rPr lang="en-US" dirty="0">
                <a:solidFill>
                  <a:srgbClr val="0000FF"/>
                </a:solidFill>
              </a:rPr>
              <a:t> &lt;&lt; </a:t>
            </a:r>
            <a:r>
              <a:rPr lang="en-US" dirty="0" err="1">
                <a:solidFill>
                  <a:srgbClr val="0000FF"/>
                </a:solidFill>
              </a:rPr>
              <a:t>value_produced</a:t>
            </a:r>
            <a:r>
              <a:rPr lang="en-US" dirty="0">
                <a:solidFill>
                  <a:srgbClr val="0000FF"/>
                </a:solidFill>
              </a:rPr>
              <a:t> &lt;&lt; " " &lt;&lt; number;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displays  4  3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number = 2;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value_produced</a:t>
            </a:r>
            <a:r>
              <a:rPr lang="en-US" dirty="0">
                <a:solidFill>
                  <a:srgbClr val="0000FF"/>
                </a:solidFill>
              </a:rPr>
              <a:t> = 2* (++number);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err="1">
                <a:solidFill>
                  <a:srgbClr val="0000FF"/>
                </a:solidFill>
              </a:rPr>
              <a:t>cout</a:t>
            </a:r>
            <a:r>
              <a:rPr lang="en-US" dirty="0">
                <a:solidFill>
                  <a:srgbClr val="0000FF"/>
                </a:solidFill>
              </a:rPr>
              <a:t> &lt;&lt; </a:t>
            </a:r>
            <a:r>
              <a:rPr lang="en-US" dirty="0" err="1">
                <a:solidFill>
                  <a:srgbClr val="0000FF"/>
                </a:solidFill>
              </a:rPr>
              <a:t>value_produced</a:t>
            </a:r>
            <a:r>
              <a:rPr lang="en-US" dirty="0">
                <a:solidFill>
                  <a:srgbClr val="0000FF"/>
                </a:solidFill>
              </a:rPr>
              <a:t> &lt;&lt; " " number;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displays  6  3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The </a:t>
            </a:r>
            <a:r>
              <a:rPr lang="en-US" sz="4000" dirty="0"/>
              <a:t>Decrement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The decrement operator (</a:t>
            </a:r>
            <a:r>
              <a:rPr lang="en-US" dirty="0">
                <a:solidFill>
                  <a:srgbClr val="2F02F0"/>
                </a:solidFill>
              </a:rPr>
              <a:t>--</a:t>
            </a:r>
            <a:r>
              <a:rPr lang="en-US" dirty="0"/>
              <a:t>) decreases the value of the variable by one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number = </a:t>
            </a:r>
            <a:r>
              <a:rPr lang="en-US" dirty="0" smtClean="0">
                <a:solidFill>
                  <a:srgbClr val="2F02F0"/>
                </a:solidFill>
              </a:rPr>
              <a:t>8;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2F02F0"/>
                </a:solidFill>
              </a:rPr>
              <a:t>int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value_produced</a:t>
            </a:r>
            <a:r>
              <a:rPr lang="en-US" dirty="0">
                <a:solidFill>
                  <a:srgbClr val="2F02F0"/>
                </a:solidFill>
              </a:rPr>
              <a:t> = number-</a:t>
            </a:r>
            <a:r>
              <a:rPr lang="en-US" dirty="0" smtClean="0">
                <a:solidFill>
                  <a:srgbClr val="2F02F0"/>
                </a:solidFill>
              </a:rPr>
              <a:t>-;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2F02F0"/>
                </a:solidFill>
              </a:rPr>
              <a:t>cout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&lt;&lt; </a:t>
            </a:r>
            <a:r>
              <a:rPr lang="en-US" dirty="0" err="1">
                <a:solidFill>
                  <a:srgbClr val="2F02F0"/>
                </a:solidFill>
              </a:rPr>
              <a:t>value_produced</a:t>
            </a:r>
            <a:r>
              <a:rPr lang="en-US" dirty="0">
                <a:solidFill>
                  <a:srgbClr val="2F02F0"/>
                </a:solidFill>
              </a:rPr>
              <a:t> &lt;&lt; "  " &lt;&lt; number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dirty="0" smtClean="0"/>
              <a:t> 	</a:t>
            </a:r>
            <a:r>
              <a:rPr lang="en-US" sz="2400" dirty="0" smtClean="0"/>
              <a:t>displays </a:t>
            </a:r>
            <a:r>
              <a:rPr lang="en-US" sz="2400" dirty="0"/>
              <a:t>8  7</a:t>
            </a:r>
          </a:p>
          <a:p>
            <a:pPr algn="just"/>
            <a:r>
              <a:rPr lang="en-US" dirty="0" smtClean="0"/>
              <a:t>Replacing </a:t>
            </a:r>
            <a:r>
              <a:rPr lang="en-US" dirty="0"/>
              <a:t>"</a:t>
            </a:r>
            <a:r>
              <a:rPr lang="en-US" dirty="0">
                <a:solidFill>
                  <a:srgbClr val="2F02F0"/>
                </a:solidFill>
              </a:rPr>
              <a:t>number--</a:t>
            </a:r>
            <a:r>
              <a:rPr lang="en-US" dirty="0"/>
              <a:t>"  with "</a:t>
            </a:r>
            <a:r>
              <a:rPr lang="en-US" dirty="0">
                <a:solidFill>
                  <a:srgbClr val="2F02F0"/>
                </a:solidFill>
              </a:rPr>
              <a:t>--number</a:t>
            </a:r>
            <a:r>
              <a:rPr lang="en-US" dirty="0"/>
              <a:t>”</a:t>
            </a:r>
          </a:p>
          <a:p>
            <a:pPr marL="400050" lvl="1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displays </a:t>
            </a:r>
            <a:r>
              <a:rPr lang="en-US" dirty="0"/>
              <a:t>7  7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 defTabSz="68580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lvl="1" indent="0" defTabSz="68580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lvl="1" indent="0" defTabSz="68580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lvl="1" indent="0" defTabSz="685800">
              <a:buNone/>
            </a:pPr>
            <a:r>
              <a:rPr lang="en-US" sz="1600" dirty="0"/>
              <a:t>{</a:t>
            </a:r>
          </a:p>
          <a:p>
            <a:pPr marL="0" lvl="1" indent="0" defTabSz="68580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count=11;</a:t>
            </a:r>
          </a:p>
          <a:p>
            <a:pPr marL="0" lvl="1" indent="0" defTabSz="68580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&lt;&lt;"Countdown begins"&lt;&lt;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lvl="1" indent="0" defTabSz="685800">
              <a:buNone/>
            </a:pPr>
            <a:r>
              <a:rPr lang="en-US" sz="1600" dirty="0"/>
              <a:t>	while (count&gt;0)</a:t>
            </a:r>
          </a:p>
          <a:p>
            <a:pPr marL="0" lvl="1" indent="0" defTabSz="685800">
              <a:buNone/>
            </a:pPr>
            <a:r>
              <a:rPr lang="en-US" sz="1600" dirty="0"/>
              <a:t>	{</a:t>
            </a:r>
          </a:p>
          <a:p>
            <a:pPr marL="0" lvl="1" indent="0" defTabSz="68580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&lt;&lt;--count&lt;&lt;</a:t>
            </a:r>
            <a:r>
              <a:rPr lang="en-US" sz="1600" dirty="0" err="1"/>
              <a:t>endl</a:t>
            </a:r>
            <a:r>
              <a:rPr lang="en-US" sz="1600" dirty="0"/>
              <a:t>; </a:t>
            </a:r>
            <a:r>
              <a:rPr lang="en-US" sz="1600" dirty="0">
                <a:solidFill>
                  <a:schemeClr val="accent5"/>
                </a:solidFill>
              </a:rPr>
              <a:t>//Starts displaying from 10 to 0</a:t>
            </a:r>
          </a:p>
          <a:p>
            <a:pPr marL="0" lvl="1" indent="0" defTabSz="685800">
              <a:buNone/>
            </a:pPr>
            <a:r>
              <a:rPr lang="en-US" sz="1600" dirty="0"/>
              <a:t>	}</a:t>
            </a:r>
          </a:p>
          <a:p>
            <a:pPr marL="0" lvl="1" indent="0" defTabSz="685800">
              <a:buNone/>
            </a:pPr>
            <a:r>
              <a:rPr lang="en-US" sz="1600" dirty="0"/>
              <a:t>	</a:t>
            </a:r>
          </a:p>
          <a:p>
            <a:pPr marL="0" lvl="1" indent="0" defTabSz="685800">
              <a:buNone/>
            </a:pPr>
            <a:r>
              <a:rPr lang="en-US" sz="1600" dirty="0"/>
              <a:t>	count=89;</a:t>
            </a:r>
          </a:p>
          <a:p>
            <a:pPr marL="0" lvl="1" indent="0" defTabSz="68580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&lt;&lt;“Another counter"&lt;&lt;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lvl="1" indent="0" defTabSz="685800">
              <a:buNone/>
            </a:pPr>
            <a:r>
              <a:rPr lang="en-US" sz="1600" dirty="0"/>
              <a:t>	while (count&lt;100)</a:t>
            </a:r>
          </a:p>
          <a:p>
            <a:pPr marL="0" lvl="1" indent="0" defTabSz="685800">
              <a:buNone/>
            </a:pPr>
            <a:r>
              <a:rPr lang="en-US" sz="1600" dirty="0"/>
              <a:t>	{</a:t>
            </a:r>
          </a:p>
          <a:p>
            <a:pPr marL="0" lvl="1" indent="0" defTabSz="68580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&lt;&lt;++count&lt;&lt;</a:t>
            </a:r>
            <a:r>
              <a:rPr lang="en-US" sz="1600" dirty="0" err="1"/>
              <a:t>endl</a:t>
            </a:r>
            <a:r>
              <a:rPr lang="en-US" sz="1600" dirty="0"/>
              <a:t>; </a:t>
            </a:r>
            <a:r>
              <a:rPr lang="en-US" sz="1600" dirty="0">
                <a:solidFill>
                  <a:schemeClr val="accent5"/>
                </a:solidFill>
              </a:rPr>
              <a:t>//Starts displaying from 90 to 100</a:t>
            </a:r>
          </a:p>
          <a:p>
            <a:pPr marL="0" lvl="1" indent="0" defTabSz="685800">
              <a:buNone/>
            </a:pPr>
            <a:r>
              <a:rPr lang="en-US" sz="1600" dirty="0"/>
              <a:t>	}</a:t>
            </a:r>
          </a:p>
          <a:p>
            <a:pPr marL="0" lvl="1" indent="0" defTabSz="685800">
              <a:buNone/>
            </a:pPr>
            <a:endParaRPr lang="en-US" sz="1600" dirty="0"/>
          </a:p>
          <a:p>
            <a:pPr marL="0" lvl="1" indent="0" defTabSz="685800">
              <a:buNone/>
            </a:pPr>
            <a:r>
              <a:rPr lang="en-US" sz="1600" dirty="0"/>
              <a:t>	return 0;</a:t>
            </a:r>
          </a:p>
          <a:p>
            <a:pPr marL="0" lvl="1" indent="0" defTabSz="685800">
              <a:buNone/>
            </a:pPr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44938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 Partial</Template>
  <TotalTime>1352</TotalTime>
  <Words>356</Words>
  <Application>Microsoft Office PowerPoint</Application>
  <PresentationFormat>Widescreen</PresentationFormat>
  <Paragraphs>227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Lecture 1</vt:lpstr>
      <vt:lpstr>Office Theme</vt:lpstr>
      <vt:lpstr>Chapter 4</vt:lpstr>
      <vt:lpstr> Looping</vt:lpstr>
      <vt:lpstr>Chapter 4</vt:lpstr>
      <vt:lpstr> While Statement</vt:lpstr>
      <vt:lpstr> The Increment Operator</vt:lpstr>
      <vt:lpstr> number++ vs. ++number</vt:lpstr>
      <vt:lpstr> ++ Comparisons</vt:lpstr>
      <vt:lpstr> The Decrement Operator</vt:lpstr>
      <vt:lpstr> Counters</vt:lpstr>
      <vt:lpstr> Common Errors</vt:lpstr>
      <vt:lpstr>Chapter 4</vt:lpstr>
      <vt:lpstr> Do…while Statement</vt:lpstr>
      <vt:lpstr>Chapter 4</vt:lpstr>
      <vt:lpstr> For Statement</vt:lpstr>
      <vt:lpstr>Chapter 4</vt:lpstr>
      <vt:lpstr> Loops and Strings</vt:lpstr>
      <vt:lpstr>Chapter 4</vt:lpstr>
      <vt:lpstr> Nesting Loops</vt:lpstr>
      <vt:lpstr> Example: Nesting For Loops</vt:lpstr>
      <vt:lpstr> Example: Nesting While Loops</vt:lpstr>
      <vt:lpstr>Chapter 4</vt:lpstr>
      <vt:lpstr> Incremental Program Development</vt:lpstr>
      <vt:lpstr>Chapter 4</vt:lpstr>
      <vt:lpstr> The Continue Statement</vt:lpstr>
      <vt:lpstr> The Break Statement</vt:lpstr>
      <vt:lpstr>Chapter 4</vt:lpstr>
      <vt:lpstr> Variable Name Scope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Pradhumna Shrestha</dc:creator>
  <cp:lastModifiedBy>Windows User</cp:lastModifiedBy>
  <cp:revision>175</cp:revision>
  <dcterms:created xsi:type="dcterms:W3CDTF">2016-08-17T02:15:40Z</dcterms:created>
  <dcterms:modified xsi:type="dcterms:W3CDTF">2019-09-25T21:02:33Z</dcterms:modified>
</cp:coreProperties>
</file>