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985" r:id="rId2"/>
    <p:sldId id="956" r:id="rId3"/>
    <p:sldId id="1255" r:id="rId4"/>
    <p:sldId id="1078" r:id="rId5"/>
    <p:sldId id="952" r:id="rId6"/>
    <p:sldId id="1083" r:id="rId7"/>
    <p:sldId id="1167" r:id="rId8"/>
    <p:sldId id="1257" r:id="rId9"/>
    <p:sldId id="1256" r:id="rId10"/>
    <p:sldId id="1259" r:id="rId11"/>
    <p:sldId id="1199" r:id="rId12"/>
    <p:sldId id="1258" r:id="rId13"/>
    <p:sldId id="1181" r:id="rId14"/>
    <p:sldId id="1190" r:id="rId15"/>
    <p:sldId id="1196" r:id="rId16"/>
    <p:sldId id="1197" r:id="rId17"/>
    <p:sldId id="1200" r:id="rId18"/>
    <p:sldId id="1260" r:id="rId19"/>
    <p:sldId id="1261" r:id="rId20"/>
    <p:sldId id="1262" r:id="rId21"/>
    <p:sldId id="1263" r:id="rId22"/>
    <p:sldId id="1264" r:id="rId23"/>
    <p:sldId id="1265" r:id="rId24"/>
    <p:sldId id="1266" r:id="rId25"/>
    <p:sldId id="1273" r:id="rId26"/>
    <p:sldId id="1274" r:id="rId27"/>
    <p:sldId id="1245" r:id="rId28"/>
    <p:sldId id="1246" r:id="rId29"/>
    <p:sldId id="1247" r:id="rId30"/>
    <p:sldId id="1267" r:id="rId31"/>
    <p:sldId id="1268" r:id="rId32"/>
    <p:sldId id="1269" r:id="rId33"/>
    <p:sldId id="1270" r:id="rId34"/>
    <p:sldId id="1271" r:id="rId35"/>
    <p:sldId id="1272" r:id="rId36"/>
    <p:sldId id="1283" r:id="rId37"/>
    <p:sldId id="1284" r:id="rId38"/>
    <p:sldId id="1287" r:id="rId39"/>
    <p:sldId id="1288" r:id="rId40"/>
    <p:sldId id="1289" r:id="rId41"/>
    <p:sldId id="1290" r:id="rId42"/>
    <p:sldId id="1291" r:id="rId43"/>
    <p:sldId id="1292" r:id="rId44"/>
    <p:sldId id="1293" r:id="rId45"/>
    <p:sldId id="1294" r:id="rId46"/>
    <p:sldId id="1278" r:id="rId47"/>
    <p:sldId id="1276" r:id="rId48"/>
    <p:sldId id="1277" r:id="rId49"/>
    <p:sldId id="1281" r:id="rId50"/>
    <p:sldId id="1280" r:id="rId51"/>
    <p:sldId id="1282" r:id="rId5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0DBF8D-5B44-4DE2-80EF-946ED0DB472E}">
          <p14:sldIdLst>
            <p14:sldId id="985"/>
            <p14:sldId id="956"/>
            <p14:sldId id="1255"/>
            <p14:sldId id="1078"/>
            <p14:sldId id="952"/>
            <p14:sldId id="1083"/>
            <p14:sldId id="1167"/>
            <p14:sldId id="1257"/>
            <p14:sldId id="1256"/>
            <p14:sldId id="1259"/>
            <p14:sldId id="1199"/>
            <p14:sldId id="1258"/>
            <p14:sldId id="1181"/>
            <p14:sldId id="1190"/>
            <p14:sldId id="1196"/>
            <p14:sldId id="1197"/>
            <p14:sldId id="1200"/>
            <p14:sldId id="1260"/>
            <p14:sldId id="1261"/>
            <p14:sldId id="1262"/>
            <p14:sldId id="1263"/>
            <p14:sldId id="1264"/>
            <p14:sldId id="1265"/>
            <p14:sldId id="1266"/>
            <p14:sldId id="1273"/>
            <p14:sldId id="1274"/>
            <p14:sldId id="1245"/>
            <p14:sldId id="1246"/>
            <p14:sldId id="1247"/>
            <p14:sldId id="1267"/>
            <p14:sldId id="1268"/>
            <p14:sldId id="1269"/>
            <p14:sldId id="1270"/>
            <p14:sldId id="1271"/>
            <p14:sldId id="1272"/>
            <p14:sldId id="1283"/>
            <p14:sldId id="1284"/>
            <p14:sldId id="1287"/>
            <p14:sldId id="1288"/>
            <p14:sldId id="1289"/>
            <p14:sldId id="1290"/>
            <p14:sldId id="1291"/>
            <p14:sldId id="1292"/>
            <p14:sldId id="1293"/>
            <p14:sldId id="1294"/>
            <p14:sldId id="1278"/>
            <p14:sldId id="1276"/>
            <p14:sldId id="1277"/>
            <p14:sldId id="1281"/>
            <p14:sldId id="1280"/>
            <p14:sldId id="1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2F02F0"/>
    <a:srgbClr val="008040"/>
    <a:srgbClr val="D4F0E1"/>
    <a:srgbClr val="008000"/>
    <a:srgbClr val="FFFEBA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569" autoAdjust="0"/>
    <p:restoredTop sz="99869" autoAdjust="0"/>
  </p:normalViewPr>
  <p:slideViewPr>
    <p:cSldViewPr snapToGrid="0" snapToObjects="1">
      <p:cViewPr varScale="1">
        <p:scale>
          <a:sx n="71" d="100"/>
          <a:sy n="71" d="100"/>
        </p:scale>
        <p:origin x="12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195F823-FBE8-6048-B841-B3220ABD8363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3DB7497-E878-754A-8726-6E6A4B18C1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49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E46FAF-C616-EA40-83A4-B2A0DDA83D16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60E75C1-6578-9B4C-8589-654870D3F7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9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496457"/>
            <a:ext cx="6858000" cy="1013506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79805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2700000" scaled="1"/>
            <a:tileRect/>
          </a:gradFill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037887" y="1973943"/>
            <a:ext cx="7648913" cy="275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rads-06-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84"/>
            <a:ext cx="1645920" cy="1645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890" y="205991"/>
            <a:ext cx="3017520" cy="127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3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8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7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	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14350" indent="-171450">
              <a:buFont typeface="Wingdings" panose="05000000000000000000" pitchFamily="2" charset="2"/>
              <a:buChar char="Ø"/>
              <a:defRPr/>
            </a:lvl2pPr>
            <a:lvl3pPr marL="857250" indent="-17145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28650" y="1484243"/>
            <a:ext cx="78867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rads-06-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50" y="230190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7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28650" y="1484243"/>
            <a:ext cx="78867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rads-06-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935" y="185738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3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trads-06-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8" y="111760"/>
            <a:ext cx="883920" cy="11785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525" y="185738"/>
            <a:ext cx="1828800" cy="10287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28650" y="1484243"/>
            <a:ext cx="78867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5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trads-06-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8" y="138264"/>
            <a:ext cx="883920" cy="11785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525" y="212242"/>
            <a:ext cx="1828800" cy="10287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28650" y="1484243"/>
            <a:ext cx="78867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27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50" y="1484243"/>
            <a:ext cx="78867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21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6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5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2F47-8935-344A-90C8-F4A39DBE2C41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2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Chapter 5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5.1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1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Initializing Arrays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To initialize an array when it is declared</a:t>
            </a:r>
          </a:p>
          <a:p>
            <a:pPr lvl="1" algn="just"/>
            <a:r>
              <a:rPr lang="en-US" altLang="en-US" dirty="0"/>
              <a:t>The values for the indexed variables are enclosed in braces and separated by commas</a:t>
            </a:r>
          </a:p>
          <a:p>
            <a:pPr algn="just"/>
            <a:r>
              <a:rPr lang="en-US" altLang="en-US" sz="2800" dirty="0" smtClean="0"/>
              <a:t>Example:</a:t>
            </a:r>
          </a:p>
          <a:p>
            <a:pPr marL="0" indent="0">
              <a:buNone/>
              <a:tabLst>
                <a:tab pos="914400" algn="l"/>
                <a:tab pos="1377950" algn="l"/>
              </a:tabLst>
            </a:pPr>
            <a:r>
              <a:rPr lang="en-US" altLang="en-US" sz="2800" dirty="0" smtClean="0"/>
              <a:t>	</a:t>
            </a:r>
            <a:r>
              <a:rPr lang="en-US" altLang="en-US" sz="2800" dirty="0" err="1" smtClean="0">
                <a:solidFill>
                  <a:srgbClr val="2F02F0"/>
                </a:solidFill>
              </a:rPr>
              <a:t>int</a:t>
            </a:r>
            <a:r>
              <a:rPr lang="en-US" altLang="en-US" sz="2800" dirty="0" smtClean="0">
                <a:solidFill>
                  <a:srgbClr val="2F02F0"/>
                </a:solidFill>
              </a:rPr>
              <a:t> </a:t>
            </a:r>
            <a:r>
              <a:rPr lang="en-US" altLang="en-US" sz="2800" dirty="0">
                <a:solidFill>
                  <a:srgbClr val="2F02F0"/>
                </a:solidFill>
              </a:rPr>
              <a:t>children[3] = { 2,  12,  1 </a:t>
            </a:r>
            <a:r>
              <a:rPr lang="en-US" altLang="en-US" sz="2800" dirty="0" smtClean="0">
                <a:solidFill>
                  <a:srgbClr val="2F02F0"/>
                </a:solidFill>
              </a:rPr>
              <a:t>};</a:t>
            </a:r>
          </a:p>
          <a:p>
            <a:pPr lvl="1">
              <a:tabLst>
                <a:tab pos="914400" algn="l"/>
                <a:tab pos="1377950" algn="l"/>
              </a:tabLst>
            </a:pPr>
            <a:r>
              <a:rPr lang="en-US" altLang="en-US" dirty="0" smtClean="0"/>
              <a:t>Is </a:t>
            </a:r>
            <a:r>
              <a:rPr lang="en-US" altLang="en-US" dirty="0"/>
              <a:t>equivalent to</a:t>
            </a:r>
            <a:r>
              <a:rPr lang="en-US" altLang="en-US" dirty="0" smtClean="0"/>
              <a:t>:</a:t>
            </a:r>
          </a:p>
          <a:p>
            <a:pPr marL="457200" lvl="1" indent="0">
              <a:buNone/>
              <a:tabLst>
                <a:tab pos="914400" algn="l"/>
                <a:tab pos="1377950" algn="l"/>
              </a:tabLst>
            </a:pPr>
            <a:r>
              <a:rPr lang="en-US" altLang="en-US" sz="2400" dirty="0" smtClean="0"/>
              <a:t>	</a:t>
            </a:r>
            <a:r>
              <a:rPr lang="en-US" altLang="en-US" dirty="0" err="1" smtClean="0">
                <a:solidFill>
                  <a:srgbClr val="2F02F0"/>
                </a:solidFill>
              </a:rPr>
              <a:t>int</a:t>
            </a:r>
            <a:r>
              <a:rPr lang="en-US" altLang="en-US" dirty="0" smtClean="0">
                <a:solidFill>
                  <a:srgbClr val="2F02F0"/>
                </a:solidFill>
              </a:rPr>
              <a:t> </a:t>
            </a:r>
            <a:r>
              <a:rPr lang="en-US" altLang="en-US" dirty="0">
                <a:solidFill>
                  <a:srgbClr val="2F02F0"/>
                </a:solidFill>
              </a:rPr>
              <a:t>children[3];</a:t>
            </a:r>
            <a:br>
              <a:rPr lang="en-US" altLang="en-US" dirty="0">
                <a:solidFill>
                  <a:srgbClr val="2F02F0"/>
                </a:solidFill>
              </a:rPr>
            </a:br>
            <a:r>
              <a:rPr lang="en-US" altLang="en-US" dirty="0" smtClean="0">
                <a:solidFill>
                  <a:srgbClr val="2F02F0"/>
                </a:solidFill>
              </a:rPr>
              <a:t>	children[0</a:t>
            </a:r>
            <a:r>
              <a:rPr lang="en-US" altLang="en-US" dirty="0">
                <a:solidFill>
                  <a:srgbClr val="2F02F0"/>
                </a:solidFill>
              </a:rPr>
              <a:t>] = 2;</a:t>
            </a:r>
            <a:br>
              <a:rPr lang="en-US" altLang="en-US" dirty="0">
                <a:solidFill>
                  <a:srgbClr val="2F02F0"/>
                </a:solidFill>
              </a:rPr>
            </a:br>
            <a:r>
              <a:rPr lang="en-US" altLang="en-US" dirty="0" smtClean="0">
                <a:solidFill>
                  <a:srgbClr val="2F02F0"/>
                </a:solidFill>
              </a:rPr>
              <a:t>	children[1</a:t>
            </a:r>
            <a:r>
              <a:rPr lang="en-US" altLang="en-US" dirty="0">
                <a:solidFill>
                  <a:srgbClr val="2F02F0"/>
                </a:solidFill>
              </a:rPr>
              <a:t>] = 12;</a:t>
            </a:r>
            <a:br>
              <a:rPr lang="en-US" altLang="en-US" dirty="0">
                <a:solidFill>
                  <a:srgbClr val="2F02F0"/>
                </a:solidFill>
              </a:rPr>
            </a:br>
            <a:r>
              <a:rPr lang="en-US" altLang="en-US" dirty="0" smtClean="0">
                <a:solidFill>
                  <a:srgbClr val="2F02F0"/>
                </a:solidFill>
              </a:rPr>
              <a:t>	children[2</a:t>
            </a:r>
            <a:r>
              <a:rPr lang="en-US" altLang="en-US" dirty="0">
                <a:solidFill>
                  <a:srgbClr val="2F02F0"/>
                </a:solidFill>
              </a:rPr>
              <a:t>] = 1;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Default Values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If too few values are listed in an initialization</a:t>
            </a:r>
            <a:br>
              <a:rPr lang="en-US" altLang="en-US" sz="2800" dirty="0"/>
            </a:br>
            <a:r>
              <a:rPr lang="en-US" altLang="en-US" sz="2800" dirty="0"/>
              <a:t>statement</a:t>
            </a:r>
          </a:p>
          <a:p>
            <a:pPr lvl="1" algn="just"/>
            <a:r>
              <a:rPr lang="en-US" altLang="en-US" dirty="0"/>
              <a:t>The listed values are used to initialize the first of the indexed variables</a:t>
            </a:r>
          </a:p>
          <a:p>
            <a:pPr lvl="1" algn="just"/>
            <a:r>
              <a:rPr lang="en-US" altLang="en-US" dirty="0"/>
              <a:t>The remaining indexed variables are initialized to a </a:t>
            </a:r>
            <a:r>
              <a:rPr lang="en-US" altLang="en-US" dirty="0">
                <a:solidFill>
                  <a:srgbClr val="008040"/>
                </a:solidFill>
              </a:rPr>
              <a:t>zero of the base type</a:t>
            </a:r>
          </a:p>
          <a:p>
            <a:pPr lvl="1" algn="just"/>
            <a:r>
              <a:rPr lang="en-US" altLang="en-US" dirty="0"/>
              <a:t>Example</a:t>
            </a:r>
            <a:r>
              <a:rPr lang="en-US" altLang="en-US" dirty="0" smtClean="0"/>
              <a:t>:</a:t>
            </a:r>
          </a:p>
          <a:p>
            <a:pPr marL="457200" lvl="1" indent="0">
              <a:buNone/>
              <a:tabLst>
                <a:tab pos="1377950" algn="l"/>
                <a:tab pos="1828800" algn="l"/>
              </a:tabLst>
            </a:pPr>
            <a:r>
              <a:rPr lang="en-US" altLang="en-US" dirty="0" smtClean="0"/>
              <a:t>	</a:t>
            </a:r>
            <a:r>
              <a:rPr lang="en-US" altLang="en-US" dirty="0" err="1" smtClean="0">
                <a:solidFill>
                  <a:srgbClr val="2F02F0"/>
                </a:solidFill>
              </a:rPr>
              <a:t>int</a:t>
            </a:r>
            <a:r>
              <a:rPr lang="en-US" altLang="en-US" dirty="0" smtClean="0">
                <a:solidFill>
                  <a:srgbClr val="2F02F0"/>
                </a:solidFill>
              </a:rPr>
              <a:t> </a:t>
            </a:r>
            <a:r>
              <a:rPr lang="en-US" altLang="en-US" dirty="0">
                <a:solidFill>
                  <a:srgbClr val="2F02F0"/>
                </a:solidFill>
              </a:rPr>
              <a:t>a[10] = {5, 5</a:t>
            </a:r>
            <a:r>
              <a:rPr lang="en-US" altLang="en-US" dirty="0" smtClean="0">
                <a:solidFill>
                  <a:srgbClr val="2F02F0"/>
                </a:solidFill>
              </a:rPr>
              <a:t>};</a:t>
            </a:r>
          </a:p>
          <a:p>
            <a:pPr lvl="2" algn="just">
              <a:tabLst>
                <a:tab pos="1377950" algn="l"/>
                <a:tab pos="1828800" algn="l"/>
              </a:tabLst>
            </a:pPr>
            <a:r>
              <a:rPr lang="en-US" altLang="en-US" sz="2800" dirty="0" smtClean="0"/>
              <a:t>Initializes </a:t>
            </a:r>
            <a:r>
              <a:rPr lang="en-US" altLang="en-US" sz="2800" dirty="0">
                <a:solidFill>
                  <a:srgbClr val="2F02F0"/>
                </a:solidFill>
              </a:rPr>
              <a:t>a[0]</a:t>
            </a:r>
            <a:r>
              <a:rPr lang="en-US" altLang="en-US" sz="2800" dirty="0"/>
              <a:t> and </a:t>
            </a:r>
            <a:r>
              <a:rPr lang="en-US" altLang="en-US" sz="2800" dirty="0">
                <a:solidFill>
                  <a:srgbClr val="2F02F0"/>
                </a:solidFill>
              </a:rPr>
              <a:t>a[1]</a:t>
            </a:r>
            <a:r>
              <a:rPr lang="en-US" altLang="en-US" sz="2800" dirty="0"/>
              <a:t> to 5 and </a:t>
            </a:r>
            <a:r>
              <a:rPr lang="en-US" altLang="en-US" sz="2800" dirty="0" smtClean="0">
                <a:solidFill>
                  <a:srgbClr val="2F02F0"/>
                </a:solidFill>
              </a:rPr>
              <a:t>a[2</a:t>
            </a:r>
            <a:r>
              <a:rPr lang="en-US" altLang="en-US" sz="2800" dirty="0">
                <a:solidFill>
                  <a:srgbClr val="2F02F0"/>
                </a:solidFill>
              </a:rPr>
              <a:t>]</a:t>
            </a:r>
            <a:r>
              <a:rPr lang="en-US" altLang="en-US" sz="2800" dirty="0"/>
              <a:t> through </a:t>
            </a:r>
            <a:r>
              <a:rPr lang="en-US" altLang="en-US" sz="2800" dirty="0">
                <a:solidFill>
                  <a:srgbClr val="2F02F0"/>
                </a:solidFill>
              </a:rPr>
              <a:t>a[9]</a:t>
            </a:r>
            <a:r>
              <a:rPr lang="en-US" altLang="en-US" sz="2800" dirty="0"/>
              <a:t> to 0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Chapter 5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Sections 5.3-5.4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1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Loops and Arrays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altLang="en-US" dirty="0" smtClean="0">
                <a:solidFill>
                  <a:srgbClr val="2F02F0"/>
                </a:solidFill>
              </a:rPr>
              <a:t>for</a:t>
            </a:r>
            <a:r>
              <a:rPr lang="en-US" altLang="en-US" dirty="0" smtClean="0"/>
              <a:t> loops </a:t>
            </a:r>
            <a:r>
              <a:rPr lang="en-US" altLang="en-US" dirty="0"/>
              <a:t>are commonly used to step </a:t>
            </a:r>
            <a:r>
              <a:rPr lang="en-US" altLang="en-US" dirty="0" smtClean="0"/>
              <a:t>through (or process) arrays</a:t>
            </a:r>
            <a:endParaRPr lang="en-US" altLang="en-US" dirty="0"/>
          </a:p>
          <a:p>
            <a:pPr lvl="1"/>
            <a:r>
              <a:rPr lang="en-US" altLang="en-US" dirty="0"/>
              <a:t>Example</a:t>
            </a:r>
            <a:r>
              <a:rPr lang="en-US" altLang="en-US" dirty="0" smtClean="0"/>
              <a:t>:</a:t>
            </a:r>
          </a:p>
          <a:p>
            <a:pPr marL="457200" lvl="1" indent="0">
              <a:buNone/>
              <a:tabLst>
                <a:tab pos="914400" algn="l"/>
                <a:tab pos="1377950" algn="l"/>
                <a:tab pos="2292350" algn="l"/>
              </a:tabLst>
            </a:pP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2F02F0"/>
                </a:solidFill>
              </a:rPr>
              <a:t>for </a:t>
            </a:r>
            <a:r>
              <a:rPr lang="en-US" altLang="en-US" dirty="0">
                <a:solidFill>
                  <a:srgbClr val="2F02F0"/>
                </a:solidFill>
              </a:rPr>
              <a:t>(</a:t>
            </a:r>
            <a:r>
              <a:rPr lang="en-US" altLang="en-US" dirty="0" err="1">
                <a:solidFill>
                  <a:srgbClr val="2F02F0"/>
                </a:solidFill>
              </a:rPr>
              <a:t>i</a:t>
            </a:r>
            <a:r>
              <a:rPr lang="en-US" altLang="en-US" dirty="0">
                <a:solidFill>
                  <a:srgbClr val="2F02F0"/>
                </a:solidFill>
              </a:rPr>
              <a:t> = 0; </a:t>
            </a:r>
            <a:r>
              <a:rPr lang="en-US" altLang="en-US" dirty="0" err="1">
                <a:solidFill>
                  <a:srgbClr val="2F02F0"/>
                </a:solidFill>
              </a:rPr>
              <a:t>i</a:t>
            </a:r>
            <a:r>
              <a:rPr lang="en-US" altLang="en-US" dirty="0">
                <a:solidFill>
                  <a:srgbClr val="2F02F0"/>
                </a:solidFill>
              </a:rPr>
              <a:t> &lt; 5; </a:t>
            </a:r>
            <a:r>
              <a:rPr lang="en-US" altLang="en-US" dirty="0" err="1">
                <a:solidFill>
                  <a:srgbClr val="2F02F0"/>
                </a:solidFill>
              </a:rPr>
              <a:t>i</a:t>
            </a:r>
            <a:r>
              <a:rPr lang="en-US" altLang="en-US" dirty="0">
                <a:solidFill>
                  <a:srgbClr val="2F02F0"/>
                </a:solidFill>
              </a:rPr>
              <a:t>++)</a:t>
            </a:r>
            <a:br>
              <a:rPr lang="en-US" altLang="en-US" dirty="0">
                <a:solidFill>
                  <a:srgbClr val="2F02F0"/>
                </a:solidFill>
              </a:rPr>
            </a:br>
            <a:r>
              <a:rPr lang="en-US" altLang="en-US" dirty="0" smtClean="0">
                <a:solidFill>
                  <a:srgbClr val="2F02F0"/>
                </a:solidFill>
              </a:rPr>
              <a:t>	{</a:t>
            </a:r>
            <a:r>
              <a:rPr lang="en-US" altLang="en-US" dirty="0">
                <a:solidFill>
                  <a:srgbClr val="2F02F0"/>
                </a:solidFill>
              </a:rPr>
              <a:t/>
            </a:r>
            <a:br>
              <a:rPr lang="en-US" altLang="en-US" dirty="0">
                <a:solidFill>
                  <a:srgbClr val="2F02F0"/>
                </a:solidFill>
              </a:rPr>
            </a:br>
            <a:r>
              <a:rPr lang="en-US" altLang="en-US" dirty="0" smtClean="0">
                <a:solidFill>
                  <a:srgbClr val="2F02F0"/>
                </a:solidFill>
              </a:rPr>
              <a:t>		</a:t>
            </a:r>
            <a:r>
              <a:rPr lang="en-US" altLang="en-US" dirty="0" err="1" smtClean="0">
                <a:solidFill>
                  <a:srgbClr val="2F02F0"/>
                </a:solidFill>
              </a:rPr>
              <a:t>cout</a:t>
            </a:r>
            <a:r>
              <a:rPr lang="en-US" altLang="en-US" dirty="0" smtClean="0">
                <a:solidFill>
                  <a:srgbClr val="2F02F0"/>
                </a:solidFill>
              </a:rPr>
              <a:t> </a:t>
            </a:r>
            <a:r>
              <a:rPr lang="en-US" altLang="en-US" dirty="0">
                <a:solidFill>
                  <a:srgbClr val="2F02F0"/>
                </a:solidFill>
              </a:rPr>
              <a:t>&lt;&lt; score[</a:t>
            </a:r>
            <a:r>
              <a:rPr lang="en-US" altLang="en-US" dirty="0" err="1">
                <a:solidFill>
                  <a:srgbClr val="2F02F0"/>
                </a:solidFill>
              </a:rPr>
              <a:t>i</a:t>
            </a:r>
            <a:r>
              <a:rPr lang="en-US" altLang="en-US" dirty="0">
                <a:solidFill>
                  <a:srgbClr val="2F02F0"/>
                </a:solidFill>
              </a:rPr>
              <a:t>] &lt;&lt; </a:t>
            </a:r>
            <a:r>
              <a:rPr lang="en-US" altLang="en-US" dirty="0" err="1" smtClean="0">
                <a:solidFill>
                  <a:srgbClr val="2F02F0"/>
                </a:solidFill>
              </a:rPr>
              <a:t>endl</a:t>
            </a:r>
            <a:r>
              <a:rPr lang="en-US" altLang="en-US" dirty="0">
                <a:solidFill>
                  <a:srgbClr val="2F02F0"/>
                </a:solidFill>
              </a:rPr>
              <a:t>;</a:t>
            </a:r>
            <a:br>
              <a:rPr lang="en-US" altLang="en-US" dirty="0">
                <a:solidFill>
                  <a:srgbClr val="2F02F0"/>
                </a:solidFill>
              </a:rPr>
            </a:br>
            <a:r>
              <a:rPr lang="en-US" altLang="en-US" dirty="0" smtClean="0">
                <a:solidFill>
                  <a:srgbClr val="2F02F0"/>
                </a:solidFill>
              </a:rPr>
              <a:t>	}</a:t>
            </a:r>
            <a:endParaRPr lang="en-US" altLang="en-US" dirty="0" smtClean="0"/>
          </a:p>
          <a:p>
            <a:pPr lvl="1" algn="just">
              <a:tabLst>
                <a:tab pos="914400" algn="l"/>
                <a:tab pos="1377950" algn="l"/>
                <a:tab pos="2292350" algn="l"/>
              </a:tabLst>
            </a:pPr>
            <a:r>
              <a:rPr lang="en-US" altLang="en-US" dirty="0" smtClean="0"/>
              <a:t>Displays </a:t>
            </a:r>
            <a:r>
              <a:rPr lang="en-US" altLang="en-US" dirty="0"/>
              <a:t>the </a:t>
            </a:r>
            <a:r>
              <a:rPr lang="en-US" altLang="en-US" dirty="0" smtClean="0"/>
              <a:t>score </a:t>
            </a:r>
            <a:r>
              <a:rPr lang="en-US" altLang="en-US" dirty="0"/>
              <a:t>stored in an array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343007" y="1852615"/>
            <a:ext cx="2254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rgbClr val="008040"/>
                </a:solidFill>
              </a:rPr>
              <a:t>first </a:t>
            </a:r>
            <a:r>
              <a:rPr lang="en-US" altLang="en-US" b="1" dirty="0">
                <a:solidFill>
                  <a:srgbClr val="008040"/>
                </a:solidFill>
              </a:rPr>
              <a:t>index is 0</a:t>
            </a:r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 flipH="1">
            <a:off x="2053244" y="2083447"/>
            <a:ext cx="1302596" cy="1905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H="1" flipV="1">
            <a:off x="2639382" y="2529283"/>
            <a:ext cx="2548370" cy="9487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417727" y="2808287"/>
            <a:ext cx="630237" cy="257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187752" y="2382224"/>
            <a:ext cx="33321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008040"/>
                </a:solidFill>
              </a:rPr>
              <a:t>l</a:t>
            </a:r>
            <a:r>
              <a:rPr lang="en-US" altLang="en-US" b="1" dirty="0" smtClean="0">
                <a:solidFill>
                  <a:srgbClr val="008040"/>
                </a:solidFill>
              </a:rPr>
              <a:t>ast </a:t>
            </a:r>
            <a:r>
              <a:rPr lang="en-US" altLang="en-US" b="1" dirty="0">
                <a:solidFill>
                  <a:srgbClr val="008040"/>
                </a:solidFill>
              </a:rPr>
              <a:t>index is (size – 1)</a:t>
            </a:r>
          </a:p>
        </p:txBody>
      </p:sp>
    </p:spTree>
    <p:extLst>
      <p:ext uri="{BB962C8B-B14F-4D97-AF65-F5344CB8AC3E}">
        <p14:creationId xmlns:p14="http://schemas.microsoft.com/office/powerpoint/2010/main" val="1215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Constants and Arrays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600" dirty="0">
                <a:solidFill>
                  <a:srgbClr val="008000"/>
                </a:solidFill>
              </a:rPr>
              <a:t>Use constants </a:t>
            </a:r>
            <a:r>
              <a:rPr lang="en-US" sz="2600" dirty="0"/>
              <a:t>to declare the </a:t>
            </a:r>
            <a:r>
              <a:rPr lang="en-US" sz="2600" dirty="0">
                <a:solidFill>
                  <a:srgbClr val="008000"/>
                </a:solidFill>
              </a:rPr>
              <a:t>size</a:t>
            </a:r>
            <a:r>
              <a:rPr lang="en-US" sz="2600" dirty="0"/>
              <a:t> of an array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Using a constant allows your code to be </a:t>
            </a:r>
            <a:r>
              <a:rPr lang="en-US" sz="2400" dirty="0" smtClean="0"/>
              <a:t>easily altered </a:t>
            </a:r>
            <a:r>
              <a:rPr lang="en-US" sz="2400" dirty="0"/>
              <a:t>for use on a smaller or larger set of data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Example:</a:t>
            </a:r>
          </a:p>
          <a:p>
            <a:pPr marL="514350" lvl="1" indent="0">
              <a:lnSpc>
                <a:spcPct val="80000"/>
              </a:lnSpc>
              <a:buNone/>
              <a:tabLst>
                <a:tab pos="915988" algn="l"/>
                <a:tab pos="1368425" algn="l"/>
              </a:tabLst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2F02F0"/>
                </a:solidFill>
              </a:rPr>
              <a:t>const</a:t>
            </a:r>
            <a:r>
              <a:rPr lang="en-US" sz="2400" dirty="0" smtClean="0">
                <a:solidFill>
                  <a:srgbClr val="2F02F0"/>
                </a:solidFill>
              </a:rPr>
              <a:t> </a:t>
            </a:r>
            <a:r>
              <a:rPr lang="en-US" sz="2400" dirty="0" err="1">
                <a:solidFill>
                  <a:srgbClr val="2F02F0"/>
                </a:solidFill>
              </a:rPr>
              <a:t>int</a:t>
            </a:r>
            <a:r>
              <a:rPr lang="en-US" sz="2400" dirty="0">
                <a:solidFill>
                  <a:srgbClr val="2F02F0"/>
                </a:solidFill>
              </a:rPr>
              <a:t>  </a:t>
            </a:r>
            <a:r>
              <a:rPr lang="en-US" sz="2400" dirty="0">
                <a:solidFill>
                  <a:srgbClr val="FF0000"/>
                </a:solidFill>
              </a:rPr>
              <a:t>NUMBER_OF_STUDENTS</a:t>
            </a:r>
            <a:r>
              <a:rPr lang="en-US" sz="2400" dirty="0">
                <a:solidFill>
                  <a:srgbClr val="2F02F0"/>
                </a:solidFill>
              </a:rPr>
              <a:t> = 50;</a:t>
            </a:r>
            <a:br>
              <a:rPr lang="en-US" sz="2400" dirty="0">
                <a:solidFill>
                  <a:srgbClr val="2F02F0"/>
                </a:solidFill>
              </a:rPr>
            </a:br>
            <a:r>
              <a:rPr lang="en-US" sz="2400" dirty="0">
                <a:solidFill>
                  <a:srgbClr val="2F02F0"/>
                </a:solidFill>
              </a:rPr>
              <a:t>	</a:t>
            </a:r>
            <a:r>
              <a:rPr lang="en-US" sz="2400" dirty="0" err="1" smtClean="0">
                <a:solidFill>
                  <a:srgbClr val="2F02F0"/>
                </a:solidFill>
              </a:rPr>
              <a:t>int</a:t>
            </a:r>
            <a:r>
              <a:rPr lang="en-US" sz="2400" dirty="0" smtClean="0">
                <a:solidFill>
                  <a:srgbClr val="2F02F0"/>
                </a:solidFill>
              </a:rPr>
              <a:t> </a:t>
            </a:r>
            <a:r>
              <a:rPr lang="en-US" sz="2400" dirty="0">
                <a:solidFill>
                  <a:srgbClr val="2F02F0"/>
                </a:solidFill>
              </a:rPr>
              <a:t>score[</a:t>
            </a:r>
            <a:r>
              <a:rPr lang="en-US" sz="2400" dirty="0">
                <a:solidFill>
                  <a:srgbClr val="FF0000"/>
                </a:solidFill>
              </a:rPr>
              <a:t>NUMBER_OF_STUDENTS</a:t>
            </a:r>
            <a:r>
              <a:rPr lang="en-US" sz="2400" dirty="0">
                <a:solidFill>
                  <a:srgbClr val="2F02F0"/>
                </a:solidFill>
              </a:rPr>
              <a:t>];</a:t>
            </a:r>
            <a:br>
              <a:rPr lang="en-US" sz="2400" dirty="0">
                <a:solidFill>
                  <a:srgbClr val="2F02F0"/>
                </a:solidFill>
              </a:rPr>
            </a:br>
            <a:r>
              <a:rPr lang="en-US" sz="2400" dirty="0">
                <a:solidFill>
                  <a:srgbClr val="2F02F0"/>
                </a:solidFill>
              </a:rPr>
              <a:t>	</a:t>
            </a:r>
            <a:r>
              <a:rPr lang="en-US" sz="2400" dirty="0" smtClean="0">
                <a:solidFill>
                  <a:srgbClr val="2F02F0"/>
                </a:solidFill>
              </a:rPr>
              <a:t>…</a:t>
            </a:r>
            <a:r>
              <a:rPr lang="en-US" sz="2400" dirty="0">
                <a:solidFill>
                  <a:srgbClr val="2F02F0"/>
                </a:solidFill>
              </a:rPr>
              <a:t/>
            </a:r>
            <a:br>
              <a:rPr lang="en-US" sz="2400" dirty="0">
                <a:solidFill>
                  <a:srgbClr val="2F02F0"/>
                </a:solidFill>
              </a:rPr>
            </a:br>
            <a:r>
              <a:rPr lang="en-US" sz="2400" dirty="0">
                <a:solidFill>
                  <a:srgbClr val="2F02F0"/>
                </a:solidFill>
              </a:rPr>
              <a:t>	</a:t>
            </a:r>
            <a:r>
              <a:rPr lang="en-US" sz="2400" dirty="0" smtClean="0">
                <a:solidFill>
                  <a:srgbClr val="2F02F0"/>
                </a:solidFill>
              </a:rPr>
              <a:t>for </a:t>
            </a:r>
            <a:r>
              <a:rPr lang="en-US" sz="2400" dirty="0">
                <a:solidFill>
                  <a:srgbClr val="2F02F0"/>
                </a:solidFill>
              </a:rPr>
              <a:t>( </a:t>
            </a:r>
            <a:r>
              <a:rPr lang="en-US" sz="2400" dirty="0" err="1">
                <a:solidFill>
                  <a:srgbClr val="2F02F0"/>
                </a:solidFill>
              </a:rPr>
              <a:t>i</a:t>
            </a:r>
            <a:r>
              <a:rPr lang="en-US" sz="2400" dirty="0">
                <a:solidFill>
                  <a:srgbClr val="2F02F0"/>
                </a:solidFill>
              </a:rPr>
              <a:t> = 0; </a:t>
            </a:r>
            <a:r>
              <a:rPr lang="en-US" sz="2400" dirty="0" err="1">
                <a:solidFill>
                  <a:srgbClr val="2F02F0"/>
                </a:solidFill>
              </a:rPr>
              <a:t>i</a:t>
            </a:r>
            <a:r>
              <a:rPr lang="en-US" sz="2400" dirty="0">
                <a:solidFill>
                  <a:srgbClr val="2F02F0"/>
                </a:solidFill>
              </a:rPr>
              <a:t> &lt; </a:t>
            </a:r>
            <a:r>
              <a:rPr lang="en-US" sz="2400" dirty="0">
                <a:solidFill>
                  <a:srgbClr val="FF0000"/>
                </a:solidFill>
              </a:rPr>
              <a:t>NUMBER_OF_STUDENTS</a:t>
            </a:r>
            <a:r>
              <a:rPr lang="en-US" sz="2400" dirty="0" smtClean="0">
                <a:solidFill>
                  <a:srgbClr val="2F02F0"/>
                </a:solidFill>
              </a:rPr>
              <a:t>; </a:t>
            </a:r>
            <a:r>
              <a:rPr lang="en-US" sz="2400" dirty="0" err="1" smtClean="0">
                <a:solidFill>
                  <a:srgbClr val="2F02F0"/>
                </a:solidFill>
              </a:rPr>
              <a:t>i</a:t>
            </a:r>
            <a:r>
              <a:rPr lang="en-US" sz="2400" dirty="0">
                <a:solidFill>
                  <a:srgbClr val="2F02F0"/>
                </a:solidFill>
              </a:rPr>
              <a:t>++</a:t>
            </a:r>
            <a:r>
              <a:rPr lang="en-US" sz="2400" dirty="0" smtClean="0">
                <a:solidFill>
                  <a:srgbClr val="2F02F0"/>
                </a:solidFill>
              </a:rPr>
              <a:t>)</a:t>
            </a:r>
          </a:p>
          <a:p>
            <a:pPr marL="514350" lvl="1" indent="0">
              <a:lnSpc>
                <a:spcPct val="80000"/>
              </a:lnSpc>
              <a:buNone/>
              <a:tabLst>
                <a:tab pos="915988" algn="l"/>
                <a:tab pos="1368425" algn="l"/>
              </a:tabLst>
            </a:pPr>
            <a:r>
              <a:rPr lang="en-US" sz="2400" dirty="0">
                <a:solidFill>
                  <a:srgbClr val="2F02F0"/>
                </a:solidFill>
              </a:rPr>
              <a:t>	</a:t>
            </a:r>
            <a:r>
              <a:rPr lang="en-US" sz="2400" dirty="0" smtClean="0">
                <a:solidFill>
                  <a:srgbClr val="2F02F0"/>
                </a:solidFill>
              </a:rPr>
              <a:t>{</a:t>
            </a:r>
          </a:p>
          <a:p>
            <a:pPr marL="514350" lvl="1" indent="0">
              <a:lnSpc>
                <a:spcPct val="80000"/>
              </a:lnSpc>
              <a:buNone/>
              <a:tabLst>
                <a:tab pos="915988" algn="l"/>
                <a:tab pos="1368425" algn="l"/>
              </a:tabLst>
            </a:pPr>
            <a:r>
              <a:rPr lang="en-US" sz="2400" dirty="0">
                <a:solidFill>
                  <a:srgbClr val="2F02F0"/>
                </a:solidFill>
              </a:rPr>
              <a:t>	</a:t>
            </a:r>
            <a:r>
              <a:rPr lang="en-US" sz="2400" dirty="0" smtClean="0">
                <a:solidFill>
                  <a:srgbClr val="2F02F0"/>
                </a:solidFill>
              </a:rPr>
              <a:t>	</a:t>
            </a:r>
            <a:r>
              <a:rPr lang="en-US" sz="2400" dirty="0" err="1" smtClean="0">
                <a:solidFill>
                  <a:srgbClr val="2F02F0"/>
                </a:solidFill>
              </a:rPr>
              <a:t>cout</a:t>
            </a:r>
            <a:r>
              <a:rPr lang="en-US" sz="2400" dirty="0" smtClean="0">
                <a:solidFill>
                  <a:srgbClr val="2F02F0"/>
                </a:solidFill>
              </a:rPr>
              <a:t> </a:t>
            </a:r>
            <a:r>
              <a:rPr lang="en-US" sz="2400" dirty="0">
                <a:solidFill>
                  <a:srgbClr val="2F02F0"/>
                </a:solidFill>
              </a:rPr>
              <a:t>&lt;&lt; score[</a:t>
            </a:r>
            <a:r>
              <a:rPr lang="en-US" sz="2400" dirty="0" err="1">
                <a:solidFill>
                  <a:srgbClr val="2F02F0"/>
                </a:solidFill>
              </a:rPr>
              <a:t>i</a:t>
            </a:r>
            <a:r>
              <a:rPr lang="en-US" sz="2400" dirty="0">
                <a:solidFill>
                  <a:srgbClr val="2F02F0"/>
                </a:solidFill>
              </a:rPr>
              <a:t>] &lt;&lt; </a:t>
            </a:r>
            <a:r>
              <a:rPr lang="en-US" sz="2400" dirty="0" err="1" smtClean="0">
                <a:solidFill>
                  <a:srgbClr val="2F02F0"/>
                </a:solidFill>
              </a:rPr>
              <a:t>endl</a:t>
            </a:r>
            <a:r>
              <a:rPr lang="en-US" sz="2400" dirty="0" smtClean="0">
                <a:solidFill>
                  <a:srgbClr val="2F02F0"/>
                </a:solidFill>
              </a:rPr>
              <a:t>;</a:t>
            </a:r>
          </a:p>
          <a:p>
            <a:pPr marL="514350" lvl="1" indent="0">
              <a:lnSpc>
                <a:spcPct val="80000"/>
              </a:lnSpc>
              <a:buNone/>
              <a:tabLst>
                <a:tab pos="915988" algn="l"/>
                <a:tab pos="1368425" algn="l"/>
              </a:tabLst>
            </a:pPr>
            <a:r>
              <a:rPr lang="en-US" sz="2400" dirty="0">
                <a:solidFill>
                  <a:srgbClr val="2F02F0"/>
                </a:solidFill>
              </a:rPr>
              <a:t>	</a:t>
            </a:r>
            <a:r>
              <a:rPr lang="en-US" sz="2400" dirty="0" smtClean="0">
                <a:solidFill>
                  <a:srgbClr val="2F02F0"/>
                </a:solidFill>
              </a:rPr>
              <a:t>}</a:t>
            </a:r>
            <a:endParaRPr lang="en-US" sz="2400" dirty="0">
              <a:solidFill>
                <a:srgbClr val="2F02F0"/>
              </a:solidFill>
            </a:endParaRPr>
          </a:p>
          <a:p>
            <a:pPr lvl="1" algn="just">
              <a:lnSpc>
                <a:spcPct val="80000"/>
              </a:lnSpc>
            </a:pPr>
            <a:r>
              <a:rPr lang="en-US" sz="2400" dirty="0"/>
              <a:t>Only the value of the constant must be changed to </a:t>
            </a:r>
            <a:r>
              <a:rPr lang="en-US" sz="2400" dirty="0" smtClean="0"/>
              <a:t>make this </a:t>
            </a:r>
            <a:r>
              <a:rPr lang="en-US" sz="2400" dirty="0"/>
              <a:t>code work for any number of students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3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Array Index Out of Range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A common error is using a </a:t>
            </a:r>
            <a:r>
              <a:rPr lang="en-US" altLang="en-US" sz="2800" dirty="0">
                <a:solidFill>
                  <a:srgbClr val="008040"/>
                </a:solidFill>
              </a:rPr>
              <a:t>nonexistent index</a:t>
            </a:r>
          </a:p>
          <a:p>
            <a:pPr lvl="1" algn="just"/>
            <a:r>
              <a:rPr lang="en-US" altLang="en-US" dirty="0"/>
              <a:t>Index values for </a:t>
            </a:r>
            <a:r>
              <a:rPr lang="en-US" altLang="en-US" dirty="0" err="1">
                <a:solidFill>
                  <a:srgbClr val="2F02F0"/>
                </a:solidFill>
              </a:rPr>
              <a:t>int</a:t>
            </a:r>
            <a:r>
              <a:rPr lang="en-US" altLang="en-US" dirty="0">
                <a:solidFill>
                  <a:srgbClr val="2F02F0"/>
                </a:solidFill>
              </a:rPr>
              <a:t> a[6] </a:t>
            </a:r>
            <a:r>
              <a:rPr lang="en-US" altLang="en-US" dirty="0"/>
              <a:t> are the values 0 through 5</a:t>
            </a:r>
          </a:p>
          <a:p>
            <a:pPr lvl="1" algn="just"/>
            <a:r>
              <a:rPr lang="en-US" altLang="en-US" dirty="0"/>
              <a:t>An index </a:t>
            </a:r>
            <a:r>
              <a:rPr lang="en-US" altLang="en-US" dirty="0" smtClean="0"/>
              <a:t>value </a:t>
            </a:r>
            <a:r>
              <a:rPr lang="en-US" altLang="en-US" dirty="0"/>
              <a:t>not allowed by the array declaration is </a:t>
            </a:r>
            <a:r>
              <a:rPr lang="en-US" altLang="en-US" dirty="0">
                <a:solidFill>
                  <a:srgbClr val="008000"/>
                </a:solidFill>
              </a:rPr>
              <a:t>out of range</a:t>
            </a:r>
          </a:p>
          <a:p>
            <a:pPr lvl="1" algn="just"/>
            <a:r>
              <a:rPr lang="en-US" altLang="en-US" dirty="0"/>
              <a:t>Using an out of range index value </a:t>
            </a:r>
            <a:r>
              <a:rPr lang="en-US" altLang="en-US" u="sng" dirty="0" smtClean="0"/>
              <a:t>may or may </a:t>
            </a:r>
            <a:r>
              <a:rPr lang="en-US" altLang="en-US" u="sng" dirty="0"/>
              <a:t>not </a:t>
            </a:r>
            <a:r>
              <a:rPr lang="en-US" altLang="en-US" dirty="0"/>
              <a:t>produce an error message!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Out of Range Problems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tabLst>
                <a:tab pos="5035550" algn="l"/>
              </a:tabLst>
            </a:pPr>
            <a:r>
              <a:rPr lang="en-US" altLang="en-US" sz="2800" dirty="0"/>
              <a:t>If an array is declared as:   	 </a:t>
            </a:r>
            <a:r>
              <a:rPr lang="en-US" altLang="en-US" sz="2800" dirty="0" err="1">
                <a:solidFill>
                  <a:srgbClr val="2F02F0"/>
                </a:solidFill>
              </a:rPr>
              <a:t>int</a:t>
            </a:r>
            <a:r>
              <a:rPr lang="en-US" altLang="en-US" sz="2800" dirty="0">
                <a:solidFill>
                  <a:srgbClr val="2F02F0"/>
                </a:solidFill>
              </a:rPr>
              <a:t> a[6]; 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>and an integer is declared as:  	</a:t>
            </a:r>
            <a:r>
              <a:rPr lang="en-US" altLang="en-US" sz="2800" dirty="0">
                <a:solidFill>
                  <a:srgbClr val="2F02F0"/>
                </a:solidFill>
              </a:rPr>
              <a:t> </a:t>
            </a:r>
            <a:r>
              <a:rPr lang="en-US" altLang="en-US" sz="2800" dirty="0" err="1">
                <a:solidFill>
                  <a:srgbClr val="2F02F0"/>
                </a:solidFill>
              </a:rPr>
              <a:t>int</a:t>
            </a:r>
            <a:r>
              <a:rPr lang="en-US" altLang="en-US" sz="2800" dirty="0">
                <a:solidFill>
                  <a:srgbClr val="2F02F0"/>
                </a:solidFill>
              </a:rPr>
              <a:t> </a:t>
            </a:r>
            <a:r>
              <a:rPr lang="en-US" altLang="en-US" sz="2800" dirty="0" err="1">
                <a:solidFill>
                  <a:srgbClr val="2F02F0"/>
                </a:solidFill>
              </a:rPr>
              <a:t>i</a:t>
            </a:r>
            <a:r>
              <a:rPr lang="en-US" altLang="en-US" sz="2800" dirty="0">
                <a:solidFill>
                  <a:srgbClr val="2F02F0"/>
                </a:solidFill>
              </a:rPr>
              <a:t> = 7;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Executing the statement  </a:t>
            </a:r>
            <a:r>
              <a:rPr lang="en-US" altLang="en-US" sz="2800" dirty="0">
                <a:solidFill>
                  <a:srgbClr val="2F02F0"/>
                </a:solidFill>
              </a:rPr>
              <a:t>a[</a:t>
            </a:r>
            <a:r>
              <a:rPr lang="en-US" altLang="en-US" sz="2800" dirty="0" err="1">
                <a:solidFill>
                  <a:srgbClr val="2F02F0"/>
                </a:solidFill>
              </a:rPr>
              <a:t>i</a:t>
            </a:r>
            <a:r>
              <a:rPr lang="en-US" altLang="en-US" sz="2800" dirty="0">
                <a:solidFill>
                  <a:srgbClr val="2F02F0"/>
                </a:solidFill>
              </a:rPr>
              <a:t>] = 238; </a:t>
            </a:r>
            <a:r>
              <a:rPr lang="en-US" altLang="en-US" sz="2800" dirty="0"/>
              <a:t>causes…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800" dirty="0"/>
              <a:t>The computer to calculate the address of the illegal </a:t>
            </a:r>
            <a:r>
              <a:rPr lang="en-US" altLang="en-US" sz="2800" dirty="0">
                <a:solidFill>
                  <a:srgbClr val="2F02F0"/>
                </a:solidFill>
              </a:rPr>
              <a:t>a[7]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800" dirty="0" smtClean="0"/>
              <a:t>This </a:t>
            </a:r>
            <a:r>
              <a:rPr lang="en-US" altLang="en-US" sz="2800" dirty="0"/>
              <a:t>address could be where some other variable is </a:t>
            </a:r>
            <a:r>
              <a:rPr lang="en-US" altLang="en-US" sz="2800" dirty="0" smtClean="0"/>
              <a:t>stored</a:t>
            </a:r>
            <a:endParaRPr lang="en-US" altLang="en-US" sz="2800" dirty="0"/>
          </a:p>
          <a:p>
            <a:pPr lvl="2" algn="just">
              <a:lnSpc>
                <a:spcPct val="90000"/>
              </a:lnSpc>
            </a:pPr>
            <a:r>
              <a:rPr lang="en-US" altLang="en-US" sz="2800" dirty="0"/>
              <a:t>The value 238 is stored at the address calculated for  a[7]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800" dirty="0"/>
              <a:t>No warning is given!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696748" y="6027314"/>
            <a:ext cx="7624293" cy="605307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 core dump may occur if the memory does not align with being able to write an integer at this location, such as an object (a string?)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157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Uninitialized Arrays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If </a:t>
            </a:r>
            <a:r>
              <a:rPr lang="en-US" altLang="en-US" sz="2800" dirty="0">
                <a:solidFill>
                  <a:srgbClr val="008040"/>
                </a:solidFill>
              </a:rPr>
              <a:t>no values </a:t>
            </a:r>
            <a:r>
              <a:rPr lang="en-US" altLang="en-US" sz="2800" dirty="0"/>
              <a:t>are listed in the array declaration, </a:t>
            </a:r>
            <a:r>
              <a:rPr lang="en-US" altLang="en-US" sz="2800" u="sng" dirty="0" smtClean="0"/>
              <a:t>some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compilers will initialize each variable to </a:t>
            </a:r>
            <a:r>
              <a:rPr lang="en-US" altLang="en-US" sz="2800" dirty="0" smtClean="0"/>
              <a:t>a zero </a:t>
            </a:r>
            <a:r>
              <a:rPr lang="en-US" altLang="en-US" sz="2800" dirty="0"/>
              <a:t>of the base type</a:t>
            </a:r>
          </a:p>
          <a:p>
            <a:pPr lvl="1" algn="just"/>
            <a:r>
              <a:rPr lang="en-US" altLang="en-US" dirty="0"/>
              <a:t>DO NOT DEPEND ON THIS</a:t>
            </a:r>
            <a:r>
              <a:rPr lang="en-US" altLang="en-US" dirty="0" smtClean="0"/>
              <a:t>!</a:t>
            </a:r>
          </a:p>
          <a:p>
            <a:pPr lvl="1" algn="just"/>
            <a:r>
              <a:rPr lang="en-US" altLang="en-US" dirty="0" smtClean="0"/>
              <a:t>Our Linux compiler </a:t>
            </a:r>
            <a:r>
              <a:rPr lang="en-US" altLang="en-US" dirty="0" smtClean="0">
                <a:solidFill>
                  <a:srgbClr val="008000"/>
                </a:solidFill>
              </a:rPr>
              <a:t>DOES NOT DO THIS</a:t>
            </a:r>
            <a:r>
              <a:rPr lang="en-US" altLang="en-US" dirty="0" smtClean="0"/>
              <a:t>. If no values are listed, it will leave the array elements as </a:t>
            </a:r>
            <a:r>
              <a:rPr lang="en-US" altLang="en-US" dirty="0" smtClean="0">
                <a:solidFill>
                  <a:srgbClr val="008000"/>
                </a:solidFill>
              </a:rPr>
              <a:t>uninitialized</a:t>
            </a:r>
            <a:r>
              <a:rPr lang="en-US" altLang="en-US" dirty="0" smtClean="0"/>
              <a:t>!</a:t>
            </a:r>
            <a:endParaRPr lang="en-US" alt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ourier New"/>
                <a:cs typeface="Courier New"/>
              </a:rPr>
              <a:t>Chapter 5</a:t>
            </a:r>
            <a:endParaRPr lang="en-US" sz="4000" dirty="0">
              <a:latin typeface="Courier New"/>
              <a:cs typeface="Courier New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5.5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02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	Multiple Arrays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to have multiple related arrays in a program</a:t>
            </a:r>
          </a:p>
          <a:p>
            <a:r>
              <a:rPr lang="en-US" dirty="0" smtClean="0"/>
              <a:t>Check demo program for an example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4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Introduction to Arrays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tabLst>
                <a:tab pos="2743200" algn="l"/>
              </a:tabLst>
            </a:pPr>
            <a:r>
              <a:rPr lang="en-US" altLang="en-US" sz="2800" dirty="0"/>
              <a:t>An array is used to process a </a:t>
            </a:r>
            <a:r>
              <a:rPr lang="en-US" altLang="en-US" sz="2800" dirty="0">
                <a:solidFill>
                  <a:srgbClr val="008040"/>
                </a:solidFill>
              </a:rPr>
              <a:t>collection of data</a:t>
            </a:r>
            <a:br>
              <a:rPr lang="en-US" altLang="en-US" sz="2800" dirty="0">
                <a:solidFill>
                  <a:srgbClr val="008040"/>
                </a:solidFill>
              </a:rPr>
            </a:br>
            <a:r>
              <a:rPr lang="en-US" altLang="en-US" sz="2800" dirty="0">
                <a:solidFill>
                  <a:srgbClr val="008040"/>
                </a:solidFill>
              </a:rPr>
              <a:t>of the same type</a:t>
            </a:r>
          </a:p>
          <a:p>
            <a:pPr lvl="1">
              <a:tabLst>
                <a:tab pos="2743200" algn="l"/>
              </a:tabLst>
            </a:pPr>
            <a:r>
              <a:rPr lang="en-US" altLang="en-US" dirty="0"/>
              <a:t>Examples:  	A list of names</a:t>
            </a:r>
            <a:br>
              <a:rPr lang="en-US" altLang="en-US" dirty="0"/>
            </a:br>
            <a:r>
              <a:rPr lang="en-US" altLang="en-US" dirty="0"/>
              <a:t> 	</a:t>
            </a:r>
            <a:r>
              <a:rPr lang="en-US" altLang="en-US" dirty="0" smtClean="0"/>
              <a:t>A </a:t>
            </a:r>
            <a:r>
              <a:rPr lang="en-US" altLang="en-US" dirty="0"/>
              <a:t>list of temperatures</a:t>
            </a:r>
          </a:p>
          <a:p>
            <a:pPr algn="just">
              <a:tabLst>
                <a:tab pos="2743200" algn="l"/>
              </a:tabLst>
            </a:pPr>
            <a:r>
              <a:rPr lang="en-US" altLang="en-US" sz="2800" dirty="0"/>
              <a:t>Why do we need arrays?</a:t>
            </a:r>
          </a:p>
          <a:p>
            <a:pPr lvl="1" algn="just">
              <a:tabLst>
                <a:tab pos="2743200" algn="l"/>
              </a:tabLst>
            </a:pPr>
            <a:r>
              <a:rPr lang="en-US" altLang="en-US" dirty="0"/>
              <a:t>Imagine keeping track of 5 test scores, or 100, or 1000 in memory </a:t>
            </a:r>
          </a:p>
          <a:p>
            <a:pPr lvl="2" algn="just">
              <a:tabLst>
                <a:tab pos="2743200" algn="l"/>
              </a:tabLst>
            </a:pPr>
            <a:r>
              <a:rPr lang="en-US" altLang="en-US" sz="2800" dirty="0"/>
              <a:t>How would you name all the variables?</a:t>
            </a:r>
          </a:p>
          <a:p>
            <a:pPr lvl="2" algn="just">
              <a:tabLst>
                <a:tab pos="2743200" algn="l"/>
              </a:tabLst>
            </a:pPr>
            <a:r>
              <a:rPr lang="en-US" altLang="en-US" sz="2800" dirty="0"/>
              <a:t>How would you process each of the variables?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ourier New"/>
                <a:cs typeface="Courier New"/>
              </a:rPr>
              <a:t>Chapter 5</a:t>
            </a:r>
            <a:endParaRPr lang="en-US" sz="4000" dirty="0">
              <a:latin typeface="Courier New"/>
              <a:cs typeface="Courier New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5.6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2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	Swapping variables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Swapping two variables x and y means to assign y's value to x, and x's value to y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Usually a third temporary variable is needed</a:t>
            </a:r>
          </a:p>
          <a:p>
            <a:r>
              <a:rPr lang="en-US" dirty="0" smtClean="0"/>
              <a:t>Check the demo program on how to swap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08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ourier New"/>
                <a:cs typeface="Courier New"/>
              </a:rPr>
              <a:t>Chapter 5</a:t>
            </a:r>
            <a:endParaRPr lang="en-US" sz="4000" dirty="0">
              <a:latin typeface="Courier New"/>
              <a:cs typeface="Courier New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5.7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3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Modifying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loop to iterate through the array</a:t>
            </a:r>
          </a:p>
          <a:p>
            <a:r>
              <a:rPr lang="en-US" dirty="0" smtClean="0"/>
              <a:t>Inside the loop, access element of the array, one at time</a:t>
            </a:r>
          </a:p>
          <a:p>
            <a:r>
              <a:rPr lang="en-US" dirty="0" smtClean="0"/>
              <a:t>Make the required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23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Copying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copy an array, you need an destination array that can fit the source array</a:t>
            </a:r>
          </a:p>
          <a:p>
            <a:r>
              <a:rPr lang="en-US" dirty="0" smtClean="0"/>
              <a:t>Iterate through the source array in a loop, one element at a time and assign the source array value to the corresponding destination array element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54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ourier New"/>
                <a:cs typeface="Courier New"/>
              </a:rPr>
              <a:t>Chapter 5</a:t>
            </a:r>
            <a:endParaRPr lang="en-US" sz="4000" dirty="0">
              <a:latin typeface="Courier New"/>
              <a:cs typeface="Courier New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5.8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6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Reversing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Inside a loop, swap between first and last elements, second and second-to-last elements, third </a:t>
            </a:r>
            <a:r>
              <a:rPr lang="en-US" dirty="0"/>
              <a:t>and </a:t>
            </a:r>
            <a:r>
              <a:rPr lang="en-US" dirty="0" smtClean="0"/>
              <a:t>third-to-last </a:t>
            </a:r>
            <a:r>
              <a:rPr lang="en-US" dirty="0"/>
              <a:t>elements</a:t>
            </a:r>
            <a:r>
              <a:rPr lang="en-US" dirty="0" smtClean="0"/>
              <a:t>, and so on.</a:t>
            </a:r>
          </a:p>
          <a:p>
            <a:r>
              <a:rPr lang="en-US" dirty="0" smtClean="0"/>
              <a:t>Another strategy: copy the array starting from the last element and decrement the loop counter by 1 until you get to the first element</a:t>
            </a:r>
          </a:p>
          <a:p>
            <a:pPr lvl="1"/>
            <a:r>
              <a:rPr lang="en-US" dirty="0" smtClean="0"/>
              <a:t>This method wastes memory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04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ourier New"/>
                <a:cs typeface="Courier New"/>
              </a:rPr>
              <a:t>Chapter 5</a:t>
            </a:r>
            <a:endParaRPr lang="en-US" sz="4000" dirty="0">
              <a:latin typeface="Courier New"/>
              <a:cs typeface="Courier New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5.9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5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Multi-Dimensional Arrays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C++ allows arrays with multiple index values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2F02F0"/>
                </a:solidFill>
              </a:rPr>
              <a:t>char page [30] [100]</a:t>
            </a:r>
            <a:r>
              <a:rPr lang="en-US" dirty="0" smtClean="0">
                <a:solidFill>
                  <a:srgbClr val="2F02F0"/>
                </a:solidFill>
              </a:rPr>
              <a:t>;</a:t>
            </a:r>
          </a:p>
          <a:p>
            <a:pPr lvl="1" algn="just"/>
            <a:r>
              <a:rPr lang="en-US" dirty="0" smtClean="0"/>
              <a:t>declares </a:t>
            </a:r>
            <a:r>
              <a:rPr lang="en-US" dirty="0"/>
              <a:t>an array of characters named </a:t>
            </a:r>
            <a:r>
              <a:rPr lang="en-US" dirty="0">
                <a:solidFill>
                  <a:srgbClr val="2F02F0"/>
                </a:solidFill>
              </a:rPr>
              <a:t>page</a:t>
            </a:r>
          </a:p>
          <a:p>
            <a:pPr lvl="2" algn="just"/>
            <a:r>
              <a:rPr lang="en-US" sz="2800" dirty="0">
                <a:solidFill>
                  <a:srgbClr val="2F02F0"/>
                </a:solidFill>
              </a:rPr>
              <a:t>page</a:t>
            </a:r>
            <a:r>
              <a:rPr lang="en-US" sz="2800" dirty="0"/>
              <a:t> has two index values</a:t>
            </a:r>
            <a:r>
              <a:rPr lang="en-US" sz="2800" dirty="0" smtClean="0"/>
              <a:t>:</a:t>
            </a:r>
          </a:p>
          <a:p>
            <a:pPr lvl="3" algn="just"/>
            <a:r>
              <a:rPr lang="en-US" sz="2800" dirty="0" smtClean="0"/>
              <a:t>The </a:t>
            </a:r>
            <a:r>
              <a:rPr lang="en-US" sz="2800" dirty="0"/>
              <a:t>first ranges from 0 to </a:t>
            </a:r>
            <a:r>
              <a:rPr lang="en-US" sz="2800" dirty="0" smtClean="0"/>
              <a:t>29</a:t>
            </a:r>
          </a:p>
          <a:p>
            <a:pPr lvl="3" algn="just"/>
            <a:r>
              <a:rPr lang="en-US" sz="2800" dirty="0" smtClean="0"/>
              <a:t>The </a:t>
            </a:r>
            <a:r>
              <a:rPr lang="en-US" sz="2800" dirty="0"/>
              <a:t>second ranges from 0 to 99</a:t>
            </a:r>
          </a:p>
          <a:p>
            <a:pPr lvl="1" algn="just"/>
            <a:r>
              <a:rPr lang="en-US" dirty="0"/>
              <a:t>Each </a:t>
            </a:r>
            <a:r>
              <a:rPr lang="en-US" dirty="0" smtClean="0"/>
              <a:t>index is </a:t>
            </a:r>
            <a:r>
              <a:rPr lang="en-US" dirty="0"/>
              <a:t>enclosed in its own brackets</a:t>
            </a:r>
          </a:p>
          <a:p>
            <a:pPr lvl="1" algn="just"/>
            <a:r>
              <a:rPr lang="en-US" dirty="0"/>
              <a:t>Page can be visualized as an array of </a:t>
            </a:r>
            <a:r>
              <a:rPr lang="en-US" dirty="0" smtClean="0"/>
              <a:t>30 </a:t>
            </a:r>
            <a:r>
              <a:rPr lang="en-US" dirty="0"/>
              <a:t>rows and 100 columns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Index Values of page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r>
              <a:rPr lang="en-US" sz="2800" dirty="0"/>
              <a:t>The indexed variables for array page </a:t>
            </a:r>
            <a:r>
              <a:rPr lang="en-US" sz="2800" dirty="0" smtClean="0"/>
              <a:t>are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2F02F0"/>
                </a:solidFill>
              </a:rPr>
              <a:t>page</a:t>
            </a:r>
            <a:r>
              <a:rPr lang="en-US" dirty="0">
                <a:solidFill>
                  <a:srgbClr val="2F02F0"/>
                </a:solidFill>
              </a:rPr>
              <a:t>[0][0], page[0][1], …, page[0][99]</a:t>
            </a:r>
            <a:br>
              <a:rPr lang="en-US" dirty="0">
                <a:solidFill>
                  <a:srgbClr val="2F02F0"/>
                </a:solidFill>
              </a:rPr>
            </a:br>
            <a:r>
              <a:rPr lang="en-US" dirty="0">
                <a:solidFill>
                  <a:srgbClr val="2F02F0"/>
                </a:solidFill>
              </a:rPr>
              <a:t>page[1][0], page[1][1], …, page[1][99]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2F02F0"/>
                </a:solidFill>
              </a:rPr>
              <a:t>	</a:t>
            </a:r>
            <a:r>
              <a:rPr lang="en-US" dirty="0" smtClean="0">
                <a:solidFill>
                  <a:srgbClr val="2F02F0"/>
                </a:solidFill>
              </a:rPr>
              <a:t>…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2F02F0"/>
                </a:solidFill>
              </a:rPr>
              <a:t>page</a:t>
            </a:r>
            <a:r>
              <a:rPr lang="en-US" dirty="0">
                <a:solidFill>
                  <a:srgbClr val="2F02F0"/>
                </a:solidFill>
              </a:rPr>
              <a:t>[29][0], page[29][1], … , page[29][99]</a:t>
            </a:r>
            <a:br>
              <a:rPr lang="en-US" dirty="0">
                <a:solidFill>
                  <a:srgbClr val="2F02F0"/>
                </a:solidFill>
              </a:rPr>
            </a:br>
            <a:endParaRPr lang="en-US" dirty="0">
              <a:solidFill>
                <a:srgbClr val="2F02F0"/>
              </a:solidFill>
            </a:endParaRPr>
          </a:p>
          <a:p>
            <a:r>
              <a:rPr lang="en-US" sz="2800" dirty="0">
                <a:solidFill>
                  <a:srgbClr val="2F02F0"/>
                </a:solidFill>
              </a:rPr>
              <a:t>page</a:t>
            </a:r>
            <a:r>
              <a:rPr lang="en-US" sz="2800" dirty="0"/>
              <a:t> is actually an array of size 30</a:t>
            </a:r>
          </a:p>
          <a:p>
            <a:pPr lvl="1"/>
            <a:r>
              <a:rPr lang="en-US" dirty="0">
                <a:solidFill>
                  <a:srgbClr val="2F02F0"/>
                </a:solidFill>
              </a:rPr>
              <a:t>page</a:t>
            </a:r>
            <a:r>
              <a:rPr lang="en-US" dirty="0"/>
              <a:t>'s </a:t>
            </a:r>
            <a:r>
              <a:rPr lang="en-US" dirty="0">
                <a:solidFill>
                  <a:srgbClr val="008000"/>
                </a:solidFill>
              </a:rPr>
              <a:t>base type </a:t>
            </a:r>
            <a:r>
              <a:rPr lang="en-US" dirty="0"/>
              <a:t>is an array of 100 characters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Chapter 5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5.2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47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ourier New"/>
                <a:cs typeface="Courier New"/>
              </a:rPr>
              <a:t>Chapter 5</a:t>
            </a:r>
            <a:endParaRPr lang="en-US" sz="4000" dirty="0">
              <a:latin typeface="Courier New"/>
              <a:cs typeface="Courier New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5.10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84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An Array Type for Strings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C-strings can be used to represent strings of </a:t>
            </a:r>
            <a:r>
              <a:rPr lang="en-US" sz="2800" dirty="0" smtClean="0"/>
              <a:t>characters</a:t>
            </a:r>
            <a:endParaRPr lang="en-US" sz="2800" dirty="0"/>
          </a:p>
          <a:p>
            <a:pPr lvl="1" algn="just"/>
            <a:r>
              <a:rPr lang="en-US" dirty="0"/>
              <a:t>C-strings are stored as arrays of characters</a:t>
            </a:r>
          </a:p>
          <a:p>
            <a:pPr lvl="1" algn="just"/>
            <a:r>
              <a:rPr lang="en-US" dirty="0"/>
              <a:t>C-strings use the null character '\0' to end a string</a:t>
            </a:r>
          </a:p>
          <a:p>
            <a:pPr lvl="2" algn="just"/>
            <a:r>
              <a:rPr lang="en-US" sz="2800" dirty="0"/>
              <a:t>The Null character is a single character</a:t>
            </a:r>
          </a:p>
          <a:p>
            <a:pPr lvl="1" algn="just"/>
            <a:r>
              <a:rPr lang="en-US" dirty="0"/>
              <a:t>To declare a </a:t>
            </a:r>
            <a:r>
              <a:rPr lang="en-US" dirty="0">
                <a:solidFill>
                  <a:srgbClr val="008000"/>
                </a:solidFill>
              </a:rPr>
              <a:t>C-string</a:t>
            </a:r>
            <a:r>
              <a:rPr lang="en-US" dirty="0"/>
              <a:t> variable, declare an </a:t>
            </a:r>
            <a:r>
              <a:rPr lang="en-US" u="sng" dirty="0"/>
              <a:t>array of </a:t>
            </a:r>
            <a:r>
              <a:rPr lang="en-US" u="sng" dirty="0" smtClean="0"/>
              <a:t>characters</a:t>
            </a:r>
            <a:r>
              <a:rPr lang="en-US" dirty="0" smtClean="0"/>
              <a:t>:</a:t>
            </a:r>
          </a:p>
          <a:p>
            <a:pPr marL="457200" lvl="1" indent="0" algn="just">
              <a:buNone/>
              <a:tabLst>
                <a:tab pos="1376363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2F02F0"/>
                </a:solidFill>
              </a:rPr>
              <a:t>char </a:t>
            </a:r>
            <a:r>
              <a:rPr lang="en-US" dirty="0">
                <a:solidFill>
                  <a:srgbClr val="2F02F0"/>
                </a:solidFill>
              </a:rPr>
              <a:t>s[11];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3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C-String Details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/>
              <a:t>Declaring a C-string as </a:t>
            </a:r>
            <a:r>
              <a:rPr lang="en-US" sz="2800" dirty="0">
                <a:solidFill>
                  <a:srgbClr val="2F02F0"/>
                </a:solidFill>
              </a:rPr>
              <a:t>char s[10]</a:t>
            </a:r>
            <a:r>
              <a:rPr lang="en-US" sz="2800" dirty="0"/>
              <a:t> creates </a:t>
            </a:r>
            <a:r>
              <a:rPr lang="en-US" sz="2800" dirty="0" smtClean="0"/>
              <a:t>space for </a:t>
            </a:r>
            <a:r>
              <a:rPr lang="en-US" sz="2800" dirty="0"/>
              <a:t>only nine characters</a:t>
            </a:r>
          </a:p>
          <a:p>
            <a:pPr lvl="1" algn="just"/>
            <a:r>
              <a:rPr lang="en-US" dirty="0"/>
              <a:t>The null character terminator requires one space</a:t>
            </a:r>
          </a:p>
          <a:p>
            <a:pPr algn="just"/>
            <a:r>
              <a:rPr lang="en-US" sz="2800" dirty="0"/>
              <a:t>A C-string variable does not need a size variable</a:t>
            </a:r>
          </a:p>
          <a:p>
            <a:pPr lvl="1" algn="just"/>
            <a:r>
              <a:rPr lang="en-US" dirty="0"/>
              <a:t>The null </a:t>
            </a:r>
            <a:r>
              <a:rPr lang="en-US" dirty="0" smtClean="0"/>
              <a:t>character '</a:t>
            </a:r>
            <a:r>
              <a:rPr lang="en-US" dirty="0" smtClean="0">
                <a:solidFill>
                  <a:srgbClr val="2F02F0"/>
                </a:solidFill>
              </a:rPr>
              <a:t>\0</a:t>
            </a:r>
            <a:r>
              <a:rPr lang="en-US" dirty="0" smtClean="0"/>
              <a:t>' </a:t>
            </a:r>
            <a:r>
              <a:rPr lang="en-US" dirty="0"/>
              <a:t>immediately follows the </a:t>
            </a:r>
            <a:r>
              <a:rPr lang="en-US" dirty="0" smtClean="0"/>
              <a:t>last character </a:t>
            </a:r>
            <a:r>
              <a:rPr lang="en-US" dirty="0"/>
              <a:t>of the string</a:t>
            </a:r>
          </a:p>
          <a:p>
            <a:pPr algn="just"/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          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  <p:graphicFrame>
        <p:nvGraphicFramePr>
          <p:cNvPr id="8" name="Group 2"/>
          <p:cNvGraphicFramePr>
            <a:graphicFrameLocks/>
          </p:cNvGraphicFramePr>
          <p:nvPr>
            <p:extLst/>
          </p:nvPr>
        </p:nvGraphicFramePr>
        <p:xfrm>
          <a:off x="2001170" y="5176587"/>
          <a:ext cx="6092825" cy="1057275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s[2]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s[3]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s[4]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s[5]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s[6]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s[7]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s[8]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s[9]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H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?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?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46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C-String Declaration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r>
              <a:rPr lang="en-US" sz="2800" dirty="0"/>
              <a:t>To declare a C-string variable, use the syntax: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solidFill>
                  <a:srgbClr val="2F02F0"/>
                </a:solidFill>
              </a:rPr>
              <a:t>char </a:t>
            </a:r>
            <a:r>
              <a:rPr lang="en-US" sz="2800" dirty="0" err="1">
                <a:solidFill>
                  <a:srgbClr val="2F02F0"/>
                </a:solidFill>
              </a:rPr>
              <a:t>Array_name</a:t>
            </a:r>
            <a:r>
              <a:rPr lang="en-US" sz="2800" dirty="0">
                <a:solidFill>
                  <a:srgbClr val="2F02F0"/>
                </a:solidFill>
              </a:rPr>
              <a:t>[ </a:t>
            </a:r>
            <a:r>
              <a:rPr lang="en-US" sz="2800" dirty="0" err="1">
                <a:solidFill>
                  <a:srgbClr val="2F02F0"/>
                </a:solidFill>
              </a:rPr>
              <a:t>Maximum_C_String_Size</a:t>
            </a:r>
            <a:r>
              <a:rPr lang="en-US" sz="2800" dirty="0">
                <a:solidFill>
                  <a:srgbClr val="2F02F0"/>
                </a:solidFill>
              </a:rPr>
              <a:t> + 1];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 lvl="1" algn="just"/>
            <a:r>
              <a:rPr lang="en-US" dirty="0" smtClean="0"/>
              <a:t>The +1 </a:t>
            </a:r>
            <a:r>
              <a:rPr lang="en-US" dirty="0"/>
              <a:t>reserves the additional character </a:t>
            </a:r>
            <a:r>
              <a:rPr lang="en-US" dirty="0" smtClean="0"/>
              <a:t>needed by </a:t>
            </a:r>
            <a:r>
              <a:rPr lang="en-US" dirty="0"/>
              <a:t>'</a:t>
            </a:r>
            <a:r>
              <a:rPr lang="en-US" dirty="0">
                <a:solidFill>
                  <a:srgbClr val="2F02F0"/>
                </a:solidFill>
              </a:rPr>
              <a:t>\0</a:t>
            </a:r>
            <a:r>
              <a:rPr lang="en-US" dirty="0"/>
              <a:t>'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8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Initializing a C-String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r>
              <a:rPr lang="en-US" sz="2800" dirty="0"/>
              <a:t>To initialize a C-string during </a:t>
            </a:r>
            <a:r>
              <a:rPr lang="en-US" sz="2800" dirty="0" smtClean="0"/>
              <a:t>declaration:</a:t>
            </a:r>
          </a:p>
          <a:p>
            <a:pPr marL="0" indent="0">
              <a:buNone/>
              <a:tabLst>
                <a:tab pos="909638" algn="l"/>
              </a:tabLst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2F02F0"/>
                </a:solidFill>
              </a:rPr>
              <a:t>char </a:t>
            </a:r>
            <a:r>
              <a:rPr lang="en-US" sz="2800" dirty="0" err="1">
                <a:solidFill>
                  <a:srgbClr val="2F02F0"/>
                </a:solidFill>
              </a:rPr>
              <a:t>my_message</a:t>
            </a:r>
            <a:r>
              <a:rPr lang="en-US" sz="2800" dirty="0">
                <a:solidFill>
                  <a:srgbClr val="2F02F0"/>
                </a:solidFill>
              </a:rPr>
              <a:t>[20] = "Hi there.";</a:t>
            </a:r>
          </a:p>
          <a:p>
            <a:pPr lvl="1"/>
            <a:r>
              <a:rPr lang="en-US" dirty="0"/>
              <a:t>The null character '</a:t>
            </a:r>
            <a:r>
              <a:rPr lang="en-US" dirty="0">
                <a:solidFill>
                  <a:srgbClr val="2F02F0"/>
                </a:solidFill>
              </a:rPr>
              <a:t>\0</a:t>
            </a:r>
            <a:r>
              <a:rPr lang="en-US" dirty="0"/>
              <a:t>' is added for </a:t>
            </a:r>
            <a:r>
              <a:rPr lang="en-US" dirty="0" smtClean="0"/>
              <a:t>you</a:t>
            </a:r>
            <a:endParaRPr lang="en-US" dirty="0"/>
          </a:p>
          <a:p>
            <a:r>
              <a:rPr lang="en-US" sz="2800" dirty="0"/>
              <a:t>Another alternative:</a:t>
            </a:r>
            <a:br>
              <a:rPr lang="en-US" sz="2800" dirty="0"/>
            </a:br>
            <a:r>
              <a:rPr lang="en-US" sz="2800" dirty="0"/>
              <a:t>         </a:t>
            </a:r>
            <a:r>
              <a:rPr lang="en-US" sz="2800" dirty="0">
                <a:solidFill>
                  <a:srgbClr val="2F02F0"/>
                </a:solidFill>
              </a:rPr>
              <a:t>char </a:t>
            </a:r>
            <a:r>
              <a:rPr lang="en-US" sz="2800" dirty="0" err="1">
                <a:solidFill>
                  <a:srgbClr val="2F02F0"/>
                </a:solidFill>
              </a:rPr>
              <a:t>short_string</a:t>
            </a:r>
            <a:r>
              <a:rPr lang="en-US" sz="2800" dirty="0">
                <a:solidFill>
                  <a:srgbClr val="2F02F0"/>
                </a:solidFill>
              </a:rPr>
              <a:t>[ ] = "</a:t>
            </a:r>
            <a:r>
              <a:rPr lang="en-US" sz="2800" dirty="0" err="1" smtClean="0">
                <a:solidFill>
                  <a:srgbClr val="2F02F0"/>
                </a:solidFill>
              </a:rPr>
              <a:t>abc</a:t>
            </a:r>
            <a:r>
              <a:rPr lang="en-US" sz="2800" dirty="0" smtClean="0">
                <a:solidFill>
                  <a:srgbClr val="2F02F0"/>
                </a:solidFill>
              </a:rPr>
              <a:t>";</a:t>
            </a:r>
          </a:p>
          <a:p>
            <a:r>
              <a:rPr lang="en-US" sz="2800" dirty="0" smtClean="0"/>
              <a:t>But </a:t>
            </a:r>
            <a:r>
              <a:rPr lang="en-US" sz="2800" dirty="0"/>
              <a:t>not this:</a:t>
            </a:r>
            <a:br>
              <a:rPr lang="en-US" sz="2800" dirty="0"/>
            </a:br>
            <a:r>
              <a:rPr lang="en-US" sz="2800" dirty="0"/>
              <a:t>          </a:t>
            </a:r>
            <a:r>
              <a:rPr lang="en-US" sz="2800" dirty="0">
                <a:solidFill>
                  <a:srgbClr val="2F02F0"/>
                </a:solidFill>
              </a:rPr>
              <a:t>char </a:t>
            </a:r>
            <a:r>
              <a:rPr lang="en-US" sz="2800" dirty="0" err="1">
                <a:solidFill>
                  <a:srgbClr val="2F02F0"/>
                </a:solidFill>
              </a:rPr>
              <a:t>short_string</a:t>
            </a:r>
            <a:r>
              <a:rPr lang="en-US" sz="2800" dirty="0">
                <a:solidFill>
                  <a:srgbClr val="2F02F0"/>
                </a:solidFill>
              </a:rPr>
              <a:t>[ ] = {'a', 'b', 'c'}; </a:t>
            </a:r>
            <a:endParaRPr lang="en-US" sz="2800" dirty="0" smtClean="0">
              <a:solidFill>
                <a:srgbClr val="2F02F0"/>
              </a:solidFill>
            </a:endParaRPr>
          </a:p>
          <a:p>
            <a:pPr lvl="1"/>
            <a:r>
              <a:rPr lang="en-US" sz="2400" dirty="0">
                <a:latin typeface="Arial" charset="0"/>
              </a:rPr>
              <a:t>This attempt to initialize a C-string does not </a:t>
            </a:r>
            <a:r>
              <a:rPr lang="en-US" sz="2400" dirty="0" smtClean="0">
                <a:latin typeface="Arial" charset="0"/>
              </a:rPr>
              <a:t>cause </a:t>
            </a:r>
            <a:r>
              <a:rPr lang="en-US" sz="2400" dirty="0">
                <a:latin typeface="Arial" charset="0"/>
              </a:rPr>
              <a:t>the </a:t>
            </a:r>
            <a:r>
              <a:rPr lang="en-US" sz="2400" dirty="0" smtClean="0">
                <a:latin typeface="Arial" charset="0"/>
              </a:rPr>
              <a:t>'</a:t>
            </a:r>
            <a:r>
              <a:rPr lang="en-US" sz="2400" dirty="0" smtClean="0">
                <a:solidFill>
                  <a:srgbClr val="2F02F0"/>
                </a:solidFill>
                <a:latin typeface="Arial" charset="0"/>
              </a:rPr>
              <a:t>\0</a:t>
            </a:r>
            <a:r>
              <a:rPr lang="en-US" sz="2400" dirty="0" smtClean="0">
                <a:latin typeface="Arial" charset="0"/>
              </a:rPr>
              <a:t>' </a:t>
            </a:r>
            <a:r>
              <a:rPr lang="en-US" sz="2400" dirty="0">
                <a:latin typeface="Arial" charset="0"/>
              </a:rPr>
              <a:t>to be inserted in the </a:t>
            </a:r>
            <a:r>
              <a:rPr lang="en-US" sz="2400" dirty="0" smtClean="0">
                <a:latin typeface="Arial" charset="0"/>
              </a:rPr>
              <a:t>array</a:t>
            </a:r>
            <a:endParaRPr lang="en-US" sz="2400" dirty="0">
              <a:latin typeface="Arial" charset="0"/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34</a:t>
            </a:fld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  <p:sp>
        <p:nvSpPr>
          <p:cNvPr id="2" name="Multiply 1"/>
          <p:cNvSpPr/>
          <p:nvPr/>
        </p:nvSpPr>
        <p:spPr>
          <a:xfrm>
            <a:off x="3863474" y="4384843"/>
            <a:ext cx="842210" cy="855578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Don’t Change '\0'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/>
              <a:t>Do not </a:t>
            </a:r>
            <a:r>
              <a:rPr lang="en-US" sz="2800" dirty="0" smtClean="0"/>
              <a:t>replace </a:t>
            </a:r>
            <a:r>
              <a:rPr lang="en-US" sz="2800" dirty="0"/>
              <a:t>the null character </a:t>
            </a:r>
            <a:r>
              <a:rPr lang="en-US" sz="2800" dirty="0" smtClean="0"/>
              <a:t>when manipulating </a:t>
            </a:r>
            <a:r>
              <a:rPr lang="en-US" sz="2800" dirty="0"/>
              <a:t>indexed variables in a C-string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If the null character is lost, the array cannot </a:t>
            </a:r>
            <a:r>
              <a:rPr lang="en-US" dirty="0" smtClean="0"/>
              <a:t>act like </a:t>
            </a:r>
            <a:r>
              <a:rPr lang="en-US" dirty="0"/>
              <a:t>a C-string</a:t>
            </a:r>
          </a:p>
          <a:p>
            <a:pPr lvl="1">
              <a:lnSpc>
                <a:spcPct val="90000"/>
              </a:lnSpc>
              <a:tabLst>
                <a:tab pos="2286000" algn="l"/>
                <a:tab pos="2740025" algn="l"/>
              </a:tabLst>
            </a:pPr>
            <a:r>
              <a:rPr lang="en-US" dirty="0"/>
              <a:t>Example:   </a:t>
            </a:r>
            <a:r>
              <a:rPr lang="en-US" dirty="0" err="1">
                <a:solidFill>
                  <a:srgbClr val="2F02F0"/>
                </a:solidFill>
              </a:rPr>
              <a:t>int</a:t>
            </a:r>
            <a:r>
              <a:rPr lang="en-US" dirty="0">
                <a:solidFill>
                  <a:srgbClr val="2F02F0"/>
                </a:solidFill>
              </a:rPr>
              <a:t> index = 0;</a:t>
            </a:r>
            <a:br>
              <a:rPr lang="en-US" dirty="0">
                <a:solidFill>
                  <a:srgbClr val="2F02F0"/>
                </a:solidFill>
              </a:rPr>
            </a:br>
            <a:r>
              <a:rPr lang="en-US" dirty="0">
                <a:solidFill>
                  <a:srgbClr val="2F02F0"/>
                </a:solidFill>
              </a:rPr>
              <a:t> 	</a:t>
            </a:r>
            <a:r>
              <a:rPr lang="en-US" dirty="0" smtClean="0">
                <a:solidFill>
                  <a:srgbClr val="2F02F0"/>
                </a:solidFill>
              </a:rPr>
              <a:t>while </a:t>
            </a:r>
            <a:r>
              <a:rPr lang="en-US" dirty="0">
                <a:solidFill>
                  <a:srgbClr val="2F02F0"/>
                </a:solidFill>
              </a:rPr>
              <a:t>(</a:t>
            </a:r>
            <a:r>
              <a:rPr lang="en-US" dirty="0" err="1">
                <a:solidFill>
                  <a:srgbClr val="2F02F0"/>
                </a:solidFill>
              </a:rPr>
              <a:t>our_string</a:t>
            </a:r>
            <a:r>
              <a:rPr lang="en-US" dirty="0">
                <a:solidFill>
                  <a:srgbClr val="2F02F0"/>
                </a:solidFill>
              </a:rPr>
              <a:t>[index] != '\0')</a:t>
            </a:r>
            <a:br>
              <a:rPr lang="en-US" dirty="0">
                <a:solidFill>
                  <a:srgbClr val="2F02F0"/>
                </a:solidFill>
              </a:rPr>
            </a:br>
            <a:r>
              <a:rPr lang="en-US" dirty="0">
                <a:solidFill>
                  <a:srgbClr val="2F02F0"/>
                </a:solidFill>
              </a:rPr>
              <a:t> </a:t>
            </a:r>
            <a:r>
              <a:rPr lang="en-US" dirty="0" smtClean="0">
                <a:solidFill>
                  <a:srgbClr val="2F02F0"/>
                </a:solidFill>
              </a:rPr>
              <a:t>	{</a:t>
            </a:r>
            <a:r>
              <a:rPr lang="en-US" dirty="0">
                <a:solidFill>
                  <a:srgbClr val="2F02F0"/>
                </a:solidFill>
              </a:rPr>
              <a:t/>
            </a:r>
            <a:br>
              <a:rPr lang="en-US" dirty="0">
                <a:solidFill>
                  <a:srgbClr val="2F02F0"/>
                </a:solidFill>
              </a:rPr>
            </a:br>
            <a:r>
              <a:rPr lang="en-US" dirty="0">
                <a:solidFill>
                  <a:srgbClr val="2F02F0"/>
                </a:solidFill>
              </a:rPr>
              <a:t>                </a:t>
            </a:r>
            <a:r>
              <a:rPr lang="en-US" dirty="0" smtClean="0">
                <a:solidFill>
                  <a:srgbClr val="2F02F0"/>
                </a:solidFill>
              </a:rPr>
              <a:t>		</a:t>
            </a:r>
            <a:r>
              <a:rPr lang="en-US" dirty="0" err="1" smtClean="0">
                <a:solidFill>
                  <a:srgbClr val="2F02F0"/>
                </a:solidFill>
              </a:rPr>
              <a:t>our_string</a:t>
            </a:r>
            <a:r>
              <a:rPr lang="en-US" dirty="0">
                <a:solidFill>
                  <a:srgbClr val="2F02F0"/>
                </a:solidFill>
              </a:rPr>
              <a:t>[index] = 'X';</a:t>
            </a:r>
            <a:br>
              <a:rPr lang="en-US" dirty="0">
                <a:solidFill>
                  <a:srgbClr val="2F02F0"/>
                </a:solidFill>
              </a:rPr>
            </a:br>
            <a:r>
              <a:rPr lang="en-US" dirty="0">
                <a:solidFill>
                  <a:srgbClr val="2F02F0"/>
                </a:solidFill>
              </a:rPr>
              <a:t>              </a:t>
            </a:r>
            <a:r>
              <a:rPr lang="en-US" dirty="0" smtClean="0">
                <a:solidFill>
                  <a:srgbClr val="2F02F0"/>
                </a:solidFill>
              </a:rPr>
              <a:t>		index</a:t>
            </a:r>
            <a:r>
              <a:rPr lang="en-US" dirty="0">
                <a:solidFill>
                  <a:srgbClr val="2F02F0"/>
                </a:solidFill>
              </a:rPr>
              <a:t>++;</a:t>
            </a:r>
            <a:br>
              <a:rPr lang="en-US" dirty="0">
                <a:solidFill>
                  <a:srgbClr val="2F02F0"/>
                </a:solidFill>
              </a:rPr>
            </a:br>
            <a:r>
              <a:rPr lang="en-US" dirty="0" smtClean="0">
                <a:solidFill>
                  <a:srgbClr val="2F02F0"/>
                </a:solidFill>
              </a:rPr>
              <a:t>	}</a:t>
            </a:r>
            <a:endParaRPr lang="en-US" dirty="0">
              <a:solidFill>
                <a:srgbClr val="2F02F0"/>
              </a:solidFill>
            </a:endParaRPr>
          </a:p>
          <a:p>
            <a:pPr lvl="3" algn="just">
              <a:lnSpc>
                <a:spcPct val="90000"/>
              </a:lnSpc>
            </a:pPr>
            <a:r>
              <a:rPr lang="en-US" sz="2800" dirty="0"/>
              <a:t>This code depends on finding the </a:t>
            </a:r>
            <a:r>
              <a:rPr lang="en-US" sz="2800" dirty="0" smtClean="0"/>
              <a:t>null character</a:t>
            </a:r>
            <a:r>
              <a:rPr lang="en-US" sz="2800" dirty="0"/>
              <a:t>!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2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C-Strings Output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C-strings </a:t>
            </a:r>
            <a:r>
              <a:rPr lang="en-US" altLang="en-US" sz="2800" dirty="0"/>
              <a:t>can be output with the insertion </a:t>
            </a:r>
            <a:r>
              <a:rPr lang="en-US" altLang="en-US" sz="2800" dirty="0" smtClean="0"/>
              <a:t>operator</a:t>
            </a:r>
            <a:endParaRPr lang="en-US" altLang="en-US" sz="2800" dirty="0"/>
          </a:p>
          <a:p>
            <a:pPr lvl="1"/>
            <a:r>
              <a:rPr lang="en-US" altLang="en-US" dirty="0"/>
              <a:t>Example</a:t>
            </a:r>
            <a:r>
              <a:rPr lang="en-US" altLang="en-US" dirty="0" smtClean="0"/>
              <a:t>:</a:t>
            </a:r>
          </a:p>
          <a:p>
            <a:pPr marL="457200" lvl="1" indent="0">
              <a:buNone/>
              <a:tabLst>
                <a:tab pos="1379538" algn="l"/>
              </a:tabLst>
            </a:pPr>
            <a:r>
              <a:rPr lang="en-US" altLang="en-US" dirty="0" smtClean="0">
                <a:solidFill>
                  <a:srgbClr val="2F02F0"/>
                </a:solidFill>
              </a:rPr>
              <a:t>	char </a:t>
            </a:r>
            <a:r>
              <a:rPr lang="en-US" altLang="en-US" dirty="0">
                <a:solidFill>
                  <a:srgbClr val="2F02F0"/>
                </a:solidFill>
              </a:rPr>
              <a:t>news[ ] = "C-strings";</a:t>
            </a:r>
            <a:br>
              <a:rPr lang="en-US" altLang="en-US" dirty="0">
                <a:solidFill>
                  <a:srgbClr val="2F02F0"/>
                </a:solidFill>
              </a:rPr>
            </a:br>
            <a:r>
              <a:rPr lang="en-US" altLang="en-US" dirty="0" smtClean="0">
                <a:solidFill>
                  <a:srgbClr val="2F02F0"/>
                </a:solidFill>
              </a:rPr>
              <a:t>	</a:t>
            </a:r>
            <a:r>
              <a:rPr lang="en-US" altLang="en-US" dirty="0" err="1" smtClean="0">
                <a:solidFill>
                  <a:srgbClr val="2F02F0"/>
                </a:solidFill>
              </a:rPr>
              <a:t>cout</a:t>
            </a:r>
            <a:r>
              <a:rPr lang="en-US" altLang="en-US" dirty="0" smtClean="0">
                <a:solidFill>
                  <a:srgbClr val="2F02F0"/>
                </a:solidFill>
              </a:rPr>
              <a:t> </a:t>
            </a:r>
            <a:r>
              <a:rPr lang="en-US" altLang="en-US" dirty="0">
                <a:solidFill>
                  <a:srgbClr val="2F02F0"/>
                </a:solidFill>
              </a:rPr>
              <a:t>&lt;&lt; news &lt;&lt; " Wow." </a:t>
            </a:r>
            <a:r>
              <a:rPr lang="en-US" altLang="en-US" dirty="0" smtClean="0">
                <a:solidFill>
                  <a:srgbClr val="2F02F0"/>
                </a:solidFill>
              </a:rPr>
              <a:t>&lt;&lt; </a:t>
            </a:r>
            <a:r>
              <a:rPr lang="en-US" altLang="en-US" dirty="0" err="1">
                <a:solidFill>
                  <a:srgbClr val="2F02F0"/>
                </a:solidFill>
              </a:rPr>
              <a:t>endl</a:t>
            </a:r>
            <a:r>
              <a:rPr lang="en-US" altLang="en-US" dirty="0" smtClean="0">
                <a:solidFill>
                  <a:srgbClr val="2F02F0"/>
                </a:solidFill>
              </a:rPr>
              <a:t>;</a:t>
            </a:r>
            <a:endParaRPr lang="en-US" altLang="en-US" dirty="0">
              <a:solidFill>
                <a:srgbClr val="2F02F0"/>
              </a:solidFill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3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C-Strings Input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The extraction </a:t>
            </a:r>
            <a:r>
              <a:rPr lang="en-US" altLang="en-US" sz="2800" dirty="0" smtClean="0"/>
              <a:t>operator </a:t>
            </a:r>
            <a:r>
              <a:rPr lang="en-US" altLang="en-US" sz="2800" dirty="0" smtClean="0">
                <a:solidFill>
                  <a:srgbClr val="2F02F0"/>
                </a:solidFill>
              </a:rPr>
              <a:t>&gt;&gt;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can fill a C-string </a:t>
            </a:r>
          </a:p>
          <a:p>
            <a:pPr lvl="1" algn="just"/>
            <a:r>
              <a:rPr lang="en-US" altLang="en-US" dirty="0"/>
              <a:t>Whitespace ends reading of data </a:t>
            </a:r>
          </a:p>
          <a:p>
            <a:pPr lvl="1">
              <a:tabLst>
                <a:tab pos="2743200" algn="l"/>
              </a:tabLst>
            </a:pPr>
            <a:r>
              <a:rPr lang="en-US" altLang="en-US" dirty="0"/>
              <a:t>Example:  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2F02F0"/>
                </a:solidFill>
              </a:rPr>
              <a:t>char </a:t>
            </a:r>
            <a:r>
              <a:rPr lang="en-US" altLang="en-US" dirty="0">
                <a:solidFill>
                  <a:srgbClr val="2F02F0"/>
                </a:solidFill>
              </a:rPr>
              <a:t>a[80], b[80];</a:t>
            </a:r>
            <a:br>
              <a:rPr lang="en-US" altLang="en-US" dirty="0">
                <a:solidFill>
                  <a:srgbClr val="2F02F0"/>
                </a:solidFill>
              </a:rPr>
            </a:br>
            <a:r>
              <a:rPr lang="en-US" altLang="en-US" dirty="0">
                <a:solidFill>
                  <a:srgbClr val="2F02F0"/>
                </a:solidFill>
              </a:rPr>
              <a:t>                   </a:t>
            </a:r>
            <a:r>
              <a:rPr lang="en-US" altLang="en-US" dirty="0" smtClean="0">
                <a:solidFill>
                  <a:srgbClr val="2F02F0"/>
                </a:solidFill>
              </a:rPr>
              <a:t>	</a:t>
            </a:r>
            <a:r>
              <a:rPr lang="en-US" altLang="en-US" dirty="0" err="1" smtClean="0">
                <a:solidFill>
                  <a:srgbClr val="2F02F0"/>
                </a:solidFill>
              </a:rPr>
              <a:t>cout</a:t>
            </a:r>
            <a:r>
              <a:rPr lang="en-US" altLang="en-US" dirty="0" smtClean="0">
                <a:solidFill>
                  <a:srgbClr val="2F02F0"/>
                </a:solidFill>
              </a:rPr>
              <a:t> </a:t>
            </a:r>
            <a:r>
              <a:rPr lang="en-US" altLang="en-US" dirty="0">
                <a:solidFill>
                  <a:srgbClr val="2F02F0"/>
                </a:solidFill>
              </a:rPr>
              <a:t>&lt;&lt; "Enter input: " &lt;&lt; </a:t>
            </a:r>
            <a:r>
              <a:rPr lang="en-US" altLang="en-US" dirty="0" err="1">
                <a:solidFill>
                  <a:srgbClr val="2F02F0"/>
                </a:solidFill>
              </a:rPr>
              <a:t>endl</a:t>
            </a:r>
            <a:r>
              <a:rPr lang="en-US" altLang="en-US" dirty="0">
                <a:solidFill>
                  <a:srgbClr val="2F02F0"/>
                </a:solidFill>
              </a:rPr>
              <a:t>;</a:t>
            </a:r>
            <a:br>
              <a:rPr lang="en-US" altLang="en-US" dirty="0">
                <a:solidFill>
                  <a:srgbClr val="2F02F0"/>
                </a:solidFill>
              </a:rPr>
            </a:br>
            <a:r>
              <a:rPr lang="en-US" altLang="en-US" dirty="0">
                <a:solidFill>
                  <a:srgbClr val="2F02F0"/>
                </a:solidFill>
              </a:rPr>
              <a:t>                   </a:t>
            </a:r>
            <a:r>
              <a:rPr lang="en-US" altLang="en-US" dirty="0" smtClean="0">
                <a:solidFill>
                  <a:srgbClr val="2F02F0"/>
                </a:solidFill>
              </a:rPr>
              <a:t>	</a:t>
            </a:r>
            <a:r>
              <a:rPr lang="en-US" altLang="en-US" dirty="0" err="1" smtClean="0">
                <a:solidFill>
                  <a:srgbClr val="2F02F0"/>
                </a:solidFill>
              </a:rPr>
              <a:t>cin</a:t>
            </a:r>
            <a:r>
              <a:rPr lang="en-US" altLang="en-US" dirty="0" smtClean="0">
                <a:solidFill>
                  <a:srgbClr val="2F02F0"/>
                </a:solidFill>
              </a:rPr>
              <a:t> </a:t>
            </a:r>
            <a:r>
              <a:rPr lang="en-US" altLang="en-US" dirty="0">
                <a:solidFill>
                  <a:srgbClr val="2F02F0"/>
                </a:solidFill>
              </a:rPr>
              <a:t>&gt;&gt; a  &gt;&gt; b;</a:t>
            </a:r>
            <a:br>
              <a:rPr lang="en-US" altLang="en-US" dirty="0">
                <a:solidFill>
                  <a:srgbClr val="2F02F0"/>
                </a:solidFill>
              </a:rPr>
            </a:br>
            <a:r>
              <a:rPr lang="en-US" altLang="en-US" dirty="0">
                <a:solidFill>
                  <a:srgbClr val="2F02F0"/>
                </a:solidFill>
              </a:rPr>
              <a:t>                    </a:t>
            </a:r>
            <a:r>
              <a:rPr lang="en-US" altLang="en-US" dirty="0" smtClean="0">
                <a:solidFill>
                  <a:srgbClr val="2F02F0"/>
                </a:solidFill>
              </a:rPr>
              <a:t>	</a:t>
            </a:r>
            <a:r>
              <a:rPr lang="en-US" altLang="en-US" dirty="0" err="1" smtClean="0">
                <a:solidFill>
                  <a:srgbClr val="2F02F0"/>
                </a:solidFill>
              </a:rPr>
              <a:t>cout</a:t>
            </a:r>
            <a:r>
              <a:rPr lang="en-US" altLang="en-US" dirty="0" smtClean="0">
                <a:solidFill>
                  <a:srgbClr val="2F02F0"/>
                </a:solidFill>
              </a:rPr>
              <a:t> </a:t>
            </a:r>
            <a:r>
              <a:rPr lang="en-US" altLang="en-US" dirty="0">
                <a:solidFill>
                  <a:srgbClr val="2F02F0"/>
                </a:solidFill>
              </a:rPr>
              <a:t>&lt;&lt; a &lt;&lt; b &lt;&lt; "End of Output";</a:t>
            </a:r>
            <a:br>
              <a:rPr lang="en-US" altLang="en-US" dirty="0">
                <a:solidFill>
                  <a:srgbClr val="2F02F0"/>
                </a:solidFill>
              </a:rPr>
            </a:br>
            <a:r>
              <a:rPr lang="en-US" altLang="en-US" dirty="0"/>
              <a:t>could produce:</a:t>
            </a:r>
            <a:br>
              <a:rPr lang="en-US" altLang="en-US" dirty="0"/>
            </a:br>
            <a:r>
              <a:rPr lang="en-US" altLang="en-US" dirty="0"/>
              <a:t> 	</a:t>
            </a:r>
            <a:r>
              <a:rPr lang="en-US" altLang="en-US" dirty="0" smtClean="0"/>
              <a:t>Enter </a:t>
            </a:r>
            <a:r>
              <a:rPr lang="en-US" altLang="en-US" dirty="0"/>
              <a:t>input:</a:t>
            </a:r>
            <a:br>
              <a:rPr lang="en-US" altLang="en-US" dirty="0"/>
            </a:br>
            <a:r>
              <a:rPr lang="en-US" altLang="en-US" dirty="0"/>
              <a:t>                  </a:t>
            </a:r>
            <a:r>
              <a:rPr lang="en-US" altLang="en-US" dirty="0" smtClean="0"/>
              <a:t>	Do </a:t>
            </a:r>
            <a:r>
              <a:rPr lang="en-US" altLang="en-US" dirty="0"/>
              <a:t>be do to you!</a:t>
            </a:r>
            <a:br>
              <a:rPr lang="en-US" altLang="en-US" dirty="0"/>
            </a:br>
            <a:r>
              <a:rPr lang="en-US" altLang="en-US" dirty="0"/>
              <a:t>                     </a:t>
            </a:r>
            <a:r>
              <a:rPr lang="en-US" altLang="en-US" dirty="0" smtClean="0"/>
              <a:t>	</a:t>
            </a:r>
            <a:r>
              <a:rPr lang="en-US" altLang="en-US" dirty="0" err="1" smtClean="0"/>
              <a:t>DobeEnd</a:t>
            </a:r>
            <a:r>
              <a:rPr lang="en-US" altLang="en-US" dirty="0" smtClean="0"/>
              <a:t> </a:t>
            </a:r>
            <a:r>
              <a:rPr lang="en-US" altLang="en-US" dirty="0"/>
              <a:t>of Output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3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Reading an Entire Line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Predefined member function </a:t>
            </a:r>
            <a:r>
              <a:rPr lang="en-US" altLang="en-US" sz="2800" dirty="0" err="1">
                <a:solidFill>
                  <a:srgbClr val="2F02F0"/>
                </a:solidFill>
              </a:rPr>
              <a:t>getline</a:t>
            </a:r>
            <a:r>
              <a:rPr lang="en-US" altLang="en-US" sz="2800" dirty="0">
                <a:solidFill>
                  <a:srgbClr val="2F02F0"/>
                </a:solidFill>
              </a:rPr>
              <a:t> </a:t>
            </a:r>
            <a:r>
              <a:rPr lang="en-US" altLang="en-US" sz="2800" dirty="0"/>
              <a:t>can read </a:t>
            </a:r>
            <a:r>
              <a:rPr lang="en-US" altLang="en-US" sz="2800" dirty="0" smtClean="0"/>
              <a:t>an entire </a:t>
            </a:r>
            <a:r>
              <a:rPr lang="en-US" altLang="en-US" sz="2800" dirty="0"/>
              <a:t>line, including spaces</a:t>
            </a:r>
          </a:p>
          <a:p>
            <a:pPr lvl="1" algn="just"/>
            <a:r>
              <a:rPr lang="en-US" altLang="en-US" dirty="0" err="1">
                <a:solidFill>
                  <a:srgbClr val="2F02F0"/>
                </a:solidFill>
              </a:rPr>
              <a:t>getline</a:t>
            </a:r>
            <a:r>
              <a:rPr lang="en-US" altLang="en-US" dirty="0">
                <a:solidFill>
                  <a:srgbClr val="2F02F0"/>
                </a:solidFill>
              </a:rPr>
              <a:t> </a:t>
            </a:r>
            <a:r>
              <a:rPr lang="en-US" altLang="en-US" dirty="0"/>
              <a:t>is a member of all input streams</a:t>
            </a:r>
          </a:p>
          <a:p>
            <a:pPr lvl="1" algn="just"/>
            <a:r>
              <a:rPr lang="en-US" altLang="en-US" dirty="0" err="1">
                <a:solidFill>
                  <a:srgbClr val="2F02F0"/>
                </a:solidFill>
              </a:rPr>
              <a:t>getline</a:t>
            </a:r>
            <a:r>
              <a:rPr lang="en-US" altLang="en-US" dirty="0">
                <a:solidFill>
                  <a:srgbClr val="2F02F0"/>
                </a:solidFill>
              </a:rPr>
              <a:t> </a:t>
            </a:r>
            <a:r>
              <a:rPr lang="en-US" altLang="en-US" dirty="0"/>
              <a:t>has two arguments</a:t>
            </a:r>
          </a:p>
          <a:p>
            <a:pPr lvl="2" algn="just"/>
            <a:r>
              <a:rPr lang="en-US" altLang="en-US" sz="2800" dirty="0"/>
              <a:t>The first is a C-string variable to receive </a:t>
            </a:r>
            <a:r>
              <a:rPr lang="en-US" altLang="en-US" sz="2800" dirty="0" smtClean="0"/>
              <a:t>input</a:t>
            </a:r>
            <a:endParaRPr lang="en-US" altLang="en-US" sz="2800" dirty="0"/>
          </a:p>
          <a:p>
            <a:pPr lvl="2" algn="just"/>
            <a:r>
              <a:rPr lang="en-US" altLang="en-US" sz="2800" dirty="0"/>
              <a:t>The second is an integer, usually the size of </a:t>
            </a:r>
            <a:r>
              <a:rPr lang="en-US" altLang="en-US" sz="2800" dirty="0" smtClean="0"/>
              <a:t>the first argument </a:t>
            </a:r>
            <a:r>
              <a:rPr lang="en-US" altLang="en-US" sz="2800" dirty="0"/>
              <a:t>specifying the maximum number of elements in the first argument </a:t>
            </a:r>
            <a:r>
              <a:rPr lang="en-US" altLang="en-US" sz="2800" dirty="0" err="1">
                <a:solidFill>
                  <a:srgbClr val="2F02F0"/>
                </a:solidFill>
              </a:rPr>
              <a:t>getline</a:t>
            </a:r>
            <a:r>
              <a:rPr lang="en-US" altLang="en-US" sz="2800" dirty="0">
                <a:solidFill>
                  <a:srgbClr val="2F02F0"/>
                </a:solidFill>
              </a:rPr>
              <a:t> </a:t>
            </a:r>
            <a:r>
              <a:rPr lang="en-US" altLang="en-US" sz="2800" dirty="0"/>
              <a:t>is allowed to fill</a:t>
            </a:r>
          </a:p>
        </p:txBody>
      </p:sp>
    </p:spTree>
    <p:extLst>
      <p:ext uri="{BB962C8B-B14F-4D97-AF65-F5344CB8AC3E}">
        <p14:creationId xmlns:p14="http://schemas.microsoft.com/office/powerpoint/2010/main" val="32819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Using </a:t>
            </a:r>
            <a:r>
              <a:rPr lang="en-US" sz="4000" dirty="0" err="1" smtClean="0"/>
              <a:t>getline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The following code is used to read an entire </a:t>
            </a:r>
            <a:r>
              <a:rPr lang="en-US" altLang="en-US" sz="2800" dirty="0" smtClean="0"/>
              <a:t>line </a:t>
            </a:r>
            <a:r>
              <a:rPr lang="en-US" altLang="en-US" sz="2800" dirty="0" smtClean="0">
                <a:solidFill>
                  <a:srgbClr val="008000"/>
                </a:solidFill>
              </a:rPr>
              <a:t>including </a:t>
            </a:r>
            <a:r>
              <a:rPr lang="en-US" altLang="en-US" sz="2800" dirty="0">
                <a:solidFill>
                  <a:srgbClr val="008000"/>
                </a:solidFill>
              </a:rPr>
              <a:t>spaces </a:t>
            </a:r>
            <a:r>
              <a:rPr lang="en-US" altLang="en-US" sz="2800" dirty="0"/>
              <a:t>into a single C-string variable</a:t>
            </a:r>
          </a:p>
          <a:p>
            <a:pPr marL="457200" lvl="1" indent="0">
              <a:buNone/>
              <a:tabLst>
                <a:tab pos="1379538" algn="l"/>
              </a:tabLst>
            </a:pPr>
            <a:r>
              <a:rPr lang="en-US" altLang="en-US" dirty="0"/>
              <a:t> 	</a:t>
            </a:r>
            <a:r>
              <a:rPr lang="en-US" altLang="en-US" dirty="0" smtClean="0">
                <a:solidFill>
                  <a:srgbClr val="2F02F0"/>
                </a:solidFill>
              </a:rPr>
              <a:t>char </a:t>
            </a:r>
            <a:r>
              <a:rPr lang="en-US" altLang="en-US" dirty="0">
                <a:solidFill>
                  <a:srgbClr val="2F02F0"/>
                </a:solidFill>
              </a:rPr>
              <a:t>a[80];</a:t>
            </a:r>
            <a:br>
              <a:rPr lang="en-US" altLang="en-US" dirty="0">
                <a:solidFill>
                  <a:srgbClr val="2F02F0"/>
                </a:solidFill>
              </a:rPr>
            </a:br>
            <a:r>
              <a:rPr lang="en-US" altLang="en-US" dirty="0">
                <a:solidFill>
                  <a:srgbClr val="2F02F0"/>
                </a:solidFill>
              </a:rPr>
              <a:t>	</a:t>
            </a:r>
            <a:r>
              <a:rPr lang="en-US" altLang="en-US" dirty="0" err="1" smtClean="0">
                <a:solidFill>
                  <a:srgbClr val="2F02F0"/>
                </a:solidFill>
              </a:rPr>
              <a:t>cout</a:t>
            </a:r>
            <a:r>
              <a:rPr lang="en-US" altLang="en-US" dirty="0" smtClean="0">
                <a:solidFill>
                  <a:srgbClr val="2F02F0"/>
                </a:solidFill>
              </a:rPr>
              <a:t> </a:t>
            </a:r>
            <a:r>
              <a:rPr lang="en-US" altLang="en-US" dirty="0">
                <a:solidFill>
                  <a:srgbClr val="2F02F0"/>
                </a:solidFill>
              </a:rPr>
              <a:t>&lt;&lt; "Enter input:\n";</a:t>
            </a:r>
            <a:br>
              <a:rPr lang="en-US" altLang="en-US" dirty="0">
                <a:solidFill>
                  <a:srgbClr val="2F02F0"/>
                </a:solidFill>
              </a:rPr>
            </a:br>
            <a:r>
              <a:rPr lang="en-US" altLang="en-US" dirty="0">
                <a:solidFill>
                  <a:srgbClr val="2F02F0"/>
                </a:solidFill>
              </a:rPr>
              <a:t>	</a:t>
            </a:r>
            <a:r>
              <a:rPr lang="en-US" altLang="en-US" dirty="0" err="1" smtClean="0">
                <a:solidFill>
                  <a:srgbClr val="2F02F0"/>
                </a:solidFill>
              </a:rPr>
              <a:t>cin.getline</a:t>
            </a:r>
            <a:r>
              <a:rPr lang="en-US" altLang="en-US" dirty="0" smtClean="0">
                <a:solidFill>
                  <a:srgbClr val="2F02F0"/>
                </a:solidFill>
              </a:rPr>
              <a:t>(a</a:t>
            </a:r>
            <a:r>
              <a:rPr lang="en-US" altLang="en-US" dirty="0">
                <a:solidFill>
                  <a:srgbClr val="2F02F0"/>
                </a:solidFill>
              </a:rPr>
              <a:t>, 80);</a:t>
            </a:r>
            <a:br>
              <a:rPr lang="en-US" altLang="en-US" dirty="0">
                <a:solidFill>
                  <a:srgbClr val="2F02F0"/>
                </a:solidFill>
              </a:rPr>
            </a:br>
            <a:r>
              <a:rPr lang="en-US" altLang="en-US" dirty="0">
                <a:solidFill>
                  <a:srgbClr val="2F02F0"/>
                </a:solidFill>
              </a:rPr>
              <a:t>	</a:t>
            </a:r>
            <a:r>
              <a:rPr lang="en-US" altLang="en-US" dirty="0" err="1" smtClean="0">
                <a:solidFill>
                  <a:srgbClr val="2F02F0"/>
                </a:solidFill>
              </a:rPr>
              <a:t>cout</a:t>
            </a:r>
            <a:r>
              <a:rPr lang="en-US" altLang="en-US" dirty="0" smtClean="0">
                <a:solidFill>
                  <a:srgbClr val="2F02F0"/>
                </a:solidFill>
              </a:rPr>
              <a:t> </a:t>
            </a:r>
            <a:r>
              <a:rPr lang="en-US" altLang="en-US" dirty="0">
                <a:solidFill>
                  <a:srgbClr val="2F02F0"/>
                </a:solidFill>
              </a:rPr>
              <a:t>&lt;&lt; a &lt;&lt; </a:t>
            </a:r>
            <a:r>
              <a:rPr lang="en-US" altLang="en-US" dirty="0" smtClean="0">
                <a:solidFill>
                  <a:srgbClr val="2F02F0"/>
                </a:solidFill>
              </a:rPr>
              <a:t>"End </a:t>
            </a:r>
            <a:r>
              <a:rPr lang="en-US" altLang="en-US" dirty="0">
                <a:solidFill>
                  <a:srgbClr val="2F02F0"/>
                </a:solidFill>
              </a:rPr>
              <a:t>Of Output\n</a:t>
            </a:r>
            <a:r>
              <a:rPr lang="en-US" altLang="en-US" dirty="0" smtClean="0">
                <a:solidFill>
                  <a:srgbClr val="2F02F0"/>
                </a:solidFill>
              </a:rPr>
              <a:t>";</a:t>
            </a:r>
          </a:p>
          <a:p>
            <a:pPr lvl="1">
              <a:tabLst>
                <a:tab pos="1379538" algn="l"/>
              </a:tabLst>
            </a:pPr>
            <a:r>
              <a:rPr lang="en-US" altLang="en-US" dirty="0" smtClean="0"/>
              <a:t>and </a:t>
            </a:r>
            <a:r>
              <a:rPr lang="en-US" altLang="en-US" dirty="0"/>
              <a:t>could produce:</a:t>
            </a:r>
            <a:br>
              <a:rPr lang="en-US" altLang="en-US" dirty="0"/>
            </a:br>
            <a:r>
              <a:rPr lang="en-US" altLang="en-US" dirty="0" smtClean="0"/>
              <a:t>	Enter </a:t>
            </a:r>
            <a:r>
              <a:rPr lang="en-US" altLang="en-US" dirty="0"/>
              <a:t>some input:</a:t>
            </a:r>
            <a:br>
              <a:rPr lang="en-US" altLang="en-US" dirty="0"/>
            </a:br>
            <a:r>
              <a:rPr lang="en-US" altLang="en-US" dirty="0" smtClean="0"/>
              <a:t>	Do </a:t>
            </a:r>
            <a:r>
              <a:rPr lang="en-US" altLang="en-US" dirty="0"/>
              <a:t>be do to you!</a:t>
            </a:r>
            <a:br>
              <a:rPr lang="en-US" altLang="en-US" dirty="0"/>
            </a:br>
            <a:r>
              <a:rPr lang="en-US" altLang="en-US" dirty="0" smtClean="0"/>
              <a:t>	Do </a:t>
            </a:r>
            <a:r>
              <a:rPr lang="en-US" altLang="en-US" dirty="0"/>
              <a:t>be do to </a:t>
            </a:r>
            <a:r>
              <a:rPr lang="en-US" altLang="en-US" dirty="0" err="1"/>
              <a:t>you!End</a:t>
            </a:r>
            <a:r>
              <a:rPr lang="en-US" altLang="en-US" dirty="0"/>
              <a:t> of Output</a:t>
            </a:r>
          </a:p>
        </p:txBody>
      </p:sp>
    </p:spTree>
    <p:extLst>
      <p:ext uri="{BB962C8B-B14F-4D97-AF65-F5344CB8AC3E}">
        <p14:creationId xmlns:p14="http://schemas.microsoft.com/office/powerpoint/2010/main" val="26220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Declaring an Array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en-US" sz="2800" dirty="0"/>
              <a:t>An array, named </a:t>
            </a:r>
            <a:r>
              <a:rPr lang="en-US" altLang="en-US" sz="2800" dirty="0">
                <a:solidFill>
                  <a:srgbClr val="2F02F0"/>
                </a:solidFill>
              </a:rPr>
              <a:t>score</a:t>
            </a:r>
            <a:r>
              <a:rPr lang="en-US" altLang="en-US" sz="2800" dirty="0"/>
              <a:t>, containing five variables</a:t>
            </a:r>
            <a:br>
              <a:rPr lang="en-US" altLang="en-US" sz="2800" dirty="0"/>
            </a:br>
            <a:r>
              <a:rPr lang="en-US" altLang="en-US" sz="2800" dirty="0"/>
              <a:t>of type </a:t>
            </a:r>
            <a:r>
              <a:rPr lang="en-US" altLang="en-US" sz="2800" dirty="0" err="1">
                <a:solidFill>
                  <a:srgbClr val="2F02F0"/>
                </a:solidFill>
              </a:rPr>
              <a:t>int</a:t>
            </a:r>
            <a:r>
              <a:rPr lang="en-US" altLang="en-US" sz="2800" dirty="0"/>
              <a:t> can be declared </a:t>
            </a:r>
            <a:r>
              <a:rPr lang="en-US" altLang="en-US" sz="2800" dirty="0" smtClean="0"/>
              <a:t>as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altLang="en-US" sz="2800" dirty="0" smtClean="0">
                <a:solidFill>
                  <a:srgbClr val="2F02F0"/>
                </a:solidFill>
              </a:rPr>
              <a:t>	</a:t>
            </a:r>
            <a:r>
              <a:rPr lang="en-US" altLang="en-US" sz="2800" dirty="0" err="1" smtClean="0">
                <a:solidFill>
                  <a:srgbClr val="2F02F0"/>
                </a:solidFill>
              </a:rPr>
              <a:t>int</a:t>
            </a:r>
            <a:r>
              <a:rPr lang="en-US" altLang="en-US" sz="2800" dirty="0" smtClean="0">
                <a:solidFill>
                  <a:srgbClr val="2F02F0"/>
                </a:solidFill>
              </a:rPr>
              <a:t> </a:t>
            </a:r>
            <a:r>
              <a:rPr lang="en-US" altLang="en-US" sz="2800" dirty="0">
                <a:solidFill>
                  <a:srgbClr val="2F02F0"/>
                </a:solidFill>
              </a:rPr>
              <a:t>score[ 5 ];</a:t>
            </a:r>
          </a:p>
          <a:p>
            <a:r>
              <a:rPr lang="en-US" altLang="en-US" sz="2800" dirty="0"/>
              <a:t>This is like declaring 5 variables of type </a:t>
            </a:r>
            <a:r>
              <a:rPr lang="en-US" altLang="en-US" sz="2800" dirty="0" err="1" smtClean="0">
                <a:solidFill>
                  <a:srgbClr val="2F02F0"/>
                </a:solidFill>
              </a:rPr>
              <a:t>int</a:t>
            </a:r>
            <a:r>
              <a:rPr lang="en-US" altLang="en-US" sz="2800" dirty="0" smtClean="0"/>
              <a:t>: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altLang="en-US" sz="2800" dirty="0"/>
              <a:t>	</a:t>
            </a:r>
            <a:r>
              <a:rPr lang="en-US" altLang="en-US" sz="2800" dirty="0" smtClean="0">
                <a:solidFill>
                  <a:srgbClr val="2F02F0"/>
                </a:solidFill>
              </a:rPr>
              <a:t>score[0</a:t>
            </a:r>
            <a:r>
              <a:rPr lang="en-US" altLang="en-US" sz="2800" dirty="0">
                <a:solidFill>
                  <a:srgbClr val="2F02F0"/>
                </a:solidFill>
              </a:rPr>
              <a:t>], score[1], … , score[4]</a:t>
            </a:r>
          </a:p>
          <a:p>
            <a:r>
              <a:rPr lang="en-US" altLang="en-US" sz="2800" dirty="0"/>
              <a:t>The value in brackets is called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dirty="0">
                <a:solidFill>
                  <a:srgbClr val="008040"/>
                </a:solidFill>
              </a:rPr>
              <a:t>subscript</a:t>
            </a:r>
          </a:p>
          <a:p>
            <a:pPr lvl="1"/>
            <a:r>
              <a:rPr lang="en-US" altLang="en-US" dirty="0"/>
              <a:t>An </a:t>
            </a:r>
            <a:r>
              <a:rPr lang="en-US" altLang="en-US" dirty="0">
                <a:solidFill>
                  <a:srgbClr val="008040"/>
                </a:solidFill>
              </a:rPr>
              <a:t>index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 smtClean="0"/>
              <a:t>getline</a:t>
            </a:r>
            <a:r>
              <a:rPr lang="en-US" sz="4000" dirty="0" smtClean="0"/>
              <a:t> Wrap Up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800" dirty="0" err="1" smtClean="0">
                <a:solidFill>
                  <a:srgbClr val="2F02F0"/>
                </a:solidFill>
              </a:rPr>
              <a:t>getline</a:t>
            </a:r>
            <a:r>
              <a:rPr lang="en-US" altLang="en-US" sz="2800" dirty="0" smtClean="0">
                <a:solidFill>
                  <a:srgbClr val="2F02F0"/>
                </a:solidFill>
              </a:rPr>
              <a:t> </a:t>
            </a:r>
            <a:r>
              <a:rPr lang="en-US" altLang="en-US" sz="2800" dirty="0"/>
              <a:t>stops reading when the number of </a:t>
            </a:r>
            <a:r>
              <a:rPr lang="en-US" altLang="en-US" sz="2800" dirty="0" smtClean="0"/>
              <a:t>characters</a:t>
            </a:r>
            <a:r>
              <a:rPr lang="en-US" altLang="en-US" sz="2800" dirty="0"/>
              <a:t>, less one, specified in the </a:t>
            </a:r>
            <a:r>
              <a:rPr lang="en-US" altLang="en-US" sz="2800" dirty="0" smtClean="0"/>
              <a:t>second argument </a:t>
            </a:r>
            <a:r>
              <a:rPr lang="en-US" altLang="en-US" sz="2800" dirty="0"/>
              <a:t>have been placed in the </a:t>
            </a:r>
            <a:r>
              <a:rPr lang="en-US" altLang="en-US" sz="2800" dirty="0" smtClean="0"/>
              <a:t>C-string</a:t>
            </a:r>
            <a:endParaRPr lang="en-US" altLang="en-US" sz="2800" dirty="0"/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dirty="0" smtClean="0"/>
              <a:t>One </a:t>
            </a:r>
            <a:r>
              <a:rPr lang="en-US" altLang="en-US" dirty="0"/>
              <a:t>character is reserved for the null character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dirty="0" err="1">
                <a:solidFill>
                  <a:srgbClr val="2F02F0"/>
                </a:solidFill>
              </a:rPr>
              <a:t>getline</a:t>
            </a:r>
            <a:r>
              <a:rPr lang="en-US" altLang="en-US" dirty="0">
                <a:solidFill>
                  <a:srgbClr val="2F02F0"/>
                </a:solidFill>
              </a:rPr>
              <a:t> </a:t>
            </a:r>
            <a:r>
              <a:rPr lang="en-US" altLang="en-US" dirty="0"/>
              <a:t>stops even if the end of the line has not </a:t>
            </a:r>
            <a:r>
              <a:rPr lang="en-US" altLang="en-US" dirty="0" smtClean="0"/>
              <a:t>been </a:t>
            </a:r>
            <a:r>
              <a:rPr lang="en-US" altLang="en-US" dirty="0"/>
              <a:t>reached</a:t>
            </a:r>
          </a:p>
        </p:txBody>
      </p:sp>
    </p:spTree>
    <p:extLst>
      <p:ext uri="{BB962C8B-B14F-4D97-AF65-F5344CB8AC3E}">
        <p14:creationId xmlns:p14="http://schemas.microsoft.com/office/powerpoint/2010/main" val="417083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 smtClean="0"/>
              <a:t>getline</a:t>
            </a:r>
            <a:r>
              <a:rPr lang="en-US" sz="4000" dirty="0" smtClean="0"/>
              <a:t> Syntax for C-Strings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r>
              <a:rPr lang="en-US" altLang="en-US" dirty="0"/>
              <a:t>Syntax for using </a:t>
            </a:r>
            <a:r>
              <a:rPr lang="en-US" altLang="en-US" dirty="0" err="1">
                <a:solidFill>
                  <a:srgbClr val="2F02F0"/>
                </a:solidFill>
              </a:rPr>
              <a:t>getline</a:t>
            </a:r>
            <a:r>
              <a:rPr lang="en-US" altLang="en-US" dirty="0">
                <a:solidFill>
                  <a:srgbClr val="2F02F0"/>
                </a:solidFill>
              </a:rPr>
              <a:t> </a:t>
            </a:r>
            <a:r>
              <a:rPr lang="en-US" altLang="en-US" dirty="0" smtClean="0"/>
              <a:t>is</a:t>
            </a:r>
          </a:p>
          <a:p>
            <a:pPr lvl="1"/>
            <a:endParaRPr lang="en-US" altLang="en-US" dirty="0" smtClean="0"/>
          </a:p>
          <a:p>
            <a:pPr marL="0" indent="0">
              <a:buNone/>
              <a:tabLst>
                <a:tab pos="682625" algn="l"/>
              </a:tabLst>
            </a:pPr>
            <a:r>
              <a:rPr lang="en-US" altLang="en-US" dirty="0">
                <a:solidFill>
                  <a:srgbClr val="2F02F0"/>
                </a:solidFill>
              </a:rPr>
              <a:t>	</a:t>
            </a:r>
            <a:r>
              <a:rPr lang="en-US" altLang="en-US" dirty="0" err="1" smtClean="0">
                <a:solidFill>
                  <a:srgbClr val="2F02F0"/>
                </a:solidFill>
              </a:rPr>
              <a:t>cin.getline</a:t>
            </a:r>
            <a:r>
              <a:rPr lang="en-US" altLang="en-US" dirty="0" smtClean="0">
                <a:solidFill>
                  <a:srgbClr val="2F02F0"/>
                </a:solidFill>
              </a:rPr>
              <a:t>(</a:t>
            </a:r>
            <a:r>
              <a:rPr lang="en-US" altLang="en-US" dirty="0" err="1" smtClean="0">
                <a:solidFill>
                  <a:srgbClr val="2F02F0"/>
                </a:solidFill>
              </a:rPr>
              <a:t>C_String_Var</a:t>
            </a:r>
            <a:r>
              <a:rPr lang="en-US" altLang="en-US" dirty="0">
                <a:solidFill>
                  <a:srgbClr val="2F02F0"/>
                </a:solidFill>
              </a:rPr>
              <a:t>, </a:t>
            </a:r>
            <a:r>
              <a:rPr lang="en-US" altLang="en-US" dirty="0" err="1" smtClean="0">
                <a:solidFill>
                  <a:srgbClr val="2F02F0"/>
                </a:solidFill>
              </a:rPr>
              <a:t>Max_Chars</a:t>
            </a:r>
            <a:r>
              <a:rPr lang="en-US" altLang="en-US" dirty="0" smtClean="0">
                <a:solidFill>
                  <a:srgbClr val="2F02F0"/>
                </a:solidFill>
              </a:rPr>
              <a:t> </a:t>
            </a:r>
            <a:r>
              <a:rPr lang="en-US" altLang="en-US" dirty="0">
                <a:solidFill>
                  <a:srgbClr val="2F02F0"/>
                </a:solidFill>
              </a:rPr>
              <a:t>+ 1);</a:t>
            </a:r>
            <a:br>
              <a:rPr lang="en-US" altLang="en-US" dirty="0">
                <a:solidFill>
                  <a:srgbClr val="2F02F0"/>
                </a:solidFill>
              </a:rPr>
            </a:br>
            <a:endParaRPr lang="en-US" altLang="en-US" dirty="0">
              <a:solidFill>
                <a:srgbClr val="2F02F0"/>
              </a:solidFill>
            </a:endParaRPr>
          </a:p>
          <a:p>
            <a:pPr lvl="1"/>
            <a:r>
              <a:rPr lang="en-US" altLang="en-US" dirty="0" err="1">
                <a:solidFill>
                  <a:srgbClr val="2F02F0"/>
                </a:solidFill>
              </a:rPr>
              <a:t>cin</a:t>
            </a:r>
            <a:r>
              <a:rPr lang="en-US" altLang="en-US" dirty="0">
                <a:solidFill>
                  <a:srgbClr val="2F02F0"/>
                </a:solidFill>
              </a:rPr>
              <a:t> </a:t>
            </a:r>
            <a:r>
              <a:rPr lang="en-US" altLang="en-US" dirty="0"/>
              <a:t>can be replaced by any input stream</a:t>
            </a:r>
          </a:p>
          <a:p>
            <a:pPr lvl="1" algn="just"/>
            <a:r>
              <a:rPr lang="en-US" altLang="en-US" dirty="0" err="1" smtClean="0">
                <a:solidFill>
                  <a:srgbClr val="2F02F0"/>
                </a:solidFill>
              </a:rPr>
              <a:t>Max_Chars</a:t>
            </a:r>
            <a:r>
              <a:rPr lang="en-US" altLang="en-US" dirty="0" smtClean="0">
                <a:solidFill>
                  <a:srgbClr val="2F02F0"/>
                </a:solidFill>
              </a:rPr>
              <a:t> </a:t>
            </a:r>
            <a:r>
              <a:rPr lang="en-US" altLang="en-US" dirty="0">
                <a:solidFill>
                  <a:srgbClr val="2F02F0"/>
                </a:solidFill>
              </a:rPr>
              <a:t>+ 1 </a:t>
            </a:r>
            <a:r>
              <a:rPr lang="en-US" altLang="en-US" dirty="0"/>
              <a:t>reserves one element for the null character</a:t>
            </a:r>
          </a:p>
        </p:txBody>
      </p:sp>
    </p:spTree>
    <p:extLst>
      <p:ext uri="{BB962C8B-B14F-4D97-AF65-F5344CB8AC3E}">
        <p14:creationId xmlns:p14="http://schemas.microsoft.com/office/powerpoint/2010/main" val="13594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C-String to Numbers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"1234" is a string of characters</a:t>
            </a:r>
          </a:p>
          <a:p>
            <a:pPr algn="just"/>
            <a:r>
              <a:rPr lang="en-US" altLang="en-US" sz="2800" dirty="0"/>
              <a:t>1234 is a number</a:t>
            </a:r>
          </a:p>
          <a:p>
            <a:pPr algn="just"/>
            <a:r>
              <a:rPr lang="en-US" altLang="en-US" sz="2800" dirty="0"/>
              <a:t>When doing numeric input, it is useful to read </a:t>
            </a:r>
            <a:r>
              <a:rPr lang="en-US" altLang="en-US" sz="2800" dirty="0" smtClean="0"/>
              <a:t>input </a:t>
            </a:r>
            <a:r>
              <a:rPr lang="en-US" altLang="en-US" sz="2800" dirty="0"/>
              <a:t>as a string of characters, then convert </a:t>
            </a:r>
            <a:r>
              <a:rPr lang="en-US" altLang="en-US" sz="2800" dirty="0" smtClean="0"/>
              <a:t>the C-string </a:t>
            </a:r>
            <a:r>
              <a:rPr lang="en-US" altLang="en-US" sz="2800" dirty="0"/>
              <a:t>to a number</a:t>
            </a:r>
          </a:p>
          <a:p>
            <a:pPr lvl="1" algn="just"/>
            <a:r>
              <a:rPr lang="en-US" altLang="en-US" dirty="0"/>
              <a:t>Reading money may involve a dollar sign </a:t>
            </a:r>
          </a:p>
          <a:p>
            <a:pPr lvl="1" algn="just"/>
            <a:r>
              <a:rPr lang="en-US" altLang="en-US" dirty="0"/>
              <a:t>Reading percentages may involve a percent sign</a:t>
            </a:r>
          </a:p>
        </p:txBody>
      </p:sp>
    </p:spTree>
    <p:extLst>
      <p:ext uri="{BB962C8B-B14F-4D97-AF65-F5344CB8AC3E}">
        <p14:creationId xmlns:p14="http://schemas.microsoft.com/office/powerpoint/2010/main" val="7046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C-String to Integers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To read an integer as characters</a:t>
            </a:r>
          </a:p>
          <a:p>
            <a:pPr lvl="1"/>
            <a:r>
              <a:rPr lang="en-US" altLang="en-US" dirty="0"/>
              <a:t>Read input as characters into a C-string, removing unwanted characters</a:t>
            </a:r>
          </a:p>
          <a:p>
            <a:pPr lvl="1"/>
            <a:r>
              <a:rPr lang="en-US" altLang="en-US" dirty="0"/>
              <a:t>Use the predefined function </a:t>
            </a:r>
            <a:r>
              <a:rPr lang="en-US" altLang="en-US" dirty="0" err="1">
                <a:solidFill>
                  <a:srgbClr val="2F02F0"/>
                </a:solidFill>
              </a:rPr>
              <a:t>atoi</a:t>
            </a:r>
            <a:r>
              <a:rPr lang="en-US" altLang="en-US" dirty="0">
                <a:solidFill>
                  <a:srgbClr val="2F02F0"/>
                </a:solidFill>
              </a:rPr>
              <a:t> </a:t>
            </a:r>
            <a:r>
              <a:rPr lang="en-US" altLang="en-US" dirty="0"/>
              <a:t>to convert the </a:t>
            </a:r>
            <a:r>
              <a:rPr lang="en-US" altLang="en-US" dirty="0" smtClean="0"/>
              <a:t>C-string </a:t>
            </a:r>
            <a:r>
              <a:rPr lang="en-US" altLang="en-US" dirty="0"/>
              <a:t>to an </a:t>
            </a:r>
            <a:r>
              <a:rPr lang="en-US" altLang="en-US" dirty="0" err="1">
                <a:solidFill>
                  <a:srgbClr val="2F02F0"/>
                </a:solidFill>
              </a:rPr>
              <a:t>int</a:t>
            </a:r>
            <a:r>
              <a:rPr lang="en-US" altLang="en-US" dirty="0">
                <a:solidFill>
                  <a:srgbClr val="2F02F0"/>
                </a:solidFill>
              </a:rPr>
              <a:t> </a:t>
            </a:r>
            <a:r>
              <a:rPr lang="en-US" altLang="en-US" dirty="0" smtClean="0"/>
              <a:t>value</a:t>
            </a:r>
            <a:endParaRPr lang="en-US" altLang="en-US" dirty="0"/>
          </a:p>
          <a:p>
            <a:pPr lvl="2"/>
            <a:r>
              <a:rPr lang="en-US" altLang="en-US" sz="2800" dirty="0" smtClean="0"/>
              <a:t>Example:</a:t>
            </a:r>
          </a:p>
          <a:p>
            <a:pPr marL="1371600" lvl="3" indent="0">
              <a:buNone/>
            </a:pPr>
            <a:r>
              <a:rPr lang="en-US" altLang="en-US" sz="2800" dirty="0" err="1" smtClean="0">
                <a:solidFill>
                  <a:srgbClr val="2F02F0"/>
                </a:solidFill>
              </a:rPr>
              <a:t>atoi</a:t>
            </a:r>
            <a:r>
              <a:rPr lang="en-US" altLang="en-US" sz="2800" dirty="0">
                <a:solidFill>
                  <a:srgbClr val="2F02F0"/>
                </a:solidFill>
              </a:rPr>
              <a:t>("1234")</a:t>
            </a:r>
            <a:r>
              <a:rPr lang="en-US" altLang="en-US" sz="2800" dirty="0"/>
              <a:t>  returns the integer </a:t>
            </a:r>
            <a:r>
              <a:rPr lang="en-US" altLang="en-US" sz="2800" dirty="0" smtClean="0"/>
              <a:t>1234</a:t>
            </a:r>
          </a:p>
          <a:p>
            <a:pPr marL="1371600" lvl="3" indent="0">
              <a:buNone/>
            </a:pPr>
            <a:r>
              <a:rPr lang="en-US" altLang="en-US" sz="2800" dirty="0" err="1" smtClean="0">
                <a:solidFill>
                  <a:srgbClr val="2F02F0"/>
                </a:solidFill>
              </a:rPr>
              <a:t>atoi</a:t>
            </a:r>
            <a:r>
              <a:rPr lang="en-US" altLang="en-US" sz="2800" dirty="0">
                <a:solidFill>
                  <a:srgbClr val="2F02F0"/>
                </a:solidFill>
              </a:rPr>
              <a:t>("#123")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 returns </a:t>
            </a:r>
            <a:r>
              <a:rPr lang="en-US" altLang="en-US" sz="2800" dirty="0"/>
              <a:t>0 because # is </a:t>
            </a:r>
            <a:r>
              <a:rPr lang="en-US" altLang="en-US" sz="2800" dirty="0" smtClean="0"/>
              <a:t>not a </a:t>
            </a:r>
            <a:r>
              <a:rPr lang="en-US" altLang="en-US" sz="2800" dirty="0"/>
              <a:t>digit</a:t>
            </a:r>
          </a:p>
        </p:txBody>
      </p:sp>
    </p:spTree>
    <p:extLst>
      <p:ext uri="{BB962C8B-B14F-4D97-AF65-F5344CB8AC3E}">
        <p14:creationId xmlns:p14="http://schemas.microsoft.com/office/powerpoint/2010/main" val="28762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C-String to long/double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 smtClean="0"/>
              <a:t>Larger </a:t>
            </a:r>
            <a:r>
              <a:rPr lang="en-US" altLang="en-US" sz="2800" dirty="0"/>
              <a:t>integers can be converted using the </a:t>
            </a:r>
            <a:r>
              <a:rPr lang="en-US" altLang="en-US" sz="2800" dirty="0" smtClean="0"/>
              <a:t>pre-defined function </a:t>
            </a:r>
            <a:r>
              <a:rPr lang="en-US" altLang="en-US" sz="2800" dirty="0" err="1" smtClean="0">
                <a:solidFill>
                  <a:srgbClr val="2F02F0"/>
                </a:solidFill>
              </a:rPr>
              <a:t>atol</a:t>
            </a:r>
            <a:endParaRPr lang="en-US" altLang="en-US" sz="2800" dirty="0">
              <a:solidFill>
                <a:srgbClr val="2F02F0"/>
              </a:solidFill>
            </a:endParaRPr>
          </a:p>
          <a:p>
            <a:pPr lvl="1"/>
            <a:r>
              <a:rPr lang="en-US" altLang="en-US" dirty="0" err="1">
                <a:solidFill>
                  <a:srgbClr val="2F02F0"/>
                </a:solidFill>
              </a:rPr>
              <a:t>atol</a:t>
            </a:r>
            <a:r>
              <a:rPr lang="en-US" altLang="en-US" dirty="0">
                <a:solidFill>
                  <a:srgbClr val="2F02F0"/>
                </a:solidFill>
              </a:rPr>
              <a:t> </a:t>
            </a:r>
            <a:r>
              <a:rPr lang="en-US" altLang="en-US" dirty="0"/>
              <a:t>returns a value of type </a:t>
            </a:r>
            <a:r>
              <a:rPr lang="en-US" altLang="en-US" dirty="0" smtClean="0">
                <a:solidFill>
                  <a:srgbClr val="2F02F0"/>
                </a:solidFill>
              </a:rPr>
              <a:t>long</a:t>
            </a:r>
            <a:endParaRPr lang="en-US" altLang="en-US" dirty="0">
              <a:solidFill>
                <a:srgbClr val="2F02F0"/>
              </a:solidFill>
            </a:endParaRPr>
          </a:p>
          <a:p>
            <a:pPr algn="just"/>
            <a:r>
              <a:rPr lang="en-US" altLang="en-US" sz="2800" dirty="0"/>
              <a:t>C-strings can be converted to type </a:t>
            </a:r>
            <a:r>
              <a:rPr lang="en-US" altLang="en-US" sz="2800" dirty="0">
                <a:solidFill>
                  <a:srgbClr val="2F02F0"/>
                </a:solidFill>
              </a:rPr>
              <a:t>double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using the </a:t>
            </a:r>
            <a:r>
              <a:rPr lang="en-US" altLang="en-US" sz="2800" dirty="0"/>
              <a:t>predefined function </a:t>
            </a:r>
            <a:r>
              <a:rPr lang="en-US" altLang="en-US" sz="2800" dirty="0" err="1">
                <a:solidFill>
                  <a:srgbClr val="2F02F0"/>
                </a:solidFill>
              </a:rPr>
              <a:t>atof</a:t>
            </a:r>
            <a:endParaRPr lang="en-US" altLang="en-US" sz="2800" dirty="0">
              <a:solidFill>
                <a:srgbClr val="2F02F0"/>
              </a:solidFill>
            </a:endParaRPr>
          </a:p>
          <a:p>
            <a:r>
              <a:rPr lang="en-US" altLang="en-US" sz="2800" dirty="0" err="1">
                <a:solidFill>
                  <a:srgbClr val="2F02F0"/>
                </a:solidFill>
              </a:rPr>
              <a:t>atof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returns </a:t>
            </a:r>
            <a:r>
              <a:rPr lang="en-US" altLang="en-US" sz="2800" dirty="0"/>
              <a:t>a value of type </a:t>
            </a:r>
            <a:r>
              <a:rPr lang="en-US" altLang="en-US" sz="2800" dirty="0">
                <a:solidFill>
                  <a:srgbClr val="2F02F0"/>
                </a:solidFill>
              </a:rPr>
              <a:t>double</a:t>
            </a:r>
          </a:p>
          <a:p>
            <a:pPr lvl="1"/>
            <a:r>
              <a:rPr lang="en-US" altLang="en-US" dirty="0" smtClean="0"/>
              <a:t>Example:</a:t>
            </a:r>
          </a:p>
          <a:p>
            <a:pPr marL="914400" lvl="2" indent="0">
              <a:buNone/>
            </a:pPr>
            <a:r>
              <a:rPr lang="en-US" altLang="en-US" sz="2800" dirty="0" err="1" smtClean="0">
                <a:solidFill>
                  <a:srgbClr val="2F02F0"/>
                </a:solidFill>
              </a:rPr>
              <a:t>atof</a:t>
            </a:r>
            <a:r>
              <a:rPr lang="en-US" altLang="en-US" sz="2800" dirty="0">
                <a:solidFill>
                  <a:srgbClr val="2F02F0"/>
                </a:solidFill>
              </a:rPr>
              <a:t>("9.99")</a:t>
            </a:r>
            <a:r>
              <a:rPr lang="en-US" altLang="en-US" sz="2800" dirty="0"/>
              <a:t>  </a:t>
            </a:r>
            <a:r>
              <a:rPr lang="en-US" altLang="en-US" sz="2800" dirty="0" smtClean="0"/>
              <a:t>  returns 9.99</a:t>
            </a:r>
          </a:p>
          <a:p>
            <a:pPr marL="914400" lvl="2" indent="0">
              <a:buNone/>
            </a:pPr>
            <a:r>
              <a:rPr lang="en-US" altLang="en-US" sz="2800" dirty="0" err="1" smtClean="0">
                <a:solidFill>
                  <a:srgbClr val="2F02F0"/>
                </a:solidFill>
              </a:rPr>
              <a:t>atof</a:t>
            </a:r>
            <a:r>
              <a:rPr lang="en-US" altLang="en-US" sz="2800" dirty="0">
                <a:solidFill>
                  <a:srgbClr val="2F02F0"/>
                </a:solidFill>
              </a:rPr>
              <a:t>("$9.99</a:t>
            </a:r>
            <a:r>
              <a:rPr lang="en-US" altLang="en-US" sz="2800" dirty="0" smtClean="0">
                <a:solidFill>
                  <a:srgbClr val="2F02F0"/>
                </a:solidFill>
              </a:rPr>
              <a:t>")</a:t>
            </a:r>
            <a:r>
              <a:rPr lang="en-US" altLang="en-US" sz="2800" dirty="0" smtClean="0"/>
              <a:t>  returns </a:t>
            </a:r>
            <a:r>
              <a:rPr lang="en-US" altLang="en-US" sz="2800" dirty="0"/>
              <a:t>0.0 because </a:t>
            </a:r>
            <a:r>
              <a:rPr lang="en-US" altLang="en-US" sz="2800" dirty="0" smtClean="0"/>
              <a:t>$ </a:t>
            </a:r>
            <a:r>
              <a:rPr lang="en-US" altLang="en-US" sz="2800" dirty="0"/>
              <a:t>is not a </a:t>
            </a:r>
            <a:r>
              <a:rPr lang="en-US" altLang="en-US" sz="2800" dirty="0" smtClean="0"/>
              <a:t>digit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5854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Library </a:t>
            </a:r>
            <a:r>
              <a:rPr lang="en-US" sz="4000" dirty="0" err="1" smtClean="0"/>
              <a:t>cstdlib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The conversion functions </a:t>
            </a:r>
            <a:br>
              <a:rPr lang="en-US" altLang="en-US" sz="2800" dirty="0"/>
            </a:br>
            <a:r>
              <a:rPr lang="en-US" altLang="en-US" sz="2800" dirty="0"/>
              <a:t> 				</a:t>
            </a:r>
            <a:r>
              <a:rPr lang="en-US" altLang="en-US" sz="2800" dirty="0" err="1">
                <a:solidFill>
                  <a:srgbClr val="2F02F0"/>
                </a:solidFill>
              </a:rPr>
              <a:t>atoi</a:t>
            </a:r>
            <a:r>
              <a:rPr lang="en-US" altLang="en-US" sz="2800" dirty="0">
                <a:solidFill>
                  <a:srgbClr val="2F02F0"/>
                </a:solidFill>
              </a:rPr>
              <a:t/>
            </a:r>
            <a:br>
              <a:rPr lang="en-US" altLang="en-US" sz="2800" dirty="0">
                <a:solidFill>
                  <a:srgbClr val="2F02F0"/>
                </a:solidFill>
              </a:rPr>
            </a:br>
            <a:r>
              <a:rPr lang="en-US" altLang="en-US" sz="2800" dirty="0">
                <a:solidFill>
                  <a:srgbClr val="2F02F0"/>
                </a:solidFill>
              </a:rPr>
              <a:t> 				</a:t>
            </a:r>
            <a:r>
              <a:rPr lang="en-US" altLang="en-US" sz="2800" dirty="0" err="1">
                <a:solidFill>
                  <a:srgbClr val="2F02F0"/>
                </a:solidFill>
              </a:rPr>
              <a:t>atol</a:t>
            </a:r>
            <a:r>
              <a:rPr lang="en-US" altLang="en-US" sz="2800" dirty="0">
                <a:solidFill>
                  <a:srgbClr val="2F02F0"/>
                </a:solidFill>
              </a:rPr>
              <a:t/>
            </a:r>
            <a:br>
              <a:rPr lang="en-US" altLang="en-US" sz="2800" dirty="0">
                <a:solidFill>
                  <a:srgbClr val="2F02F0"/>
                </a:solidFill>
              </a:rPr>
            </a:br>
            <a:r>
              <a:rPr lang="en-US" altLang="en-US" sz="2800" dirty="0">
                <a:solidFill>
                  <a:srgbClr val="2F02F0"/>
                </a:solidFill>
              </a:rPr>
              <a:t>				</a:t>
            </a:r>
            <a:r>
              <a:rPr lang="en-US" altLang="en-US" sz="2800" dirty="0" err="1">
                <a:solidFill>
                  <a:srgbClr val="2F02F0"/>
                </a:solidFill>
              </a:rPr>
              <a:t>atof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>are found in the library </a:t>
            </a:r>
            <a:r>
              <a:rPr lang="en-US" altLang="en-US" sz="2800" dirty="0" err="1">
                <a:solidFill>
                  <a:srgbClr val="2F02F0"/>
                </a:solidFill>
              </a:rPr>
              <a:t>cstdlib</a:t>
            </a:r>
            <a:endParaRPr lang="en-US" altLang="en-US" sz="2800" dirty="0">
              <a:solidFill>
                <a:srgbClr val="2F02F0"/>
              </a:solidFill>
            </a:endParaRPr>
          </a:p>
          <a:p>
            <a:r>
              <a:rPr lang="en-US" altLang="en-US" sz="2800" dirty="0"/>
              <a:t>To use the functions use the include directive</a:t>
            </a:r>
            <a:br>
              <a:rPr lang="en-US" altLang="en-US" sz="2800" dirty="0"/>
            </a:b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>
                <a:solidFill>
                  <a:srgbClr val="2F02F0"/>
                </a:solidFill>
              </a:rPr>
              <a:t>                    #include &lt;</a:t>
            </a:r>
            <a:r>
              <a:rPr lang="en-US" altLang="en-US" sz="2800" dirty="0" err="1">
                <a:solidFill>
                  <a:srgbClr val="2F02F0"/>
                </a:solidFill>
              </a:rPr>
              <a:t>cstdlib</a:t>
            </a:r>
            <a:r>
              <a:rPr lang="en-US" altLang="en-US" sz="2800" dirty="0">
                <a:solidFill>
                  <a:srgbClr val="2F02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628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ourier New"/>
                <a:cs typeface="Courier New"/>
              </a:rPr>
              <a:t>Chapter 5</a:t>
            </a:r>
            <a:endParaRPr lang="en-US" sz="4000" dirty="0">
              <a:latin typeface="Courier New"/>
              <a:cs typeface="Courier New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5.11-5.12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19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cs typeface="Courier New"/>
              </a:rPr>
              <a:t>	C-String Functions</a:t>
            </a:r>
            <a:endParaRPr lang="en-US" sz="3200" dirty="0">
              <a:cs typeface="Courier New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5486" y="1504157"/>
            <a:ext cx="1831854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46250"/>
            <a:ext cx="832485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54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	C-String Functions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5486" y="1504157"/>
            <a:ext cx="1831854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42" y="1656557"/>
            <a:ext cx="7110412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1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C-String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functions covered in Chapter 3.11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0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The Array Variables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The variables making up the array are referred to </a:t>
            </a:r>
            <a:r>
              <a:rPr lang="en-US" altLang="en-US" sz="2800" dirty="0" smtClean="0"/>
              <a:t>as</a:t>
            </a:r>
            <a:endParaRPr lang="en-US" altLang="en-US" sz="2800" dirty="0"/>
          </a:p>
          <a:p>
            <a:pPr lvl="1" algn="just"/>
            <a:r>
              <a:rPr lang="en-US" altLang="en-US" dirty="0"/>
              <a:t>Indexed variables</a:t>
            </a:r>
          </a:p>
          <a:p>
            <a:pPr lvl="1" algn="just"/>
            <a:r>
              <a:rPr lang="en-US" altLang="en-US" dirty="0"/>
              <a:t>Subscripted variables</a:t>
            </a:r>
          </a:p>
          <a:p>
            <a:pPr lvl="1" algn="just"/>
            <a:r>
              <a:rPr lang="en-US" altLang="en-US" dirty="0"/>
              <a:t>Elements of the array</a:t>
            </a:r>
          </a:p>
          <a:p>
            <a:pPr algn="just"/>
            <a:r>
              <a:rPr lang="en-US" altLang="en-US" sz="2800" dirty="0"/>
              <a:t>The number of indexed variables in an array is</a:t>
            </a:r>
            <a:br>
              <a:rPr lang="en-US" altLang="en-US" sz="2800" dirty="0"/>
            </a:br>
            <a:r>
              <a:rPr lang="en-US" altLang="en-US" sz="2800" dirty="0"/>
              <a:t>the declared size, or size,  of the array</a:t>
            </a:r>
          </a:p>
          <a:p>
            <a:pPr lvl="1" algn="just"/>
            <a:r>
              <a:rPr lang="en-US" altLang="en-US" dirty="0"/>
              <a:t>The largest index is </a:t>
            </a:r>
            <a:r>
              <a:rPr lang="en-US" altLang="en-US" dirty="0">
                <a:solidFill>
                  <a:srgbClr val="008040"/>
                </a:solidFill>
              </a:rPr>
              <a:t>one less than the size</a:t>
            </a:r>
          </a:p>
          <a:p>
            <a:pPr lvl="1" algn="just"/>
            <a:r>
              <a:rPr lang="en-US" altLang="en-US" dirty="0"/>
              <a:t>The first index value is </a:t>
            </a:r>
            <a:r>
              <a:rPr lang="en-US" altLang="en-US" dirty="0">
                <a:solidFill>
                  <a:srgbClr val="008040"/>
                </a:solidFill>
              </a:rPr>
              <a:t>zero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ourier New"/>
                <a:cs typeface="Courier New"/>
              </a:rPr>
              <a:t>Chapter 5</a:t>
            </a:r>
            <a:endParaRPr lang="en-US" sz="4000" dirty="0">
              <a:latin typeface="Courier New"/>
              <a:cs typeface="Courier New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5.13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03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Arrays and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C-Strings are basically arrays of strings</a:t>
            </a:r>
          </a:p>
          <a:p>
            <a:r>
              <a:rPr lang="en-US" dirty="0" smtClean="0"/>
              <a:t>A 2-D array of characters gives us an array of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5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Array Variable Types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An array can have indexed variables of any </a:t>
            </a:r>
            <a:r>
              <a:rPr lang="en-US" altLang="en-US" sz="2800" dirty="0" smtClean="0"/>
              <a:t>type</a:t>
            </a:r>
            <a:endParaRPr lang="en-US" altLang="en-US" sz="2800" dirty="0"/>
          </a:p>
          <a:p>
            <a:pPr algn="just"/>
            <a:r>
              <a:rPr lang="en-US" altLang="en-US" sz="2800" dirty="0"/>
              <a:t>All indexed variables in an array are of the</a:t>
            </a:r>
            <a:br>
              <a:rPr lang="en-US" altLang="en-US" sz="2800" dirty="0"/>
            </a:br>
            <a:r>
              <a:rPr lang="en-US" altLang="en-US" sz="2800" dirty="0"/>
              <a:t>same type</a:t>
            </a:r>
          </a:p>
          <a:p>
            <a:pPr lvl="1" algn="just"/>
            <a:r>
              <a:rPr lang="en-US" altLang="en-US" dirty="0"/>
              <a:t>This is the </a:t>
            </a:r>
            <a:r>
              <a:rPr lang="en-US" altLang="en-US" dirty="0">
                <a:solidFill>
                  <a:srgbClr val="008040"/>
                </a:solidFill>
              </a:rPr>
              <a:t>base type </a:t>
            </a:r>
            <a:r>
              <a:rPr lang="en-US" altLang="en-US" dirty="0"/>
              <a:t>of the </a:t>
            </a:r>
            <a:r>
              <a:rPr lang="en-US" altLang="en-US" dirty="0" smtClean="0"/>
              <a:t>array</a:t>
            </a:r>
            <a:endParaRPr lang="en-US" altLang="en-US" dirty="0"/>
          </a:p>
          <a:p>
            <a:pPr algn="just"/>
            <a:r>
              <a:rPr lang="en-US" altLang="en-US" sz="2800" dirty="0"/>
              <a:t>An indexed variable can be used </a:t>
            </a:r>
            <a:r>
              <a:rPr lang="en-US" altLang="en-US" sz="2800" dirty="0">
                <a:solidFill>
                  <a:srgbClr val="008040"/>
                </a:solidFill>
              </a:rPr>
              <a:t>anywhere</a:t>
            </a:r>
            <a:r>
              <a:rPr lang="en-US" altLang="en-US" sz="2800" dirty="0"/>
              <a:t> an </a:t>
            </a:r>
            <a:br>
              <a:rPr lang="en-US" altLang="en-US" sz="2800" dirty="0"/>
            </a:br>
            <a:r>
              <a:rPr lang="en-US" altLang="en-US" sz="2800" dirty="0"/>
              <a:t>ordinary variable of the base type is </a:t>
            </a:r>
            <a:r>
              <a:rPr lang="en-US" altLang="en-US" sz="2800" dirty="0" smtClean="0"/>
              <a:t>used</a:t>
            </a:r>
          </a:p>
          <a:p>
            <a:pPr marL="0" indent="0" algn="just">
              <a:buNone/>
            </a:pPr>
            <a:endParaRPr lang="en-US" altLang="en-US" sz="2800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Using [ ] With Arrays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In an array declaration, </a:t>
            </a:r>
            <a:r>
              <a:rPr lang="en-US" altLang="en-US" sz="2800" dirty="0" smtClean="0"/>
              <a:t>the </a:t>
            </a:r>
            <a:r>
              <a:rPr lang="en-US" altLang="en-US" sz="2800" dirty="0" smtClean="0">
                <a:solidFill>
                  <a:srgbClr val="2F02F0"/>
                </a:solidFill>
              </a:rPr>
              <a:t>[ ]</a:t>
            </a:r>
            <a:r>
              <a:rPr lang="en-US" altLang="en-US" sz="2800" dirty="0"/>
              <a:t>'s enclose the size</a:t>
            </a:r>
            <a:br>
              <a:rPr lang="en-US" altLang="en-US" sz="2800" dirty="0"/>
            </a:br>
            <a:r>
              <a:rPr lang="en-US" altLang="en-US" sz="2800" dirty="0"/>
              <a:t>of the array such as this array of 5 integers</a:t>
            </a:r>
            <a:r>
              <a:rPr lang="en-US" altLang="en-US" sz="2800" dirty="0" smtClean="0"/>
              <a:t>:</a:t>
            </a:r>
          </a:p>
          <a:p>
            <a:pPr marL="0" indent="0" algn="just">
              <a:buNone/>
              <a:tabLst>
                <a:tab pos="914400" algn="l"/>
              </a:tabLst>
            </a:pPr>
            <a:r>
              <a:rPr lang="en-US" altLang="en-US" sz="2800" dirty="0"/>
              <a:t>	</a:t>
            </a:r>
            <a:r>
              <a:rPr lang="en-US" altLang="en-US" sz="2800" dirty="0" err="1" smtClean="0">
                <a:solidFill>
                  <a:srgbClr val="2F02F0"/>
                </a:solidFill>
              </a:rPr>
              <a:t>int</a:t>
            </a:r>
            <a:r>
              <a:rPr lang="en-US" altLang="en-US" sz="2800" dirty="0" smtClean="0">
                <a:solidFill>
                  <a:srgbClr val="2F02F0"/>
                </a:solidFill>
              </a:rPr>
              <a:t> </a:t>
            </a:r>
            <a:r>
              <a:rPr lang="en-US" altLang="en-US" sz="2800" dirty="0">
                <a:solidFill>
                  <a:srgbClr val="2F02F0"/>
                </a:solidFill>
              </a:rPr>
              <a:t>score [5];</a:t>
            </a:r>
          </a:p>
          <a:p>
            <a:pPr algn="just"/>
            <a:r>
              <a:rPr lang="en-US" altLang="en-US" sz="2800" dirty="0"/>
              <a:t>When referring to one of the indexed variables,</a:t>
            </a:r>
            <a:br>
              <a:rPr lang="en-US" altLang="en-US" sz="2800" dirty="0"/>
            </a:br>
            <a:r>
              <a:rPr lang="en-US" altLang="en-US" sz="2800" dirty="0"/>
              <a:t>the </a:t>
            </a:r>
            <a:r>
              <a:rPr lang="en-US" altLang="en-US" sz="2800" dirty="0">
                <a:solidFill>
                  <a:srgbClr val="2F02F0"/>
                </a:solidFill>
              </a:rPr>
              <a:t>[ ]</a:t>
            </a:r>
            <a:r>
              <a:rPr lang="en-US" altLang="en-US" sz="2800" dirty="0"/>
              <a:t>'s enclose a number identifying one of </a:t>
            </a:r>
            <a:br>
              <a:rPr lang="en-US" altLang="en-US" sz="2800" dirty="0"/>
            </a:br>
            <a:r>
              <a:rPr lang="en-US" altLang="en-US" sz="2800" dirty="0"/>
              <a:t>the indexed variables</a:t>
            </a:r>
          </a:p>
          <a:p>
            <a:pPr lvl="1" algn="just"/>
            <a:r>
              <a:rPr lang="en-US" altLang="en-US" dirty="0">
                <a:solidFill>
                  <a:srgbClr val="2F02F0"/>
                </a:solidFill>
              </a:rPr>
              <a:t>score[3]</a:t>
            </a:r>
            <a:r>
              <a:rPr lang="en-US" altLang="en-US" dirty="0"/>
              <a:t> is one of the indexed variables</a:t>
            </a:r>
          </a:p>
          <a:p>
            <a:pPr lvl="1" algn="just"/>
            <a:r>
              <a:rPr lang="en-US" altLang="en-US" dirty="0"/>
              <a:t>The value in the </a:t>
            </a:r>
            <a:r>
              <a:rPr lang="en-US" altLang="en-US" dirty="0">
                <a:solidFill>
                  <a:srgbClr val="2F02F0"/>
                </a:solidFill>
              </a:rPr>
              <a:t>[ ]</a:t>
            </a:r>
            <a:r>
              <a:rPr lang="en-US" altLang="en-US" dirty="0"/>
              <a:t>'s can be any expression that evaluates to one of the </a:t>
            </a:r>
            <a:r>
              <a:rPr lang="en-US" altLang="en-US" dirty="0" smtClean="0"/>
              <a:t>integers 0 </a:t>
            </a:r>
            <a:r>
              <a:rPr lang="en-US" altLang="en-US" dirty="0"/>
              <a:t>to (size -1)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2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	Assigning values to an array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array element is equivalent to a variable of the same data type</a:t>
            </a:r>
          </a:p>
          <a:p>
            <a:r>
              <a:rPr lang="en-US" dirty="0" smtClean="0"/>
              <a:t>You can assign any data of an appropriate type  to an array element</a:t>
            </a:r>
          </a:p>
          <a:p>
            <a:r>
              <a:rPr lang="en-US" dirty="0" smtClean="0"/>
              <a:t>For example,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70C0"/>
                </a:solidFill>
              </a:rPr>
              <a:t>i</a:t>
            </a:r>
            <a:r>
              <a:rPr lang="en-US" sz="2800" dirty="0" err="1" smtClean="0">
                <a:solidFill>
                  <a:srgbClr val="0070C0"/>
                </a:solidFill>
              </a:rPr>
              <a:t>nt</a:t>
            </a:r>
            <a:r>
              <a:rPr lang="en-US" sz="2800" dirty="0" smtClean="0">
                <a:solidFill>
                  <a:srgbClr val="0070C0"/>
                </a:solidFill>
              </a:rPr>
              <a:t> array[5]; //an array of 5 integers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array[0]=10; //assign integer value to each array element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array[1]=20</a:t>
            </a:r>
            <a:r>
              <a:rPr lang="en-US" sz="28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array[2]=30</a:t>
            </a:r>
            <a:r>
              <a:rPr lang="en-US" sz="28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array[3]=40</a:t>
            </a:r>
            <a:r>
              <a:rPr lang="en-US" sz="28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array[4]=50</a:t>
            </a:r>
            <a:r>
              <a:rPr lang="en-US" sz="28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4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	Using expressions for index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expressions that returns an integer can be used an index</a:t>
            </a:r>
          </a:p>
          <a:p>
            <a:r>
              <a:rPr lang="en-US" dirty="0" smtClean="0"/>
              <a:t>For example,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70C0"/>
                </a:solidFill>
              </a:rPr>
              <a:t>i</a:t>
            </a:r>
            <a:r>
              <a:rPr lang="en-US" sz="2800" dirty="0" err="1" smtClean="0">
                <a:solidFill>
                  <a:srgbClr val="0070C0"/>
                </a:solidFill>
              </a:rPr>
              <a:t>nt</a:t>
            </a:r>
            <a:r>
              <a:rPr lang="en-US" sz="2800" dirty="0" smtClean="0">
                <a:solidFill>
                  <a:srgbClr val="0070C0"/>
                </a:solidFill>
              </a:rPr>
              <a:t> score[5];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70C0"/>
                </a:solidFill>
              </a:rPr>
              <a:t>i</a:t>
            </a:r>
            <a:r>
              <a:rPr lang="en-US" sz="2800" dirty="0" err="1" smtClean="0">
                <a:solidFill>
                  <a:srgbClr val="0070C0"/>
                </a:solidFill>
              </a:rPr>
              <a:t>nt</a:t>
            </a:r>
            <a:r>
              <a:rPr lang="en-US" sz="2800" dirty="0" smtClean="0">
                <a:solidFill>
                  <a:srgbClr val="0070C0"/>
                </a:solidFill>
              </a:rPr>
              <a:t> n=0;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score[n+1]=25;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527139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5</Template>
  <TotalTime>28463</TotalTime>
  <Words>1336</Words>
  <Application>Microsoft Office PowerPoint</Application>
  <PresentationFormat>On-screen Show (4:3)</PresentationFormat>
  <Paragraphs>301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ＭＳ Ｐゴシック</vt:lpstr>
      <vt:lpstr>ＭＳ Ｐゴシック</vt:lpstr>
      <vt:lpstr>Arial</vt:lpstr>
      <vt:lpstr>Calibri</vt:lpstr>
      <vt:lpstr>Calibri Light</vt:lpstr>
      <vt:lpstr>Courier New</vt:lpstr>
      <vt:lpstr>Times New Roman</vt:lpstr>
      <vt:lpstr>Wingdings</vt:lpstr>
      <vt:lpstr>Lecture 1</vt:lpstr>
      <vt:lpstr>Chapter 5</vt:lpstr>
      <vt:lpstr>Introduction to Arrays</vt:lpstr>
      <vt:lpstr>Chapter 5</vt:lpstr>
      <vt:lpstr>Declaring an Array</vt:lpstr>
      <vt:lpstr>The Array Variables</vt:lpstr>
      <vt:lpstr>Array Variable Types</vt:lpstr>
      <vt:lpstr>Using [ ] With Arrays</vt:lpstr>
      <vt:lpstr> Assigning values to an array</vt:lpstr>
      <vt:lpstr> Using expressions for index</vt:lpstr>
      <vt:lpstr>Initializing Arrays</vt:lpstr>
      <vt:lpstr>Default Values</vt:lpstr>
      <vt:lpstr>Chapter 5</vt:lpstr>
      <vt:lpstr>Loops and Arrays</vt:lpstr>
      <vt:lpstr>Constants and Arrays</vt:lpstr>
      <vt:lpstr>Array Index Out of Range</vt:lpstr>
      <vt:lpstr>Out of Range Problems</vt:lpstr>
      <vt:lpstr>Uninitialized Arrays</vt:lpstr>
      <vt:lpstr>Chapter 5</vt:lpstr>
      <vt:lpstr> Multiple Arrays</vt:lpstr>
      <vt:lpstr>Chapter 5</vt:lpstr>
      <vt:lpstr> Swapping variables</vt:lpstr>
      <vt:lpstr>Chapter 5</vt:lpstr>
      <vt:lpstr> Modifying array elements</vt:lpstr>
      <vt:lpstr> Copying array elements</vt:lpstr>
      <vt:lpstr>Chapter 5</vt:lpstr>
      <vt:lpstr> Reversing an array</vt:lpstr>
      <vt:lpstr>Chapter 5</vt:lpstr>
      <vt:lpstr>Multi-Dimensional Arrays</vt:lpstr>
      <vt:lpstr>Index Values of page</vt:lpstr>
      <vt:lpstr>Chapter 5</vt:lpstr>
      <vt:lpstr>An Array Type for Strings</vt:lpstr>
      <vt:lpstr>C-String Details</vt:lpstr>
      <vt:lpstr>C-String Declaration</vt:lpstr>
      <vt:lpstr>Initializing a C-String</vt:lpstr>
      <vt:lpstr>Don’t Change '\0'</vt:lpstr>
      <vt:lpstr>C-Strings Output</vt:lpstr>
      <vt:lpstr>C-Strings Input</vt:lpstr>
      <vt:lpstr>Reading an Entire Line</vt:lpstr>
      <vt:lpstr>Using getline</vt:lpstr>
      <vt:lpstr>getline Wrap Up</vt:lpstr>
      <vt:lpstr>getline Syntax for C-Strings</vt:lpstr>
      <vt:lpstr>C-String to Numbers</vt:lpstr>
      <vt:lpstr>C-String to Integers</vt:lpstr>
      <vt:lpstr>C-String to long/double</vt:lpstr>
      <vt:lpstr>Library cstdlib</vt:lpstr>
      <vt:lpstr>Chapter 5</vt:lpstr>
      <vt:lpstr> C-String Functions</vt:lpstr>
      <vt:lpstr> C-String Functions</vt:lpstr>
      <vt:lpstr> C-String Functions</vt:lpstr>
      <vt:lpstr>Chapter 5</vt:lpstr>
      <vt:lpstr> Arrays and Strings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1030 Computer Science I</dc:title>
  <dc:subject>Introduction</dc:subject>
  <dc:creator>Thompson, Mark</dc:creator>
  <cp:keywords/>
  <dc:description/>
  <cp:lastModifiedBy>Pradhumna Shrestha</cp:lastModifiedBy>
  <cp:revision>1331</cp:revision>
  <cp:lastPrinted>2016-02-19T03:15:26Z</cp:lastPrinted>
  <dcterms:created xsi:type="dcterms:W3CDTF">2011-09-18T04:52:00Z</dcterms:created>
  <dcterms:modified xsi:type="dcterms:W3CDTF">2018-10-04T14:54:48Z</dcterms:modified>
  <cp:category/>
</cp:coreProperties>
</file>