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handoutMasterIdLst>
    <p:handoutMasterId r:id="rId51"/>
  </p:handoutMasterIdLst>
  <p:sldIdLst>
    <p:sldId id="985" r:id="rId2"/>
    <p:sldId id="956" r:id="rId3"/>
    <p:sldId id="1083" r:id="rId4"/>
    <p:sldId id="1146" r:id="rId5"/>
    <p:sldId id="1207" r:id="rId6"/>
    <p:sldId id="1208" r:id="rId7"/>
    <p:sldId id="1209" r:id="rId8"/>
    <p:sldId id="1210" r:id="rId9"/>
    <p:sldId id="1211" r:id="rId10"/>
    <p:sldId id="1212" r:id="rId11"/>
    <p:sldId id="1213" r:id="rId12"/>
    <p:sldId id="1214" r:id="rId13"/>
    <p:sldId id="1215" r:id="rId14"/>
    <p:sldId id="1216" r:id="rId15"/>
    <p:sldId id="1217" r:id="rId16"/>
    <p:sldId id="1218" r:id="rId17"/>
    <p:sldId id="1219" r:id="rId18"/>
    <p:sldId id="1265" r:id="rId19"/>
    <p:sldId id="1264" r:id="rId20"/>
    <p:sldId id="952" r:id="rId21"/>
    <p:sldId id="1168" r:id="rId22"/>
    <p:sldId id="1181" r:id="rId23"/>
    <p:sldId id="1183" r:id="rId24"/>
    <p:sldId id="1184" r:id="rId25"/>
    <p:sldId id="1185" r:id="rId26"/>
    <p:sldId id="1186" r:id="rId27"/>
    <p:sldId id="1187" r:id="rId28"/>
    <p:sldId id="1188" r:id="rId29"/>
    <p:sldId id="1189" r:id="rId30"/>
    <p:sldId id="1190" r:id="rId31"/>
    <p:sldId id="1195" r:id="rId32"/>
    <p:sldId id="1196" r:id="rId33"/>
    <p:sldId id="1197" r:id="rId34"/>
    <p:sldId id="1198" r:id="rId35"/>
    <p:sldId id="1199" r:id="rId36"/>
    <p:sldId id="1200" r:id="rId37"/>
    <p:sldId id="1201" r:id="rId38"/>
    <p:sldId id="1202" r:id="rId39"/>
    <p:sldId id="1204" r:id="rId40"/>
    <p:sldId id="1205" r:id="rId41"/>
    <p:sldId id="1220" r:id="rId42"/>
    <p:sldId id="1221" r:id="rId43"/>
    <p:sldId id="1222" r:id="rId44"/>
    <p:sldId id="1266" r:id="rId45"/>
    <p:sldId id="1267" r:id="rId46"/>
    <p:sldId id="1268" r:id="rId47"/>
    <p:sldId id="1270" r:id="rId48"/>
    <p:sldId id="1269"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008000"/>
    <a:srgbClr val="2F02F0"/>
    <a:srgbClr val="008040"/>
    <a:srgbClr val="D4F0E1"/>
    <a:srgbClr val="FFFEBA"/>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569" autoAdjust="0"/>
    <p:restoredTop sz="99869" autoAdjust="0"/>
  </p:normalViewPr>
  <p:slideViewPr>
    <p:cSldViewPr snapToGrid="0" snapToObjects="1">
      <p:cViewPr varScale="1">
        <p:scale>
          <a:sx n="115" d="100"/>
          <a:sy n="115" d="100"/>
        </p:scale>
        <p:origin x="150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195F823-FBE8-6048-B841-B3220ABD8363}" type="datetimeFigureOut">
              <a:rPr lang="en-US" smtClean="0"/>
              <a:t>3/28/2018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3DB7497-E878-754A-8726-6E6A4B18C137}" type="slidenum">
              <a:rPr lang="en-US" smtClean="0"/>
              <a:t>‹#›</a:t>
            </a:fld>
            <a:endParaRPr lang="en-US" dirty="0"/>
          </a:p>
        </p:txBody>
      </p:sp>
    </p:spTree>
    <p:extLst>
      <p:ext uri="{BB962C8B-B14F-4D97-AF65-F5344CB8AC3E}">
        <p14:creationId xmlns:p14="http://schemas.microsoft.com/office/powerpoint/2010/main" val="727349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8E46FAF-C616-EA40-83A4-B2A0DDA83D16}" type="datetimeFigureOut">
              <a:rPr lang="en-US" smtClean="0"/>
              <a:pPr/>
              <a:t>3/28/2018</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60E75C1-6578-9B4C-8589-654870D3F72C}" type="slidenum">
              <a:rPr lang="en-US" smtClean="0"/>
              <a:pPr/>
              <a:t>‹#›</a:t>
            </a:fld>
            <a:endParaRPr lang="en-US" dirty="0"/>
          </a:p>
        </p:txBody>
      </p:sp>
    </p:spTree>
    <p:extLst>
      <p:ext uri="{BB962C8B-B14F-4D97-AF65-F5344CB8AC3E}">
        <p14:creationId xmlns:p14="http://schemas.microsoft.com/office/powerpoint/2010/main" val="5520975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496457"/>
            <a:ext cx="6858000" cy="1013506"/>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txBody>
          <a:bodyPr anchor="b"/>
          <a:lstStyle>
            <a:lvl1pPr algn="ctr">
              <a:defRPr sz="45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798058"/>
          </a:xfr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lin ang="2700000" scaled="1"/>
            <a:tileRect/>
          </a:gradFill>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cxnSp>
        <p:nvCxnSpPr>
          <p:cNvPr id="10" name="Straight Connector 9"/>
          <p:cNvCxnSpPr/>
          <p:nvPr/>
        </p:nvCxnSpPr>
        <p:spPr>
          <a:xfrm flipV="1">
            <a:off x="1037887" y="1973943"/>
            <a:ext cx="7648913" cy="2757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trads-06-b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784"/>
            <a:ext cx="1645920" cy="1645920"/>
          </a:xfrm>
          <a:prstGeom prst="rect">
            <a:avLst/>
          </a:prstGeom>
        </p:spPr>
      </p:pic>
      <p:pic>
        <p:nvPicPr>
          <p:cNvPr id="12" name="Picture 11"/>
          <p:cNvPicPr>
            <a:picLocks noChangeAspect="1"/>
          </p:cNvPicPr>
          <p:nvPr/>
        </p:nvPicPr>
        <p:blipFill>
          <a:blip r:embed="rId3"/>
          <a:stretch>
            <a:fillRect/>
          </a:stretch>
        </p:blipFill>
        <p:spPr>
          <a:xfrm>
            <a:off x="5977890" y="205991"/>
            <a:ext cx="3017520" cy="1273015"/>
          </a:xfrm>
          <a:prstGeom prst="rect">
            <a:avLst/>
          </a:prstGeom>
        </p:spPr>
      </p:pic>
    </p:spTree>
    <p:extLst>
      <p:ext uri="{BB962C8B-B14F-4D97-AF65-F5344CB8AC3E}">
        <p14:creationId xmlns:p14="http://schemas.microsoft.com/office/powerpoint/2010/main" val="416738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extLst>
      <p:ext uri="{BB962C8B-B14F-4D97-AF65-F5344CB8AC3E}">
        <p14:creationId xmlns:p14="http://schemas.microsoft.com/office/powerpoint/2010/main" val="225250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extLst>
      <p:ext uri="{BB962C8B-B14F-4D97-AF65-F5344CB8AC3E}">
        <p14:creationId xmlns:p14="http://schemas.microsoft.com/office/powerpoint/2010/main" val="267161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Click to edit Master title style</a:t>
            </a:r>
            <a:endParaRPr lang="en-US" dirty="0"/>
          </a:p>
        </p:txBody>
      </p:sp>
      <p:sp>
        <p:nvSpPr>
          <p:cNvPr id="3" name="Content Placeholder 2"/>
          <p:cNvSpPr>
            <a:spLocks noGrp="1"/>
          </p:cNvSpPr>
          <p:nvPr>
            <p:ph idx="1"/>
          </p:nvPr>
        </p:nvSpPr>
        <p:spPr/>
        <p:txBody>
          <a:bodyPr/>
          <a:lstStyle>
            <a:lvl2pPr marL="514350" indent="-171450">
              <a:buFont typeface="Wingdings" panose="05000000000000000000" pitchFamily="2" charset="2"/>
              <a:buChar char="Ø"/>
              <a:defRPr/>
            </a:lvl2pPr>
            <a:lvl3pPr marL="857250" indent="-171450">
              <a:buFont typeface="Wingdings" panose="05000000000000000000" pitchFamily="2" charset="2"/>
              <a:buChar char="§"/>
              <a:defRPr/>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cxnSp>
        <p:nvCxnSpPr>
          <p:cNvPr id="12" name="Straight Connector 11"/>
          <p:cNvCxnSpPr/>
          <p:nvPr/>
        </p:nvCxnSpPr>
        <p:spPr>
          <a:xfrm>
            <a:off x="628650" y="1484243"/>
            <a:ext cx="78867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trads-06-b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3" name="Picture 12"/>
          <p:cNvPicPr>
            <a:picLocks noChangeAspect="1"/>
          </p:cNvPicPr>
          <p:nvPr/>
        </p:nvPicPr>
        <p:blipFill>
          <a:blip r:embed="rId3"/>
          <a:stretch>
            <a:fillRect/>
          </a:stretch>
        </p:blipFill>
        <p:spPr>
          <a:xfrm>
            <a:off x="6076950" y="230190"/>
            <a:ext cx="2438400" cy="1028700"/>
          </a:xfrm>
          <a:prstGeom prst="rect">
            <a:avLst/>
          </a:prstGeom>
        </p:spPr>
      </p:pic>
    </p:spTree>
    <p:extLst>
      <p:ext uri="{BB962C8B-B14F-4D97-AF65-F5344CB8AC3E}">
        <p14:creationId xmlns:p14="http://schemas.microsoft.com/office/powerpoint/2010/main" val="230877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cxnSp>
        <p:nvCxnSpPr>
          <p:cNvPr id="9" name="Straight Connector 8"/>
          <p:cNvCxnSpPr/>
          <p:nvPr/>
        </p:nvCxnSpPr>
        <p:spPr>
          <a:xfrm>
            <a:off x="628650" y="1484243"/>
            <a:ext cx="78867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trads-06-b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1" name="Picture 10"/>
          <p:cNvPicPr>
            <a:picLocks noChangeAspect="1"/>
          </p:cNvPicPr>
          <p:nvPr/>
        </p:nvPicPr>
        <p:blipFill>
          <a:blip r:embed="rId3"/>
          <a:stretch>
            <a:fillRect/>
          </a:stretch>
        </p:blipFill>
        <p:spPr>
          <a:xfrm>
            <a:off x="6531935" y="185738"/>
            <a:ext cx="2438400" cy="1028700"/>
          </a:xfrm>
          <a:prstGeom prst="rect">
            <a:avLst/>
          </a:prstGeom>
        </p:spPr>
      </p:pic>
    </p:spTree>
    <p:extLst>
      <p:ext uri="{BB962C8B-B14F-4D97-AF65-F5344CB8AC3E}">
        <p14:creationId xmlns:p14="http://schemas.microsoft.com/office/powerpoint/2010/main" val="348390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pic>
        <p:nvPicPr>
          <p:cNvPr id="10" name="Picture 9" descr="trads-06-b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968" y="111760"/>
            <a:ext cx="883920" cy="1178560"/>
          </a:xfrm>
          <a:prstGeom prst="rect">
            <a:avLst/>
          </a:prstGeom>
        </p:spPr>
      </p:pic>
      <p:pic>
        <p:nvPicPr>
          <p:cNvPr id="11" name="Picture 10"/>
          <p:cNvPicPr>
            <a:picLocks noChangeAspect="1"/>
          </p:cNvPicPr>
          <p:nvPr/>
        </p:nvPicPr>
        <p:blipFill>
          <a:blip r:embed="rId3"/>
          <a:stretch>
            <a:fillRect/>
          </a:stretch>
        </p:blipFill>
        <p:spPr>
          <a:xfrm>
            <a:off x="7135525" y="185738"/>
            <a:ext cx="1828800" cy="1028700"/>
          </a:xfrm>
          <a:prstGeom prst="rect">
            <a:avLst/>
          </a:prstGeom>
        </p:spPr>
      </p:pic>
      <p:cxnSp>
        <p:nvCxnSpPr>
          <p:cNvPr id="12" name="Straight Connector 11"/>
          <p:cNvCxnSpPr/>
          <p:nvPr/>
        </p:nvCxnSpPr>
        <p:spPr>
          <a:xfrm>
            <a:off x="628650" y="1484243"/>
            <a:ext cx="78867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07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DF475C-803D-AB42-B1C4-A4A968A55564}" type="slidenum">
              <a:rPr lang="en-US" smtClean="0"/>
              <a:pPr/>
              <a:t>‹#›</a:t>
            </a:fld>
            <a:endParaRPr lang="en-US" dirty="0"/>
          </a:p>
        </p:txBody>
      </p:sp>
      <p:pic>
        <p:nvPicPr>
          <p:cNvPr id="10" name="Picture 9" descr="trads-06-b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968" y="138264"/>
            <a:ext cx="883920" cy="1178560"/>
          </a:xfrm>
          <a:prstGeom prst="rect">
            <a:avLst/>
          </a:prstGeom>
        </p:spPr>
      </p:pic>
      <p:pic>
        <p:nvPicPr>
          <p:cNvPr id="11" name="Picture 10"/>
          <p:cNvPicPr>
            <a:picLocks noChangeAspect="1"/>
          </p:cNvPicPr>
          <p:nvPr/>
        </p:nvPicPr>
        <p:blipFill>
          <a:blip r:embed="rId3"/>
          <a:stretch>
            <a:fillRect/>
          </a:stretch>
        </p:blipFill>
        <p:spPr>
          <a:xfrm>
            <a:off x="7135525" y="212242"/>
            <a:ext cx="1828800" cy="1028700"/>
          </a:xfrm>
          <a:prstGeom prst="rect">
            <a:avLst/>
          </a:prstGeom>
        </p:spPr>
      </p:pic>
      <p:cxnSp>
        <p:nvCxnSpPr>
          <p:cNvPr id="12" name="Straight Connector 11"/>
          <p:cNvCxnSpPr/>
          <p:nvPr/>
        </p:nvCxnSpPr>
        <p:spPr>
          <a:xfrm>
            <a:off x="628650" y="1484243"/>
            <a:ext cx="78867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23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DF475C-803D-AB42-B1C4-A4A968A55564}" type="slidenum">
              <a:rPr lang="en-US" smtClean="0"/>
              <a:pPr/>
              <a:t>‹#›</a:t>
            </a:fld>
            <a:endParaRPr lang="en-US" dirty="0"/>
          </a:p>
        </p:txBody>
      </p:sp>
      <p:cxnSp>
        <p:nvCxnSpPr>
          <p:cNvPr id="6" name="Straight Connector 5"/>
          <p:cNvCxnSpPr/>
          <p:nvPr/>
        </p:nvCxnSpPr>
        <p:spPr>
          <a:xfrm>
            <a:off x="628650" y="1484243"/>
            <a:ext cx="78867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66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DF475C-803D-AB42-B1C4-A4A968A55564}" type="slidenum">
              <a:rPr lang="en-US" smtClean="0"/>
              <a:pPr/>
              <a:t>‹#›</a:t>
            </a:fld>
            <a:endParaRPr lang="en-US" dirty="0"/>
          </a:p>
        </p:txBody>
      </p:sp>
    </p:spTree>
    <p:extLst>
      <p:ext uri="{BB962C8B-B14F-4D97-AF65-F5344CB8AC3E}">
        <p14:creationId xmlns:p14="http://schemas.microsoft.com/office/powerpoint/2010/main" val="192043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extLst>
      <p:ext uri="{BB962C8B-B14F-4D97-AF65-F5344CB8AC3E}">
        <p14:creationId xmlns:p14="http://schemas.microsoft.com/office/powerpoint/2010/main" val="2224647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extLst>
      <p:ext uri="{BB962C8B-B14F-4D97-AF65-F5344CB8AC3E}">
        <p14:creationId xmlns:p14="http://schemas.microsoft.com/office/powerpoint/2010/main" val="123872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DD32F47-8935-344A-90C8-F4A39DBE2C41}" type="datetimeFigureOut">
              <a:rPr lang="en-US" smtClean="0"/>
              <a:pPr/>
              <a:t>3/28/2018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DF475C-803D-AB42-B1C4-A4A968A55564}" type="slidenum">
              <a:rPr lang="en-US" smtClean="0"/>
              <a:pPr/>
              <a:t>‹#›</a:t>
            </a:fld>
            <a:endParaRPr lang="en-US" dirty="0"/>
          </a:p>
        </p:txBody>
      </p:sp>
    </p:spTree>
    <p:extLst>
      <p:ext uri="{BB962C8B-B14F-4D97-AF65-F5344CB8AC3E}">
        <p14:creationId xmlns:p14="http://schemas.microsoft.com/office/powerpoint/2010/main" val="909473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p:txBody>
          <a:bodyPr>
            <a:normAutofit/>
          </a:bodyPr>
          <a:lstStyle/>
          <a:p>
            <a:r>
              <a:rPr lang="en-US" sz="4000" dirty="0" smtClean="0">
                <a:latin typeface="Courier New"/>
                <a:cs typeface="Courier New"/>
              </a:rPr>
              <a:t>Chapter 7</a:t>
            </a:r>
            <a:endParaRPr lang="en-US" sz="4000" dirty="0">
              <a:latin typeface="Courier New"/>
              <a:cs typeface="Courier New"/>
            </a:endParaRPr>
          </a:p>
        </p:txBody>
      </p:sp>
      <p:sp>
        <p:nvSpPr>
          <p:cNvPr id="2" name="Subtitle 1"/>
          <p:cNvSpPr>
            <a:spLocks noGrp="1"/>
          </p:cNvSpPr>
          <p:nvPr>
            <p:ph type="subTitle" idx="1"/>
          </p:nvPr>
        </p:nvSpPr>
        <p:spPr/>
        <p:txBody>
          <a:bodyPr/>
          <a:lstStyle/>
          <a:p>
            <a:r>
              <a:rPr lang="en-US" dirty="0" smtClean="0"/>
              <a:t>Section 7.1-7.2</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2CA9C0B6-C1A8-4960-BC9D-8C2AED1DE749}" type="slidenum">
              <a:rPr lang="en-US" smtClean="0">
                <a:solidFill>
                  <a:schemeClr val="tx1"/>
                </a:solidFill>
              </a:rPr>
              <a:pPr/>
              <a:t>1</a:t>
            </a:fld>
            <a:endParaRPr lang="en-US" dirty="0">
              <a:solidFill>
                <a:schemeClr val="tx1"/>
              </a:solidFill>
            </a:endParaRPr>
          </a:p>
        </p:txBody>
      </p:sp>
    </p:spTree>
    <p:extLst>
      <p:ext uri="{BB962C8B-B14F-4D97-AF65-F5344CB8AC3E}">
        <p14:creationId xmlns:p14="http://schemas.microsoft.com/office/powerpoint/2010/main" val="664133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a:t>
            </a:fld>
            <a:endParaRPr lang="en-US" dirty="0">
              <a:solidFill>
                <a:schemeClr val="tx1"/>
              </a:solidFill>
            </a:endParaRPr>
          </a:p>
        </p:txBody>
      </p:sp>
      <p:sp>
        <p:nvSpPr>
          <p:cNvPr id="19" name="Rectangle 18"/>
          <p:cNvSpPr/>
          <p:nvPr/>
        </p:nvSpPr>
        <p:spPr>
          <a:xfrm>
            <a:off x="3874757" y="1290319"/>
            <a:ext cx="548051" cy="24886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422808" y="153091"/>
            <a:ext cx="2999968" cy="18218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10 at 9.23.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041" y="598143"/>
            <a:ext cx="5029991" cy="5917636"/>
          </a:xfrm>
          <a:prstGeom prst="rect">
            <a:avLst/>
          </a:prstGeom>
        </p:spPr>
      </p:pic>
      <p:sp>
        <p:nvSpPr>
          <p:cNvPr id="7" name="TextBox 6"/>
          <p:cNvSpPr txBox="1"/>
          <p:nvPr/>
        </p:nvSpPr>
        <p:spPr>
          <a:xfrm>
            <a:off x="681058" y="3115230"/>
            <a:ext cx="2540730" cy="954107"/>
          </a:xfrm>
          <a:prstGeom prst="rect">
            <a:avLst/>
          </a:prstGeom>
          <a:noFill/>
        </p:spPr>
        <p:txBody>
          <a:bodyPr wrap="none" rtlCol="0">
            <a:spAutoFit/>
          </a:bodyPr>
          <a:lstStyle/>
          <a:p>
            <a:pPr algn="ctr"/>
            <a:r>
              <a:rPr lang="en-US" sz="2800" dirty="0" smtClean="0"/>
              <a:t>Formatting flags </a:t>
            </a:r>
          </a:p>
          <a:p>
            <a:pPr algn="ctr"/>
            <a:r>
              <a:rPr lang="en-US" sz="2800" dirty="0" smtClean="0"/>
              <a:t>for </a:t>
            </a:r>
            <a:r>
              <a:rPr lang="en-US" sz="2800" dirty="0" err="1" smtClean="0">
                <a:solidFill>
                  <a:srgbClr val="2F02F0"/>
                </a:solidFill>
              </a:rPr>
              <a:t>setf</a:t>
            </a:r>
            <a:endParaRPr lang="en-US" sz="2800" dirty="0">
              <a:solidFill>
                <a:srgbClr val="2F02F0"/>
              </a:solidFill>
            </a:endParaRPr>
          </a:p>
        </p:txBody>
      </p:sp>
    </p:spTree>
    <p:extLst>
      <p:ext uri="{BB962C8B-B14F-4D97-AF65-F5344CB8AC3E}">
        <p14:creationId xmlns:p14="http://schemas.microsoft.com/office/powerpoint/2010/main" val="2353581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Creating Space in Output</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sz="2800" dirty="0"/>
              <a:t>The width function specifies the number of </a:t>
            </a:r>
            <a:r>
              <a:rPr lang="en-US" sz="2800" dirty="0" smtClean="0"/>
              <a:t>spaces </a:t>
            </a:r>
            <a:r>
              <a:rPr lang="en-US" sz="2800" dirty="0"/>
              <a:t>for the next item</a:t>
            </a:r>
          </a:p>
          <a:p>
            <a:pPr lvl="1" algn="just">
              <a:lnSpc>
                <a:spcPct val="90000"/>
              </a:lnSpc>
            </a:pPr>
            <a:r>
              <a:rPr lang="en-US" dirty="0"/>
              <a:t>Applies only to the next item of output</a:t>
            </a:r>
          </a:p>
          <a:p>
            <a:pPr>
              <a:lnSpc>
                <a:spcPct val="90000"/>
              </a:lnSpc>
            </a:pPr>
            <a:r>
              <a:rPr lang="en-US" sz="2800" dirty="0"/>
              <a:t>Example: </a:t>
            </a:r>
            <a:endParaRPr lang="en-US" sz="2800" dirty="0" smtClean="0"/>
          </a:p>
          <a:p>
            <a:pPr lvl="1">
              <a:lnSpc>
                <a:spcPct val="90000"/>
              </a:lnSpc>
            </a:pPr>
            <a:r>
              <a:rPr lang="en-US" dirty="0" smtClean="0"/>
              <a:t>To </a:t>
            </a:r>
            <a:r>
              <a:rPr lang="en-US" dirty="0"/>
              <a:t>print the digit 7 in four spaces </a:t>
            </a:r>
            <a:r>
              <a:rPr lang="en-US" dirty="0" smtClean="0"/>
              <a:t>use</a:t>
            </a:r>
          </a:p>
          <a:p>
            <a:pPr marL="457200" lvl="1" indent="0">
              <a:lnSpc>
                <a:spcPct val="90000"/>
              </a:lnSpc>
              <a:buNone/>
              <a:tabLst>
                <a:tab pos="1365250" algn="l"/>
              </a:tabLst>
            </a:pPr>
            <a:r>
              <a:rPr lang="en-US" dirty="0" smtClean="0"/>
              <a:t>	</a:t>
            </a:r>
            <a:r>
              <a:rPr lang="en-US" dirty="0" err="1" smtClean="0">
                <a:solidFill>
                  <a:srgbClr val="2F02F0"/>
                </a:solidFill>
              </a:rPr>
              <a:t>out_stream.width</a:t>
            </a:r>
            <a:r>
              <a:rPr lang="en-US" dirty="0">
                <a:solidFill>
                  <a:srgbClr val="2F02F0"/>
                </a:solidFill>
              </a:rPr>
              <a:t>(4);</a:t>
            </a:r>
            <a:br>
              <a:rPr lang="en-US" dirty="0">
                <a:solidFill>
                  <a:srgbClr val="2F02F0"/>
                </a:solidFill>
              </a:rPr>
            </a:br>
            <a:r>
              <a:rPr lang="en-US" dirty="0">
                <a:solidFill>
                  <a:srgbClr val="2F02F0"/>
                </a:solidFill>
              </a:rPr>
              <a:t> 	</a:t>
            </a:r>
            <a:r>
              <a:rPr lang="en-US" dirty="0" err="1" smtClean="0">
                <a:solidFill>
                  <a:srgbClr val="2F02F0"/>
                </a:solidFill>
              </a:rPr>
              <a:t>out_stream</a:t>
            </a:r>
            <a:r>
              <a:rPr lang="en-US" dirty="0" smtClean="0">
                <a:solidFill>
                  <a:srgbClr val="2F02F0"/>
                </a:solidFill>
              </a:rPr>
              <a:t> </a:t>
            </a:r>
            <a:r>
              <a:rPr lang="en-US" dirty="0">
                <a:solidFill>
                  <a:srgbClr val="2F02F0"/>
                </a:solidFill>
              </a:rPr>
              <a:t>&lt;&lt; 7 &lt;&lt; </a:t>
            </a:r>
            <a:r>
              <a:rPr lang="en-US" dirty="0" err="1">
                <a:solidFill>
                  <a:srgbClr val="2F02F0"/>
                </a:solidFill>
              </a:rPr>
              <a:t>endl</a:t>
            </a:r>
            <a:r>
              <a:rPr lang="en-US" dirty="0">
                <a:solidFill>
                  <a:srgbClr val="2F02F0"/>
                </a:solidFill>
              </a:rPr>
              <a:t>;</a:t>
            </a:r>
            <a:endParaRPr lang="en-US" sz="2400" dirty="0">
              <a:solidFill>
                <a:srgbClr val="2F02F0"/>
              </a:solidFill>
            </a:endParaRPr>
          </a:p>
          <a:p>
            <a:pPr lvl="1">
              <a:lnSpc>
                <a:spcPct val="90000"/>
              </a:lnSpc>
            </a:pPr>
            <a:r>
              <a:rPr lang="en-US" dirty="0">
                <a:solidFill>
                  <a:srgbClr val="008000"/>
                </a:solidFill>
              </a:rPr>
              <a:t>Three of the spaces will be blank</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grpSp>
        <p:nvGrpSpPr>
          <p:cNvPr id="8" name="Group 2"/>
          <p:cNvGrpSpPr>
            <a:grpSpLocks/>
          </p:cNvGrpSpPr>
          <p:nvPr/>
        </p:nvGrpSpPr>
        <p:grpSpPr bwMode="auto">
          <a:xfrm>
            <a:off x="2128838" y="5483225"/>
            <a:ext cx="5092700" cy="485775"/>
            <a:chOff x="1341" y="3301"/>
            <a:chExt cx="3208" cy="306"/>
          </a:xfrm>
        </p:grpSpPr>
        <p:sp>
          <p:nvSpPr>
            <p:cNvPr id="10" name="Text Box 3"/>
            <p:cNvSpPr txBox="1">
              <a:spLocks noChangeArrowheads="1"/>
            </p:cNvSpPr>
            <p:nvPr/>
          </p:nvSpPr>
          <p:spPr bwMode="auto">
            <a:xfrm>
              <a:off x="1341" y="3313"/>
              <a:ext cx="281" cy="294"/>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a:solidFill>
                    <a:schemeClr val="tx2"/>
                  </a:solidFill>
                </a:rPr>
                <a:t>   </a:t>
              </a:r>
            </a:p>
          </p:txBody>
        </p:sp>
        <p:sp>
          <p:nvSpPr>
            <p:cNvPr id="11" name="Text Box 4"/>
            <p:cNvSpPr txBox="1">
              <a:spLocks noChangeArrowheads="1"/>
            </p:cNvSpPr>
            <p:nvPr/>
          </p:nvSpPr>
          <p:spPr bwMode="auto">
            <a:xfrm>
              <a:off x="1624" y="3313"/>
              <a:ext cx="281" cy="294"/>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a:solidFill>
                    <a:schemeClr val="tx2"/>
                  </a:solidFill>
                </a:rPr>
                <a:t>   </a:t>
              </a:r>
            </a:p>
          </p:txBody>
        </p:sp>
        <p:sp>
          <p:nvSpPr>
            <p:cNvPr id="12" name="Text Box 5"/>
            <p:cNvSpPr txBox="1">
              <a:spLocks noChangeArrowheads="1"/>
            </p:cNvSpPr>
            <p:nvPr/>
          </p:nvSpPr>
          <p:spPr bwMode="auto">
            <a:xfrm>
              <a:off x="1908" y="3313"/>
              <a:ext cx="281" cy="294"/>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a:solidFill>
                    <a:schemeClr val="tx2"/>
                  </a:solidFill>
                </a:rPr>
                <a:t>   </a:t>
              </a:r>
            </a:p>
          </p:txBody>
        </p:sp>
        <p:sp>
          <p:nvSpPr>
            <p:cNvPr id="14" name="Text Box 6"/>
            <p:cNvSpPr txBox="1">
              <a:spLocks noChangeArrowheads="1"/>
            </p:cNvSpPr>
            <p:nvPr/>
          </p:nvSpPr>
          <p:spPr bwMode="auto">
            <a:xfrm>
              <a:off x="2191" y="3313"/>
              <a:ext cx="282" cy="294"/>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b="1">
                  <a:solidFill>
                    <a:schemeClr val="tx2"/>
                  </a:solidFill>
                </a:rPr>
                <a:t>7</a:t>
              </a:r>
              <a:r>
                <a:rPr lang="en-US" sz="2400">
                  <a:solidFill>
                    <a:schemeClr val="tx2"/>
                  </a:solidFill>
                </a:rPr>
                <a:t> </a:t>
              </a:r>
            </a:p>
          </p:txBody>
        </p:sp>
        <p:sp>
          <p:nvSpPr>
            <p:cNvPr id="16" name="Text Box 7"/>
            <p:cNvSpPr txBox="1">
              <a:spLocks noChangeArrowheads="1"/>
            </p:cNvSpPr>
            <p:nvPr/>
          </p:nvSpPr>
          <p:spPr bwMode="auto">
            <a:xfrm>
              <a:off x="3404" y="3301"/>
              <a:ext cx="282" cy="294"/>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b="1">
                  <a:solidFill>
                    <a:schemeClr val="tx2"/>
                  </a:solidFill>
                </a:rPr>
                <a:t> 7</a:t>
              </a:r>
            </a:p>
          </p:txBody>
        </p:sp>
        <p:sp>
          <p:nvSpPr>
            <p:cNvPr id="17" name="Text Box 8"/>
            <p:cNvSpPr txBox="1">
              <a:spLocks noChangeArrowheads="1"/>
            </p:cNvSpPr>
            <p:nvPr/>
          </p:nvSpPr>
          <p:spPr bwMode="auto">
            <a:xfrm>
              <a:off x="3693" y="3301"/>
              <a:ext cx="281" cy="294"/>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a:solidFill>
                    <a:schemeClr val="tx2"/>
                  </a:solidFill>
                </a:rPr>
                <a:t>   </a:t>
              </a:r>
            </a:p>
          </p:txBody>
        </p:sp>
        <p:sp>
          <p:nvSpPr>
            <p:cNvPr id="19" name="Text Box 9"/>
            <p:cNvSpPr txBox="1">
              <a:spLocks noChangeArrowheads="1"/>
            </p:cNvSpPr>
            <p:nvPr/>
          </p:nvSpPr>
          <p:spPr bwMode="auto">
            <a:xfrm>
              <a:off x="3981" y="3301"/>
              <a:ext cx="281" cy="294"/>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a:solidFill>
                    <a:schemeClr val="tx2"/>
                  </a:solidFill>
                </a:rPr>
                <a:t>   </a:t>
              </a:r>
            </a:p>
          </p:txBody>
        </p:sp>
        <p:sp>
          <p:nvSpPr>
            <p:cNvPr id="20" name="Text Box 10"/>
            <p:cNvSpPr txBox="1">
              <a:spLocks noChangeArrowheads="1"/>
            </p:cNvSpPr>
            <p:nvPr/>
          </p:nvSpPr>
          <p:spPr bwMode="auto">
            <a:xfrm>
              <a:off x="4268" y="3301"/>
              <a:ext cx="281" cy="294"/>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a:solidFill>
                    <a:schemeClr val="tx2"/>
                  </a:solidFill>
                </a:rPr>
                <a:t>   </a:t>
              </a:r>
            </a:p>
          </p:txBody>
        </p:sp>
      </p:grpSp>
      <p:sp>
        <p:nvSpPr>
          <p:cNvPr id="21" name="Text Box 11"/>
          <p:cNvSpPr txBox="1">
            <a:spLocks noChangeArrowheads="1"/>
          </p:cNvSpPr>
          <p:nvPr/>
        </p:nvSpPr>
        <p:spPr bwMode="auto">
          <a:xfrm>
            <a:off x="2227263" y="6016625"/>
            <a:ext cx="1539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dirty="0">
                <a:solidFill>
                  <a:schemeClr val="tx2"/>
                </a:solidFill>
              </a:rPr>
              <a:t>(</a:t>
            </a:r>
            <a:r>
              <a:rPr lang="en-US" sz="2400" dirty="0" err="1">
                <a:solidFill>
                  <a:srgbClr val="2F02F0"/>
                </a:solidFill>
              </a:rPr>
              <a:t>ios</a:t>
            </a:r>
            <a:r>
              <a:rPr lang="en-US" sz="2400" dirty="0">
                <a:solidFill>
                  <a:srgbClr val="2F02F0"/>
                </a:solidFill>
              </a:rPr>
              <a:t>::right</a:t>
            </a:r>
            <a:r>
              <a:rPr lang="en-US" sz="2400" dirty="0">
                <a:solidFill>
                  <a:schemeClr val="tx2"/>
                </a:solidFill>
              </a:rPr>
              <a:t>)</a:t>
            </a:r>
          </a:p>
        </p:txBody>
      </p:sp>
      <p:sp>
        <p:nvSpPr>
          <p:cNvPr id="22" name="Text Box 12"/>
          <p:cNvSpPr txBox="1">
            <a:spLocks noChangeArrowheads="1"/>
          </p:cNvSpPr>
          <p:nvPr/>
        </p:nvSpPr>
        <p:spPr bwMode="auto">
          <a:xfrm>
            <a:off x="5638800" y="6054725"/>
            <a:ext cx="1352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dirty="0">
                <a:solidFill>
                  <a:schemeClr val="tx2"/>
                </a:solidFill>
              </a:rPr>
              <a:t>(</a:t>
            </a:r>
            <a:r>
              <a:rPr lang="en-US" sz="2400" dirty="0" err="1">
                <a:solidFill>
                  <a:srgbClr val="2F02F0"/>
                </a:solidFill>
              </a:rPr>
              <a:t>ios</a:t>
            </a:r>
            <a:r>
              <a:rPr lang="en-US" sz="2400" dirty="0">
                <a:solidFill>
                  <a:srgbClr val="2F02F0"/>
                </a:solidFill>
              </a:rPr>
              <a:t>::left</a:t>
            </a:r>
            <a:r>
              <a:rPr lang="en-US" sz="2400" dirty="0">
                <a:solidFill>
                  <a:schemeClr val="tx2"/>
                </a:solidFill>
              </a:rPr>
              <a:t>)</a:t>
            </a:r>
          </a:p>
        </p:txBody>
      </p:sp>
    </p:spTree>
    <p:extLst>
      <p:ext uri="{BB962C8B-B14F-4D97-AF65-F5344CB8AC3E}">
        <p14:creationId xmlns:p14="http://schemas.microsoft.com/office/powerpoint/2010/main" val="116372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Not Enough Width?</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a:t>What if the argument for width is too small?</a:t>
            </a:r>
          </a:p>
          <a:p>
            <a:pPr lvl="1"/>
            <a:r>
              <a:rPr lang="en-US" dirty="0"/>
              <a:t>Such as specifying</a:t>
            </a:r>
            <a:br>
              <a:rPr lang="en-US" dirty="0"/>
            </a:br>
            <a:r>
              <a:rPr lang="en-US" dirty="0"/>
              <a:t>			    </a:t>
            </a:r>
            <a:r>
              <a:rPr lang="en-US" dirty="0" err="1">
                <a:solidFill>
                  <a:srgbClr val="2F02F0"/>
                </a:solidFill>
              </a:rPr>
              <a:t>cout.width</a:t>
            </a:r>
            <a:r>
              <a:rPr lang="en-US" dirty="0">
                <a:solidFill>
                  <a:srgbClr val="2F02F0"/>
                </a:solidFill>
              </a:rPr>
              <a:t>(3);</a:t>
            </a:r>
            <a:r>
              <a:rPr lang="en-US" dirty="0"/>
              <a:t>  </a:t>
            </a:r>
            <a:br>
              <a:rPr lang="en-US" dirty="0"/>
            </a:br>
            <a:r>
              <a:rPr lang="en-US" dirty="0"/>
              <a:t>when the value to print is </a:t>
            </a:r>
            <a:r>
              <a:rPr lang="en-US" u="sng" dirty="0" smtClean="0"/>
              <a:t>3456.45</a:t>
            </a:r>
            <a:r>
              <a:rPr lang="en-US" dirty="0" smtClean="0"/>
              <a:t> ?</a:t>
            </a:r>
            <a:endParaRPr lang="en-US" dirty="0"/>
          </a:p>
          <a:p>
            <a:r>
              <a:rPr lang="en-US" sz="2800" dirty="0"/>
              <a:t>The </a:t>
            </a:r>
            <a:r>
              <a:rPr lang="en-US" sz="2800" dirty="0">
                <a:solidFill>
                  <a:srgbClr val="008000"/>
                </a:solidFill>
              </a:rPr>
              <a:t>entire item is always output</a:t>
            </a:r>
          </a:p>
          <a:p>
            <a:pPr lvl="1" algn="just"/>
            <a:r>
              <a:rPr lang="en-US" dirty="0"/>
              <a:t>If too few spaces are specified, as many </a:t>
            </a:r>
            <a:r>
              <a:rPr lang="en-US" dirty="0" smtClean="0"/>
              <a:t>more spaces </a:t>
            </a:r>
            <a:r>
              <a:rPr lang="en-US" dirty="0"/>
              <a:t>as needed are </a:t>
            </a:r>
            <a:r>
              <a:rPr lang="en-US" dirty="0" smtClean="0"/>
              <a:t>used</a:t>
            </a:r>
          </a:p>
          <a:p>
            <a:pPr lvl="1" algn="just"/>
            <a:r>
              <a:rPr lang="en-US" dirty="0" smtClean="0"/>
              <a:t>So when specifying the width, you need to assume the maximum width you need</a:t>
            </a:r>
            <a:endParaRPr lang="en-US"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12</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080119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Unsetting Flags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a:t>Any flag that is set, may be unset</a:t>
            </a:r>
          </a:p>
          <a:p>
            <a:r>
              <a:rPr lang="en-US" sz="2800" dirty="0"/>
              <a:t>Use the </a:t>
            </a:r>
            <a:r>
              <a:rPr lang="en-US" sz="2800" dirty="0" err="1">
                <a:solidFill>
                  <a:srgbClr val="2F02F0"/>
                </a:solidFill>
              </a:rPr>
              <a:t>unsetf</a:t>
            </a:r>
            <a:r>
              <a:rPr lang="en-US" sz="2800" dirty="0">
                <a:solidFill>
                  <a:srgbClr val="2F02F0"/>
                </a:solidFill>
              </a:rPr>
              <a:t> </a:t>
            </a:r>
            <a:r>
              <a:rPr lang="en-US" sz="2800" dirty="0"/>
              <a:t>function</a:t>
            </a:r>
          </a:p>
          <a:p>
            <a:pPr lvl="1"/>
            <a:r>
              <a:rPr lang="en-US" dirty="0"/>
              <a:t>Example:</a:t>
            </a:r>
            <a:br>
              <a:rPr lang="en-US" dirty="0"/>
            </a:br>
            <a:r>
              <a:rPr lang="en-US" dirty="0"/>
              <a:t>			</a:t>
            </a:r>
            <a:r>
              <a:rPr lang="en-US" dirty="0" err="1">
                <a:solidFill>
                  <a:srgbClr val="2F02F0"/>
                </a:solidFill>
              </a:rPr>
              <a:t>cout.unsetf</a:t>
            </a:r>
            <a:r>
              <a:rPr lang="en-US" dirty="0">
                <a:solidFill>
                  <a:srgbClr val="2F02F0"/>
                </a:solidFill>
              </a:rPr>
              <a:t>(</a:t>
            </a:r>
            <a:r>
              <a:rPr lang="en-US" dirty="0" err="1">
                <a:solidFill>
                  <a:srgbClr val="2F02F0"/>
                </a:solidFill>
              </a:rPr>
              <a:t>ios</a:t>
            </a:r>
            <a:r>
              <a:rPr lang="en-US" dirty="0">
                <a:solidFill>
                  <a:srgbClr val="2F02F0"/>
                </a:solidFill>
              </a:rPr>
              <a:t>::</a:t>
            </a:r>
            <a:r>
              <a:rPr lang="en-US" dirty="0" err="1">
                <a:solidFill>
                  <a:srgbClr val="2F02F0"/>
                </a:solidFill>
              </a:rPr>
              <a:t>showpos</a:t>
            </a:r>
            <a:r>
              <a:rPr lang="en-US" dirty="0">
                <a:solidFill>
                  <a:srgbClr val="2F02F0"/>
                </a:solidFill>
              </a:rPr>
              <a:t>);</a:t>
            </a:r>
            <a:br>
              <a:rPr lang="en-US" dirty="0">
                <a:solidFill>
                  <a:srgbClr val="2F02F0"/>
                </a:solidFill>
              </a:rPr>
            </a:br>
            <a:r>
              <a:rPr lang="en-US" dirty="0" smtClean="0"/>
              <a:t>causes </a:t>
            </a:r>
            <a:r>
              <a:rPr lang="en-US" dirty="0"/>
              <a:t>the program to stop printing plus signs on positive numbers</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13</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489967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Manipulators </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A manipulator is a function called in a </a:t>
            </a:r>
            <a:r>
              <a:rPr lang="en-US" sz="2800" dirty="0" smtClean="0"/>
              <a:t>nontraditional </a:t>
            </a:r>
            <a:r>
              <a:rPr lang="en-US" sz="2800" dirty="0"/>
              <a:t>way</a:t>
            </a:r>
          </a:p>
          <a:p>
            <a:pPr lvl="1" algn="just"/>
            <a:r>
              <a:rPr lang="en-US" dirty="0"/>
              <a:t>Manipulators in turn call member functions</a:t>
            </a:r>
          </a:p>
          <a:p>
            <a:pPr lvl="1" algn="just"/>
            <a:r>
              <a:rPr lang="en-US" dirty="0"/>
              <a:t>Manipulators may or may not have arguments</a:t>
            </a:r>
          </a:p>
          <a:p>
            <a:pPr lvl="1" algn="just"/>
            <a:r>
              <a:rPr lang="en-US" dirty="0"/>
              <a:t>Used </a:t>
            </a:r>
            <a:r>
              <a:rPr lang="en-US" dirty="0">
                <a:solidFill>
                  <a:srgbClr val="008000"/>
                </a:solidFill>
              </a:rPr>
              <a:t>after</a:t>
            </a:r>
            <a:r>
              <a:rPr lang="en-US" dirty="0"/>
              <a:t> the insertion operator (</a:t>
            </a:r>
            <a:r>
              <a:rPr lang="en-US" dirty="0">
                <a:solidFill>
                  <a:srgbClr val="2F02F0"/>
                </a:solidFill>
              </a:rPr>
              <a:t>&lt;&lt;</a:t>
            </a:r>
            <a:r>
              <a:rPr lang="en-US" dirty="0"/>
              <a:t>) as if the </a:t>
            </a:r>
            <a:r>
              <a:rPr lang="en-US" dirty="0" smtClean="0"/>
              <a:t>manipulator </a:t>
            </a:r>
            <a:r>
              <a:rPr lang="en-US" dirty="0"/>
              <a:t>function call is an output item</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14</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92186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The </a:t>
            </a:r>
            <a:r>
              <a:rPr lang="en-US" sz="4000" dirty="0" err="1" smtClean="0"/>
              <a:t>setw</a:t>
            </a:r>
            <a:r>
              <a:rPr lang="en-US" sz="4000" dirty="0" smtClean="0"/>
              <a:t> Manipulator </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err="1">
                <a:solidFill>
                  <a:srgbClr val="2F02F0"/>
                </a:solidFill>
              </a:rPr>
              <a:t>setw</a:t>
            </a:r>
            <a:r>
              <a:rPr lang="en-US" sz="2800" dirty="0">
                <a:solidFill>
                  <a:srgbClr val="2F02F0"/>
                </a:solidFill>
              </a:rPr>
              <a:t> </a:t>
            </a:r>
            <a:r>
              <a:rPr lang="en-US" sz="2800" dirty="0"/>
              <a:t>does the same task as the member </a:t>
            </a:r>
            <a:r>
              <a:rPr lang="en-US" sz="2800" dirty="0" smtClean="0"/>
              <a:t>function </a:t>
            </a:r>
            <a:r>
              <a:rPr lang="en-US" sz="2800" dirty="0"/>
              <a:t>width</a:t>
            </a:r>
          </a:p>
          <a:p>
            <a:pPr lvl="1" algn="just"/>
            <a:r>
              <a:rPr lang="en-US" dirty="0" err="1">
                <a:solidFill>
                  <a:srgbClr val="2F02F0"/>
                </a:solidFill>
              </a:rPr>
              <a:t>setw</a:t>
            </a:r>
            <a:r>
              <a:rPr lang="en-US" dirty="0">
                <a:solidFill>
                  <a:srgbClr val="2F02F0"/>
                </a:solidFill>
              </a:rPr>
              <a:t> </a:t>
            </a:r>
            <a:r>
              <a:rPr lang="en-US" dirty="0"/>
              <a:t>calls the width function to set spaces </a:t>
            </a:r>
            <a:r>
              <a:rPr lang="en-US" dirty="0" smtClean="0"/>
              <a:t>for output</a:t>
            </a:r>
            <a:endParaRPr lang="en-US" dirty="0"/>
          </a:p>
          <a:p>
            <a:r>
              <a:rPr lang="en-US" sz="2800" dirty="0"/>
              <a:t>Example</a:t>
            </a:r>
            <a:r>
              <a:rPr lang="en-US" sz="2800" dirty="0" smtClean="0"/>
              <a:t>:</a:t>
            </a:r>
          </a:p>
          <a:p>
            <a:pPr marL="400050" lvl="1" indent="0">
              <a:buNone/>
              <a:tabLst>
                <a:tab pos="1317625" algn="l"/>
              </a:tabLst>
            </a:pPr>
            <a:r>
              <a:rPr lang="en-US" dirty="0" smtClean="0"/>
              <a:t>	</a:t>
            </a:r>
            <a:r>
              <a:rPr lang="en-US" dirty="0" err="1" smtClean="0">
                <a:solidFill>
                  <a:srgbClr val="2F02F0"/>
                </a:solidFill>
              </a:rPr>
              <a:t>cout</a:t>
            </a:r>
            <a:r>
              <a:rPr lang="en-US" dirty="0" smtClean="0">
                <a:solidFill>
                  <a:srgbClr val="2F02F0"/>
                </a:solidFill>
              </a:rPr>
              <a:t> </a:t>
            </a:r>
            <a:r>
              <a:rPr lang="en-US" dirty="0">
                <a:solidFill>
                  <a:srgbClr val="2F02F0"/>
                </a:solidFill>
              </a:rPr>
              <a:t>&lt;&lt; "Start" &lt;&lt; </a:t>
            </a:r>
            <a:r>
              <a:rPr lang="en-US" dirty="0" err="1">
                <a:solidFill>
                  <a:srgbClr val="2F02F0"/>
                </a:solidFill>
              </a:rPr>
              <a:t>setw</a:t>
            </a:r>
            <a:r>
              <a:rPr lang="en-US" dirty="0">
                <a:solidFill>
                  <a:srgbClr val="2F02F0"/>
                </a:solidFill>
              </a:rPr>
              <a:t>(4) &lt;&lt; 10</a:t>
            </a:r>
            <a:br>
              <a:rPr lang="en-US" dirty="0">
                <a:solidFill>
                  <a:srgbClr val="2F02F0"/>
                </a:solidFill>
              </a:rPr>
            </a:br>
            <a:r>
              <a:rPr lang="en-US" dirty="0">
                <a:solidFill>
                  <a:srgbClr val="2F02F0"/>
                </a:solidFill>
              </a:rPr>
              <a:t>     			 </a:t>
            </a:r>
            <a:r>
              <a:rPr lang="en-US" dirty="0" smtClean="0">
                <a:solidFill>
                  <a:srgbClr val="2F02F0"/>
                </a:solidFill>
              </a:rPr>
              <a:t>  &lt;</a:t>
            </a:r>
            <a:r>
              <a:rPr lang="en-US" dirty="0">
                <a:solidFill>
                  <a:srgbClr val="2F02F0"/>
                </a:solidFill>
              </a:rPr>
              <a:t>&lt; </a:t>
            </a:r>
            <a:r>
              <a:rPr lang="en-US" dirty="0" err="1">
                <a:solidFill>
                  <a:srgbClr val="2F02F0"/>
                </a:solidFill>
              </a:rPr>
              <a:t>setw</a:t>
            </a:r>
            <a:r>
              <a:rPr lang="en-US" dirty="0">
                <a:solidFill>
                  <a:srgbClr val="2F02F0"/>
                </a:solidFill>
              </a:rPr>
              <a:t>(4) &lt;&lt; 20 &lt;&lt; </a:t>
            </a:r>
            <a:r>
              <a:rPr lang="en-US" dirty="0" err="1">
                <a:solidFill>
                  <a:srgbClr val="2F02F0"/>
                </a:solidFill>
              </a:rPr>
              <a:t>setw</a:t>
            </a:r>
            <a:r>
              <a:rPr lang="en-US" dirty="0">
                <a:solidFill>
                  <a:srgbClr val="2F02F0"/>
                </a:solidFill>
              </a:rPr>
              <a:t>(6) &lt;&lt; 30</a:t>
            </a:r>
            <a:r>
              <a:rPr lang="en-US" dirty="0" smtClean="0">
                <a:solidFill>
                  <a:srgbClr val="2F02F0"/>
                </a:solidFill>
              </a:rPr>
              <a:t>;</a:t>
            </a:r>
            <a:endParaRPr lang="en-US" dirty="0">
              <a:solidFill>
                <a:srgbClr val="2F02F0"/>
              </a:solidFill>
            </a:endParaRPr>
          </a:p>
          <a:p>
            <a:pPr marL="400050" lvl="1" indent="0">
              <a:buNone/>
            </a:pPr>
            <a:r>
              <a:rPr lang="en-US" dirty="0" smtClean="0"/>
              <a:t>produces</a:t>
            </a:r>
            <a:r>
              <a:rPr lang="en-US" dirty="0"/>
              <a:t>:    Start     10      20        30</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15</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Text Box 2"/>
          <p:cNvSpPr txBox="1">
            <a:spLocks noChangeArrowheads="1"/>
          </p:cNvSpPr>
          <p:nvPr/>
        </p:nvSpPr>
        <p:spPr bwMode="auto">
          <a:xfrm>
            <a:off x="1126331" y="4644803"/>
            <a:ext cx="18621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dirty="0">
                <a:solidFill>
                  <a:schemeClr val="tx2"/>
                </a:solidFill>
              </a:rPr>
              <a:t>Two Spaces</a:t>
            </a:r>
          </a:p>
        </p:txBody>
      </p:sp>
      <p:sp>
        <p:nvSpPr>
          <p:cNvPr id="10" name="Text Box 3"/>
          <p:cNvSpPr txBox="1">
            <a:spLocks noChangeArrowheads="1"/>
          </p:cNvSpPr>
          <p:nvPr/>
        </p:nvSpPr>
        <p:spPr bwMode="auto">
          <a:xfrm>
            <a:off x="3093243" y="4646609"/>
            <a:ext cx="19129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dirty="0">
                <a:solidFill>
                  <a:schemeClr val="tx2"/>
                </a:solidFill>
              </a:rPr>
              <a:t>Four Spaces</a:t>
            </a:r>
          </a:p>
        </p:txBody>
      </p:sp>
      <p:grpSp>
        <p:nvGrpSpPr>
          <p:cNvPr id="11" name="Group 9"/>
          <p:cNvGrpSpPr>
            <a:grpSpLocks/>
          </p:cNvGrpSpPr>
          <p:nvPr/>
        </p:nvGrpSpPr>
        <p:grpSpPr bwMode="auto">
          <a:xfrm>
            <a:off x="2384171" y="3975497"/>
            <a:ext cx="765679" cy="685800"/>
            <a:chOff x="2196" y="2613"/>
            <a:chExt cx="756" cy="432"/>
          </a:xfrm>
        </p:grpSpPr>
        <p:sp>
          <p:nvSpPr>
            <p:cNvPr id="12" name="Line 4"/>
            <p:cNvSpPr>
              <a:spLocks noChangeShapeType="1"/>
            </p:cNvSpPr>
            <p:nvPr/>
          </p:nvSpPr>
          <p:spPr bwMode="auto">
            <a:xfrm flipV="1">
              <a:off x="2196" y="2613"/>
              <a:ext cx="228" cy="432"/>
            </a:xfrm>
            <a:prstGeom prst="line">
              <a:avLst/>
            </a:prstGeom>
            <a:noFill/>
            <a:ln w="28575" cmpd="sng">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4" name="Line 5"/>
            <p:cNvSpPr>
              <a:spLocks noChangeShapeType="1"/>
            </p:cNvSpPr>
            <p:nvPr/>
          </p:nvSpPr>
          <p:spPr bwMode="auto">
            <a:xfrm flipV="1">
              <a:off x="2208" y="2661"/>
              <a:ext cx="744" cy="384"/>
            </a:xfrm>
            <a:prstGeom prst="line">
              <a:avLst/>
            </a:prstGeom>
            <a:noFill/>
            <a:ln w="28575" cmpd="sng">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6" name="Line 6"/>
          <p:cNvSpPr>
            <a:spLocks noChangeShapeType="1"/>
          </p:cNvSpPr>
          <p:nvPr/>
        </p:nvSpPr>
        <p:spPr bwMode="auto">
          <a:xfrm flipV="1">
            <a:off x="3797572" y="4004072"/>
            <a:ext cx="0" cy="628650"/>
          </a:xfrm>
          <a:prstGeom prst="line">
            <a:avLst/>
          </a:prstGeom>
          <a:noFill/>
          <a:ln w="28575" cmpd="sng">
            <a:solidFill>
              <a:srgbClr val="00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30257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10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10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The </a:t>
            </a:r>
            <a:r>
              <a:rPr lang="en-US" sz="4000" dirty="0" err="1" smtClean="0"/>
              <a:t>setprecision</a:t>
            </a:r>
            <a:r>
              <a:rPr lang="en-US" sz="4000" dirty="0" smtClean="0"/>
              <a:t> Manipulator </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sz="2800" dirty="0" err="1">
                <a:solidFill>
                  <a:srgbClr val="2F02F0"/>
                </a:solidFill>
              </a:rPr>
              <a:t>setprecision</a:t>
            </a:r>
            <a:r>
              <a:rPr lang="en-US" sz="2800" dirty="0">
                <a:solidFill>
                  <a:srgbClr val="2F02F0"/>
                </a:solidFill>
              </a:rPr>
              <a:t> </a:t>
            </a:r>
            <a:r>
              <a:rPr lang="en-US" sz="2800" dirty="0"/>
              <a:t>does the same task as the </a:t>
            </a:r>
            <a:r>
              <a:rPr lang="en-US" sz="2800" dirty="0" smtClean="0"/>
              <a:t>member function </a:t>
            </a:r>
            <a:r>
              <a:rPr lang="en-US" sz="2800" dirty="0">
                <a:solidFill>
                  <a:srgbClr val="2F02F0"/>
                </a:solidFill>
              </a:rPr>
              <a:t>precision</a:t>
            </a:r>
            <a:r>
              <a:rPr lang="en-US" sz="2800" dirty="0"/>
              <a:t>	</a:t>
            </a:r>
          </a:p>
          <a:p>
            <a:pPr>
              <a:lnSpc>
                <a:spcPct val="90000"/>
              </a:lnSpc>
            </a:pPr>
            <a:r>
              <a:rPr lang="en-US" sz="2800" dirty="0" smtClean="0"/>
              <a:t>Example:</a:t>
            </a:r>
          </a:p>
          <a:p>
            <a:pPr marL="0" indent="0">
              <a:lnSpc>
                <a:spcPct val="90000"/>
              </a:lnSpc>
              <a:buNone/>
              <a:tabLst>
                <a:tab pos="1365250" algn="l"/>
              </a:tabLst>
            </a:pPr>
            <a:r>
              <a:rPr lang="en-US" sz="2800" dirty="0" smtClean="0"/>
              <a:t>	</a:t>
            </a:r>
            <a:r>
              <a:rPr lang="en-US" sz="2800" dirty="0" err="1" smtClean="0">
                <a:solidFill>
                  <a:srgbClr val="2F02F0"/>
                </a:solidFill>
              </a:rPr>
              <a:t>cout.setf</a:t>
            </a:r>
            <a:r>
              <a:rPr lang="en-US" sz="2800" dirty="0">
                <a:solidFill>
                  <a:srgbClr val="2F02F0"/>
                </a:solidFill>
              </a:rPr>
              <a:t>(</a:t>
            </a:r>
            <a:r>
              <a:rPr lang="en-US" sz="2800" dirty="0" err="1">
                <a:solidFill>
                  <a:srgbClr val="2F02F0"/>
                </a:solidFill>
              </a:rPr>
              <a:t>ios</a:t>
            </a:r>
            <a:r>
              <a:rPr lang="en-US" sz="2800" dirty="0">
                <a:solidFill>
                  <a:srgbClr val="2F02F0"/>
                </a:solidFill>
              </a:rPr>
              <a:t>::fixed);</a:t>
            </a:r>
            <a:br>
              <a:rPr lang="en-US" sz="2800" dirty="0">
                <a:solidFill>
                  <a:srgbClr val="2F02F0"/>
                </a:solidFill>
              </a:rPr>
            </a:br>
            <a:r>
              <a:rPr lang="en-US" sz="2800" dirty="0">
                <a:solidFill>
                  <a:srgbClr val="2F02F0"/>
                </a:solidFill>
              </a:rPr>
              <a:t>   	</a:t>
            </a:r>
            <a:r>
              <a:rPr lang="en-US" sz="2800" dirty="0" err="1" smtClean="0">
                <a:solidFill>
                  <a:srgbClr val="2F02F0"/>
                </a:solidFill>
              </a:rPr>
              <a:t>cout.setf</a:t>
            </a:r>
            <a:r>
              <a:rPr lang="en-US" sz="2800" dirty="0">
                <a:solidFill>
                  <a:srgbClr val="2F02F0"/>
                </a:solidFill>
              </a:rPr>
              <a:t>(</a:t>
            </a:r>
            <a:r>
              <a:rPr lang="en-US" sz="2800" dirty="0" err="1">
                <a:solidFill>
                  <a:srgbClr val="2F02F0"/>
                </a:solidFill>
              </a:rPr>
              <a:t>ios</a:t>
            </a:r>
            <a:r>
              <a:rPr lang="en-US" sz="2800" dirty="0">
                <a:solidFill>
                  <a:srgbClr val="2F02F0"/>
                </a:solidFill>
              </a:rPr>
              <a:t>::</a:t>
            </a:r>
            <a:r>
              <a:rPr lang="en-US" sz="2800" dirty="0" err="1">
                <a:solidFill>
                  <a:srgbClr val="2F02F0"/>
                </a:solidFill>
              </a:rPr>
              <a:t>showpoint</a:t>
            </a:r>
            <a:r>
              <a:rPr lang="en-US" sz="2800" dirty="0">
                <a:solidFill>
                  <a:srgbClr val="2F02F0"/>
                </a:solidFill>
              </a:rPr>
              <a:t>);</a:t>
            </a:r>
            <a:br>
              <a:rPr lang="en-US" sz="2800" dirty="0">
                <a:solidFill>
                  <a:srgbClr val="2F02F0"/>
                </a:solidFill>
              </a:rPr>
            </a:br>
            <a:r>
              <a:rPr lang="en-US" sz="2800" dirty="0">
                <a:solidFill>
                  <a:srgbClr val="2F02F0"/>
                </a:solidFill>
              </a:rPr>
              <a:t> 	</a:t>
            </a:r>
            <a:r>
              <a:rPr lang="en-US" sz="2800" dirty="0" err="1" smtClean="0">
                <a:solidFill>
                  <a:srgbClr val="2F02F0"/>
                </a:solidFill>
              </a:rPr>
              <a:t>cout</a:t>
            </a:r>
            <a:r>
              <a:rPr lang="en-US" sz="2800" dirty="0" smtClean="0">
                <a:solidFill>
                  <a:srgbClr val="2F02F0"/>
                </a:solidFill>
              </a:rPr>
              <a:t> </a:t>
            </a:r>
            <a:r>
              <a:rPr lang="en-US" sz="2800" dirty="0">
                <a:solidFill>
                  <a:srgbClr val="2F02F0"/>
                </a:solidFill>
              </a:rPr>
              <a:t>&lt;&lt; "$" &lt;&lt; </a:t>
            </a:r>
            <a:r>
              <a:rPr lang="en-US" sz="2800" dirty="0" err="1">
                <a:solidFill>
                  <a:srgbClr val="2F02F0"/>
                </a:solidFill>
              </a:rPr>
              <a:t>setprecision</a:t>
            </a:r>
            <a:r>
              <a:rPr lang="en-US" sz="2800" dirty="0">
                <a:solidFill>
                  <a:srgbClr val="2F02F0"/>
                </a:solidFill>
              </a:rPr>
              <a:t>(2)</a:t>
            </a:r>
            <a:br>
              <a:rPr lang="en-US" sz="2800" dirty="0">
                <a:solidFill>
                  <a:srgbClr val="2F02F0"/>
                </a:solidFill>
              </a:rPr>
            </a:br>
            <a:r>
              <a:rPr lang="en-US" sz="2800" dirty="0">
                <a:solidFill>
                  <a:srgbClr val="2F02F0"/>
                </a:solidFill>
              </a:rPr>
              <a:t>			</a:t>
            </a:r>
            <a:r>
              <a:rPr lang="en-US" sz="2800" dirty="0" smtClean="0">
                <a:solidFill>
                  <a:srgbClr val="2F02F0"/>
                </a:solidFill>
              </a:rPr>
              <a:t>   &lt;</a:t>
            </a:r>
            <a:r>
              <a:rPr lang="en-US" sz="2800" dirty="0">
                <a:solidFill>
                  <a:srgbClr val="2F02F0"/>
                </a:solidFill>
              </a:rPr>
              <a:t>&lt; 10.3  &lt;&lt; </a:t>
            </a:r>
            <a:r>
              <a:rPr lang="en-US" sz="2800" dirty="0" err="1">
                <a:solidFill>
                  <a:srgbClr val="2F02F0"/>
                </a:solidFill>
              </a:rPr>
              <a:t>endl</a:t>
            </a:r>
            <a:r>
              <a:rPr lang="en-US" sz="2800" dirty="0">
                <a:solidFill>
                  <a:srgbClr val="2F02F0"/>
                </a:solidFill>
              </a:rPr>
              <a:t/>
            </a:r>
            <a:br>
              <a:rPr lang="en-US" sz="2800" dirty="0">
                <a:solidFill>
                  <a:srgbClr val="2F02F0"/>
                </a:solidFill>
              </a:rPr>
            </a:br>
            <a:r>
              <a:rPr lang="en-US" sz="2800" dirty="0">
                <a:solidFill>
                  <a:srgbClr val="2F02F0"/>
                </a:solidFill>
              </a:rPr>
              <a:t>			</a:t>
            </a:r>
            <a:r>
              <a:rPr lang="en-US" sz="2800" dirty="0" smtClean="0">
                <a:solidFill>
                  <a:srgbClr val="2F02F0"/>
                </a:solidFill>
              </a:rPr>
              <a:t>   &lt;</a:t>
            </a:r>
            <a:r>
              <a:rPr lang="en-US" sz="2800" dirty="0">
                <a:solidFill>
                  <a:srgbClr val="2F02F0"/>
                </a:solidFill>
              </a:rPr>
              <a:t>&lt; "$" &lt;&lt; 20.5 &lt;&lt; </a:t>
            </a:r>
            <a:r>
              <a:rPr lang="en-US" sz="2800" dirty="0" err="1">
                <a:solidFill>
                  <a:srgbClr val="2F02F0"/>
                </a:solidFill>
              </a:rPr>
              <a:t>endl</a:t>
            </a:r>
            <a:r>
              <a:rPr lang="en-US" sz="2800" dirty="0">
                <a:solidFill>
                  <a:srgbClr val="2F02F0"/>
                </a:solidFill>
              </a:rPr>
              <a:t>;</a:t>
            </a:r>
            <a:br>
              <a:rPr lang="en-US" sz="2800" dirty="0">
                <a:solidFill>
                  <a:srgbClr val="2F02F0"/>
                </a:solidFill>
              </a:rPr>
            </a:br>
            <a:r>
              <a:rPr lang="en-US" sz="2800" dirty="0"/>
              <a:t>    </a:t>
            </a:r>
            <a:r>
              <a:rPr lang="en-US" sz="2800" dirty="0" smtClean="0"/>
              <a:t>produces</a:t>
            </a:r>
            <a:r>
              <a:rPr lang="en-US" sz="2800" dirty="0"/>
              <a:t>:  $10.30</a:t>
            </a:r>
            <a:br>
              <a:rPr lang="en-US" sz="2800" dirty="0"/>
            </a:br>
            <a:r>
              <a:rPr lang="en-US" sz="2800" dirty="0"/>
              <a:t> 			</a:t>
            </a:r>
            <a:r>
              <a:rPr lang="en-US" sz="2800" dirty="0" smtClean="0"/>
              <a:t> $</a:t>
            </a:r>
            <a:r>
              <a:rPr lang="en-US" sz="2800" dirty="0"/>
              <a:t>20.50</a:t>
            </a:r>
          </a:p>
          <a:p>
            <a:pPr lvl="1">
              <a:lnSpc>
                <a:spcPct val="90000"/>
              </a:lnSpc>
            </a:pPr>
            <a:r>
              <a:rPr lang="en-US" dirty="0" err="1">
                <a:solidFill>
                  <a:srgbClr val="2F02F0"/>
                </a:solidFill>
              </a:rPr>
              <a:t>setprecision</a:t>
            </a:r>
            <a:r>
              <a:rPr lang="en-US" dirty="0">
                <a:solidFill>
                  <a:srgbClr val="2F02F0"/>
                </a:solidFill>
              </a:rPr>
              <a:t> </a:t>
            </a:r>
            <a:r>
              <a:rPr lang="en-US" dirty="0"/>
              <a:t>setting stays in effect </a:t>
            </a:r>
            <a:r>
              <a:rPr lang="en-US" dirty="0">
                <a:solidFill>
                  <a:srgbClr val="008000"/>
                </a:solidFill>
              </a:rPr>
              <a:t>until changed</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16</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532809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Manipulator Definitions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The manipulators </a:t>
            </a:r>
            <a:r>
              <a:rPr lang="en-US" sz="2800" dirty="0" err="1">
                <a:solidFill>
                  <a:srgbClr val="2F02F0"/>
                </a:solidFill>
              </a:rPr>
              <a:t>setw</a:t>
            </a:r>
            <a:r>
              <a:rPr lang="en-US" sz="2800" dirty="0">
                <a:solidFill>
                  <a:srgbClr val="2F02F0"/>
                </a:solidFill>
              </a:rPr>
              <a:t> </a:t>
            </a:r>
            <a:r>
              <a:rPr lang="en-US" sz="2800" dirty="0"/>
              <a:t>and </a:t>
            </a:r>
            <a:r>
              <a:rPr lang="en-US" sz="2800" dirty="0" err="1">
                <a:solidFill>
                  <a:srgbClr val="2F02F0"/>
                </a:solidFill>
              </a:rPr>
              <a:t>setprecision</a:t>
            </a:r>
            <a:r>
              <a:rPr lang="en-US" sz="2800" dirty="0">
                <a:solidFill>
                  <a:srgbClr val="2F02F0"/>
                </a:solidFill>
              </a:rPr>
              <a:t> </a:t>
            </a:r>
            <a:r>
              <a:rPr lang="en-US" sz="2800" dirty="0"/>
              <a:t>are </a:t>
            </a:r>
            <a:r>
              <a:rPr lang="en-US" sz="2800" dirty="0" smtClean="0"/>
              <a:t>defined </a:t>
            </a:r>
            <a:r>
              <a:rPr lang="en-US" sz="2800" dirty="0"/>
              <a:t>in the </a:t>
            </a:r>
            <a:r>
              <a:rPr lang="en-US" sz="2800" dirty="0" err="1">
                <a:solidFill>
                  <a:srgbClr val="2F02F0"/>
                </a:solidFill>
              </a:rPr>
              <a:t>iomanip</a:t>
            </a:r>
            <a:r>
              <a:rPr lang="en-US" sz="2800" dirty="0">
                <a:solidFill>
                  <a:srgbClr val="2F02F0"/>
                </a:solidFill>
              </a:rPr>
              <a:t> </a:t>
            </a:r>
            <a:r>
              <a:rPr lang="en-US" sz="2800" dirty="0"/>
              <a:t>library</a:t>
            </a:r>
          </a:p>
          <a:p>
            <a:pPr lvl="1"/>
            <a:r>
              <a:rPr lang="en-US" dirty="0"/>
              <a:t>To use these manipulators, add these lines </a:t>
            </a:r>
            <a:br>
              <a:rPr lang="en-US" dirty="0"/>
            </a:br>
            <a:r>
              <a:rPr lang="en-US" dirty="0"/>
              <a:t/>
            </a:r>
            <a:br>
              <a:rPr lang="en-US" dirty="0"/>
            </a:br>
            <a:r>
              <a:rPr lang="en-US" dirty="0"/>
              <a:t>			</a:t>
            </a:r>
            <a:r>
              <a:rPr lang="en-US" dirty="0">
                <a:solidFill>
                  <a:srgbClr val="2F02F0"/>
                </a:solidFill>
              </a:rPr>
              <a:t>#include &lt;</a:t>
            </a:r>
            <a:r>
              <a:rPr lang="en-US" dirty="0" err="1">
                <a:solidFill>
                  <a:srgbClr val="2F02F0"/>
                </a:solidFill>
              </a:rPr>
              <a:t>iomanip</a:t>
            </a:r>
            <a:r>
              <a:rPr lang="en-US" dirty="0">
                <a:solidFill>
                  <a:srgbClr val="2F02F0"/>
                </a:solidFill>
              </a:rPr>
              <a:t>&gt;</a:t>
            </a:r>
            <a:br>
              <a:rPr lang="en-US" dirty="0">
                <a:solidFill>
                  <a:srgbClr val="2F02F0"/>
                </a:solidFill>
              </a:rPr>
            </a:br>
            <a:r>
              <a:rPr lang="en-US" dirty="0">
                <a:solidFill>
                  <a:srgbClr val="2F02F0"/>
                </a:solidFill>
              </a:rPr>
              <a:t>			using namespace </a:t>
            </a:r>
            <a:r>
              <a:rPr lang="en-US" dirty="0" err="1">
                <a:solidFill>
                  <a:srgbClr val="2F02F0"/>
                </a:solidFill>
              </a:rPr>
              <a:t>std</a:t>
            </a:r>
            <a:r>
              <a:rPr lang="en-US" dirty="0">
                <a:solidFill>
                  <a:srgbClr val="2F02F0"/>
                </a:solidFill>
              </a:rPr>
              <a:t>;</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17</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050736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p:txBody>
          <a:bodyPr>
            <a:normAutofit/>
          </a:bodyPr>
          <a:lstStyle/>
          <a:p>
            <a:r>
              <a:rPr lang="en-US" sz="4000" dirty="0" smtClean="0">
                <a:latin typeface="Courier New"/>
                <a:cs typeface="Courier New"/>
              </a:rPr>
              <a:t>Chapter 7</a:t>
            </a:r>
            <a:endParaRPr lang="en-US" sz="4000" dirty="0">
              <a:latin typeface="Courier New"/>
              <a:cs typeface="Courier New"/>
            </a:endParaRPr>
          </a:p>
        </p:txBody>
      </p:sp>
      <p:sp>
        <p:nvSpPr>
          <p:cNvPr id="2" name="Subtitle 1"/>
          <p:cNvSpPr>
            <a:spLocks noGrp="1"/>
          </p:cNvSpPr>
          <p:nvPr>
            <p:ph type="subTitle" idx="1"/>
          </p:nvPr>
        </p:nvSpPr>
        <p:spPr/>
        <p:txBody>
          <a:bodyPr/>
          <a:lstStyle/>
          <a:p>
            <a:r>
              <a:rPr lang="en-US" dirty="0" smtClean="0"/>
              <a:t>Section 7.4</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2CA9C0B6-C1A8-4960-BC9D-8C2AED1DE749}" type="slidenum">
              <a:rPr lang="en-US" smtClean="0">
                <a:solidFill>
                  <a:schemeClr val="tx1"/>
                </a:solidFill>
              </a:rPr>
              <a:pPr/>
              <a:t>18</a:t>
            </a:fld>
            <a:endParaRPr lang="en-US" dirty="0">
              <a:solidFill>
                <a:schemeClr val="tx1"/>
              </a:solidFill>
            </a:endParaRPr>
          </a:p>
        </p:txBody>
      </p:sp>
    </p:spTree>
    <p:extLst>
      <p:ext uri="{BB962C8B-B14F-4D97-AF65-F5344CB8AC3E}">
        <p14:creationId xmlns:p14="http://schemas.microsoft.com/office/powerpoint/2010/main" val="1201505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Why Use Files?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Files allow you to store data </a:t>
            </a:r>
            <a:r>
              <a:rPr lang="en-US" sz="2800" dirty="0">
                <a:solidFill>
                  <a:srgbClr val="008000"/>
                </a:solidFill>
              </a:rPr>
              <a:t>permanently</a:t>
            </a:r>
            <a:r>
              <a:rPr lang="en-US" sz="2800" dirty="0"/>
              <a:t>!</a:t>
            </a:r>
          </a:p>
          <a:p>
            <a:pPr algn="just"/>
            <a:r>
              <a:rPr lang="en-US" sz="2800" dirty="0"/>
              <a:t>Data output to a file lasts after the program ends</a:t>
            </a:r>
          </a:p>
          <a:p>
            <a:pPr algn="just"/>
            <a:r>
              <a:rPr lang="en-US" sz="2800" dirty="0"/>
              <a:t>An input file can be used over and over</a:t>
            </a:r>
          </a:p>
          <a:p>
            <a:pPr lvl="1" algn="just"/>
            <a:r>
              <a:rPr lang="en-US" dirty="0"/>
              <a:t>No typing of data again and again for testing</a:t>
            </a:r>
          </a:p>
          <a:p>
            <a:pPr algn="just"/>
            <a:r>
              <a:rPr lang="en-US" sz="2800" dirty="0"/>
              <a:t>Create a data file or read an output file at </a:t>
            </a:r>
            <a:r>
              <a:rPr lang="en-US" sz="2800" dirty="0" smtClean="0"/>
              <a:t>your convenience</a:t>
            </a:r>
            <a:endParaRPr lang="en-US" sz="2800" dirty="0"/>
          </a:p>
          <a:p>
            <a:pPr algn="just"/>
            <a:r>
              <a:rPr lang="en-US" sz="2800" dirty="0"/>
              <a:t>Files allow you to deal with larger data </a:t>
            </a:r>
            <a:r>
              <a:rPr lang="en-US" sz="2800" dirty="0" smtClean="0"/>
              <a:t>sets</a:t>
            </a:r>
            <a:endParaRPr lang="en-US" sz="2800"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19</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393291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I/O Streams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sz="2800" dirty="0"/>
              <a:t>I/O refers to program input and output</a:t>
            </a:r>
          </a:p>
          <a:p>
            <a:pPr lvl="1" algn="just">
              <a:lnSpc>
                <a:spcPct val="90000"/>
              </a:lnSpc>
            </a:pPr>
            <a:r>
              <a:rPr lang="en-US" dirty="0"/>
              <a:t>Input is delivered to your program via a stream object</a:t>
            </a:r>
          </a:p>
          <a:p>
            <a:pPr lvl="1" algn="just">
              <a:lnSpc>
                <a:spcPct val="90000"/>
              </a:lnSpc>
            </a:pPr>
            <a:r>
              <a:rPr lang="en-US" dirty="0"/>
              <a:t>Input can be from</a:t>
            </a:r>
          </a:p>
          <a:p>
            <a:pPr lvl="2" algn="just">
              <a:lnSpc>
                <a:spcPct val="90000"/>
              </a:lnSpc>
            </a:pPr>
            <a:r>
              <a:rPr lang="en-US" dirty="0"/>
              <a:t>The keyboard</a:t>
            </a:r>
          </a:p>
          <a:p>
            <a:pPr lvl="2" algn="just">
              <a:lnSpc>
                <a:spcPct val="90000"/>
              </a:lnSpc>
            </a:pPr>
            <a:r>
              <a:rPr lang="en-US" dirty="0"/>
              <a:t>A file</a:t>
            </a:r>
          </a:p>
          <a:p>
            <a:pPr lvl="1" algn="just">
              <a:lnSpc>
                <a:spcPct val="90000"/>
              </a:lnSpc>
            </a:pPr>
            <a:r>
              <a:rPr lang="en-US" dirty="0"/>
              <a:t>Output is delivered to the output device via a </a:t>
            </a:r>
            <a:r>
              <a:rPr lang="en-US" dirty="0" smtClean="0"/>
              <a:t>stream object</a:t>
            </a:r>
            <a:endParaRPr lang="en-US" dirty="0"/>
          </a:p>
          <a:p>
            <a:pPr lvl="1" algn="just">
              <a:lnSpc>
                <a:spcPct val="90000"/>
              </a:lnSpc>
            </a:pPr>
            <a:r>
              <a:rPr lang="en-US" dirty="0"/>
              <a:t>Output can be to </a:t>
            </a:r>
          </a:p>
          <a:p>
            <a:pPr lvl="2" algn="just">
              <a:lnSpc>
                <a:spcPct val="90000"/>
              </a:lnSpc>
            </a:pPr>
            <a:r>
              <a:rPr lang="en-US" dirty="0"/>
              <a:t>The screen</a:t>
            </a:r>
          </a:p>
          <a:p>
            <a:pPr lvl="2" algn="just">
              <a:lnSpc>
                <a:spcPct val="90000"/>
              </a:lnSpc>
            </a:pPr>
            <a:r>
              <a:rPr lang="en-US" dirty="0"/>
              <a:t>A file</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195088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Streams and Basic File I/O</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Files for I/O are the same type of files used </a:t>
            </a:r>
            <a:r>
              <a:rPr lang="en-US" sz="2800" dirty="0" smtClean="0"/>
              <a:t>to store </a:t>
            </a:r>
            <a:r>
              <a:rPr lang="en-US" sz="2800" dirty="0"/>
              <a:t>programs</a:t>
            </a:r>
          </a:p>
          <a:p>
            <a:pPr algn="just"/>
            <a:r>
              <a:rPr lang="en-US" sz="2800" dirty="0"/>
              <a:t>A stream is a flow of </a:t>
            </a:r>
            <a:r>
              <a:rPr lang="en-US" sz="2800" dirty="0" smtClean="0"/>
              <a:t>data</a:t>
            </a:r>
            <a:endParaRPr lang="en-US" sz="2800" dirty="0"/>
          </a:p>
          <a:p>
            <a:pPr lvl="1" algn="just"/>
            <a:r>
              <a:rPr lang="en-US" dirty="0">
                <a:solidFill>
                  <a:srgbClr val="008000"/>
                </a:solidFill>
              </a:rPr>
              <a:t>Input stream</a:t>
            </a:r>
            <a:r>
              <a:rPr lang="en-US" dirty="0"/>
              <a:t>:  Data flows into the program</a:t>
            </a:r>
          </a:p>
          <a:p>
            <a:pPr lvl="2" algn="just"/>
            <a:r>
              <a:rPr lang="en-US" dirty="0"/>
              <a:t>If input stream flows from keyboard, the program </a:t>
            </a:r>
            <a:r>
              <a:rPr lang="en-US" dirty="0" smtClean="0"/>
              <a:t>will accept </a:t>
            </a:r>
            <a:r>
              <a:rPr lang="en-US" dirty="0"/>
              <a:t>data from the keyboard</a:t>
            </a:r>
          </a:p>
          <a:p>
            <a:pPr lvl="2" algn="just"/>
            <a:r>
              <a:rPr lang="en-US" dirty="0"/>
              <a:t>If input stream flows from a file, the program will </a:t>
            </a:r>
            <a:r>
              <a:rPr lang="en-US" dirty="0" smtClean="0"/>
              <a:t>accept data </a:t>
            </a:r>
            <a:r>
              <a:rPr lang="en-US" dirty="0"/>
              <a:t>from the file</a:t>
            </a:r>
          </a:p>
          <a:p>
            <a:pPr lvl="1" algn="just"/>
            <a:r>
              <a:rPr lang="en-US" dirty="0">
                <a:solidFill>
                  <a:srgbClr val="008000"/>
                </a:solidFill>
              </a:rPr>
              <a:t>Output stream</a:t>
            </a:r>
            <a:r>
              <a:rPr lang="en-US" dirty="0"/>
              <a:t>:  Data flows out of the program</a:t>
            </a:r>
          </a:p>
          <a:p>
            <a:pPr lvl="2" algn="just"/>
            <a:r>
              <a:rPr lang="en-US" dirty="0"/>
              <a:t>To the screen</a:t>
            </a:r>
          </a:p>
          <a:p>
            <a:pPr lvl="2" algn="just"/>
            <a:r>
              <a:rPr lang="en-US" dirty="0"/>
              <a:t>To a file</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20</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401248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File I/O</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sz="2800" dirty="0"/>
              <a:t>Reading from a file</a:t>
            </a:r>
          </a:p>
          <a:p>
            <a:pPr lvl="1" algn="just">
              <a:lnSpc>
                <a:spcPct val="90000"/>
              </a:lnSpc>
            </a:pPr>
            <a:r>
              <a:rPr lang="en-US" dirty="0"/>
              <a:t>Taking input from a file</a:t>
            </a:r>
          </a:p>
          <a:p>
            <a:pPr lvl="1" algn="just">
              <a:lnSpc>
                <a:spcPct val="90000"/>
              </a:lnSpc>
            </a:pPr>
            <a:r>
              <a:rPr lang="en-US" dirty="0"/>
              <a:t>Done from beginning to the end (for now)</a:t>
            </a:r>
          </a:p>
          <a:p>
            <a:pPr marL="1085850" lvl="2" algn="just">
              <a:lnSpc>
                <a:spcPct val="90000"/>
              </a:lnSpc>
            </a:pPr>
            <a:r>
              <a:rPr lang="en-US" dirty="0"/>
              <a:t>No backing up to read something again (OK to start over)</a:t>
            </a:r>
          </a:p>
          <a:p>
            <a:pPr marL="1085850" lvl="2" algn="just">
              <a:lnSpc>
                <a:spcPct val="90000"/>
              </a:lnSpc>
            </a:pPr>
            <a:r>
              <a:rPr lang="en-US" dirty="0"/>
              <a:t>Just as done from the keyboard</a:t>
            </a:r>
          </a:p>
          <a:p>
            <a:pPr algn="just">
              <a:lnSpc>
                <a:spcPct val="90000"/>
              </a:lnSpc>
            </a:pPr>
            <a:r>
              <a:rPr lang="en-US" sz="2800" dirty="0"/>
              <a:t>Writing to a file</a:t>
            </a:r>
          </a:p>
          <a:p>
            <a:pPr lvl="1" algn="just">
              <a:lnSpc>
                <a:spcPct val="90000"/>
              </a:lnSpc>
            </a:pPr>
            <a:r>
              <a:rPr lang="en-US" dirty="0"/>
              <a:t>Sending output to a file</a:t>
            </a:r>
          </a:p>
          <a:p>
            <a:pPr lvl="1" algn="just">
              <a:lnSpc>
                <a:spcPct val="90000"/>
              </a:lnSpc>
            </a:pPr>
            <a:r>
              <a:rPr lang="en-US" dirty="0"/>
              <a:t>Done from beginning to end (for now)</a:t>
            </a:r>
          </a:p>
          <a:p>
            <a:pPr marL="1085850" lvl="2" algn="just">
              <a:lnSpc>
                <a:spcPct val="90000"/>
              </a:lnSpc>
            </a:pPr>
            <a:r>
              <a:rPr lang="en-US" dirty="0"/>
              <a:t>No backing up to write something </a:t>
            </a:r>
            <a:r>
              <a:rPr lang="en-US" dirty="0" smtClean="0"/>
              <a:t>again (OK </a:t>
            </a:r>
            <a:r>
              <a:rPr lang="en-US" dirty="0"/>
              <a:t>to start over)</a:t>
            </a:r>
          </a:p>
          <a:p>
            <a:pPr marL="1085850" lvl="2" algn="just">
              <a:lnSpc>
                <a:spcPct val="90000"/>
              </a:lnSpc>
            </a:pPr>
            <a:r>
              <a:rPr lang="en-US" dirty="0"/>
              <a:t>Just as done to the screen</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21</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003243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Stream Variables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Like other variables, a </a:t>
            </a:r>
            <a:r>
              <a:rPr lang="en-US" sz="2800" dirty="0">
                <a:solidFill>
                  <a:srgbClr val="008000"/>
                </a:solidFill>
              </a:rPr>
              <a:t>stream variable</a:t>
            </a:r>
            <a:r>
              <a:rPr lang="en-US" sz="2800" dirty="0"/>
              <a:t>… </a:t>
            </a:r>
          </a:p>
          <a:p>
            <a:pPr lvl="1" algn="just"/>
            <a:r>
              <a:rPr lang="en-US" dirty="0"/>
              <a:t>Must be declared before it can be used</a:t>
            </a:r>
          </a:p>
          <a:p>
            <a:pPr lvl="1" algn="just"/>
            <a:r>
              <a:rPr lang="en-US" dirty="0"/>
              <a:t>Must be initialized before it contains valid data</a:t>
            </a:r>
          </a:p>
          <a:p>
            <a:pPr lvl="2" algn="just"/>
            <a:r>
              <a:rPr lang="en-US" dirty="0"/>
              <a:t>Initializing a stream means connecting it to a file</a:t>
            </a:r>
          </a:p>
          <a:p>
            <a:pPr lvl="2" algn="just"/>
            <a:r>
              <a:rPr lang="en-US" dirty="0"/>
              <a:t>The value of the stream variable can be thought of </a:t>
            </a:r>
            <a:r>
              <a:rPr lang="en-US" dirty="0" smtClean="0"/>
              <a:t>as </a:t>
            </a:r>
            <a:r>
              <a:rPr lang="en-US" dirty="0"/>
              <a:t>the file it is connected to</a:t>
            </a:r>
          </a:p>
          <a:p>
            <a:pPr lvl="1" algn="just"/>
            <a:r>
              <a:rPr lang="en-US" dirty="0"/>
              <a:t>Can have its value changed</a:t>
            </a:r>
          </a:p>
          <a:p>
            <a:pPr lvl="2" algn="just"/>
            <a:r>
              <a:rPr lang="en-US" dirty="0"/>
              <a:t>Changing a stream value means disconnecting from one file and connecting to another</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22</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21533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Declaring Input-File Stream Variable</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a:t>Input-file streams are of type </a:t>
            </a:r>
            <a:r>
              <a:rPr lang="en-US" sz="2800" dirty="0" err="1" smtClean="0">
                <a:solidFill>
                  <a:srgbClr val="2F02F0"/>
                </a:solidFill>
              </a:rPr>
              <a:t>ifstream</a:t>
            </a:r>
            <a:endParaRPr lang="en-US" sz="2800" dirty="0">
              <a:solidFill>
                <a:srgbClr val="2F02F0"/>
              </a:solidFill>
            </a:endParaRPr>
          </a:p>
          <a:p>
            <a:r>
              <a:rPr lang="en-US" sz="2800" dirty="0"/>
              <a:t>Type </a:t>
            </a:r>
            <a:r>
              <a:rPr lang="en-US" sz="2800" dirty="0" err="1">
                <a:solidFill>
                  <a:srgbClr val="2F02F0"/>
                </a:solidFill>
              </a:rPr>
              <a:t>ifstream</a:t>
            </a:r>
            <a:r>
              <a:rPr lang="en-US" sz="2800" dirty="0"/>
              <a:t> </a:t>
            </a:r>
            <a:r>
              <a:rPr lang="en-US" sz="2800" dirty="0" smtClean="0"/>
              <a:t>is </a:t>
            </a:r>
            <a:r>
              <a:rPr lang="en-US" sz="2800" dirty="0"/>
              <a:t>defined in the </a:t>
            </a:r>
            <a:r>
              <a:rPr lang="en-US" sz="2800" dirty="0" err="1">
                <a:solidFill>
                  <a:srgbClr val="2F02F0"/>
                </a:solidFill>
              </a:rPr>
              <a:t>fstream</a:t>
            </a:r>
            <a:r>
              <a:rPr lang="en-US" sz="2800" dirty="0">
                <a:solidFill>
                  <a:srgbClr val="2F02F0"/>
                </a:solidFill>
              </a:rPr>
              <a:t> </a:t>
            </a:r>
            <a:r>
              <a:rPr lang="en-US" sz="2800" dirty="0"/>
              <a:t>library</a:t>
            </a:r>
          </a:p>
          <a:p>
            <a:pPr lvl="1"/>
            <a:r>
              <a:rPr lang="en-US" dirty="0"/>
              <a:t>You must use the </a:t>
            </a:r>
            <a:r>
              <a:rPr lang="en-US" dirty="0">
                <a:solidFill>
                  <a:srgbClr val="2F02F0"/>
                </a:solidFill>
              </a:rPr>
              <a:t>include</a:t>
            </a:r>
            <a:r>
              <a:rPr lang="en-US" dirty="0"/>
              <a:t> and </a:t>
            </a:r>
            <a:r>
              <a:rPr lang="en-US" dirty="0">
                <a:solidFill>
                  <a:srgbClr val="2F02F0"/>
                </a:solidFill>
              </a:rPr>
              <a:t>using</a:t>
            </a:r>
            <a:r>
              <a:rPr lang="en-US" dirty="0"/>
              <a:t> directives</a:t>
            </a:r>
            <a:br>
              <a:rPr lang="en-US" dirty="0"/>
            </a:br>
            <a:r>
              <a:rPr lang="en-US" dirty="0"/>
              <a:t>                     </a:t>
            </a:r>
            <a:r>
              <a:rPr lang="en-US" dirty="0">
                <a:solidFill>
                  <a:srgbClr val="2F02F0"/>
                </a:solidFill>
              </a:rPr>
              <a:t>#include &lt;</a:t>
            </a:r>
            <a:r>
              <a:rPr lang="en-US" dirty="0" err="1">
                <a:solidFill>
                  <a:srgbClr val="2F02F0"/>
                </a:solidFill>
              </a:rPr>
              <a:t>fstream</a:t>
            </a:r>
            <a:r>
              <a:rPr lang="en-US" dirty="0">
                <a:solidFill>
                  <a:srgbClr val="2F02F0"/>
                </a:solidFill>
              </a:rPr>
              <a:t>&gt;</a:t>
            </a:r>
            <a:br>
              <a:rPr lang="en-US" dirty="0">
                <a:solidFill>
                  <a:srgbClr val="2F02F0"/>
                </a:solidFill>
              </a:rPr>
            </a:br>
            <a:r>
              <a:rPr lang="en-US" dirty="0">
                <a:solidFill>
                  <a:srgbClr val="2F02F0"/>
                </a:solidFill>
              </a:rPr>
              <a:t>                     using namespace </a:t>
            </a:r>
            <a:r>
              <a:rPr lang="en-US" dirty="0" err="1">
                <a:solidFill>
                  <a:srgbClr val="2F02F0"/>
                </a:solidFill>
              </a:rPr>
              <a:t>std</a:t>
            </a:r>
            <a:r>
              <a:rPr lang="en-US" dirty="0" smtClean="0">
                <a:solidFill>
                  <a:srgbClr val="2F02F0"/>
                </a:solidFill>
              </a:rPr>
              <a:t>;</a:t>
            </a:r>
            <a:endParaRPr lang="en-US" dirty="0">
              <a:solidFill>
                <a:srgbClr val="2F02F0"/>
              </a:solidFill>
            </a:endParaRPr>
          </a:p>
          <a:p>
            <a:r>
              <a:rPr lang="en-US" sz="2800" dirty="0"/>
              <a:t>Declare an input-file stream variable using </a:t>
            </a:r>
            <a:br>
              <a:rPr lang="en-US" sz="2800" dirty="0"/>
            </a:br>
            <a:r>
              <a:rPr lang="en-US" sz="2800" dirty="0"/>
              <a:t>                     </a:t>
            </a:r>
            <a:r>
              <a:rPr lang="en-US" sz="2800" dirty="0" err="1">
                <a:solidFill>
                  <a:srgbClr val="2F02F0"/>
                </a:solidFill>
              </a:rPr>
              <a:t>ifstream</a:t>
            </a:r>
            <a:r>
              <a:rPr lang="en-US" sz="2800" dirty="0">
                <a:solidFill>
                  <a:srgbClr val="2F02F0"/>
                </a:solidFill>
              </a:rPr>
              <a:t> </a:t>
            </a:r>
            <a:r>
              <a:rPr lang="en-US" sz="2800" dirty="0" smtClean="0">
                <a:solidFill>
                  <a:srgbClr val="2F02F0"/>
                </a:solidFill>
              </a:rPr>
              <a:t> </a:t>
            </a:r>
            <a:r>
              <a:rPr lang="en-US" sz="2800" dirty="0" err="1">
                <a:solidFill>
                  <a:srgbClr val="2F02F0"/>
                </a:solidFill>
              </a:rPr>
              <a:t>in_stream</a:t>
            </a:r>
            <a:r>
              <a:rPr lang="en-US" sz="2800" dirty="0">
                <a:solidFill>
                  <a:srgbClr val="2F02F0"/>
                </a:solidFill>
              </a:rPr>
              <a:t>;</a:t>
            </a:r>
            <a:br>
              <a:rPr lang="en-US" sz="2800" dirty="0">
                <a:solidFill>
                  <a:srgbClr val="2F02F0"/>
                </a:solidFill>
              </a:rPr>
            </a:br>
            <a:endParaRPr lang="en-US" sz="2800" dirty="0">
              <a:solidFill>
                <a:srgbClr val="2F02F0"/>
              </a:solidFill>
            </a:endParaRP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23</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4073329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fontScale="90000"/>
          </a:bodyPr>
          <a:lstStyle/>
          <a:p>
            <a:pPr algn="l"/>
            <a:r>
              <a:rPr lang="en-US" sz="4000" dirty="0" smtClean="0"/>
              <a:t>Declaring Output-File Stream Variable</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err="1"/>
              <a:t>Ouput</a:t>
            </a:r>
            <a:r>
              <a:rPr lang="en-US" sz="2800" dirty="0"/>
              <a:t>-file streams of are type </a:t>
            </a:r>
            <a:r>
              <a:rPr lang="en-US" sz="2800" dirty="0" err="1">
                <a:solidFill>
                  <a:srgbClr val="2F02F0"/>
                </a:solidFill>
              </a:rPr>
              <a:t>ofstream</a:t>
            </a:r>
            <a:endParaRPr lang="en-US" sz="2800" dirty="0">
              <a:solidFill>
                <a:srgbClr val="2F02F0"/>
              </a:solidFill>
            </a:endParaRPr>
          </a:p>
          <a:p>
            <a:r>
              <a:rPr lang="en-US" sz="2800" dirty="0"/>
              <a:t>Type </a:t>
            </a:r>
            <a:r>
              <a:rPr lang="en-US" sz="2800" dirty="0" err="1">
                <a:solidFill>
                  <a:srgbClr val="2F02F0"/>
                </a:solidFill>
              </a:rPr>
              <a:t>ofstream</a:t>
            </a:r>
            <a:r>
              <a:rPr lang="en-US" sz="2800" dirty="0">
                <a:solidFill>
                  <a:srgbClr val="2F02F0"/>
                </a:solidFill>
              </a:rPr>
              <a:t> </a:t>
            </a:r>
            <a:r>
              <a:rPr lang="en-US" sz="2800" dirty="0"/>
              <a:t>is defined in the </a:t>
            </a:r>
            <a:r>
              <a:rPr lang="en-US" sz="2800" dirty="0" err="1">
                <a:solidFill>
                  <a:srgbClr val="2F02F0"/>
                </a:solidFill>
              </a:rPr>
              <a:t>fstream</a:t>
            </a:r>
            <a:r>
              <a:rPr lang="en-US" sz="2800" dirty="0">
                <a:solidFill>
                  <a:srgbClr val="2F02F0"/>
                </a:solidFill>
              </a:rPr>
              <a:t> </a:t>
            </a:r>
            <a:r>
              <a:rPr lang="en-US" sz="2800" dirty="0"/>
              <a:t>library</a:t>
            </a:r>
          </a:p>
          <a:p>
            <a:pPr lvl="1"/>
            <a:r>
              <a:rPr lang="en-US" dirty="0"/>
              <a:t>You must use these include and using directives</a:t>
            </a:r>
            <a:br>
              <a:rPr lang="en-US" dirty="0"/>
            </a:br>
            <a:r>
              <a:rPr lang="en-US" dirty="0"/>
              <a:t>                     </a:t>
            </a:r>
            <a:r>
              <a:rPr lang="en-US" dirty="0">
                <a:solidFill>
                  <a:srgbClr val="2F02F0"/>
                </a:solidFill>
              </a:rPr>
              <a:t>#include &lt;</a:t>
            </a:r>
            <a:r>
              <a:rPr lang="en-US" dirty="0" err="1">
                <a:solidFill>
                  <a:srgbClr val="2F02F0"/>
                </a:solidFill>
              </a:rPr>
              <a:t>fstream</a:t>
            </a:r>
            <a:r>
              <a:rPr lang="en-US" dirty="0">
                <a:solidFill>
                  <a:srgbClr val="2F02F0"/>
                </a:solidFill>
              </a:rPr>
              <a:t>&gt;</a:t>
            </a:r>
            <a:br>
              <a:rPr lang="en-US" dirty="0">
                <a:solidFill>
                  <a:srgbClr val="2F02F0"/>
                </a:solidFill>
              </a:rPr>
            </a:br>
            <a:r>
              <a:rPr lang="en-US" dirty="0">
                <a:solidFill>
                  <a:srgbClr val="2F02F0"/>
                </a:solidFill>
              </a:rPr>
              <a:t>                     using namespace </a:t>
            </a:r>
            <a:r>
              <a:rPr lang="en-US" dirty="0" err="1" smtClean="0">
                <a:solidFill>
                  <a:srgbClr val="2F02F0"/>
                </a:solidFill>
              </a:rPr>
              <a:t>std</a:t>
            </a:r>
            <a:r>
              <a:rPr lang="en-US" dirty="0" smtClean="0">
                <a:solidFill>
                  <a:srgbClr val="2F02F0"/>
                </a:solidFill>
              </a:rPr>
              <a:t>;</a:t>
            </a:r>
            <a:endParaRPr lang="en-US" dirty="0">
              <a:solidFill>
                <a:srgbClr val="2F02F0"/>
              </a:solidFill>
            </a:endParaRPr>
          </a:p>
          <a:p>
            <a:r>
              <a:rPr lang="en-US" sz="2800" dirty="0"/>
              <a:t>Declare an output-file stream variable using </a:t>
            </a:r>
            <a:br>
              <a:rPr lang="en-US" sz="2800" dirty="0"/>
            </a:br>
            <a:r>
              <a:rPr lang="en-US" sz="2800" dirty="0"/>
              <a:t>                     </a:t>
            </a:r>
            <a:r>
              <a:rPr lang="en-US" sz="2800" dirty="0" err="1">
                <a:solidFill>
                  <a:srgbClr val="2F02F0"/>
                </a:solidFill>
              </a:rPr>
              <a:t>ofstream</a:t>
            </a:r>
            <a:r>
              <a:rPr lang="en-US" sz="2800" dirty="0">
                <a:solidFill>
                  <a:srgbClr val="2F02F0"/>
                </a:solidFill>
              </a:rPr>
              <a:t> </a:t>
            </a:r>
            <a:r>
              <a:rPr lang="en-US" sz="2800" dirty="0" smtClean="0">
                <a:solidFill>
                  <a:srgbClr val="2F02F0"/>
                </a:solidFill>
              </a:rPr>
              <a:t> </a:t>
            </a:r>
            <a:r>
              <a:rPr lang="en-US" sz="2800" dirty="0" err="1">
                <a:solidFill>
                  <a:srgbClr val="2F02F0"/>
                </a:solidFill>
              </a:rPr>
              <a:t>out_stream</a:t>
            </a:r>
            <a:r>
              <a:rPr lang="en-US" sz="2800" dirty="0">
                <a:solidFill>
                  <a:srgbClr val="2F02F0"/>
                </a:solidFill>
              </a:rPr>
              <a:t>;</a:t>
            </a:r>
            <a:br>
              <a:rPr lang="en-US" sz="2800" dirty="0">
                <a:solidFill>
                  <a:srgbClr val="2F02F0"/>
                </a:solidFill>
              </a:rPr>
            </a:br>
            <a:endParaRPr lang="en-US" sz="2800" dirty="0">
              <a:solidFill>
                <a:srgbClr val="2F02F0"/>
              </a:solidFill>
            </a:endParaRP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24</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506981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Connecting to a File</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Once a stream variable is declared, connect it </a:t>
            </a:r>
            <a:r>
              <a:rPr lang="en-US" sz="2800" dirty="0" smtClean="0"/>
              <a:t>to a </a:t>
            </a:r>
            <a:r>
              <a:rPr lang="en-US" sz="2800" dirty="0"/>
              <a:t>file</a:t>
            </a:r>
          </a:p>
          <a:p>
            <a:pPr lvl="1" algn="just"/>
            <a:r>
              <a:rPr lang="en-US" dirty="0">
                <a:solidFill>
                  <a:srgbClr val="008000"/>
                </a:solidFill>
              </a:rPr>
              <a:t>Connecting</a:t>
            </a:r>
            <a:r>
              <a:rPr lang="en-US" dirty="0"/>
              <a:t> a stream to a file is </a:t>
            </a:r>
            <a:r>
              <a:rPr lang="en-US" dirty="0">
                <a:solidFill>
                  <a:srgbClr val="008000"/>
                </a:solidFill>
              </a:rPr>
              <a:t>opening</a:t>
            </a:r>
            <a:r>
              <a:rPr lang="en-US" dirty="0"/>
              <a:t> the file</a:t>
            </a:r>
          </a:p>
          <a:p>
            <a:pPr lvl="1"/>
            <a:r>
              <a:rPr lang="en-US" dirty="0"/>
              <a:t>Use the open function of the stream </a:t>
            </a:r>
            <a:r>
              <a:rPr lang="en-US" dirty="0" smtClean="0"/>
              <a:t>object</a:t>
            </a:r>
          </a:p>
          <a:p>
            <a:pPr lvl="1"/>
            <a:endParaRPr lang="en-US" dirty="0" smtClean="0"/>
          </a:p>
          <a:p>
            <a:pPr marL="457200" lvl="1" indent="0">
              <a:buNone/>
            </a:pPr>
            <a:r>
              <a:rPr lang="en-US" dirty="0" smtClean="0"/>
              <a:t>           </a:t>
            </a:r>
            <a:r>
              <a:rPr lang="en-US" dirty="0" err="1" smtClean="0"/>
              <a:t>in_stream.open</a:t>
            </a:r>
            <a:r>
              <a:rPr lang="en-US" dirty="0"/>
              <a:t>("</a:t>
            </a:r>
            <a:r>
              <a:rPr lang="en-US" dirty="0" err="1"/>
              <a:t>infile.dat</a:t>
            </a:r>
            <a:r>
              <a:rPr lang="en-US" dirty="0"/>
              <a:t>")</a:t>
            </a:r>
            <a:r>
              <a:rPr lang="en-US" dirty="0" smtClean="0"/>
              <a:t>;</a:t>
            </a:r>
            <a:endParaRPr lang="en-US"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25</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grpSp>
        <p:nvGrpSpPr>
          <p:cNvPr id="8" name="Group 16"/>
          <p:cNvGrpSpPr>
            <a:grpSpLocks/>
          </p:cNvGrpSpPr>
          <p:nvPr/>
        </p:nvGrpSpPr>
        <p:grpSpPr bwMode="auto">
          <a:xfrm>
            <a:off x="2018122" y="3254670"/>
            <a:ext cx="1131888" cy="1296987"/>
            <a:chOff x="2640" y="2795"/>
            <a:chExt cx="713" cy="817"/>
          </a:xfrm>
        </p:grpSpPr>
        <p:sp>
          <p:nvSpPr>
            <p:cNvPr id="10" name="Text Box 2"/>
            <p:cNvSpPr txBox="1">
              <a:spLocks noChangeArrowheads="1"/>
            </p:cNvSpPr>
            <p:nvPr/>
          </p:nvSpPr>
          <p:spPr bwMode="auto">
            <a:xfrm>
              <a:off x="2640" y="3324"/>
              <a:ext cx="71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b="1" dirty="0">
                  <a:solidFill>
                    <a:schemeClr val="tx2"/>
                  </a:solidFill>
                </a:rPr>
                <a:t>Period</a:t>
              </a:r>
            </a:p>
          </p:txBody>
        </p:sp>
        <p:sp>
          <p:nvSpPr>
            <p:cNvPr id="11" name="Line 3"/>
            <p:cNvSpPr>
              <a:spLocks noChangeShapeType="1"/>
            </p:cNvSpPr>
            <p:nvPr/>
          </p:nvSpPr>
          <p:spPr bwMode="auto">
            <a:xfrm flipV="1">
              <a:off x="2937" y="2795"/>
              <a:ext cx="0" cy="552"/>
            </a:xfrm>
            <a:prstGeom prst="line">
              <a:avLst/>
            </a:prstGeom>
            <a:noFill/>
            <a:ln w="5715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2" name="Group 17"/>
          <p:cNvGrpSpPr>
            <a:grpSpLocks/>
          </p:cNvGrpSpPr>
          <p:nvPr/>
        </p:nvGrpSpPr>
        <p:grpSpPr bwMode="auto">
          <a:xfrm>
            <a:off x="2024338" y="3198313"/>
            <a:ext cx="3279775" cy="1792287"/>
            <a:chOff x="3061" y="2807"/>
            <a:chExt cx="2066" cy="1129"/>
          </a:xfrm>
        </p:grpSpPr>
        <p:sp>
          <p:nvSpPr>
            <p:cNvPr id="14" name="Text Box 4"/>
            <p:cNvSpPr txBox="1">
              <a:spLocks noChangeArrowheads="1"/>
            </p:cNvSpPr>
            <p:nvPr/>
          </p:nvSpPr>
          <p:spPr bwMode="auto">
            <a:xfrm>
              <a:off x="3061" y="3648"/>
              <a:ext cx="206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b="1" dirty="0">
                  <a:solidFill>
                    <a:schemeClr val="tx2"/>
                  </a:solidFill>
                </a:rPr>
                <a:t>File name on the disk</a:t>
              </a:r>
            </a:p>
          </p:txBody>
        </p:sp>
        <p:sp>
          <p:nvSpPr>
            <p:cNvPr id="16" name="Line 5"/>
            <p:cNvSpPr>
              <a:spLocks noChangeShapeType="1"/>
            </p:cNvSpPr>
            <p:nvPr/>
          </p:nvSpPr>
          <p:spPr bwMode="auto">
            <a:xfrm flipV="1">
              <a:off x="4080" y="2807"/>
              <a:ext cx="0" cy="876"/>
            </a:xfrm>
            <a:prstGeom prst="line">
              <a:avLst/>
            </a:prstGeom>
            <a:noFill/>
            <a:ln w="5715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7" name="Group 18"/>
          <p:cNvGrpSpPr>
            <a:grpSpLocks/>
          </p:cNvGrpSpPr>
          <p:nvPr/>
        </p:nvGrpSpPr>
        <p:grpSpPr bwMode="auto">
          <a:xfrm>
            <a:off x="3104785" y="2752725"/>
            <a:ext cx="3098800" cy="1487487"/>
            <a:chOff x="3768" y="2399"/>
            <a:chExt cx="1952" cy="937"/>
          </a:xfrm>
        </p:grpSpPr>
        <p:sp>
          <p:nvSpPr>
            <p:cNvPr id="19" name="Text Box 6"/>
            <p:cNvSpPr txBox="1">
              <a:spLocks noChangeArrowheads="1"/>
            </p:cNvSpPr>
            <p:nvPr/>
          </p:nvSpPr>
          <p:spPr bwMode="auto">
            <a:xfrm>
              <a:off x="4272" y="3048"/>
              <a:ext cx="144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b="1" dirty="0">
                  <a:solidFill>
                    <a:schemeClr val="tx2"/>
                  </a:solidFill>
                </a:rPr>
                <a:t>Double quotes</a:t>
              </a:r>
            </a:p>
          </p:txBody>
        </p:sp>
        <p:grpSp>
          <p:nvGrpSpPr>
            <p:cNvPr id="20" name="Group 15"/>
            <p:cNvGrpSpPr>
              <a:grpSpLocks/>
            </p:cNvGrpSpPr>
            <p:nvPr/>
          </p:nvGrpSpPr>
          <p:grpSpPr bwMode="auto">
            <a:xfrm>
              <a:off x="3768" y="2399"/>
              <a:ext cx="1224" cy="612"/>
              <a:chOff x="3629" y="2399"/>
              <a:chExt cx="1224" cy="612"/>
            </a:xfrm>
          </p:grpSpPr>
          <p:sp>
            <p:nvSpPr>
              <p:cNvPr id="21" name="Line 7"/>
              <p:cNvSpPr>
                <a:spLocks noChangeShapeType="1"/>
              </p:cNvSpPr>
              <p:nvPr/>
            </p:nvSpPr>
            <p:spPr bwMode="auto">
              <a:xfrm flipH="1" flipV="1">
                <a:off x="4841" y="2411"/>
                <a:ext cx="12" cy="600"/>
              </a:xfrm>
              <a:prstGeom prst="line">
                <a:avLst/>
              </a:prstGeom>
              <a:noFill/>
              <a:ln w="571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 name="Line 8"/>
              <p:cNvSpPr>
                <a:spLocks noChangeShapeType="1"/>
              </p:cNvSpPr>
              <p:nvPr/>
            </p:nvSpPr>
            <p:spPr bwMode="auto">
              <a:xfrm flipH="1">
                <a:off x="3941" y="2411"/>
                <a:ext cx="912" cy="0"/>
              </a:xfrm>
              <a:prstGeom prst="line">
                <a:avLst/>
              </a:prstGeom>
              <a:noFill/>
              <a:ln w="571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Line 9"/>
              <p:cNvSpPr>
                <a:spLocks noChangeShapeType="1"/>
              </p:cNvSpPr>
              <p:nvPr/>
            </p:nvSpPr>
            <p:spPr bwMode="auto">
              <a:xfrm flipH="1">
                <a:off x="3629" y="2399"/>
                <a:ext cx="372" cy="132"/>
              </a:xfrm>
              <a:prstGeom prst="line">
                <a:avLst/>
              </a:prstGeom>
              <a:noFill/>
              <a:ln w="5715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10"/>
              <p:cNvSpPr>
                <a:spLocks noChangeShapeType="1"/>
              </p:cNvSpPr>
              <p:nvPr/>
            </p:nvSpPr>
            <p:spPr bwMode="auto">
              <a:xfrm>
                <a:off x="4001" y="2411"/>
                <a:ext cx="336" cy="120"/>
              </a:xfrm>
              <a:prstGeom prst="line">
                <a:avLst/>
              </a:prstGeom>
              <a:noFill/>
              <a:ln w="5715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grpSp>
    </p:spTree>
    <p:extLst>
      <p:ext uri="{BB962C8B-B14F-4D97-AF65-F5344CB8AC3E}">
        <p14:creationId xmlns:p14="http://schemas.microsoft.com/office/powerpoint/2010/main" val="1912521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Using the Input Stream</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sz="2800" dirty="0" smtClean="0"/>
              <a:t>Once </a:t>
            </a:r>
            <a:r>
              <a:rPr lang="en-US" sz="2800" dirty="0"/>
              <a:t>connected to a file, the </a:t>
            </a:r>
            <a:r>
              <a:rPr lang="en-US" sz="2800" dirty="0">
                <a:solidFill>
                  <a:srgbClr val="008000"/>
                </a:solidFill>
              </a:rPr>
              <a:t>input-stream </a:t>
            </a:r>
            <a:r>
              <a:rPr lang="en-US" sz="2800" dirty="0" smtClean="0">
                <a:solidFill>
                  <a:srgbClr val="008000"/>
                </a:solidFill>
              </a:rPr>
              <a:t>variable</a:t>
            </a:r>
            <a:r>
              <a:rPr lang="en-US" sz="2800" dirty="0" smtClean="0"/>
              <a:t> </a:t>
            </a:r>
            <a:r>
              <a:rPr lang="en-US" sz="2800" dirty="0"/>
              <a:t>can be used to produce input just </a:t>
            </a:r>
            <a:r>
              <a:rPr lang="en-US" sz="2800" dirty="0" smtClean="0"/>
              <a:t>as you </a:t>
            </a:r>
            <a:r>
              <a:rPr lang="en-US" sz="2800" dirty="0"/>
              <a:t>would use </a:t>
            </a:r>
            <a:r>
              <a:rPr lang="en-US" sz="2800" dirty="0" err="1">
                <a:solidFill>
                  <a:srgbClr val="2F02F0"/>
                </a:solidFill>
              </a:rPr>
              <a:t>cin</a:t>
            </a:r>
            <a:r>
              <a:rPr lang="en-US" sz="2800" dirty="0">
                <a:solidFill>
                  <a:srgbClr val="2F02F0"/>
                </a:solidFill>
              </a:rPr>
              <a:t> </a:t>
            </a:r>
            <a:r>
              <a:rPr lang="en-US" sz="2800" dirty="0"/>
              <a:t>with the extraction operator</a:t>
            </a:r>
          </a:p>
          <a:p>
            <a:pPr lvl="1">
              <a:lnSpc>
                <a:spcPct val="90000"/>
              </a:lnSpc>
            </a:pPr>
            <a:r>
              <a:rPr lang="en-US" dirty="0"/>
              <a:t>Example:</a:t>
            </a:r>
            <a:br>
              <a:rPr lang="en-US" dirty="0"/>
            </a:br>
            <a:r>
              <a:rPr lang="en-US" dirty="0"/>
              <a:t>                    </a:t>
            </a:r>
            <a:r>
              <a:rPr lang="en-US" dirty="0" err="1">
                <a:solidFill>
                  <a:srgbClr val="2F02F0"/>
                </a:solidFill>
              </a:rPr>
              <a:t>int</a:t>
            </a:r>
            <a:r>
              <a:rPr lang="en-US" dirty="0">
                <a:solidFill>
                  <a:srgbClr val="2F02F0"/>
                </a:solidFill>
              </a:rPr>
              <a:t> </a:t>
            </a:r>
            <a:r>
              <a:rPr lang="en-US" dirty="0" err="1">
                <a:solidFill>
                  <a:srgbClr val="2F02F0"/>
                </a:solidFill>
              </a:rPr>
              <a:t>one_number</a:t>
            </a:r>
            <a:r>
              <a:rPr lang="en-US" dirty="0">
                <a:solidFill>
                  <a:srgbClr val="2F02F0"/>
                </a:solidFill>
              </a:rPr>
              <a:t>, </a:t>
            </a:r>
            <a:r>
              <a:rPr lang="en-US" dirty="0" err="1">
                <a:solidFill>
                  <a:srgbClr val="2F02F0"/>
                </a:solidFill>
              </a:rPr>
              <a:t>another_number</a:t>
            </a:r>
            <a:r>
              <a:rPr lang="en-US" dirty="0">
                <a:solidFill>
                  <a:srgbClr val="2F02F0"/>
                </a:solidFill>
              </a:rPr>
              <a:t>;</a:t>
            </a:r>
            <a:br>
              <a:rPr lang="en-US" dirty="0">
                <a:solidFill>
                  <a:srgbClr val="2F02F0"/>
                </a:solidFill>
              </a:rPr>
            </a:br>
            <a:r>
              <a:rPr lang="en-US" dirty="0">
                <a:solidFill>
                  <a:srgbClr val="2F02F0"/>
                </a:solidFill>
              </a:rPr>
              <a:t>                    </a:t>
            </a:r>
            <a:r>
              <a:rPr lang="en-US" dirty="0" err="1">
                <a:solidFill>
                  <a:srgbClr val="2F02F0"/>
                </a:solidFill>
              </a:rPr>
              <a:t>in_stream</a:t>
            </a:r>
            <a:r>
              <a:rPr lang="en-US" dirty="0">
                <a:solidFill>
                  <a:srgbClr val="2F02F0"/>
                </a:solidFill>
              </a:rPr>
              <a:t> &gt;&gt; </a:t>
            </a:r>
            <a:r>
              <a:rPr lang="en-US" dirty="0" err="1">
                <a:solidFill>
                  <a:srgbClr val="2F02F0"/>
                </a:solidFill>
              </a:rPr>
              <a:t>one_number</a:t>
            </a:r>
            <a:r>
              <a:rPr lang="en-US" dirty="0">
                <a:solidFill>
                  <a:srgbClr val="2F02F0"/>
                </a:solidFill>
              </a:rPr>
              <a:t/>
            </a:r>
            <a:br>
              <a:rPr lang="en-US" dirty="0">
                <a:solidFill>
                  <a:srgbClr val="2F02F0"/>
                </a:solidFill>
              </a:rPr>
            </a:br>
            <a:r>
              <a:rPr lang="en-US" dirty="0">
                <a:solidFill>
                  <a:srgbClr val="2F02F0"/>
                </a:solidFill>
              </a:rPr>
              <a:t>                                       &gt;&gt; </a:t>
            </a:r>
            <a:r>
              <a:rPr lang="en-US" dirty="0" err="1">
                <a:solidFill>
                  <a:srgbClr val="2F02F0"/>
                </a:solidFill>
              </a:rPr>
              <a:t>another_number</a:t>
            </a:r>
            <a:r>
              <a:rPr lang="en-US" dirty="0">
                <a:solidFill>
                  <a:srgbClr val="2F02F0"/>
                </a:solidFill>
              </a:rPr>
              <a:t>;</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26</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738680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Using the Output Stream</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sz="2800" dirty="0"/>
              <a:t>An </a:t>
            </a:r>
            <a:r>
              <a:rPr lang="en-US" sz="2800" dirty="0">
                <a:solidFill>
                  <a:srgbClr val="008000"/>
                </a:solidFill>
              </a:rPr>
              <a:t>output-stream </a:t>
            </a:r>
            <a:r>
              <a:rPr lang="en-US" sz="2800" dirty="0" smtClean="0">
                <a:solidFill>
                  <a:srgbClr val="008000"/>
                </a:solidFill>
              </a:rPr>
              <a:t>variable </a:t>
            </a:r>
            <a:r>
              <a:rPr lang="en-US" sz="2800" dirty="0" smtClean="0"/>
              <a:t>works </a:t>
            </a:r>
            <a:r>
              <a:rPr lang="en-US" sz="2800" dirty="0"/>
              <a:t>similarly to the </a:t>
            </a:r>
            <a:r>
              <a:rPr lang="en-US" sz="2800" dirty="0" smtClean="0"/>
              <a:t>input</a:t>
            </a:r>
            <a:r>
              <a:rPr lang="en-US" sz="2800" dirty="0"/>
              <a:t>-stream</a:t>
            </a:r>
          </a:p>
          <a:p>
            <a:pPr marL="857250" lvl="2" indent="0">
              <a:lnSpc>
                <a:spcPct val="90000"/>
              </a:lnSpc>
              <a:buNone/>
            </a:pPr>
            <a:r>
              <a:rPr lang="en-US" sz="2800" dirty="0" err="1">
                <a:solidFill>
                  <a:srgbClr val="2F02F0"/>
                </a:solidFill>
              </a:rPr>
              <a:t>ofstream</a:t>
            </a:r>
            <a:r>
              <a:rPr lang="en-US" sz="2800" dirty="0">
                <a:solidFill>
                  <a:srgbClr val="2F02F0"/>
                </a:solidFill>
              </a:rPr>
              <a:t> </a:t>
            </a:r>
            <a:r>
              <a:rPr lang="en-US" sz="2800" dirty="0" err="1">
                <a:solidFill>
                  <a:srgbClr val="2F02F0"/>
                </a:solidFill>
              </a:rPr>
              <a:t>out_stream</a:t>
            </a:r>
            <a:r>
              <a:rPr lang="en-US" sz="2800" dirty="0">
                <a:solidFill>
                  <a:srgbClr val="2F02F0"/>
                </a:solidFill>
              </a:rPr>
              <a:t>; </a:t>
            </a:r>
            <a:br>
              <a:rPr lang="en-US" sz="2800" dirty="0">
                <a:solidFill>
                  <a:srgbClr val="2F02F0"/>
                </a:solidFill>
              </a:rPr>
            </a:br>
            <a:r>
              <a:rPr lang="en-US" sz="2800" dirty="0" err="1">
                <a:solidFill>
                  <a:srgbClr val="2F02F0"/>
                </a:solidFill>
              </a:rPr>
              <a:t>out_stream.open</a:t>
            </a:r>
            <a:r>
              <a:rPr lang="en-US" sz="2800" dirty="0">
                <a:solidFill>
                  <a:srgbClr val="2F02F0"/>
                </a:solidFill>
              </a:rPr>
              <a:t>("</a:t>
            </a:r>
            <a:r>
              <a:rPr lang="en-US" sz="2800" dirty="0" err="1">
                <a:solidFill>
                  <a:srgbClr val="2F02F0"/>
                </a:solidFill>
              </a:rPr>
              <a:t>outfile.dat</a:t>
            </a:r>
            <a:r>
              <a:rPr lang="en-US" sz="2800" dirty="0">
                <a:solidFill>
                  <a:srgbClr val="2F02F0"/>
                </a:solidFill>
              </a:rPr>
              <a:t>"); </a:t>
            </a:r>
            <a:br>
              <a:rPr lang="en-US" sz="2800" dirty="0">
                <a:solidFill>
                  <a:srgbClr val="2F02F0"/>
                </a:solidFill>
              </a:rPr>
            </a:br>
            <a:r>
              <a:rPr lang="en-US" sz="2800" dirty="0">
                <a:solidFill>
                  <a:srgbClr val="2F02F0"/>
                </a:solidFill>
              </a:rPr>
              <a:t/>
            </a:r>
            <a:br>
              <a:rPr lang="en-US" sz="2800" dirty="0">
                <a:solidFill>
                  <a:srgbClr val="2F02F0"/>
                </a:solidFill>
              </a:rPr>
            </a:br>
            <a:r>
              <a:rPr lang="en-US" sz="2800" dirty="0" err="1">
                <a:solidFill>
                  <a:srgbClr val="2F02F0"/>
                </a:solidFill>
              </a:rPr>
              <a:t>out_stream</a:t>
            </a:r>
            <a:r>
              <a:rPr lang="en-US" sz="2800" dirty="0">
                <a:solidFill>
                  <a:srgbClr val="2F02F0"/>
                </a:solidFill>
              </a:rPr>
              <a:t> &lt;&lt; "one number = "</a:t>
            </a:r>
            <a:br>
              <a:rPr lang="en-US" sz="2800" dirty="0">
                <a:solidFill>
                  <a:srgbClr val="2F02F0"/>
                </a:solidFill>
              </a:rPr>
            </a:br>
            <a:r>
              <a:rPr lang="en-US" sz="2800" dirty="0">
                <a:solidFill>
                  <a:srgbClr val="2F02F0"/>
                </a:solidFill>
              </a:rPr>
              <a:t>                    </a:t>
            </a:r>
            <a:r>
              <a:rPr lang="en-US" sz="2800" dirty="0" smtClean="0">
                <a:solidFill>
                  <a:srgbClr val="2F02F0"/>
                </a:solidFill>
              </a:rPr>
              <a:t>  &lt;</a:t>
            </a:r>
            <a:r>
              <a:rPr lang="en-US" sz="2800" dirty="0">
                <a:solidFill>
                  <a:srgbClr val="2F02F0"/>
                </a:solidFill>
              </a:rPr>
              <a:t>&lt; </a:t>
            </a:r>
            <a:r>
              <a:rPr lang="en-US" sz="2800" dirty="0" err="1">
                <a:solidFill>
                  <a:srgbClr val="2F02F0"/>
                </a:solidFill>
              </a:rPr>
              <a:t>one_number</a:t>
            </a:r>
            <a:r>
              <a:rPr lang="en-US" sz="2800" dirty="0">
                <a:solidFill>
                  <a:srgbClr val="2F02F0"/>
                </a:solidFill>
              </a:rPr>
              <a:t/>
            </a:r>
            <a:br>
              <a:rPr lang="en-US" sz="2800" dirty="0">
                <a:solidFill>
                  <a:srgbClr val="2F02F0"/>
                </a:solidFill>
              </a:rPr>
            </a:br>
            <a:r>
              <a:rPr lang="en-US" sz="2800" dirty="0">
                <a:solidFill>
                  <a:srgbClr val="2F02F0"/>
                </a:solidFill>
              </a:rPr>
              <a:t>                    </a:t>
            </a:r>
            <a:r>
              <a:rPr lang="en-US" sz="2800" dirty="0" smtClean="0">
                <a:solidFill>
                  <a:srgbClr val="2F02F0"/>
                </a:solidFill>
              </a:rPr>
              <a:t>  &lt;</a:t>
            </a:r>
            <a:r>
              <a:rPr lang="en-US" sz="2800" dirty="0">
                <a:solidFill>
                  <a:srgbClr val="2F02F0"/>
                </a:solidFill>
              </a:rPr>
              <a:t>&lt; "another number = " </a:t>
            </a:r>
            <a:br>
              <a:rPr lang="en-US" sz="2800" dirty="0">
                <a:solidFill>
                  <a:srgbClr val="2F02F0"/>
                </a:solidFill>
              </a:rPr>
            </a:br>
            <a:r>
              <a:rPr lang="en-US" sz="2800" dirty="0">
                <a:solidFill>
                  <a:srgbClr val="2F02F0"/>
                </a:solidFill>
              </a:rPr>
              <a:t>                    </a:t>
            </a:r>
            <a:r>
              <a:rPr lang="en-US" sz="2800" dirty="0" smtClean="0">
                <a:solidFill>
                  <a:srgbClr val="2F02F0"/>
                </a:solidFill>
              </a:rPr>
              <a:t>  &lt;</a:t>
            </a:r>
            <a:r>
              <a:rPr lang="en-US" sz="2800" dirty="0">
                <a:solidFill>
                  <a:srgbClr val="2F02F0"/>
                </a:solidFill>
              </a:rPr>
              <a:t>&lt; </a:t>
            </a:r>
            <a:r>
              <a:rPr lang="en-US" sz="2800" dirty="0" err="1">
                <a:solidFill>
                  <a:srgbClr val="2F02F0"/>
                </a:solidFill>
              </a:rPr>
              <a:t>another_number</a:t>
            </a:r>
            <a:r>
              <a:rPr lang="en-US" sz="2800" dirty="0" smtClean="0">
                <a:solidFill>
                  <a:srgbClr val="2F02F0"/>
                </a:solidFill>
              </a:rPr>
              <a:t>;</a:t>
            </a:r>
            <a:endParaRPr lang="en-US" dirty="0">
              <a:solidFill>
                <a:srgbClr val="2F02F0"/>
              </a:solidFill>
            </a:endParaRP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27</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833235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External File Names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An </a:t>
            </a:r>
            <a:r>
              <a:rPr lang="en-US" sz="2800" dirty="0">
                <a:solidFill>
                  <a:srgbClr val="008000"/>
                </a:solidFill>
              </a:rPr>
              <a:t>External File Name</a:t>
            </a:r>
            <a:r>
              <a:rPr lang="en-US" sz="2800" dirty="0"/>
              <a:t>…</a:t>
            </a:r>
          </a:p>
          <a:p>
            <a:pPr lvl="1" algn="just"/>
            <a:r>
              <a:rPr lang="en-US" dirty="0"/>
              <a:t>Is </a:t>
            </a:r>
            <a:r>
              <a:rPr lang="en-US" dirty="0" smtClean="0"/>
              <a:t>the name </a:t>
            </a:r>
            <a:r>
              <a:rPr lang="en-US" dirty="0"/>
              <a:t>for a file that </a:t>
            </a:r>
            <a:r>
              <a:rPr lang="en-US" dirty="0" smtClean="0"/>
              <a:t>operating </a:t>
            </a:r>
            <a:r>
              <a:rPr lang="en-US" dirty="0"/>
              <a:t>system uses</a:t>
            </a:r>
          </a:p>
          <a:p>
            <a:pPr lvl="2" algn="just"/>
            <a:r>
              <a:rPr lang="en-US" sz="2800" dirty="0" err="1">
                <a:solidFill>
                  <a:srgbClr val="2F02F0"/>
                </a:solidFill>
              </a:rPr>
              <a:t>infile.dat</a:t>
            </a:r>
            <a:r>
              <a:rPr lang="en-US" sz="2800" dirty="0"/>
              <a:t> and </a:t>
            </a:r>
            <a:r>
              <a:rPr lang="en-US" sz="2800" dirty="0" err="1">
                <a:solidFill>
                  <a:srgbClr val="2F02F0"/>
                </a:solidFill>
              </a:rPr>
              <a:t>outfile.dat</a:t>
            </a:r>
            <a:r>
              <a:rPr lang="en-US" sz="2800" dirty="0"/>
              <a:t> used in the previous examples</a:t>
            </a:r>
          </a:p>
          <a:p>
            <a:pPr lvl="1" algn="just"/>
            <a:r>
              <a:rPr lang="en-US" dirty="0"/>
              <a:t>Is the "real", on-the-disk, name for a file </a:t>
            </a:r>
          </a:p>
          <a:p>
            <a:pPr lvl="2" algn="just"/>
            <a:r>
              <a:rPr lang="en-US" sz="2800" dirty="0"/>
              <a:t>Needs to match the naming conventions on </a:t>
            </a:r>
            <a:r>
              <a:rPr lang="en-US" sz="2800" dirty="0" smtClean="0"/>
              <a:t>your </a:t>
            </a:r>
            <a:r>
              <a:rPr lang="en-US" sz="2800" dirty="0"/>
              <a:t>system</a:t>
            </a:r>
          </a:p>
          <a:p>
            <a:pPr lvl="1" algn="just"/>
            <a:r>
              <a:rPr lang="en-US" dirty="0"/>
              <a:t>Usually </a:t>
            </a:r>
            <a:r>
              <a:rPr lang="en-US" dirty="0">
                <a:solidFill>
                  <a:srgbClr val="008000"/>
                </a:solidFill>
              </a:rPr>
              <a:t>only used in the stream's open statement</a:t>
            </a:r>
          </a:p>
          <a:p>
            <a:pPr lvl="1" algn="just"/>
            <a:r>
              <a:rPr lang="en-US" dirty="0"/>
              <a:t>Once open, referred to </a:t>
            </a:r>
            <a:r>
              <a:rPr lang="en-US" dirty="0">
                <a:solidFill>
                  <a:srgbClr val="008000"/>
                </a:solidFill>
              </a:rPr>
              <a:t>using the </a:t>
            </a:r>
            <a:r>
              <a:rPr lang="en-US" dirty="0" smtClean="0">
                <a:solidFill>
                  <a:srgbClr val="008000"/>
                </a:solidFill>
              </a:rPr>
              <a:t>name </a:t>
            </a:r>
            <a:r>
              <a:rPr lang="en-US" dirty="0">
                <a:solidFill>
                  <a:srgbClr val="008000"/>
                </a:solidFill>
              </a:rPr>
              <a:t>of the stream</a:t>
            </a:r>
            <a:r>
              <a:rPr lang="en-US" dirty="0"/>
              <a:t> connected to it.</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28</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413791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Closing a File</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After using a file, it should be closed</a:t>
            </a:r>
          </a:p>
          <a:p>
            <a:pPr lvl="1" algn="just"/>
            <a:r>
              <a:rPr lang="en-US" dirty="0"/>
              <a:t>This disconnects the stream from the file</a:t>
            </a:r>
          </a:p>
          <a:p>
            <a:pPr lvl="1" algn="just"/>
            <a:r>
              <a:rPr lang="en-US" dirty="0"/>
              <a:t>Close files to reduce the chance of a file being </a:t>
            </a:r>
            <a:r>
              <a:rPr lang="en-US" dirty="0" smtClean="0"/>
              <a:t>corrupted </a:t>
            </a:r>
            <a:r>
              <a:rPr lang="en-US" dirty="0"/>
              <a:t>if the program terminates abnormally</a:t>
            </a:r>
          </a:p>
          <a:p>
            <a:pPr algn="just"/>
            <a:r>
              <a:rPr lang="en-US" sz="2800" dirty="0"/>
              <a:t>It is important to close an output  file if your </a:t>
            </a:r>
            <a:r>
              <a:rPr lang="en-US" sz="2800" dirty="0" smtClean="0"/>
              <a:t>program </a:t>
            </a:r>
            <a:r>
              <a:rPr lang="en-US" sz="2800" dirty="0"/>
              <a:t>later needs to read input from the output file</a:t>
            </a:r>
          </a:p>
          <a:p>
            <a:pPr algn="just"/>
            <a:r>
              <a:rPr lang="en-US" sz="2800" dirty="0"/>
              <a:t>The system will </a:t>
            </a:r>
            <a:r>
              <a:rPr lang="en-US" sz="2800" dirty="0" smtClean="0"/>
              <a:t>automatically </a:t>
            </a:r>
            <a:r>
              <a:rPr lang="en-US" sz="2800" dirty="0"/>
              <a:t>close files if you </a:t>
            </a:r>
            <a:r>
              <a:rPr lang="en-US" sz="2800" dirty="0" smtClean="0"/>
              <a:t>forget </a:t>
            </a:r>
            <a:r>
              <a:rPr lang="en-US" sz="2800" dirty="0"/>
              <a:t>as long as your program ends normally</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29</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4097289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err="1" smtClean="0"/>
              <a:t>cin</a:t>
            </a:r>
            <a:r>
              <a:rPr lang="en-US" sz="4000" dirty="0" smtClean="0"/>
              <a:t> and </a:t>
            </a:r>
            <a:r>
              <a:rPr lang="en-US" sz="4000" dirty="0" err="1" smtClean="0"/>
              <a:t>cout</a:t>
            </a:r>
            <a:r>
              <a:rPr lang="en-US" sz="4000" dirty="0" smtClean="0"/>
              <a:t> Streams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err="1">
                <a:solidFill>
                  <a:srgbClr val="2F02F0"/>
                </a:solidFill>
              </a:rPr>
              <a:t>cin</a:t>
            </a:r>
            <a:endParaRPr lang="en-US" sz="2800" dirty="0">
              <a:solidFill>
                <a:srgbClr val="2F02F0"/>
              </a:solidFill>
            </a:endParaRPr>
          </a:p>
          <a:p>
            <a:pPr lvl="1" algn="just"/>
            <a:r>
              <a:rPr lang="en-US" dirty="0"/>
              <a:t>Input stream connected to the </a:t>
            </a:r>
            <a:r>
              <a:rPr lang="en-US" dirty="0" smtClean="0"/>
              <a:t>keyboard</a:t>
            </a:r>
          </a:p>
          <a:p>
            <a:pPr lvl="1" algn="just"/>
            <a:endParaRPr lang="en-US" dirty="0"/>
          </a:p>
          <a:p>
            <a:pPr lvl="1" algn="just"/>
            <a:endParaRPr lang="en-US" dirty="0" smtClean="0"/>
          </a:p>
          <a:p>
            <a:pPr lvl="1" algn="just"/>
            <a:endParaRPr lang="en-US" sz="2400" dirty="0"/>
          </a:p>
          <a:p>
            <a:pPr algn="just"/>
            <a:r>
              <a:rPr lang="en-US" sz="2800" dirty="0" err="1">
                <a:solidFill>
                  <a:srgbClr val="2F02F0"/>
                </a:solidFill>
              </a:rPr>
              <a:t>cout</a:t>
            </a:r>
            <a:r>
              <a:rPr lang="en-US" sz="2800" dirty="0">
                <a:solidFill>
                  <a:srgbClr val="2F02F0"/>
                </a:solidFill>
              </a:rPr>
              <a:t> </a:t>
            </a:r>
          </a:p>
          <a:p>
            <a:pPr lvl="1" algn="just"/>
            <a:r>
              <a:rPr lang="en-US" dirty="0"/>
              <a:t>Output stream connected to the screen</a:t>
            </a:r>
          </a:p>
          <a:p>
            <a:pPr algn="just"/>
            <a:r>
              <a:rPr lang="en-US" sz="2800" dirty="0" err="1">
                <a:solidFill>
                  <a:srgbClr val="2F02F0"/>
                </a:solidFill>
              </a:rPr>
              <a:t>cin</a:t>
            </a:r>
            <a:r>
              <a:rPr lang="en-US" sz="2800" dirty="0">
                <a:solidFill>
                  <a:srgbClr val="2F02F0"/>
                </a:solidFill>
              </a:rPr>
              <a:t> </a:t>
            </a:r>
            <a:r>
              <a:rPr lang="en-US" sz="2800" dirty="0"/>
              <a:t>and </a:t>
            </a:r>
            <a:r>
              <a:rPr lang="en-US" sz="2800" dirty="0" err="1">
                <a:solidFill>
                  <a:srgbClr val="2F02F0"/>
                </a:solidFill>
              </a:rPr>
              <a:t>cout</a:t>
            </a:r>
            <a:r>
              <a:rPr lang="en-US" sz="2800" dirty="0">
                <a:solidFill>
                  <a:srgbClr val="2F02F0"/>
                </a:solidFill>
              </a:rPr>
              <a:t> </a:t>
            </a:r>
            <a:r>
              <a:rPr lang="en-US" sz="2800" dirty="0"/>
              <a:t>defined in the </a:t>
            </a:r>
            <a:r>
              <a:rPr lang="en-US" sz="2800" dirty="0" err="1">
                <a:solidFill>
                  <a:srgbClr val="2F02F0"/>
                </a:solidFill>
              </a:rPr>
              <a:t>iostream</a:t>
            </a:r>
            <a:r>
              <a:rPr lang="en-US" sz="2800" dirty="0">
                <a:solidFill>
                  <a:srgbClr val="2F02F0"/>
                </a:solidFill>
              </a:rPr>
              <a:t> </a:t>
            </a:r>
            <a:r>
              <a:rPr lang="en-US" sz="2800" dirty="0"/>
              <a:t>library</a:t>
            </a:r>
          </a:p>
          <a:p>
            <a:pPr lvl="1" algn="just"/>
            <a:r>
              <a:rPr lang="en-US" dirty="0"/>
              <a:t>Use include directive:  </a:t>
            </a:r>
            <a:r>
              <a:rPr lang="en-US" dirty="0">
                <a:solidFill>
                  <a:srgbClr val="2F02F0"/>
                </a:solidFill>
              </a:rPr>
              <a:t>#include &lt;</a:t>
            </a:r>
            <a:r>
              <a:rPr lang="en-US" dirty="0" err="1">
                <a:solidFill>
                  <a:srgbClr val="2F02F0"/>
                </a:solidFill>
              </a:rPr>
              <a:t>iostream</a:t>
            </a:r>
            <a:r>
              <a:rPr lang="en-US" dirty="0">
                <a:solidFill>
                  <a:srgbClr val="2F02F0"/>
                </a:solidFill>
              </a:rPr>
              <a:t>&gt;</a:t>
            </a:r>
          </a:p>
          <a:p>
            <a:pPr algn="just"/>
            <a:r>
              <a:rPr lang="en-US" sz="2800" dirty="0"/>
              <a:t>You can declare your own streams to use with </a:t>
            </a:r>
            <a:r>
              <a:rPr lang="en-US" sz="2800" dirty="0" smtClean="0"/>
              <a:t>files</a:t>
            </a:r>
            <a:endParaRPr lang="en-US" sz="2800"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2" name="Picture 1" descr="Screen Shot 2016-03-09 at 11.43.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447" y="2030797"/>
            <a:ext cx="3834203" cy="1772717"/>
          </a:xfrm>
          <a:prstGeom prst="rect">
            <a:avLst/>
          </a:prstGeom>
        </p:spPr>
      </p:pic>
    </p:spTree>
    <p:extLst>
      <p:ext uri="{BB962C8B-B14F-4D97-AF65-F5344CB8AC3E}">
        <p14:creationId xmlns:p14="http://schemas.microsoft.com/office/powerpoint/2010/main" val="941430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File Streaming in C++</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dirty="0" err="1" smtClean="0">
                <a:solidFill>
                  <a:srgbClr val="2F02F0"/>
                </a:solidFill>
              </a:rPr>
              <a:t>ifstream</a:t>
            </a:r>
            <a:r>
              <a:rPr lang="en-US" dirty="0" smtClean="0">
                <a:solidFill>
                  <a:srgbClr val="2F02F0"/>
                </a:solidFill>
              </a:rPr>
              <a:t> </a:t>
            </a:r>
            <a:r>
              <a:rPr lang="en-US" dirty="0" smtClean="0"/>
              <a:t>and</a:t>
            </a:r>
            <a:r>
              <a:rPr lang="en-US" dirty="0" smtClean="0">
                <a:solidFill>
                  <a:srgbClr val="2F02F0"/>
                </a:solidFill>
              </a:rPr>
              <a:t> </a:t>
            </a:r>
            <a:r>
              <a:rPr lang="en-US" dirty="0" err="1" smtClean="0">
                <a:solidFill>
                  <a:srgbClr val="2F02F0"/>
                </a:solidFill>
              </a:rPr>
              <a:t>ofstream</a:t>
            </a:r>
            <a:r>
              <a:rPr lang="en-US" dirty="0" smtClean="0">
                <a:solidFill>
                  <a:srgbClr val="2F02F0"/>
                </a:solidFill>
              </a:rPr>
              <a:t> </a:t>
            </a:r>
            <a:r>
              <a:rPr lang="en-US" dirty="0" smtClean="0"/>
              <a:t>are in-built C++ templates that provide mechanisms to file handling</a:t>
            </a:r>
          </a:p>
          <a:p>
            <a:pPr algn="just"/>
            <a:r>
              <a:rPr lang="en-US" dirty="0" smtClean="0">
                <a:solidFill>
                  <a:srgbClr val="FF0000"/>
                </a:solidFill>
              </a:rPr>
              <a:t>SYNTAX-WISE</a:t>
            </a:r>
            <a:r>
              <a:rPr lang="en-US" dirty="0" smtClean="0"/>
              <a:t> it is similar to a “data-type” </a:t>
            </a:r>
          </a:p>
          <a:p>
            <a:pPr algn="just"/>
            <a:r>
              <a:rPr lang="en-US" dirty="0" err="1">
                <a:solidFill>
                  <a:srgbClr val="2F02F0"/>
                </a:solidFill>
              </a:rPr>
              <a:t>in_stream</a:t>
            </a:r>
            <a:r>
              <a:rPr lang="en-US" dirty="0">
                <a:solidFill>
                  <a:srgbClr val="2F02F0"/>
                </a:solidFill>
              </a:rPr>
              <a:t> </a:t>
            </a:r>
            <a:r>
              <a:rPr lang="en-US" dirty="0"/>
              <a:t>and </a:t>
            </a:r>
            <a:r>
              <a:rPr lang="en-US" dirty="0" err="1" smtClean="0">
                <a:solidFill>
                  <a:srgbClr val="2F02F0"/>
                </a:solidFill>
              </a:rPr>
              <a:t>out_stream</a:t>
            </a:r>
            <a:r>
              <a:rPr lang="en-US" dirty="0" smtClean="0">
                <a:solidFill>
                  <a:srgbClr val="2F02F0"/>
                </a:solidFill>
              </a:rPr>
              <a:t> </a:t>
            </a:r>
            <a:r>
              <a:rPr lang="en-US" dirty="0" smtClean="0"/>
              <a:t>are instances of the C++ templates to use the in-built functions to control file handling</a:t>
            </a:r>
          </a:p>
          <a:p>
            <a:pPr algn="just"/>
            <a:r>
              <a:rPr lang="en-US" dirty="0">
                <a:solidFill>
                  <a:srgbClr val="FF0000"/>
                </a:solidFill>
              </a:rPr>
              <a:t>SYNTAX-WISE</a:t>
            </a:r>
            <a:r>
              <a:rPr lang="en-US" dirty="0"/>
              <a:t> it is similar to a </a:t>
            </a:r>
            <a:r>
              <a:rPr lang="en-US" dirty="0" smtClean="0"/>
              <a:t>“variable” </a:t>
            </a:r>
          </a:p>
          <a:p>
            <a:pPr algn="just"/>
            <a:r>
              <a:rPr lang="en-US" dirty="0" err="1" smtClean="0">
                <a:solidFill>
                  <a:srgbClr val="2F02F0"/>
                </a:solidFill>
              </a:rPr>
              <a:t>ifstream</a:t>
            </a:r>
            <a:r>
              <a:rPr lang="en-US" dirty="0" smtClean="0">
                <a:solidFill>
                  <a:srgbClr val="2F02F0"/>
                </a:solidFill>
              </a:rPr>
              <a:t> </a:t>
            </a:r>
            <a:r>
              <a:rPr lang="en-US" dirty="0"/>
              <a:t>and</a:t>
            </a:r>
            <a:r>
              <a:rPr lang="en-US" dirty="0">
                <a:solidFill>
                  <a:srgbClr val="2F02F0"/>
                </a:solidFill>
              </a:rPr>
              <a:t> </a:t>
            </a:r>
            <a:r>
              <a:rPr lang="en-US" smtClean="0">
                <a:solidFill>
                  <a:srgbClr val="2F02F0"/>
                </a:solidFill>
              </a:rPr>
              <a:t>ofstream</a:t>
            </a:r>
            <a:r>
              <a:rPr lang="en-US" dirty="0" smtClean="0">
                <a:solidFill>
                  <a:srgbClr val="2F02F0"/>
                </a:solidFill>
              </a:rPr>
              <a:t> </a:t>
            </a:r>
            <a:r>
              <a:rPr lang="en-US" dirty="0" smtClean="0"/>
              <a:t>provides several functions that the instances can use—they are called </a:t>
            </a:r>
            <a:r>
              <a:rPr lang="en-US" dirty="0" smtClean="0">
                <a:solidFill>
                  <a:srgbClr val="008000"/>
                </a:solidFill>
              </a:rPr>
              <a:t>member functions</a:t>
            </a:r>
          </a:p>
          <a:p>
            <a:pPr algn="just"/>
            <a:r>
              <a:rPr lang="en-US" dirty="0" smtClean="0"/>
              <a:t>Member functions can only be used with the instances</a:t>
            </a:r>
            <a:endParaRPr lang="en-US" dirty="0"/>
          </a:p>
          <a:p>
            <a:pPr algn="just"/>
            <a:r>
              <a:rPr lang="en-US" dirty="0" err="1" smtClean="0">
                <a:solidFill>
                  <a:srgbClr val="2F02F0"/>
                </a:solidFill>
              </a:rPr>
              <a:t>in_stream</a:t>
            </a:r>
            <a:r>
              <a:rPr lang="en-US" dirty="0" smtClean="0">
                <a:solidFill>
                  <a:srgbClr val="2F02F0"/>
                </a:solidFill>
              </a:rPr>
              <a:t> </a:t>
            </a:r>
            <a:r>
              <a:rPr lang="en-US" dirty="0"/>
              <a:t>and </a:t>
            </a:r>
            <a:r>
              <a:rPr lang="en-US" dirty="0" err="1">
                <a:solidFill>
                  <a:srgbClr val="2F02F0"/>
                </a:solidFill>
              </a:rPr>
              <a:t>out_stream</a:t>
            </a:r>
            <a:r>
              <a:rPr lang="en-US" dirty="0">
                <a:solidFill>
                  <a:srgbClr val="2F02F0"/>
                </a:solidFill>
              </a:rPr>
              <a:t> </a:t>
            </a:r>
            <a:r>
              <a:rPr lang="en-US" dirty="0"/>
              <a:t>use  different </a:t>
            </a:r>
            <a:r>
              <a:rPr lang="en-US" dirty="0" smtClean="0"/>
              <a:t>versions </a:t>
            </a:r>
            <a:r>
              <a:rPr lang="en-US" dirty="0"/>
              <a:t>of a function named open </a:t>
            </a:r>
          </a:p>
          <a:p>
            <a:pPr lvl="1" algn="just"/>
            <a:r>
              <a:rPr lang="en-US" sz="1600" dirty="0"/>
              <a:t>One version of </a:t>
            </a:r>
            <a:r>
              <a:rPr lang="en-US" sz="1600" dirty="0" smtClean="0">
                <a:solidFill>
                  <a:srgbClr val="2F02F0"/>
                </a:solidFill>
              </a:rPr>
              <a:t>open</a:t>
            </a:r>
            <a:r>
              <a:rPr lang="en-US" sz="1600" dirty="0" smtClean="0"/>
              <a:t> is </a:t>
            </a:r>
            <a:r>
              <a:rPr lang="en-US" sz="1600" dirty="0"/>
              <a:t>for </a:t>
            </a:r>
            <a:r>
              <a:rPr lang="en-US" sz="1600" dirty="0">
                <a:solidFill>
                  <a:srgbClr val="008000"/>
                </a:solidFill>
              </a:rPr>
              <a:t>input files</a:t>
            </a:r>
          </a:p>
          <a:p>
            <a:pPr lvl="1" algn="just"/>
            <a:r>
              <a:rPr lang="en-US" sz="1600" dirty="0"/>
              <a:t>A different version of </a:t>
            </a:r>
            <a:r>
              <a:rPr lang="en-US" sz="1600" dirty="0">
                <a:solidFill>
                  <a:srgbClr val="2F02F0"/>
                </a:solidFill>
              </a:rPr>
              <a:t>open</a:t>
            </a:r>
            <a:r>
              <a:rPr lang="en-US" sz="1600" dirty="0"/>
              <a:t> is for </a:t>
            </a:r>
            <a:r>
              <a:rPr lang="en-US" sz="1600" dirty="0">
                <a:solidFill>
                  <a:srgbClr val="008000"/>
                </a:solidFill>
              </a:rPr>
              <a:t>output files</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30</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414432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Calling a Member Function</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Calling a member function requires specifying </a:t>
            </a:r>
            <a:r>
              <a:rPr lang="en-US" sz="2800" dirty="0" smtClean="0"/>
              <a:t>the </a:t>
            </a:r>
            <a:r>
              <a:rPr lang="en-US" sz="2800" dirty="0">
                <a:solidFill>
                  <a:srgbClr val="008000"/>
                </a:solidFill>
              </a:rPr>
              <a:t>object containing the function</a:t>
            </a:r>
          </a:p>
          <a:p>
            <a:pPr algn="just"/>
            <a:r>
              <a:rPr lang="en-US" sz="2800" dirty="0"/>
              <a:t>The calling </a:t>
            </a:r>
            <a:r>
              <a:rPr lang="en-US" sz="2800" dirty="0" smtClean="0"/>
              <a:t>object is </a:t>
            </a:r>
            <a:r>
              <a:rPr lang="en-US" sz="2800" dirty="0"/>
              <a:t>separated from the member </a:t>
            </a:r>
            <a:r>
              <a:rPr lang="en-US" sz="2800" dirty="0" smtClean="0"/>
              <a:t>function </a:t>
            </a:r>
            <a:r>
              <a:rPr lang="en-US" sz="2800" dirty="0"/>
              <a:t>by the </a:t>
            </a:r>
            <a:r>
              <a:rPr lang="en-US" sz="2800" dirty="0">
                <a:solidFill>
                  <a:srgbClr val="008000"/>
                </a:solidFill>
              </a:rPr>
              <a:t>dot operator</a:t>
            </a:r>
          </a:p>
          <a:p>
            <a:r>
              <a:rPr lang="en-US" sz="2800" dirty="0"/>
              <a:t>Example:   </a:t>
            </a:r>
            <a:r>
              <a:rPr lang="en-US" sz="2800" dirty="0" err="1">
                <a:solidFill>
                  <a:srgbClr val="2F02F0"/>
                </a:solidFill>
              </a:rPr>
              <a:t>in_stream.open</a:t>
            </a:r>
            <a:r>
              <a:rPr lang="en-US" sz="2800" dirty="0">
                <a:solidFill>
                  <a:srgbClr val="2F02F0"/>
                </a:solidFill>
              </a:rPr>
              <a:t>("</a:t>
            </a:r>
            <a:r>
              <a:rPr lang="en-US" sz="2800" dirty="0" err="1">
                <a:solidFill>
                  <a:srgbClr val="2F02F0"/>
                </a:solidFill>
              </a:rPr>
              <a:t>infile.dat</a:t>
            </a:r>
            <a:r>
              <a:rPr lang="en-US" sz="2800" dirty="0">
                <a:solidFill>
                  <a:srgbClr val="2F02F0"/>
                </a:solidFill>
              </a:rPr>
              <a:t>");</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31</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grpSp>
        <p:nvGrpSpPr>
          <p:cNvPr id="8" name="Group 10"/>
          <p:cNvGrpSpPr>
            <a:grpSpLocks/>
          </p:cNvGrpSpPr>
          <p:nvPr/>
        </p:nvGrpSpPr>
        <p:grpSpPr bwMode="auto">
          <a:xfrm>
            <a:off x="1457441" y="3748885"/>
            <a:ext cx="2179638" cy="1335088"/>
            <a:chOff x="997" y="2323"/>
            <a:chExt cx="1373" cy="841"/>
          </a:xfrm>
        </p:grpSpPr>
        <p:sp>
          <p:nvSpPr>
            <p:cNvPr id="10" name="Text Box 2"/>
            <p:cNvSpPr txBox="1">
              <a:spLocks noChangeArrowheads="1"/>
            </p:cNvSpPr>
            <p:nvPr/>
          </p:nvSpPr>
          <p:spPr bwMode="auto">
            <a:xfrm>
              <a:off x="997" y="2876"/>
              <a:ext cx="137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b="1" dirty="0">
                  <a:solidFill>
                    <a:schemeClr val="tx2"/>
                  </a:solidFill>
                </a:rPr>
                <a:t>Calling object</a:t>
              </a:r>
            </a:p>
          </p:txBody>
        </p:sp>
        <p:sp>
          <p:nvSpPr>
            <p:cNvPr id="11" name="Line 5"/>
            <p:cNvSpPr>
              <a:spLocks noChangeShapeType="1"/>
            </p:cNvSpPr>
            <p:nvPr/>
          </p:nvSpPr>
          <p:spPr bwMode="auto">
            <a:xfrm flipV="1">
              <a:off x="1867" y="2323"/>
              <a:ext cx="0" cy="564"/>
            </a:xfrm>
            <a:prstGeom prst="line">
              <a:avLst/>
            </a:prstGeom>
            <a:noFill/>
            <a:ln w="5715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2" name="Group 11"/>
          <p:cNvGrpSpPr>
            <a:grpSpLocks/>
          </p:cNvGrpSpPr>
          <p:nvPr/>
        </p:nvGrpSpPr>
        <p:grpSpPr bwMode="auto">
          <a:xfrm>
            <a:off x="2897534" y="3748885"/>
            <a:ext cx="2012950" cy="1906587"/>
            <a:chOff x="1995" y="2359"/>
            <a:chExt cx="1268" cy="1201"/>
          </a:xfrm>
        </p:grpSpPr>
        <p:sp>
          <p:nvSpPr>
            <p:cNvPr id="14" name="Text Box 3"/>
            <p:cNvSpPr txBox="1">
              <a:spLocks noChangeArrowheads="1"/>
            </p:cNvSpPr>
            <p:nvPr/>
          </p:nvSpPr>
          <p:spPr bwMode="auto">
            <a:xfrm>
              <a:off x="1995" y="3272"/>
              <a:ext cx="12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b="1" dirty="0">
                  <a:solidFill>
                    <a:schemeClr val="tx2"/>
                  </a:solidFill>
                </a:rPr>
                <a:t>Dot operator</a:t>
              </a:r>
            </a:p>
          </p:txBody>
        </p:sp>
        <p:sp>
          <p:nvSpPr>
            <p:cNvPr id="16" name="Line 6"/>
            <p:cNvSpPr>
              <a:spLocks noChangeShapeType="1"/>
            </p:cNvSpPr>
            <p:nvPr/>
          </p:nvSpPr>
          <p:spPr bwMode="auto">
            <a:xfrm flipH="1" flipV="1">
              <a:off x="2537" y="2359"/>
              <a:ext cx="12" cy="936"/>
            </a:xfrm>
            <a:prstGeom prst="line">
              <a:avLst/>
            </a:prstGeom>
            <a:noFill/>
            <a:ln w="5715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7" name="Group 12"/>
          <p:cNvGrpSpPr>
            <a:grpSpLocks/>
          </p:cNvGrpSpPr>
          <p:nvPr/>
        </p:nvGrpSpPr>
        <p:grpSpPr bwMode="auto">
          <a:xfrm>
            <a:off x="5320173" y="3825879"/>
            <a:ext cx="2909887" cy="1316037"/>
            <a:chOff x="3117" y="2323"/>
            <a:chExt cx="1833" cy="829"/>
          </a:xfrm>
        </p:grpSpPr>
        <p:sp>
          <p:nvSpPr>
            <p:cNvPr id="19" name="Text Box 4"/>
            <p:cNvSpPr txBox="1">
              <a:spLocks noChangeArrowheads="1"/>
            </p:cNvSpPr>
            <p:nvPr/>
          </p:nvSpPr>
          <p:spPr bwMode="auto">
            <a:xfrm>
              <a:off x="3288" y="2864"/>
              <a:ext cx="166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buClr>
                  <a:srgbClr val="05310F"/>
                </a:buClr>
                <a:buFont typeface="Wingdings" charset="0"/>
                <a:defRPr sz="2000">
                  <a:solidFill>
                    <a:schemeClr val="tx1"/>
                  </a:solidFill>
                  <a:latin typeface="Arial" charset="0"/>
                  <a:ea typeface="ＭＳ Ｐゴシック" charset="0"/>
                </a:defRPr>
              </a:lvl6pPr>
              <a:lvl7pPr eaLnBrk="0" hangingPunct="0">
                <a:buClr>
                  <a:srgbClr val="05310F"/>
                </a:buClr>
                <a:buFont typeface="Wingdings" charset="0"/>
                <a:defRPr sz="2000">
                  <a:solidFill>
                    <a:schemeClr val="tx1"/>
                  </a:solidFill>
                  <a:latin typeface="Arial" charset="0"/>
                  <a:ea typeface="ＭＳ Ｐゴシック" charset="0"/>
                </a:defRPr>
              </a:lvl7pPr>
              <a:lvl8pPr eaLnBrk="0" hangingPunct="0">
                <a:buClr>
                  <a:srgbClr val="05310F"/>
                </a:buClr>
                <a:buFont typeface="Wingdings" charset="0"/>
                <a:defRPr sz="2000">
                  <a:solidFill>
                    <a:schemeClr val="tx1"/>
                  </a:solidFill>
                  <a:latin typeface="Arial" charset="0"/>
                  <a:ea typeface="ＭＳ Ｐゴシック" charset="0"/>
                </a:defRPr>
              </a:lvl8pPr>
              <a:lvl9pPr eaLnBrk="0" hangingPunct="0">
                <a:buClr>
                  <a:srgbClr val="05310F"/>
                </a:buClr>
                <a:buFont typeface="Wingdings" charset="0"/>
                <a:defRPr sz="2000">
                  <a:solidFill>
                    <a:schemeClr val="tx1"/>
                  </a:solidFill>
                  <a:latin typeface="Arial" charset="0"/>
                  <a:ea typeface="ＭＳ Ｐゴシック" charset="0"/>
                </a:defRPr>
              </a:lvl9pPr>
            </a:lstStyle>
            <a:p>
              <a:pPr algn="ctr" eaLnBrk="1" hangingPunct="1">
                <a:spcBef>
                  <a:spcPct val="20000"/>
                </a:spcBef>
                <a:buClr>
                  <a:srgbClr val="CC0000"/>
                </a:buClr>
                <a:buFont typeface="Wingdings" charset="0"/>
                <a:buNone/>
              </a:pPr>
              <a:r>
                <a:rPr lang="en-US" sz="2400" b="1">
                  <a:solidFill>
                    <a:schemeClr val="tx2"/>
                  </a:solidFill>
                </a:rPr>
                <a:t>Member function</a:t>
              </a:r>
            </a:p>
          </p:txBody>
        </p:sp>
        <p:sp>
          <p:nvSpPr>
            <p:cNvPr id="20" name="Line 7"/>
            <p:cNvSpPr>
              <a:spLocks noChangeShapeType="1"/>
            </p:cNvSpPr>
            <p:nvPr/>
          </p:nvSpPr>
          <p:spPr bwMode="auto">
            <a:xfrm flipH="1" flipV="1">
              <a:off x="3117" y="2323"/>
              <a:ext cx="924" cy="552"/>
            </a:xfrm>
            <a:prstGeom prst="line">
              <a:avLst/>
            </a:prstGeom>
            <a:noFill/>
            <a:ln w="57150" cmpd="thinThick">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74845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Member Function Calling Syntax</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smtClean="0"/>
              <a:t>Syntax </a:t>
            </a:r>
            <a:r>
              <a:rPr lang="en-US" sz="2800" dirty="0"/>
              <a:t>for calling a member function:</a:t>
            </a:r>
            <a:br>
              <a:rPr lang="en-US" sz="2800" dirty="0"/>
            </a:br>
            <a:r>
              <a:rPr lang="en-US" sz="2800" dirty="0"/>
              <a:t/>
            </a:r>
            <a:br>
              <a:rPr lang="en-US" sz="2800" dirty="0"/>
            </a:br>
            <a:r>
              <a:rPr lang="en-US" sz="2400" dirty="0" err="1">
                <a:solidFill>
                  <a:srgbClr val="2F02F0"/>
                </a:solidFill>
              </a:rPr>
              <a:t>Calling_object.Member_Function_Name</a:t>
            </a:r>
            <a:r>
              <a:rPr lang="en-US" sz="2400" dirty="0">
                <a:solidFill>
                  <a:srgbClr val="2F02F0"/>
                </a:solidFill>
              </a:rPr>
              <a:t>(</a:t>
            </a:r>
            <a:r>
              <a:rPr lang="en-US" sz="2400" dirty="0" err="1">
                <a:solidFill>
                  <a:srgbClr val="2F02F0"/>
                </a:solidFill>
              </a:rPr>
              <a:t>Argument_list</a:t>
            </a:r>
            <a:r>
              <a:rPr lang="en-US" sz="2400" dirty="0">
                <a:solidFill>
                  <a:srgbClr val="2F02F0"/>
                </a:solidFill>
              </a:rPr>
              <a:t>);</a:t>
            </a:r>
            <a:endParaRPr lang="en-US" sz="2800" dirty="0">
              <a:solidFill>
                <a:srgbClr val="2F02F0"/>
              </a:solidFill>
            </a:endParaRP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32</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4398845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Errors on Opening Files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Opening a file could fail for several reasons</a:t>
            </a:r>
          </a:p>
          <a:p>
            <a:pPr lvl="1" algn="just"/>
            <a:r>
              <a:rPr lang="en-US" dirty="0"/>
              <a:t>Common reasons for open to fail include</a:t>
            </a:r>
          </a:p>
          <a:p>
            <a:pPr lvl="2" algn="just"/>
            <a:r>
              <a:rPr lang="en-US" sz="2800" dirty="0"/>
              <a:t>The file might not exist</a:t>
            </a:r>
          </a:p>
          <a:p>
            <a:pPr lvl="2" algn="just"/>
            <a:r>
              <a:rPr lang="en-US" sz="2800" dirty="0"/>
              <a:t>The name might be typed </a:t>
            </a:r>
            <a:r>
              <a:rPr lang="en-US" sz="2800" dirty="0" smtClean="0"/>
              <a:t>incorrectly</a:t>
            </a:r>
            <a:endParaRPr lang="en-US" sz="2800" dirty="0"/>
          </a:p>
          <a:p>
            <a:pPr algn="just"/>
            <a:r>
              <a:rPr lang="en-US" sz="2800" dirty="0"/>
              <a:t>May be no error message if the call to open fails</a:t>
            </a:r>
          </a:p>
          <a:p>
            <a:pPr lvl="1" algn="just"/>
            <a:r>
              <a:rPr lang="en-US" dirty="0"/>
              <a:t>Program execution continues!</a:t>
            </a:r>
          </a:p>
          <a:p>
            <a:pPr algn="just"/>
            <a:endParaRPr lang="en-US" sz="2800"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33</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4141572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Catching Stream Errors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smtClean="0"/>
              <a:t>Member </a:t>
            </a:r>
            <a:r>
              <a:rPr lang="en-US" sz="2800" dirty="0"/>
              <a:t>function </a:t>
            </a:r>
            <a:r>
              <a:rPr lang="en-US" sz="2800" dirty="0">
                <a:solidFill>
                  <a:srgbClr val="2F02F0"/>
                </a:solidFill>
              </a:rPr>
              <a:t>fail</a:t>
            </a:r>
            <a:r>
              <a:rPr lang="en-US" sz="2800" dirty="0"/>
              <a:t>, can be used to test the </a:t>
            </a:r>
            <a:r>
              <a:rPr lang="en-US" sz="2800" dirty="0" smtClean="0"/>
              <a:t>success </a:t>
            </a:r>
            <a:r>
              <a:rPr lang="en-US" sz="2800" dirty="0"/>
              <a:t>of a stream operation</a:t>
            </a:r>
          </a:p>
          <a:p>
            <a:pPr lvl="1" algn="just"/>
            <a:r>
              <a:rPr lang="en-US" dirty="0">
                <a:solidFill>
                  <a:srgbClr val="2F02F0"/>
                </a:solidFill>
              </a:rPr>
              <a:t>fail</a:t>
            </a:r>
            <a:r>
              <a:rPr lang="en-US" dirty="0"/>
              <a:t> returns a </a:t>
            </a:r>
            <a:r>
              <a:rPr lang="en-US" dirty="0" smtClean="0"/>
              <a:t>Boolean </a:t>
            </a:r>
            <a:r>
              <a:rPr lang="en-US" dirty="0"/>
              <a:t>type </a:t>
            </a:r>
            <a:r>
              <a:rPr lang="en-US" dirty="0" smtClean="0"/>
              <a:t>(</a:t>
            </a:r>
            <a:r>
              <a:rPr lang="en-US" dirty="0"/>
              <a:t>true or false)</a:t>
            </a:r>
          </a:p>
          <a:p>
            <a:pPr lvl="1" algn="just"/>
            <a:r>
              <a:rPr lang="en-US" dirty="0">
                <a:solidFill>
                  <a:srgbClr val="2F02F0"/>
                </a:solidFill>
              </a:rPr>
              <a:t>fail</a:t>
            </a:r>
            <a:r>
              <a:rPr lang="en-US" dirty="0"/>
              <a:t> returns true if the stream operation failed</a:t>
            </a:r>
          </a:p>
          <a:p>
            <a:pPr algn="just"/>
            <a:endParaRPr lang="en-US" sz="2800"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34</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049451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Halting Execution</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When a stream open function fails, it is </a:t>
            </a:r>
            <a:r>
              <a:rPr lang="en-US" sz="2800" dirty="0" smtClean="0"/>
              <a:t>generally </a:t>
            </a:r>
            <a:r>
              <a:rPr lang="en-US" sz="2800" dirty="0"/>
              <a:t>best to </a:t>
            </a:r>
            <a:r>
              <a:rPr lang="en-US" sz="2800" dirty="0">
                <a:solidFill>
                  <a:srgbClr val="008000"/>
                </a:solidFill>
              </a:rPr>
              <a:t>stop the program</a:t>
            </a:r>
          </a:p>
          <a:p>
            <a:pPr algn="just"/>
            <a:r>
              <a:rPr lang="en-US" sz="2800" dirty="0"/>
              <a:t>The function </a:t>
            </a:r>
            <a:r>
              <a:rPr lang="en-US" sz="2800" dirty="0">
                <a:solidFill>
                  <a:srgbClr val="2F02F0"/>
                </a:solidFill>
              </a:rPr>
              <a:t>exit</a:t>
            </a:r>
            <a:r>
              <a:rPr lang="en-US" sz="2800" dirty="0"/>
              <a:t>, halts a program</a:t>
            </a:r>
          </a:p>
          <a:p>
            <a:pPr lvl="1" algn="just"/>
            <a:r>
              <a:rPr lang="en-US" dirty="0">
                <a:solidFill>
                  <a:srgbClr val="2F02F0"/>
                </a:solidFill>
              </a:rPr>
              <a:t>exit</a:t>
            </a:r>
            <a:r>
              <a:rPr lang="en-US" dirty="0"/>
              <a:t> returns its argument to the operating system</a:t>
            </a:r>
          </a:p>
          <a:p>
            <a:pPr lvl="1" algn="just"/>
            <a:r>
              <a:rPr lang="en-US" dirty="0">
                <a:solidFill>
                  <a:srgbClr val="2F02F0"/>
                </a:solidFill>
              </a:rPr>
              <a:t>exit</a:t>
            </a:r>
            <a:r>
              <a:rPr lang="en-US" dirty="0"/>
              <a:t> causes program execution to stop</a:t>
            </a:r>
          </a:p>
          <a:p>
            <a:pPr lvl="1" algn="just"/>
            <a:r>
              <a:rPr lang="en-US" dirty="0">
                <a:solidFill>
                  <a:srgbClr val="2F02F0"/>
                </a:solidFill>
              </a:rPr>
              <a:t>exit</a:t>
            </a:r>
            <a:r>
              <a:rPr lang="en-US" dirty="0"/>
              <a:t> is NOT a member function</a:t>
            </a:r>
          </a:p>
          <a:p>
            <a:r>
              <a:rPr lang="en-US" sz="2800" dirty="0" smtClean="0">
                <a:solidFill>
                  <a:srgbClr val="2F02F0"/>
                </a:solidFill>
              </a:rPr>
              <a:t>exit</a:t>
            </a:r>
            <a:r>
              <a:rPr lang="en-US" sz="2800" dirty="0" smtClean="0"/>
              <a:t> </a:t>
            </a:r>
            <a:r>
              <a:rPr lang="en-US" sz="2800" dirty="0"/>
              <a:t>requires the </a:t>
            </a:r>
            <a:r>
              <a:rPr lang="en-US" sz="2800" dirty="0">
                <a:solidFill>
                  <a:srgbClr val="2F02F0"/>
                </a:solidFill>
              </a:rPr>
              <a:t>include</a:t>
            </a:r>
            <a:r>
              <a:rPr lang="en-US" sz="2800" dirty="0"/>
              <a:t> and </a:t>
            </a:r>
            <a:r>
              <a:rPr lang="en-US" sz="2800" dirty="0">
                <a:solidFill>
                  <a:srgbClr val="2F02F0"/>
                </a:solidFill>
              </a:rPr>
              <a:t>using</a:t>
            </a:r>
            <a:r>
              <a:rPr lang="en-US" sz="2800" dirty="0"/>
              <a:t> directives</a:t>
            </a:r>
            <a:br>
              <a:rPr lang="en-US" sz="2800" dirty="0"/>
            </a:br>
            <a:r>
              <a:rPr lang="en-US" sz="2800" dirty="0"/>
              <a:t>                       </a:t>
            </a:r>
            <a:r>
              <a:rPr lang="en-US" sz="2800" dirty="0">
                <a:solidFill>
                  <a:srgbClr val="2F02F0"/>
                </a:solidFill>
              </a:rPr>
              <a:t>#include &lt;</a:t>
            </a:r>
            <a:r>
              <a:rPr lang="en-US" sz="2800" dirty="0" err="1">
                <a:solidFill>
                  <a:srgbClr val="2F02F0"/>
                </a:solidFill>
              </a:rPr>
              <a:t>cstdlib</a:t>
            </a:r>
            <a:r>
              <a:rPr lang="en-US" sz="2800" dirty="0">
                <a:solidFill>
                  <a:srgbClr val="2F02F0"/>
                </a:solidFill>
              </a:rPr>
              <a:t>&gt;</a:t>
            </a:r>
            <a:br>
              <a:rPr lang="en-US" sz="2800" dirty="0">
                <a:solidFill>
                  <a:srgbClr val="2F02F0"/>
                </a:solidFill>
              </a:rPr>
            </a:br>
            <a:r>
              <a:rPr lang="en-US" sz="2800" dirty="0">
                <a:solidFill>
                  <a:srgbClr val="2F02F0"/>
                </a:solidFill>
              </a:rPr>
              <a:t>                       using namespace </a:t>
            </a:r>
            <a:r>
              <a:rPr lang="en-US" sz="2800" dirty="0" err="1">
                <a:solidFill>
                  <a:srgbClr val="2F02F0"/>
                </a:solidFill>
              </a:rPr>
              <a:t>std</a:t>
            </a:r>
            <a:r>
              <a:rPr lang="en-US" sz="2800" dirty="0">
                <a:solidFill>
                  <a:srgbClr val="2F02F0"/>
                </a:solidFill>
              </a:rPr>
              <a:t>;</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35</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868102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Using fail and exit</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a:t>Immediately following the call to open, check </a:t>
            </a:r>
            <a:r>
              <a:rPr lang="en-US" sz="2800" dirty="0" smtClean="0"/>
              <a:t>that </a:t>
            </a:r>
            <a:r>
              <a:rPr lang="en-US" sz="2800" dirty="0"/>
              <a:t>the operation was successful:</a:t>
            </a:r>
            <a:br>
              <a:rPr lang="en-US" sz="2800" dirty="0"/>
            </a:br>
            <a:endParaRPr lang="en-US" sz="2800" dirty="0" smtClean="0"/>
          </a:p>
          <a:p>
            <a:pPr marL="460375" indent="0">
              <a:buNone/>
              <a:tabLst>
                <a:tab pos="909638" algn="l"/>
              </a:tabLst>
            </a:pPr>
            <a:r>
              <a:rPr lang="en-US" sz="2800" dirty="0" err="1" smtClean="0">
                <a:solidFill>
                  <a:srgbClr val="2F02F0"/>
                </a:solidFill>
              </a:rPr>
              <a:t>in_stream.open</a:t>
            </a:r>
            <a:r>
              <a:rPr lang="en-US" sz="2800" dirty="0">
                <a:solidFill>
                  <a:srgbClr val="2F02F0"/>
                </a:solidFill>
              </a:rPr>
              <a:t>("stuff.dat");</a:t>
            </a:r>
            <a:br>
              <a:rPr lang="en-US" sz="2800" dirty="0">
                <a:solidFill>
                  <a:srgbClr val="2F02F0"/>
                </a:solidFill>
              </a:rPr>
            </a:br>
            <a:r>
              <a:rPr lang="en-US" sz="2800" dirty="0" smtClean="0">
                <a:solidFill>
                  <a:srgbClr val="2F02F0"/>
                </a:solidFill>
              </a:rPr>
              <a:t>if</a:t>
            </a:r>
            <a:r>
              <a:rPr lang="en-US" sz="2800" dirty="0">
                <a:solidFill>
                  <a:srgbClr val="2F02F0"/>
                </a:solidFill>
              </a:rPr>
              <a:t>( </a:t>
            </a:r>
            <a:r>
              <a:rPr lang="en-US" sz="2800" dirty="0" err="1">
                <a:solidFill>
                  <a:srgbClr val="2F02F0"/>
                </a:solidFill>
              </a:rPr>
              <a:t>in_stream.fail</a:t>
            </a:r>
            <a:r>
              <a:rPr lang="en-US" sz="2800" dirty="0">
                <a:solidFill>
                  <a:srgbClr val="2F02F0"/>
                </a:solidFill>
              </a:rPr>
              <a:t>( ) )</a:t>
            </a:r>
            <a:br>
              <a:rPr lang="en-US" sz="2800" dirty="0">
                <a:solidFill>
                  <a:srgbClr val="2F02F0"/>
                </a:solidFill>
              </a:rPr>
            </a:br>
            <a:r>
              <a:rPr lang="en-US" sz="2800" dirty="0" smtClean="0">
                <a:solidFill>
                  <a:srgbClr val="2F02F0"/>
                </a:solidFill>
              </a:rPr>
              <a:t>{  </a:t>
            </a:r>
            <a:r>
              <a:rPr lang="en-US" sz="2800" dirty="0">
                <a:solidFill>
                  <a:srgbClr val="2F02F0"/>
                </a:solidFill>
              </a:rPr>
              <a:t/>
            </a:r>
            <a:br>
              <a:rPr lang="en-US" sz="2800" dirty="0">
                <a:solidFill>
                  <a:srgbClr val="2F02F0"/>
                </a:solidFill>
              </a:rPr>
            </a:br>
            <a:r>
              <a:rPr lang="en-US" sz="2800" dirty="0" smtClean="0">
                <a:solidFill>
                  <a:srgbClr val="2F02F0"/>
                </a:solidFill>
              </a:rPr>
              <a:t>	</a:t>
            </a:r>
            <a:r>
              <a:rPr lang="en-US" sz="2800" dirty="0" err="1" smtClean="0">
                <a:solidFill>
                  <a:srgbClr val="2F02F0"/>
                </a:solidFill>
              </a:rPr>
              <a:t>cout</a:t>
            </a:r>
            <a:r>
              <a:rPr lang="en-US" sz="2800" dirty="0" smtClean="0">
                <a:solidFill>
                  <a:srgbClr val="2F02F0"/>
                </a:solidFill>
              </a:rPr>
              <a:t> </a:t>
            </a:r>
            <a:r>
              <a:rPr lang="en-US" sz="2800" dirty="0">
                <a:solidFill>
                  <a:srgbClr val="2F02F0"/>
                </a:solidFill>
              </a:rPr>
              <a:t>&lt;&lt; "Input file opening failed.\n";</a:t>
            </a:r>
            <a:br>
              <a:rPr lang="en-US" sz="2800" dirty="0">
                <a:solidFill>
                  <a:srgbClr val="2F02F0"/>
                </a:solidFill>
              </a:rPr>
            </a:br>
            <a:r>
              <a:rPr lang="en-US" sz="2800" dirty="0">
                <a:solidFill>
                  <a:srgbClr val="2F02F0"/>
                </a:solidFill>
              </a:rPr>
              <a:t>  </a:t>
            </a:r>
            <a:r>
              <a:rPr lang="en-US" sz="2800" dirty="0" smtClean="0">
                <a:solidFill>
                  <a:srgbClr val="2F02F0"/>
                </a:solidFill>
              </a:rPr>
              <a:t>	exit(EXIT_FAILURE) </a:t>
            </a:r>
            <a:r>
              <a:rPr lang="en-US" sz="2800" dirty="0">
                <a:solidFill>
                  <a:srgbClr val="2F02F0"/>
                </a:solidFill>
              </a:rPr>
              <a:t>;</a:t>
            </a:r>
            <a:br>
              <a:rPr lang="en-US" sz="2800" dirty="0">
                <a:solidFill>
                  <a:srgbClr val="2F02F0"/>
                </a:solidFill>
              </a:rPr>
            </a:br>
            <a:r>
              <a:rPr lang="en-US" sz="2800" dirty="0" smtClean="0">
                <a:solidFill>
                  <a:srgbClr val="2F02F0"/>
                </a:solidFill>
              </a:rPr>
              <a:t>}</a:t>
            </a:r>
            <a:endParaRPr lang="en-US" sz="2800" dirty="0">
              <a:solidFill>
                <a:srgbClr val="2F02F0"/>
              </a:solidFill>
            </a:endParaRP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36</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649622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Techniques for File I/O</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a:t>When reading input from a file…</a:t>
            </a:r>
          </a:p>
          <a:p>
            <a:pPr lvl="1"/>
            <a:r>
              <a:rPr lang="en-US" dirty="0"/>
              <a:t>Do not include prompts or echo the  input</a:t>
            </a:r>
          </a:p>
          <a:p>
            <a:pPr lvl="2">
              <a:tabLst>
                <a:tab pos="2738438" algn="l"/>
              </a:tabLst>
            </a:pPr>
            <a:r>
              <a:rPr lang="en-US" dirty="0"/>
              <a:t>The lines      </a:t>
            </a:r>
            <a:r>
              <a:rPr lang="en-US" dirty="0" smtClean="0"/>
              <a:t>	</a:t>
            </a:r>
            <a:r>
              <a:rPr lang="en-US" dirty="0" err="1" smtClean="0">
                <a:solidFill>
                  <a:srgbClr val="2F02F0"/>
                </a:solidFill>
              </a:rPr>
              <a:t>cout</a:t>
            </a:r>
            <a:r>
              <a:rPr lang="en-US" dirty="0" smtClean="0">
                <a:solidFill>
                  <a:srgbClr val="2F02F0"/>
                </a:solidFill>
              </a:rPr>
              <a:t> </a:t>
            </a:r>
            <a:r>
              <a:rPr lang="en-US" dirty="0">
                <a:solidFill>
                  <a:srgbClr val="2F02F0"/>
                </a:solidFill>
              </a:rPr>
              <a:t>&lt;&lt; "Enter the number: ";</a:t>
            </a:r>
            <a:br>
              <a:rPr lang="en-US" dirty="0">
                <a:solidFill>
                  <a:srgbClr val="2F02F0"/>
                </a:solidFill>
              </a:rPr>
            </a:br>
            <a:r>
              <a:rPr lang="en-US" dirty="0">
                <a:solidFill>
                  <a:srgbClr val="2F02F0"/>
                </a:solidFill>
              </a:rPr>
              <a:t>                      </a:t>
            </a:r>
            <a:r>
              <a:rPr lang="en-US" dirty="0" smtClean="0">
                <a:solidFill>
                  <a:srgbClr val="2F02F0"/>
                </a:solidFill>
              </a:rPr>
              <a:t>	</a:t>
            </a:r>
            <a:r>
              <a:rPr lang="en-US" dirty="0" err="1" smtClean="0">
                <a:solidFill>
                  <a:srgbClr val="2F02F0"/>
                </a:solidFill>
              </a:rPr>
              <a:t>cin</a:t>
            </a:r>
            <a:r>
              <a:rPr lang="en-US" dirty="0" smtClean="0">
                <a:solidFill>
                  <a:srgbClr val="2F02F0"/>
                </a:solidFill>
              </a:rPr>
              <a:t>    &gt;</a:t>
            </a:r>
            <a:r>
              <a:rPr lang="en-US" dirty="0">
                <a:solidFill>
                  <a:srgbClr val="2F02F0"/>
                </a:solidFill>
              </a:rPr>
              <a:t>&gt; </a:t>
            </a:r>
            <a:r>
              <a:rPr lang="en-US" dirty="0" err="1">
                <a:solidFill>
                  <a:srgbClr val="2F02F0"/>
                </a:solidFill>
              </a:rPr>
              <a:t>the_number</a:t>
            </a:r>
            <a:r>
              <a:rPr lang="en-US" dirty="0">
                <a:solidFill>
                  <a:srgbClr val="2F02F0"/>
                </a:solidFill>
              </a:rPr>
              <a:t>;</a:t>
            </a:r>
            <a:br>
              <a:rPr lang="en-US" dirty="0">
                <a:solidFill>
                  <a:srgbClr val="2F02F0"/>
                </a:solidFill>
              </a:rPr>
            </a:br>
            <a:r>
              <a:rPr lang="en-US" dirty="0">
                <a:solidFill>
                  <a:srgbClr val="2F02F0"/>
                </a:solidFill>
              </a:rPr>
              <a:t>	</a:t>
            </a:r>
            <a:r>
              <a:rPr lang="en-US" dirty="0" err="1" smtClean="0">
                <a:solidFill>
                  <a:srgbClr val="2F02F0"/>
                </a:solidFill>
              </a:rPr>
              <a:t>cout</a:t>
            </a:r>
            <a:r>
              <a:rPr lang="en-US" dirty="0" smtClean="0">
                <a:solidFill>
                  <a:srgbClr val="2F02F0"/>
                </a:solidFill>
              </a:rPr>
              <a:t> </a:t>
            </a:r>
            <a:r>
              <a:rPr lang="en-US" dirty="0">
                <a:solidFill>
                  <a:srgbClr val="2F02F0"/>
                </a:solidFill>
              </a:rPr>
              <a:t>&lt;&lt; "The number you entered is " </a:t>
            </a:r>
            <a:br>
              <a:rPr lang="en-US" dirty="0">
                <a:solidFill>
                  <a:srgbClr val="2F02F0"/>
                </a:solidFill>
              </a:rPr>
            </a:br>
            <a:r>
              <a:rPr lang="en-US" dirty="0">
                <a:solidFill>
                  <a:srgbClr val="2F02F0"/>
                </a:solidFill>
              </a:rPr>
              <a:t>                                </a:t>
            </a:r>
            <a:r>
              <a:rPr lang="en-US" dirty="0" smtClean="0">
                <a:solidFill>
                  <a:srgbClr val="2F02F0"/>
                </a:solidFill>
              </a:rPr>
              <a:t>&lt;</a:t>
            </a:r>
            <a:r>
              <a:rPr lang="en-US" dirty="0">
                <a:solidFill>
                  <a:srgbClr val="2F02F0"/>
                </a:solidFill>
              </a:rPr>
              <a:t>&lt; </a:t>
            </a:r>
            <a:r>
              <a:rPr lang="en-US" dirty="0" err="1">
                <a:solidFill>
                  <a:srgbClr val="2F02F0"/>
                </a:solidFill>
              </a:rPr>
              <a:t>the_number</a:t>
            </a:r>
            <a:r>
              <a:rPr lang="en-US" dirty="0">
                <a:solidFill>
                  <a:srgbClr val="2F02F0"/>
                </a:solidFill>
              </a:rPr>
              <a:t>;</a:t>
            </a:r>
            <a:br>
              <a:rPr lang="en-US" dirty="0">
                <a:solidFill>
                  <a:srgbClr val="2F02F0"/>
                </a:solidFill>
              </a:rPr>
            </a:br>
            <a:r>
              <a:rPr lang="en-US" dirty="0"/>
              <a:t>become  just one line</a:t>
            </a:r>
            <a:br>
              <a:rPr lang="en-US" dirty="0"/>
            </a:br>
            <a:r>
              <a:rPr lang="en-US" dirty="0" smtClean="0"/>
              <a:t>                             </a:t>
            </a:r>
            <a:r>
              <a:rPr lang="en-US" dirty="0" err="1">
                <a:solidFill>
                  <a:srgbClr val="2F02F0"/>
                </a:solidFill>
              </a:rPr>
              <a:t>in_file</a:t>
            </a:r>
            <a:r>
              <a:rPr lang="en-US" dirty="0">
                <a:solidFill>
                  <a:srgbClr val="2F02F0"/>
                </a:solidFill>
              </a:rPr>
              <a:t> &gt;&gt; </a:t>
            </a:r>
            <a:r>
              <a:rPr lang="en-US" dirty="0" err="1">
                <a:solidFill>
                  <a:srgbClr val="2F02F0"/>
                </a:solidFill>
              </a:rPr>
              <a:t>the_number</a:t>
            </a:r>
            <a:r>
              <a:rPr lang="en-US" dirty="0" smtClean="0">
                <a:solidFill>
                  <a:srgbClr val="2F02F0"/>
                </a:solidFill>
              </a:rPr>
              <a:t>;</a:t>
            </a:r>
            <a:endParaRPr lang="en-US" dirty="0">
              <a:solidFill>
                <a:srgbClr val="2F02F0"/>
              </a:solidFill>
            </a:endParaRPr>
          </a:p>
          <a:p>
            <a:pPr lvl="1" algn="just"/>
            <a:r>
              <a:rPr lang="en-US" dirty="0"/>
              <a:t>The input file must contain exactly the </a:t>
            </a:r>
            <a:r>
              <a:rPr lang="en-US" dirty="0" smtClean="0"/>
              <a:t>data expected</a:t>
            </a:r>
            <a:endParaRPr lang="en-US"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37</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2" name="TextBox 1"/>
          <p:cNvSpPr txBox="1"/>
          <p:nvPr/>
        </p:nvSpPr>
        <p:spPr>
          <a:xfrm>
            <a:off x="6536653" y="3997012"/>
            <a:ext cx="1021684" cy="523220"/>
          </a:xfrm>
          <a:prstGeom prst="rect">
            <a:avLst/>
          </a:prstGeom>
          <a:noFill/>
        </p:spPr>
        <p:txBody>
          <a:bodyPr wrap="none" rtlCol="0">
            <a:spAutoFit/>
          </a:bodyPr>
          <a:lstStyle/>
          <a:p>
            <a:r>
              <a:rPr lang="en-US" sz="2800" dirty="0" smtClean="0">
                <a:solidFill>
                  <a:srgbClr val="008000"/>
                </a:solidFill>
              </a:rPr>
              <a:t>Why?</a:t>
            </a:r>
            <a:endParaRPr lang="en-US" sz="2800" dirty="0">
              <a:solidFill>
                <a:srgbClr val="008000"/>
              </a:solidFill>
            </a:endParaRPr>
          </a:p>
        </p:txBody>
      </p:sp>
    </p:spTree>
    <p:extLst>
      <p:ext uri="{BB962C8B-B14F-4D97-AF65-F5344CB8AC3E}">
        <p14:creationId xmlns:p14="http://schemas.microsoft.com/office/powerpoint/2010/main" val="284106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Appending Data</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Output examples so far create new files</a:t>
            </a:r>
          </a:p>
          <a:p>
            <a:pPr lvl="1" algn="just"/>
            <a:r>
              <a:rPr lang="en-US" dirty="0"/>
              <a:t>If the output file already contains data, that </a:t>
            </a:r>
            <a:r>
              <a:rPr lang="en-US" dirty="0" smtClean="0"/>
              <a:t>data is </a:t>
            </a:r>
            <a:r>
              <a:rPr lang="en-US" dirty="0"/>
              <a:t>lost</a:t>
            </a:r>
          </a:p>
          <a:p>
            <a:pPr algn="just"/>
            <a:r>
              <a:rPr lang="en-US" sz="2800" dirty="0"/>
              <a:t>To </a:t>
            </a:r>
            <a:r>
              <a:rPr lang="en-US" sz="2800" dirty="0">
                <a:solidFill>
                  <a:srgbClr val="008000"/>
                </a:solidFill>
              </a:rPr>
              <a:t>append</a:t>
            </a:r>
            <a:r>
              <a:rPr lang="en-US" sz="2800" dirty="0"/>
              <a:t> new output to the end an existing file</a:t>
            </a:r>
          </a:p>
          <a:p>
            <a:pPr lvl="1"/>
            <a:r>
              <a:rPr lang="en-US" dirty="0"/>
              <a:t>use the constant </a:t>
            </a:r>
            <a:r>
              <a:rPr lang="en-US" dirty="0" err="1" smtClean="0">
                <a:solidFill>
                  <a:srgbClr val="2F02F0"/>
                </a:solidFill>
              </a:rPr>
              <a:t>ios</a:t>
            </a:r>
            <a:r>
              <a:rPr lang="en-US" dirty="0">
                <a:solidFill>
                  <a:srgbClr val="2F02F0"/>
                </a:solidFill>
              </a:rPr>
              <a:t>::app</a:t>
            </a:r>
            <a:r>
              <a:rPr lang="en-US" dirty="0"/>
              <a:t> defined in the </a:t>
            </a:r>
            <a:r>
              <a:rPr lang="en-US" dirty="0" err="1" smtClean="0">
                <a:solidFill>
                  <a:srgbClr val="2F02F0"/>
                </a:solidFill>
              </a:rPr>
              <a:t>iostream</a:t>
            </a:r>
            <a:r>
              <a:rPr lang="en-US" dirty="0" smtClean="0"/>
              <a:t> library</a:t>
            </a:r>
            <a:r>
              <a:rPr lang="en-US" dirty="0"/>
              <a:t>: </a:t>
            </a:r>
            <a:br>
              <a:rPr lang="en-US" dirty="0"/>
            </a:br>
            <a:r>
              <a:rPr lang="en-US" dirty="0"/>
              <a:t>         </a:t>
            </a:r>
            <a:r>
              <a:rPr lang="en-US" dirty="0" err="1">
                <a:solidFill>
                  <a:srgbClr val="2F02F0"/>
                </a:solidFill>
              </a:rPr>
              <a:t>outStream.open</a:t>
            </a:r>
            <a:r>
              <a:rPr lang="en-US" dirty="0">
                <a:solidFill>
                  <a:srgbClr val="2F02F0"/>
                </a:solidFill>
              </a:rPr>
              <a:t>("</a:t>
            </a:r>
            <a:r>
              <a:rPr lang="en-US" dirty="0" err="1">
                <a:solidFill>
                  <a:srgbClr val="2F02F0"/>
                </a:solidFill>
              </a:rPr>
              <a:t>important.txt</a:t>
            </a:r>
            <a:r>
              <a:rPr lang="en-US" dirty="0">
                <a:solidFill>
                  <a:srgbClr val="2F02F0"/>
                </a:solidFill>
              </a:rPr>
              <a:t>", </a:t>
            </a:r>
            <a:r>
              <a:rPr lang="en-US" dirty="0" err="1">
                <a:solidFill>
                  <a:srgbClr val="2F02F0"/>
                </a:solidFill>
              </a:rPr>
              <a:t>ios</a:t>
            </a:r>
            <a:r>
              <a:rPr lang="en-US" dirty="0">
                <a:solidFill>
                  <a:srgbClr val="2F02F0"/>
                </a:solidFill>
              </a:rPr>
              <a:t>::app)</a:t>
            </a:r>
            <a:r>
              <a:rPr lang="en-US" dirty="0" smtClean="0">
                <a:solidFill>
                  <a:srgbClr val="2F02F0"/>
                </a:solidFill>
              </a:rPr>
              <a:t>;</a:t>
            </a:r>
            <a:endParaRPr lang="en-US" dirty="0">
              <a:solidFill>
                <a:srgbClr val="2F02F0"/>
              </a:solidFill>
            </a:endParaRPr>
          </a:p>
          <a:p>
            <a:pPr lvl="1"/>
            <a:r>
              <a:rPr lang="en-US" dirty="0"/>
              <a:t>If the file does not exist, a new file will be created</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38</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0587217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File Names as Input</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lnSpc>
                <a:spcPct val="80000"/>
              </a:lnSpc>
            </a:pPr>
            <a:r>
              <a:rPr lang="en-US" sz="2800" dirty="0"/>
              <a:t>Program users can enter the name of a file to </a:t>
            </a:r>
            <a:r>
              <a:rPr lang="en-US" sz="2800" dirty="0" smtClean="0"/>
              <a:t>use </a:t>
            </a:r>
            <a:r>
              <a:rPr lang="en-US" sz="2800" dirty="0"/>
              <a:t>for input or for output</a:t>
            </a:r>
          </a:p>
          <a:p>
            <a:pPr algn="just">
              <a:lnSpc>
                <a:spcPct val="80000"/>
              </a:lnSpc>
            </a:pPr>
            <a:r>
              <a:rPr lang="en-US" sz="2800" dirty="0"/>
              <a:t>Program must use a variable that can hold </a:t>
            </a:r>
            <a:r>
              <a:rPr lang="en-US" sz="2800" dirty="0" smtClean="0"/>
              <a:t>multiple </a:t>
            </a:r>
            <a:r>
              <a:rPr lang="en-US" sz="2800" dirty="0"/>
              <a:t>characters </a:t>
            </a:r>
          </a:p>
          <a:p>
            <a:pPr lvl="1" algn="just">
              <a:lnSpc>
                <a:spcPct val="80000"/>
              </a:lnSpc>
            </a:pPr>
            <a:r>
              <a:rPr lang="en-US" dirty="0"/>
              <a:t>A sequence of characters is called a </a:t>
            </a:r>
            <a:r>
              <a:rPr lang="en-US" dirty="0" smtClean="0"/>
              <a:t>string</a:t>
            </a:r>
          </a:p>
          <a:p>
            <a:pPr lvl="2" algn="just">
              <a:lnSpc>
                <a:spcPct val="80000"/>
              </a:lnSpc>
            </a:pPr>
            <a:r>
              <a:rPr lang="en-US" dirty="0" smtClean="0"/>
              <a:t>More specifically in this case, a </a:t>
            </a:r>
            <a:r>
              <a:rPr lang="en-US" dirty="0" smtClean="0">
                <a:solidFill>
                  <a:srgbClr val="008000"/>
                </a:solidFill>
              </a:rPr>
              <a:t>C-string</a:t>
            </a:r>
            <a:endParaRPr lang="en-US" dirty="0">
              <a:solidFill>
                <a:srgbClr val="008000"/>
              </a:solidFill>
            </a:endParaRPr>
          </a:p>
          <a:p>
            <a:pPr lvl="1" algn="just">
              <a:lnSpc>
                <a:spcPct val="80000"/>
              </a:lnSpc>
            </a:pPr>
            <a:r>
              <a:rPr lang="en-US" dirty="0"/>
              <a:t>Declaring a variable to hold a string of characters: </a:t>
            </a:r>
            <a:br>
              <a:rPr lang="en-US" dirty="0"/>
            </a:br>
            <a:r>
              <a:rPr lang="en-US" dirty="0"/>
              <a:t>                       </a:t>
            </a:r>
            <a:r>
              <a:rPr lang="en-US" dirty="0">
                <a:solidFill>
                  <a:srgbClr val="2F02F0"/>
                </a:solidFill>
              </a:rPr>
              <a:t>char  </a:t>
            </a:r>
            <a:r>
              <a:rPr lang="en-US" dirty="0" err="1" smtClean="0">
                <a:solidFill>
                  <a:srgbClr val="2F02F0"/>
                </a:solidFill>
              </a:rPr>
              <a:t>file_name</a:t>
            </a:r>
            <a:r>
              <a:rPr lang="en-US" dirty="0">
                <a:solidFill>
                  <a:srgbClr val="2F02F0"/>
                </a:solidFill>
              </a:rPr>
              <a:t>[16];</a:t>
            </a:r>
          </a:p>
          <a:p>
            <a:pPr lvl="2" algn="just">
              <a:lnSpc>
                <a:spcPct val="80000"/>
              </a:lnSpc>
            </a:pPr>
            <a:r>
              <a:rPr lang="en-US" dirty="0" err="1">
                <a:solidFill>
                  <a:srgbClr val="2F02F0"/>
                </a:solidFill>
              </a:rPr>
              <a:t>file_name</a:t>
            </a:r>
            <a:r>
              <a:rPr lang="en-US" dirty="0">
                <a:solidFill>
                  <a:srgbClr val="2F02F0"/>
                </a:solidFill>
              </a:rPr>
              <a:t> </a:t>
            </a:r>
            <a:r>
              <a:rPr lang="en-US" dirty="0"/>
              <a:t>is the name of a variable</a:t>
            </a:r>
          </a:p>
          <a:p>
            <a:pPr lvl="2" algn="just">
              <a:lnSpc>
                <a:spcPct val="80000"/>
              </a:lnSpc>
            </a:pPr>
            <a:r>
              <a:rPr lang="en-US" dirty="0"/>
              <a:t>Brackets enclose </a:t>
            </a:r>
            <a:r>
              <a:rPr lang="en-US" dirty="0" smtClean="0"/>
              <a:t>maximum </a:t>
            </a:r>
            <a:r>
              <a:rPr lang="en-US" dirty="0"/>
              <a:t>number of characters + </a:t>
            </a:r>
            <a:r>
              <a:rPr lang="en-US" dirty="0" smtClean="0"/>
              <a:t>1</a:t>
            </a:r>
          </a:p>
          <a:p>
            <a:pPr lvl="3" algn="just">
              <a:lnSpc>
                <a:spcPct val="80000"/>
              </a:lnSpc>
            </a:pPr>
            <a:r>
              <a:rPr lang="en-US" sz="2400" dirty="0" smtClean="0"/>
              <a:t>This extra character is reserved for the NULL terminator </a:t>
            </a:r>
            <a:r>
              <a:rPr lang="en-US" sz="2400" dirty="0" smtClean="0">
                <a:solidFill>
                  <a:srgbClr val="2F02F0"/>
                </a:solidFill>
              </a:rPr>
              <a:t>'\0'</a:t>
            </a:r>
            <a:endParaRPr lang="en-US" sz="2400" dirty="0">
              <a:solidFill>
                <a:srgbClr val="2F02F0"/>
              </a:solidFill>
            </a:endParaRPr>
          </a:p>
          <a:p>
            <a:pPr lvl="2" algn="just">
              <a:lnSpc>
                <a:spcPct val="80000"/>
              </a:lnSpc>
            </a:pPr>
            <a:r>
              <a:rPr lang="en-US" dirty="0"/>
              <a:t>The variable </a:t>
            </a:r>
            <a:r>
              <a:rPr lang="en-US" dirty="0" err="1">
                <a:solidFill>
                  <a:srgbClr val="2F02F0"/>
                </a:solidFill>
              </a:rPr>
              <a:t>file_name</a:t>
            </a:r>
            <a:r>
              <a:rPr lang="en-US" dirty="0">
                <a:solidFill>
                  <a:srgbClr val="2F02F0"/>
                </a:solidFill>
              </a:rPr>
              <a:t> </a:t>
            </a:r>
            <a:r>
              <a:rPr lang="en-US" dirty="0"/>
              <a:t>contains up to 15 </a:t>
            </a:r>
            <a:r>
              <a:rPr lang="en-US" dirty="0" smtClean="0"/>
              <a:t>characters</a:t>
            </a:r>
            <a:endParaRPr lang="en-US"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39</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412454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p:txBody>
          <a:bodyPr>
            <a:normAutofit/>
          </a:bodyPr>
          <a:lstStyle/>
          <a:p>
            <a:r>
              <a:rPr lang="en-US" sz="4000" dirty="0" smtClean="0">
                <a:latin typeface="Courier New"/>
                <a:cs typeface="Courier New"/>
              </a:rPr>
              <a:t>Chapter 7</a:t>
            </a:r>
            <a:endParaRPr lang="en-US" sz="4000" dirty="0">
              <a:latin typeface="Courier New"/>
              <a:cs typeface="Courier New"/>
            </a:endParaRPr>
          </a:p>
        </p:txBody>
      </p:sp>
      <p:sp>
        <p:nvSpPr>
          <p:cNvPr id="2" name="Subtitle 1"/>
          <p:cNvSpPr>
            <a:spLocks noGrp="1"/>
          </p:cNvSpPr>
          <p:nvPr>
            <p:ph type="subTitle" idx="1"/>
          </p:nvPr>
        </p:nvSpPr>
        <p:spPr/>
        <p:txBody>
          <a:bodyPr/>
          <a:lstStyle/>
          <a:p>
            <a:r>
              <a:rPr lang="en-US" dirty="0" smtClean="0"/>
              <a:t>Section 7.3</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2CA9C0B6-C1A8-4960-BC9D-8C2AED1DE749}"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38100719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Using a Character String</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marL="0" indent="0">
              <a:buNone/>
              <a:tabLst>
                <a:tab pos="460375" algn="l"/>
              </a:tabLst>
            </a:pPr>
            <a:r>
              <a:rPr lang="en-US" sz="2800" dirty="0">
                <a:solidFill>
                  <a:srgbClr val="2F02F0"/>
                </a:solidFill>
              </a:rPr>
              <a:t>char </a:t>
            </a:r>
            <a:r>
              <a:rPr lang="en-US" sz="2800" dirty="0" err="1">
                <a:solidFill>
                  <a:srgbClr val="2F02F0"/>
                </a:solidFill>
              </a:rPr>
              <a:t>file_name</a:t>
            </a:r>
            <a:r>
              <a:rPr lang="en-US" sz="2800" dirty="0">
                <a:solidFill>
                  <a:srgbClr val="2F02F0"/>
                </a:solidFill>
              </a:rPr>
              <a:t>[16];</a:t>
            </a:r>
            <a:br>
              <a:rPr lang="en-US" sz="2800" dirty="0">
                <a:solidFill>
                  <a:srgbClr val="2F02F0"/>
                </a:solidFill>
              </a:rPr>
            </a:br>
            <a:r>
              <a:rPr lang="en-US" sz="2800" dirty="0" err="1">
                <a:solidFill>
                  <a:srgbClr val="2F02F0"/>
                </a:solidFill>
              </a:rPr>
              <a:t>cout</a:t>
            </a:r>
            <a:r>
              <a:rPr lang="en-US" sz="2800" dirty="0">
                <a:solidFill>
                  <a:srgbClr val="2F02F0"/>
                </a:solidFill>
              </a:rPr>
              <a:t> &lt;&lt; "Enter the </a:t>
            </a:r>
            <a:r>
              <a:rPr lang="en-US" sz="2800" dirty="0" err="1">
                <a:solidFill>
                  <a:srgbClr val="2F02F0"/>
                </a:solidFill>
              </a:rPr>
              <a:t>file_name</a:t>
            </a:r>
            <a:r>
              <a:rPr lang="en-US" sz="2800" dirty="0">
                <a:solidFill>
                  <a:srgbClr val="2F02F0"/>
                </a:solidFill>
              </a:rPr>
              <a:t> ";</a:t>
            </a:r>
            <a:br>
              <a:rPr lang="en-US" sz="2800" dirty="0">
                <a:solidFill>
                  <a:srgbClr val="2F02F0"/>
                </a:solidFill>
              </a:rPr>
            </a:br>
            <a:r>
              <a:rPr lang="en-US" sz="2800" dirty="0" err="1">
                <a:solidFill>
                  <a:srgbClr val="2F02F0"/>
                </a:solidFill>
              </a:rPr>
              <a:t>cin</a:t>
            </a:r>
            <a:r>
              <a:rPr lang="en-US" sz="2800" dirty="0">
                <a:solidFill>
                  <a:srgbClr val="2F02F0"/>
                </a:solidFill>
              </a:rPr>
              <a:t> &gt;&gt; </a:t>
            </a:r>
            <a:r>
              <a:rPr lang="en-US" sz="2800" dirty="0" err="1">
                <a:solidFill>
                  <a:srgbClr val="2F02F0"/>
                </a:solidFill>
              </a:rPr>
              <a:t>file_name</a:t>
            </a:r>
            <a:r>
              <a:rPr lang="en-US" sz="2800" dirty="0">
                <a:solidFill>
                  <a:srgbClr val="2F02F0"/>
                </a:solidFill>
              </a:rPr>
              <a:t>;</a:t>
            </a:r>
            <a:br>
              <a:rPr lang="en-US" sz="2800" dirty="0">
                <a:solidFill>
                  <a:srgbClr val="2F02F0"/>
                </a:solidFill>
              </a:rPr>
            </a:br>
            <a:r>
              <a:rPr lang="en-US" sz="2800" dirty="0" err="1">
                <a:solidFill>
                  <a:srgbClr val="2F02F0"/>
                </a:solidFill>
              </a:rPr>
              <a:t>ifstream</a:t>
            </a:r>
            <a:r>
              <a:rPr lang="en-US" sz="2800" dirty="0">
                <a:solidFill>
                  <a:srgbClr val="2F02F0"/>
                </a:solidFill>
              </a:rPr>
              <a:t> </a:t>
            </a:r>
            <a:r>
              <a:rPr lang="en-US" sz="2800" dirty="0" err="1">
                <a:solidFill>
                  <a:srgbClr val="2F02F0"/>
                </a:solidFill>
              </a:rPr>
              <a:t>in_stream</a:t>
            </a:r>
            <a:r>
              <a:rPr lang="en-US" sz="2800" dirty="0">
                <a:solidFill>
                  <a:srgbClr val="2F02F0"/>
                </a:solidFill>
              </a:rPr>
              <a:t>;</a:t>
            </a:r>
            <a:br>
              <a:rPr lang="en-US" sz="2800" dirty="0">
                <a:solidFill>
                  <a:srgbClr val="2F02F0"/>
                </a:solidFill>
              </a:rPr>
            </a:br>
            <a:r>
              <a:rPr lang="en-US" sz="2800" dirty="0" err="1">
                <a:solidFill>
                  <a:srgbClr val="2F02F0"/>
                </a:solidFill>
              </a:rPr>
              <a:t>in_stream.open</a:t>
            </a:r>
            <a:r>
              <a:rPr lang="en-US" sz="2800" dirty="0">
                <a:solidFill>
                  <a:srgbClr val="2F02F0"/>
                </a:solidFill>
              </a:rPr>
              <a:t>(</a:t>
            </a:r>
            <a:r>
              <a:rPr lang="en-US" sz="2800" dirty="0" err="1">
                <a:solidFill>
                  <a:srgbClr val="2F02F0"/>
                </a:solidFill>
              </a:rPr>
              <a:t>file_name</a:t>
            </a:r>
            <a:r>
              <a:rPr lang="en-US" sz="2800" dirty="0">
                <a:solidFill>
                  <a:srgbClr val="2F02F0"/>
                </a:solidFill>
              </a:rPr>
              <a:t>);</a:t>
            </a:r>
            <a:br>
              <a:rPr lang="en-US" sz="2800" dirty="0">
                <a:solidFill>
                  <a:srgbClr val="2F02F0"/>
                </a:solidFill>
              </a:rPr>
            </a:br>
            <a:r>
              <a:rPr lang="en-US" sz="2800" dirty="0">
                <a:solidFill>
                  <a:srgbClr val="2F02F0"/>
                </a:solidFill>
              </a:rPr>
              <a:t>if (</a:t>
            </a:r>
            <a:r>
              <a:rPr lang="en-US" sz="2800" dirty="0" err="1">
                <a:solidFill>
                  <a:srgbClr val="2F02F0"/>
                </a:solidFill>
              </a:rPr>
              <a:t>in_stream.fail</a:t>
            </a:r>
            <a:r>
              <a:rPr lang="en-US" sz="2800" dirty="0">
                <a:solidFill>
                  <a:srgbClr val="2F02F0"/>
                </a:solidFill>
              </a:rPr>
              <a:t>( ) )</a:t>
            </a:r>
            <a:br>
              <a:rPr lang="en-US" sz="2800" dirty="0">
                <a:solidFill>
                  <a:srgbClr val="2F02F0"/>
                </a:solidFill>
              </a:rPr>
            </a:br>
            <a:r>
              <a:rPr lang="en-US" sz="2800" dirty="0">
                <a:solidFill>
                  <a:srgbClr val="2F02F0"/>
                </a:solidFill>
              </a:rPr>
              <a:t>{    </a:t>
            </a:r>
            <a:br>
              <a:rPr lang="en-US" sz="2800" dirty="0">
                <a:solidFill>
                  <a:srgbClr val="2F02F0"/>
                </a:solidFill>
              </a:rPr>
            </a:br>
            <a:r>
              <a:rPr lang="en-US" sz="2800" dirty="0">
                <a:solidFill>
                  <a:srgbClr val="2F02F0"/>
                </a:solidFill>
              </a:rPr>
              <a:t> </a:t>
            </a:r>
            <a:r>
              <a:rPr lang="en-US" sz="2800" dirty="0" smtClean="0">
                <a:solidFill>
                  <a:srgbClr val="2F02F0"/>
                </a:solidFill>
              </a:rPr>
              <a:t>	</a:t>
            </a:r>
            <a:r>
              <a:rPr lang="en-US" sz="2800" dirty="0" err="1" smtClean="0">
                <a:solidFill>
                  <a:srgbClr val="2F02F0"/>
                </a:solidFill>
              </a:rPr>
              <a:t>cout</a:t>
            </a:r>
            <a:r>
              <a:rPr lang="en-US" sz="2800" dirty="0" smtClean="0">
                <a:solidFill>
                  <a:srgbClr val="2F02F0"/>
                </a:solidFill>
              </a:rPr>
              <a:t> </a:t>
            </a:r>
            <a:r>
              <a:rPr lang="en-US" sz="2800" dirty="0">
                <a:solidFill>
                  <a:srgbClr val="2F02F0"/>
                </a:solidFill>
              </a:rPr>
              <a:t>&lt;&lt; "Input file opening failed.\n";</a:t>
            </a:r>
            <a:br>
              <a:rPr lang="en-US" sz="2800" dirty="0">
                <a:solidFill>
                  <a:srgbClr val="2F02F0"/>
                </a:solidFill>
              </a:rPr>
            </a:br>
            <a:r>
              <a:rPr lang="en-US" sz="2800" dirty="0">
                <a:solidFill>
                  <a:srgbClr val="2F02F0"/>
                </a:solidFill>
              </a:rPr>
              <a:t> </a:t>
            </a:r>
            <a:r>
              <a:rPr lang="en-US" sz="2800" dirty="0" smtClean="0">
                <a:solidFill>
                  <a:srgbClr val="2F02F0"/>
                </a:solidFill>
              </a:rPr>
              <a:t>	exit</a:t>
            </a:r>
            <a:r>
              <a:rPr lang="en-US" sz="2800" dirty="0">
                <a:solidFill>
                  <a:srgbClr val="2F02F0"/>
                </a:solidFill>
              </a:rPr>
              <a:t>(1);</a:t>
            </a:r>
            <a:br>
              <a:rPr lang="en-US" sz="2800" dirty="0">
                <a:solidFill>
                  <a:srgbClr val="2F02F0"/>
                </a:solidFill>
              </a:rPr>
            </a:br>
            <a:r>
              <a:rPr lang="en-US" sz="2800" dirty="0">
                <a:solidFill>
                  <a:srgbClr val="2F02F0"/>
                </a:solidFill>
              </a:rPr>
              <a:t>}</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40</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755819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Stream Names as Arguments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Streams can be arguments to a function</a:t>
            </a:r>
          </a:p>
          <a:p>
            <a:pPr lvl="1" algn="just"/>
            <a:r>
              <a:rPr lang="en-US" dirty="0"/>
              <a:t>The function's formal parameter for the </a:t>
            </a:r>
            <a:r>
              <a:rPr lang="en-US" dirty="0" smtClean="0"/>
              <a:t>stream </a:t>
            </a:r>
            <a:r>
              <a:rPr lang="en-US" dirty="0" smtClean="0">
                <a:solidFill>
                  <a:srgbClr val="008000"/>
                </a:solidFill>
              </a:rPr>
              <a:t>must </a:t>
            </a:r>
            <a:r>
              <a:rPr lang="en-US" dirty="0">
                <a:solidFill>
                  <a:srgbClr val="008000"/>
                </a:solidFill>
              </a:rPr>
              <a:t>be call-by-reference</a:t>
            </a:r>
            <a:r>
              <a:rPr lang="en-US" dirty="0"/>
              <a:t> </a:t>
            </a:r>
          </a:p>
          <a:p>
            <a:r>
              <a:rPr lang="en-US" sz="2800" dirty="0" smtClean="0"/>
              <a:t>Example:</a:t>
            </a:r>
          </a:p>
          <a:p>
            <a:pPr marL="0" indent="0" defTabSz="450850">
              <a:buNone/>
              <a:tabLst>
                <a:tab pos="455613" algn="l"/>
              </a:tabLst>
            </a:pPr>
            <a:r>
              <a:rPr lang="en-US" sz="2400" dirty="0" smtClean="0"/>
              <a:t>	</a:t>
            </a:r>
            <a:r>
              <a:rPr lang="en-US" sz="2400" dirty="0" smtClean="0">
                <a:solidFill>
                  <a:srgbClr val="2F02F0"/>
                </a:solidFill>
              </a:rPr>
              <a:t>void </a:t>
            </a:r>
            <a:r>
              <a:rPr lang="en-US" sz="2400" dirty="0" err="1">
                <a:solidFill>
                  <a:srgbClr val="2F02F0"/>
                </a:solidFill>
              </a:rPr>
              <a:t>make_neat</a:t>
            </a:r>
            <a:r>
              <a:rPr lang="en-US" sz="2400" dirty="0">
                <a:solidFill>
                  <a:srgbClr val="2F02F0"/>
                </a:solidFill>
              </a:rPr>
              <a:t>(</a:t>
            </a:r>
            <a:r>
              <a:rPr lang="en-US" sz="2400" dirty="0" err="1">
                <a:solidFill>
                  <a:srgbClr val="2F02F0"/>
                </a:solidFill>
              </a:rPr>
              <a:t>ifstream</a:t>
            </a:r>
            <a:r>
              <a:rPr lang="en-US" sz="2400" dirty="0">
                <a:solidFill>
                  <a:srgbClr val="2F02F0"/>
                </a:solidFill>
              </a:rPr>
              <a:t>&amp; </a:t>
            </a:r>
            <a:r>
              <a:rPr lang="en-US" sz="2400" dirty="0" err="1">
                <a:solidFill>
                  <a:srgbClr val="2F02F0"/>
                </a:solidFill>
              </a:rPr>
              <a:t>messy_file</a:t>
            </a:r>
            <a:r>
              <a:rPr lang="en-US" sz="2400" dirty="0" smtClean="0">
                <a:solidFill>
                  <a:srgbClr val="2F02F0"/>
                </a:solidFill>
              </a:rPr>
              <a:t>, </a:t>
            </a:r>
            <a:r>
              <a:rPr lang="en-US" sz="2400" dirty="0" err="1" smtClean="0">
                <a:solidFill>
                  <a:srgbClr val="2F02F0"/>
                </a:solidFill>
              </a:rPr>
              <a:t>ofstream</a:t>
            </a:r>
            <a:r>
              <a:rPr lang="en-US" sz="2400" dirty="0">
                <a:solidFill>
                  <a:srgbClr val="2F02F0"/>
                </a:solidFill>
              </a:rPr>
              <a:t>&amp;  </a:t>
            </a:r>
            <a:r>
              <a:rPr lang="en-US" sz="2400" dirty="0" err="1">
                <a:solidFill>
                  <a:srgbClr val="2F02F0"/>
                </a:solidFill>
              </a:rPr>
              <a:t>neat_file</a:t>
            </a:r>
            <a:r>
              <a:rPr lang="en-US" sz="2400" dirty="0">
                <a:solidFill>
                  <a:srgbClr val="2F02F0"/>
                </a:solidFill>
              </a:rPr>
              <a:t>);</a:t>
            </a:r>
            <a:r>
              <a:rPr lang="en-US" sz="2400" dirty="0"/>
              <a:t/>
            </a:r>
            <a:br>
              <a:rPr lang="en-US" sz="2400" dirty="0"/>
            </a:br>
            <a:endParaRPr lang="en-US" sz="2400"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41</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5320213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The End of the File</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r>
              <a:rPr lang="en-US" sz="2800" dirty="0"/>
              <a:t>Input files used by a program may vary in length</a:t>
            </a:r>
          </a:p>
          <a:p>
            <a:pPr lvl="1" algn="just"/>
            <a:r>
              <a:rPr lang="en-US" dirty="0"/>
              <a:t>Programs may not be able to assume the </a:t>
            </a:r>
            <a:r>
              <a:rPr lang="en-US" dirty="0" smtClean="0"/>
              <a:t>number of </a:t>
            </a:r>
            <a:r>
              <a:rPr lang="en-US" dirty="0"/>
              <a:t>items in the file</a:t>
            </a:r>
          </a:p>
          <a:p>
            <a:pPr algn="just"/>
            <a:r>
              <a:rPr lang="en-US" sz="2800" dirty="0"/>
              <a:t>A way to know the end of the file is reached:</a:t>
            </a:r>
          </a:p>
          <a:p>
            <a:pPr lvl="1" algn="just"/>
            <a:r>
              <a:rPr lang="en-US" dirty="0"/>
              <a:t>The </a:t>
            </a:r>
            <a:r>
              <a:rPr lang="en-US" dirty="0" smtClean="0"/>
              <a:t>Boolean </a:t>
            </a:r>
            <a:r>
              <a:rPr lang="en-US" dirty="0"/>
              <a:t>expression </a:t>
            </a:r>
            <a:r>
              <a:rPr lang="en-US" dirty="0">
                <a:solidFill>
                  <a:srgbClr val="2F02F0"/>
                </a:solidFill>
              </a:rPr>
              <a:t>(</a:t>
            </a:r>
            <a:r>
              <a:rPr lang="en-US" dirty="0" err="1">
                <a:solidFill>
                  <a:srgbClr val="2F02F0"/>
                </a:solidFill>
              </a:rPr>
              <a:t>in_stream</a:t>
            </a:r>
            <a:r>
              <a:rPr lang="en-US" dirty="0">
                <a:solidFill>
                  <a:srgbClr val="2F02F0"/>
                </a:solidFill>
              </a:rPr>
              <a:t> &gt;&gt; next)</a:t>
            </a:r>
          </a:p>
          <a:p>
            <a:pPr lvl="2" algn="just"/>
            <a:r>
              <a:rPr lang="en-US" sz="2800" dirty="0"/>
              <a:t>Reads a value from </a:t>
            </a:r>
            <a:r>
              <a:rPr lang="en-US" sz="2800" dirty="0" err="1">
                <a:solidFill>
                  <a:srgbClr val="2F02F0"/>
                </a:solidFill>
              </a:rPr>
              <a:t>in_stream</a:t>
            </a:r>
            <a:r>
              <a:rPr lang="en-US" sz="2800" dirty="0">
                <a:solidFill>
                  <a:srgbClr val="2F02F0"/>
                </a:solidFill>
              </a:rPr>
              <a:t> </a:t>
            </a:r>
            <a:r>
              <a:rPr lang="en-US" sz="2800" dirty="0"/>
              <a:t>and stores it in </a:t>
            </a:r>
            <a:r>
              <a:rPr lang="en-US" sz="2800" dirty="0">
                <a:solidFill>
                  <a:srgbClr val="2F02F0"/>
                </a:solidFill>
              </a:rPr>
              <a:t>next</a:t>
            </a:r>
          </a:p>
          <a:p>
            <a:pPr lvl="2" algn="just"/>
            <a:r>
              <a:rPr lang="en-US" sz="2800" dirty="0"/>
              <a:t>True if a value can be read and stored in </a:t>
            </a:r>
            <a:r>
              <a:rPr lang="en-US" sz="2800" dirty="0">
                <a:solidFill>
                  <a:srgbClr val="2F02F0"/>
                </a:solidFill>
              </a:rPr>
              <a:t>next</a:t>
            </a:r>
          </a:p>
          <a:p>
            <a:pPr lvl="2" algn="just"/>
            <a:r>
              <a:rPr lang="en-US" sz="2800" dirty="0"/>
              <a:t>False if there is not a value to be read (the end of the file)</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42</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8651808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End of File Example</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nSpc>
                <a:spcPct val="90000"/>
              </a:lnSpc>
            </a:pPr>
            <a:r>
              <a:rPr lang="en-US" sz="2800" dirty="0"/>
              <a:t>To calculate the average of the numbers in a file</a:t>
            </a:r>
          </a:p>
          <a:p>
            <a:pPr marL="457200" lvl="1" indent="0">
              <a:lnSpc>
                <a:spcPct val="90000"/>
              </a:lnSpc>
              <a:buNone/>
            </a:pPr>
            <a:r>
              <a:rPr lang="en-US" dirty="0"/>
              <a:t> 	          </a:t>
            </a:r>
            <a:endParaRPr lang="en-US" dirty="0" smtClean="0"/>
          </a:p>
          <a:p>
            <a:pPr marL="457200" lvl="1" indent="0">
              <a:lnSpc>
                <a:spcPct val="90000"/>
              </a:lnSpc>
              <a:buNone/>
              <a:tabLst>
                <a:tab pos="911225" algn="l"/>
                <a:tab pos="1365250" algn="l"/>
              </a:tabLst>
            </a:pPr>
            <a:r>
              <a:rPr lang="en-US" dirty="0" smtClean="0"/>
              <a:t>	</a:t>
            </a:r>
            <a:r>
              <a:rPr lang="en-US" dirty="0" smtClean="0">
                <a:solidFill>
                  <a:srgbClr val="2F02F0"/>
                </a:solidFill>
              </a:rPr>
              <a:t>double </a:t>
            </a:r>
            <a:r>
              <a:rPr lang="en-US" dirty="0">
                <a:solidFill>
                  <a:srgbClr val="2F02F0"/>
                </a:solidFill>
              </a:rPr>
              <a:t>next, sum = 0;</a:t>
            </a:r>
            <a:br>
              <a:rPr lang="en-US" dirty="0">
                <a:solidFill>
                  <a:srgbClr val="2F02F0"/>
                </a:solidFill>
              </a:rPr>
            </a:br>
            <a:r>
              <a:rPr lang="en-US" dirty="0">
                <a:solidFill>
                  <a:srgbClr val="2F02F0"/>
                </a:solidFill>
              </a:rPr>
              <a:t> </a:t>
            </a:r>
            <a:r>
              <a:rPr lang="en-US" dirty="0" smtClean="0">
                <a:solidFill>
                  <a:srgbClr val="2F02F0"/>
                </a:solidFill>
              </a:rPr>
              <a:t>	</a:t>
            </a:r>
            <a:r>
              <a:rPr lang="en-US" dirty="0" err="1" smtClean="0">
                <a:solidFill>
                  <a:srgbClr val="2F02F0"/>
                </a:solidFill>
              </a:rPr>
              <a:t>int</a:t>
            </a:r>
            <a:r>
              <a:rPr lang="en-US" dirty="0" smtClean="0">
                <a:solidFill>
                  <a:srgbClr val="2F02F0"/>
                </a:solidFill>
              </a:rPr>
              <a:t> </a:t>
            </a:r>
            <a:r>
              <a:rPr lang="en-US" dirty="0">
                <a:solidFill>
                  <a:srgbClr val="2F02F0"/>
                </a:solidFill>
              </a:rPr>
              <a:t>count = 0;</a:t>
            </a:r>
            <a:br>
              <a:rPr lang="en-US" dirty="0">
                <a:solidFill>
                  <a:srgbClr val="2F02F0"/>
                </a:solidFill>
              </a:rPr>
            </a:br>
            <a:r>
              <a:rPr lang="en-US" dirty="0">
                <a:solidFill>
                  <a:srgbClr val="2F02F0"/>
                </a:solidFill>
              </a:rPr>
              <a:t> </a:t>
            </a:r>
            <a:r>
              <a:rPr lang="en-US" dirty="0" smtClean="0">
                <a:solidFill>
                  <a:srgbClr val="2F02F0"/>
                </a:solidFill>
              </a:rPr>
              <a:t>	while (</a:t>
            </a:r>
            <a:r>
              <a:rPr lang="en-US" dirty="0" err="1">
                <a:solidFill>
                  <a:srgbClr val="2F02F0"/>
                </a:solidFill>
              </a:rPr>
              <a:t>in_stream</a:t>
            </a:r>
            <a:r>
              <a:rPr lang="en-US" dirty="0">
                <a:solidFill>
                  <a:srgbClr val="2F02F0"/>
                </a:solidFill>
              </a:rPr>
              <a:t> &gt;&gt; next)</a:t>
            </a:r>
            <a:br>
              <a:rPr lang="en-US" dirty="0">
                <a:solidFill>
                  <a:srgbClr val="2F02F0"/>
                </a:solidFill>
              </a:rPr>
            </a:br>
            <a:r>
              <a:rPr lang="en-US" dirty="0">
                <a:solidFill>
                  <a:srgbClr val="2F02F0"/>
                </a:solidFill>
              </a:rPr>
              <a:t>  	{</a:t>
            </a:r>
            <a:br>
              <a:rPr lang="en-US" dirty="0">
                <a:solidFill>
                  <a:srgbClr val="2F02F0"/>
                </a:solidFill>
              </a:rPr>
            </a:br>
            <a:r>
              <a:rPr lang="en-US" dirty="0" smtClean="0">
                <a:solidFill>
                  <a:srgbClr val="2F02F0"/>
                </a:solidFill>
              </a:rPr>
              <a:t>		sum </a:t>
            </a:r>
            <a:r>
              <a:rPr lang="en-US" dirty="0">
                <a:solidFill>
                  <a:srgbClr val="2F02F0"/>
                </a:solidFill>
              </a:rPr>
              <a:t>= sum + next;</a:t>
            </a:r>
            <a:br>
              <a:rPr lang="en-US" dirty="0">
                <a:solidFill>
                  <a:srgbClr val="2F02F0"/>
                </a:solidFill>
              </a:rPr>
            </a:br>
            <a:r>
              <a:rPr lang="en-US" dirty="0">
                <a:solidFill>
                  <a:srgbClr val="2F02F0"/>
                </a:solidFill>
              </a:rPr>
              <a:t> 	</a:t>
            </a:r>
            <a:r>
              <a:rPr lang="en-US" dirty="0" smtClean="0">
                <a:solidFill>
                  <a:srgbClr val="2F02F0"/>
                </a:solidFill>
              </a:rPr>
              <a:t>	count</a:t>
            </a:r>
            <a:r>
              <a:rPr lang="en-US" dirty="0">
                <a:solidFill>
                  <a:srgbClr val="2F02F0"/>
                </a:solidFill>
              </a:rPr>
              <a:t>++;</a:t>
            </a:r>
            <a:br>
              <a:rPr lang="en-US" dirty="0">
                <a:solidFill>
                  <a:srgbClr val="2F02F0"/>
                </a:solidFill>
              </a:rPr>
            </a:br>
            <a:r>
              <a:rPr lang="en-US" dirty="0">
                <a:solidFill>
                  <a:srgbClr val="2F02F0"/>
                </a:solidFill>
              </a:rPr>
              <a:t> 	</a:t>
            </a:r>
            <a:r>
              <a:rPr lang="en-US" dirty="0" smtClean="0">
                <a:solidFill>
                  <a:srgbClr val="2F02F0"/>
                </a:solidFill>
              </a:rPr>
              <a:t>}</a:t>
            </a:r>
            <a:r>
              <a:rPr lang="en-US" dirty="0">
                <a:solidFill>
                  <a:srgbClr val="2F02F0"/>
                </a:solidFill>
              </a:rPr>
              <a:t/>
            </a:r>
            <a:br>
              <a:rPr lang="en-US" dirty="0">
                <a:solidFill>
                  <a:srgbClr val="2F02F0"/>
                </a:solidFill>
              </a:rPr>
            </a:br>
            <a:r>
              <a:rPr lang="en-US" dirty="0">
                <a:solidFill>
                  <a:srgbClr val="2F02F0"/>
                </a:solidFill>
              </a:rPr>
              <a:t/>
            </a:r>
            <a:br>
              <a:rPr lang="en-US" dirty="0">
                <a:solidFill>
                  <a:srgbClr val="2F02F0"/>
                </a:solidFill>
              </a:rPr>
            </a:br>
            <a:r>
              <a:rPr lang="en-US" dirty="0" smtClean="0">
                <a:solidFill>
                  <a:srgbClr val="2F02F0"/>
                </a:solidFill>
              </a:rPr>
              <a:t>	double </a:t>
            </a:r>
            <a:r>
              <a:rPr lang="en-US" dirty="0">
                <a:solidFill>
                  <a:srgbClr val="2F02F0"/>
                </a:solidFill>
              </a:rPr>
              <a:t>average = sum / count;</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43</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40473625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p:txBody>
          <a:bodyPr>
            <a:normAutofit/>
          </a:bodyPr>
          <a:lstStyle/>
          <a:p>
            <a:r>
              <a:rPr lang="en-US" sz="4000" dirty="0" smtClean="0">
                <a:latin typeface="Courier New"/>
                <a:cs typeface="Courier New"/>
              </a:rPr>
              <a:t>Chapter 7</a:t>
            </a:r>
            <a:endParaRPr lang="en-US" sz="4000" dirty="0">
              <a:latin typeface="Courier New"/>
              <a:cs typeface="Courier New"/>
            </a:endParaRPr>
          </a:p>
        </p:txBody>
      </p:sp>
      <p:sp>
        <p:nvSpPr>
          <p:cNvPr id="2" name="Subtitle 1"/>
          <p:cNvSpPr>
            <a:spLocks noGrp="1"/>
          </p:cNvSpPr>
          <p:nvPr>
            <p:ph type="subTitle" idx="1"/>
          </p:nvPr>
        </p:nvSpPr>
        <p:spPr/>
        <p:txBody>
          <a:bodyPr/>
          <a:lstStyle/>
          <a:p>
            <a:r>
              <a:rPr lang="en-US" dirty="0" smtClean="0"/>
              <a:t>Section 7.6</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2CA9C0B6-C1A8-4960-BC9D-8C2AED1DE749}" type="slidenum">
              <a:rPr lang="en-US" smtClean="0">
                <a:solidFill>
                  <a:schemeClr val="tx1"/>
                </a:solidFill>
              </a:rPr>
              <a:pPr/>
              <a:t>44</a:t>
            </a:fld>
            <a:endParaRPr lang="en-US" dirty="0">
              <a:solidFill>
                <a:schemeClr val="tx1"/>
              </a:solidFill>
            </a:endParaRPr>
          </a:p>
        </p:txBody>
      </p:sp>
    </p:spTree>
    <p:extLst>
      <p:ext uri="{BB962C8B-B14F-4D97-AF65-F5344CB8AC3E}">
        <p14:creationId xmlns:p14="http://schemas.microsoft.com/office/powerpoint/2010/main" val="3176546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Stream Errors</a:t>
            </a:r>
            <a:endParaRPr lang="en-US" dirty="0"/>
          </a:p>
        </p:txBody>
      </p:sp>
      <p:pic>
        <p:nvPicPr>
          <p:cNvPr id="4" name="Content Placeholder 3"/>
          <p:cNvPicPr>
            <a:picLocks noGrp="1" noChangeAspect="1"/>
          </p:cNvPicPr>
          <p:nvPr>
            <p:ph idx="1"/>
          </p:nvPr>
        </p:nvPicPr>
        <p:blipFill>
          <a:blip r:embed="rId2"/>
          <a:stretch>
            <a:fillRect/>
          </a:stretch>
        </p:blipFill>
        <p:spPr>
          <a:xfrm>
            <a:off x="628650" y="2384956"/>
            <a:ext cx="7886700" cy="2650784"/>
          </a:xfrm>
          <a:prstGeom prst="rect">
            <a:avLst/>
          </a:prstGeom>
        </p:spPr>
      </p:pic>
    </p:spTree>
    <p:extLst>
      <p:ext uri="{BB962C8B-B14F-4D97-AF65-F5344CB8AC3E}">
        <p14:creationId xmlns:p14="http://schemas.microsoft.com/office/powerpoint/2010/main" val="1560457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cin.ignore</a:t>
            </a:r>
            <a:r>
              <a:rPr lang="en-US" dirty="0" smtClean="0"/>
              <a:t>()</a:t>
            </a:r>
            <a:endParaRPr lang="en-US" dirty="0"/>
          </a:p>
        </p:txBody>
      </p:sp>
      <p:sp>
        <p:nvSpPr>
          <p:cNvPr id="3" name="Content Placeholder 2"/>
          <p:cNvSpPr>
            <a:spLocks noGrp="1"/>
          </p:cNvSpPr>
          <p:nvPr>
            <p:ph idx="1"/>
          </p:nvPr>
        </p:nvSpPr>
        <p:spPr/>
        <p:txBody>
          <a:bodyPr/>
          <a:lstStyle/>
          <a:p>
            <a:r>
              <a:rPr lang="en-US" dirty="0" smtClean="0"/>
              <a:t>ignore(</a:t>
            </a:r>
            <a:r>
              <a:rPr lang="en-US" dirty="0" err="1" smtClean="0"/>
              <a:t>maxToIgnore</a:t>
            </a:r>
            <a:r>
              <a:rPr lang="en-US" dirty="0"/>
              <a:t>, </a:t>
            </a:r>
            <a:r>
              <a:rPr lang="en-US" dirty="0" err="1"/>
              <a:t>stopChar</a:t>
            </a:r>
            <a:r>
              <a:rPr lang="en-US" dirty="0"/>
              <a:t>) </a:t>
            </a:r>
            <a:endParaRPr lang="en-US" dirty="0" smtClean="0"/>
          </a:p>
          <a:p>
            <a:r>
              <a:rPr lang="en-US" dirty="0" smtClean="0"/>
              <a:t>ignores </a:t>
            </a:r>
            <a:r>
              <a:rPr lang="en-US" dirty="0"/>
              <a:t>characters in the stream buffer. </a:t>
            </a:r>
            <a:endParaRPr lang="en-US" dirty="0" smtClean="0"/>
          </a:p>
          <a:p>
            <a:r>
              <a:rPr lang="en-US" dirty="0" smtClean="0"/>
              <a:t>Ex</a:t>
            </a:r>
            <a:r>
              <a:rPr lang="en-US" dirty="0"/>
              <a:t>: </a:t>
            </a:r>
            <a:r>
              <a:rPr lang="en-US" dirty="0" err="1"/>
              <a:t>cin.ignore</a:t>
            </a:r>
            <a:r>
              <a:rPr lang="en-US" dirty="0"/>
              <a:t>(10, '\n') ignores up to 10 characters in the stream buffer, or until a '\n' character is encountered.</a:t>
            </a:r>
          </a:p>
        </p:txBody>
      </p:sp>
    </p:spTree>
    <p:extLst>
      <p:ext uri="{BB962C8B-B14F-4D97-AF65-F5344CB8AC3E}">
        <p14:creationId xmlns:p14="http://schemas.microsoft.com/office/powerpoint/2010/main" val="400721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p:txBody>
          <a:bodyPr>
            <a:normAutofit/>
          </a:bodyPr>
          <a:lstStyle/>
          <a:p>
            <a:r>
              <a:rPr lang="en-US" sz="4000" dirty="0" smtClean="0">
                <a:latin typeface="Courier New"/>
                <a:cs typeface="Courier New"/>
              </a:rPr>
              <a:t>Chapter 7</a:t>
            </a:r>
            <a:endParaRPr lang="en-US" sz="4000" dirty="0">
              <a:latin typeface="Courier New"/>
              <a:cs typeface="Courier New"/>
            </a:endParaRPr>
          </a:p>
        </p:txBody>
      </p:sp>
      <p:sp>
        <p:nvSpPr>
          <p:cNvPr id="2" name="Subtitle 1"/>
          <p:cNvSpPr>
            <a:spLocks noGrp="1"/>
          </p:cNvSpPr>
          <p:nvPr>
            <p:ph type="subTitle" idx="1"/>
          </p:nvPr>
        </p:nvSpPr>
        <p:spPr/>
        <p:txBody>
          <a:bodyPr/>
          <a:lstStyle/>
          <a:p>
            <a:r>
              <a:rPr lang="en-US" dirty="0" smtClean="0"/>
              <a:t>Section 7.7</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2CA9C0B6-C1A8-4960-BC9D-8C2AED1DE749}" type="slidenum">
              <a:rPr lang="en-US" smtClean="0">
                <a:solidFill>
                  <a:schemeClr val="tx1"/>
                </a:solidFill>
              </a:rPr>
              <a:pPr/>
              <a:t>47</a:t>
            </a:fld>
            <a:endParaRPr lang="en-US" dirty="0">
              <a:solidFill>
                <a:schemeClr val="tx1"/>
              </a:solidFill>
            </a:endParaRPr>
          </a:p>
        </p:txBody>
      </p:sp>
    </p:spTree>
    <p:extLst>
      <p:ext uri="{BB962C8B-B14F-4D97-AF65-F5344CB8AC3E}">
        <p14:creationId xmlns:p14="http://schemas.microsoft.com/office/powerpoint/2010/main" val="39545405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getline</a:t>
            </a:r>
            <a:r>
              <a:rPr lang="en-US" dirty="0" smtClean="0"/>
              <a:t> vs &gt;&gt;</a:t>
            </a:r>
            <a:endParaRPr lang="en-US" dirty="0"/>
          </a:p>
        </p:txBody>
      </p:sp>
      <p:sp>
        <p:nvSpPr>
          <p:cNvPr id="3" name="Content Placeholder 2"/>
          <p:cNvSpPr>
            <a:spLocks noGrp="1"/>
          </p:cNvSpPr>
          <p:nvPr>
            <p:ph idx="1"/>
          </p:nvPr>
        </p:nvSpPr>
        <p:spPr/>
        <p:txBody>
          <a:bodyPr>
            <a:normAutofit lnSpcReduction="10000"/>
          </a:bodyPr>
          <a:lstStyle/>
          <a:p>
            <a:r>
              <a:rPr lang="en-US" dirty="0" err="1" smtClean="0"/>
              <a:t>getline</a:t>
            </a:r>
            <a:r>
              <a:rPr lang="en-US" dirty="0" smtClean="0"/>
              <a:t> and extraction operator deals with newline in different ways</a:t>
            </a:r>
          </a:p>
          <a:p>
            <a:r>
              <a:rPr lang="en-US" dirty="0"/>
              <a:t>The </a:t>
            </a:r>
            <a:r>
              <a:rPr lang="en-US" dirty="0" err="1"/>
              <a:t>getline</a:t>
            </a:r>
            <a:r>
              <a:rPr lang="en-US" dirty="0"/>
              <a:t>() function reads a line of text from a buffer, discarding the ending newline character.</a:t>
            </a:r>
          </a:p>
          <a:p>
            <a:r>
              <a:rPr lang="en-US" dirty="0"/>
              <a:t>The extraction operator &gt;&gt; skips whitespace, then reads the next item such as an integer or string which is said to end at the next whitespace, leaving that ending whitespace character in the buffer (an exception being for reading a single character</a:t>
            </a:r>
            <a:r>
              <a:rPr lang="en-US" dirty="0" smtClean="0"/>
              <a:t>).</a:t>
            </a:r>
          </a:p>
          <a:p>
            <a:pPr marL="0" indent="0">
              <a:buNone/>
            </a:pPr>
            <a:r>
              <a:rPr lang="en-US" dirty="0" err="1" smtClean="0">
                <a:solidFill>
                  <a:srgbClr val="00B050"/>
                </a:solidFill>
              </a:rPr>
              <a:t>cin</a:t>
            </a:r>
            <a:r>
              <a:rPr lang="en-US" dirty="0" smtClean="0">
                <a:solidFill>
                  <a:srgbClr val="00B050"/>
                </a:solidFill>
              </a:rPr>
              <a:t> </a:t>
            </a:r>
            <a:r>
              <a:rPr lang="en-US" dirty="0">
                <a:solidFill>
                  <a:srgbClr val="00B050"/>
                </a:solidFill>
              </a:rPr>
              <a:t>&gt;&gt; </a:t>
            </a:r>
            <a:r>
              <a:rPr lang="en-US" dirty="0" err="1">
                <a:solidFill>
                  <a:srgbClr val="00B050"/>
                </a:solidFill>
              </a:rPr>
              <a:t>myInt</a:t>
            </a:r>
            <a:r>
              <a:rPr lang="en-US" dirty="0">
                <a:solidFill>
                  <a:srgbClr val="00B050"/>
                </a:solidFill>
              </a:rPr>
              <a:t>; </a:t>
            </a:r>
            <a:endParaRPr lang="en-US" dirty="0" smtClean="0">
              <a:solidFill>
                <a:srgbClr val="00B050"/>
              </a:solidFill>
            </a:endParaRPr>
          </a:p>
          <a:p>
            <a:pPr marL="0" indent="0">
              <a:buNone/>
            </a:pPr>
            <a:r>
              <a:rPr lang="en-US" dirty="0" err="1" smtClean="0">
                <a:solidFill>
                  <a:srgbClr val="00B050"/>
                </a:solidFill>
              </a:rPr>
              <a:t>getline</a:t>
            </a:r>
            <a:r>
              <a:rPr lang="en-US" dirty="0" smtClean="0">
                <a:solidFill>
                  <a:srgbClr val="00B050"/>
                </a:solidFill>
              </a:rPr>
              <a:t>(</a:t>
            </a:r>
            <a:r>
              <a:rPr lang="en-US" dirty="0" err="1" smtClean="0">
                <a:solidFill>
                  <a:srgbClr val="00B050"/>
                </a:solidFill>
              </a:rPr>
              <a:t>cin</a:t>
            </a:r>
            <a:r>
              <a:rPr lang="en-US" dirty="0">
                <a:solidFill>
                  <a:srgbClr val="00B050"/>
                </a:solidFill>
              </a:rPr>
              <a:t>, </a:t>
            </a:r>
            <a:r>
              <a:rPr lang="en-US" dirty="0" err="1">
                <a:solidFill>
                  <a:srgbClr val="00B050"/>
                </a:solidFill>
              </a:rPr>
              <a:t>nextLine</a:t>
            </a:r>
            <a:r>
              <a:rPr lang="en-US" dirty="0" smtClean="0">
                <a:solidFill>
                  <a:srgbClr val="00B050"/>
                </a:solidFill>
              </a:rPr>
              <a:t>); </a:t>
            </a:r>
            <a:r>
              <a:rPr lang="en-US" dirty="0" smtClean="0">
                <a:solidFill>
                  <a:srgbClr val="0070C0"/>
                </a:solidFill>
              </a:rPr>
              <a:t>\\ newline character from previous </a:t>
            </a:r>
            <a:r>
              <a:rPr lang="en-US" dirty="0" err="1" smtClean="0">
                <a:solidFill>
                  <a:srgbClr val="0070C0"/>
                </a:solidFill>
              </a:rPr>
              <a:t>cin</a:t>
            </a:r>
            <a:r>
              <a:rPr lang="en-US" dirty="0" smtClean="0">
                <a:solidFill>
                  <a:srgbClr val="0070C0"/>
                </a:solidFill>
              </a:rPr>
              <a:t> interferes 				\\with </a:t>
            </a:r>
            <a:r>
              <a:rPr lang="en-US" dirty="0" err="1" smtClean="0">
                <a:solidFill>
                  <a:srgbClr val="0070C0"/>
                </a:solidFill>
              </a:rPr>
              <a:t>getline</a:t>
            </a:r>
            <a:endParaRPr lang="en-US" dirty="0" smtClean="0">
              <a:solidFill>
                <a:srgbClr val="0070C0"/>
              </a:solidFill>
            </a:endParaRPr>
          </a:p>
          <a:p>
            <a:pPr marL="0" indent="0">
              <a:buNone/>
            </a:pPr>
            <a:r>
              <a:rPr lang="en-US" dirty="0"/>
              <a:t> </a:t>
            </a:r>
            <a:endParaRPr lang="en-US" dirty="0" smtClean="0"/>
          </a:p>
          <a:p>
            <a:r>
              <a:rPr lang="en-US" dirty="0" smtClean="0"/>
              <a:t>One possible solution inserts </a:t>
            </a:r>
            <a:r>
              <a:rPr lang="en-US" dirty="0" err="1" smtClean="0"/>
              <a:t>cin.ignore</a:t>
            </a:r>
            <a:r>
              <a:rPr lang="en-US" dirty="0" smtClean="0"/>
              <a:t>(), which discards the next character in the input buffer. Another possible approach inserts another </a:t>
            </a:r>
            <a:r>
              <a:rPr lang="en-US" dirty="0" err="1" smtClean="0"/>
              <a:t>getline</a:t>
            </a:r>
            <a:r>
              <a:rPr lang="en-US" dirty="0" smtClean="0"/>
              <a:t>() call, ignoring its blank string.</a:t>
            </a:r>
            <a:endParaRPr lang="en-US" dirty="0"/>
          </a:p>
        </p:txBody>
      </p:sp>
    </p:spTree>
    <p:extLst>
      <p:ext uri="{BB962C8B-B14F-4D97-AF65-F5344CB8AC3E}">
        <p14:creationId xmlns:p14="http://schemas.microsoft.com/office/powerpoint/2010/main" val="146078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Tools for Stream I/O</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sz="2800" dirty="0"/>
              <a:t>To control the format of the program's output </a:t>
            </a:r>
          </a:p>
          <a:p>
            <a:pPr lvl="1" algn="just">
              <a:lnSpc>
                <a:spcPct val="90000"/>
              </a:lnSpc>
            </a:pPr>
            <a:r>
              <a:rPr lang="en-US" dirty="0"/>
              <a:t>We use commands that determine such details as:</a:t>
            </a:r>
          </a:p>
          <a:p>
            <a:pPr lvl="2" algn="just">
              <a:lnSpc>
                <a:spcPct val="90000"/>
              </a:lnSpc>
            </a:pPr>
            <a:r>
              <a:rPr lang="en-US" sz="2800" dirty="0"/>
              <a:t>The spaces between items</a:t>
            </a:r>
          </a:p>
          <a:p>
            <a:pPr lvl="2" algn="just">
              <a:lnSpc>
                <a:spcPct val="90000"/>
              </a:lnSpc>
            </a:pPr>
            <a:r>
              <a:rPr lang="en-US" sz="2800" dirty="0"/>
              <a:t>The number of digits after a decimal point</a:t>
            </a:r>
          </a:p>
          <a:p>
            <a:pPr lvl="2" algn="just">
              <a:lnSpc>
                <a:spcPct val="90000"/>
              </a:lnSpc>
            </a:pPr>
            <a:r>
              <a:rPr lang="en-US" sz="2800" dirty="0"/>
              <a:t>The numeric style: scientific notation </a:t>
            </a:r>
            <a:r>
              <a:rPr lang="en-US" sz="2800" dirty="0" smtClean="0"/>
              <a:t>or </a:t>
            </a:r>
            <a:r>
              <a:rPr lang="en-US" sz="2800" dirty="0"/>
              <a:t>fixed point</a:t>
            </a:r>
          </a:p>
          <a:p>
            <a:pPr lvl="2" algn="just">
              <a:lnSpc>
                <a:spcPct val="90000"/>
              </a:lnSpc>
            </a:pPr>
            <a:r>
              <a:rPr lang="en-US" sz="2800" dirty="0"/>
              <a:t>Showing digits after a decimal point even if they are zeroes</a:t>
            </a:r>
          </a:p>
          <a:p>
            <a:pPr lvl="2" algn="just">
              <a:lnSpc>
                <a:spcPct val="90000"/>
              </a:lnSpc>
            </a:pPr>
            <a:r>
              <a:rPr lang="en-US" sz="2800" dirty="0"/>
              <a:t>Showing plus signs in front of positive numbers</a:t>
            </a:r>
          </a:p>
          <a:p>
            <a:pPr lvl="2" algn="just">
              <a:lnSpc>
                <a:spcPct val="90000"/>
              </a:lnSpc>
            </a:pPr>
            <a:r>
              <a:rPr lang="en-US" sz="2800" dirty="0"/>
              <a:t>Left or right justifying numbers in a given space</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207284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smtClean="0"/>
              <a:t>Formatting Output to Files</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a:t>Format output to the screen with:</a:t>
            </a:r>
            <a:br>
              <a:rPr lang="en-US" sz="2800" dirty="0"/>
            </a:br>
            <a:r>
              <a:rPr lang="en-US" sz="2800" dirty="0"/>
              <a:t> 		</a:t>
            </a:r>
            <a:r>
              <a:rPr lang="en-US" sz="2800" dirty="0" err="1">
                <a:solidFill>
                  <a:srgbClr val="2F02F0"/>
                </a:solidFill>
              </a:rPr>
              <a:t>cout.setf</a:t>
            </a:r>
            <a:r>
              <a:rPr lang="en-US" sz="2800" dirty="0">
                <a:solidFill>
                  <a:srgbClr val="2F02F0"/>
                </a:solidFill>
              </a:rPr>
              <a:t>(</a:t>
            </a:r>
            <a:r>
              <a:rPr lang="en-US" sz="2800" dirty="0" err="1">
                <a:solidFill>
                  <a:srgbClr val="2F02F0"/>
                </a:solidFill>
              </a:rPr>
              <a:t>ios</a:t>
            </a:r>
            <a:r>
              <a:rPr lang="en-US" sz="2800" dirty="0">
                <a:solidFill>
                  <a:srgbClr val="2F02F0"/>
                </a:solidFill>
              </a:rPr>
              <a:t>::fixed);</a:t>
            </a:r>
            <a:br>
              <a:rPr lang="en-US" sz="2800" dirty="0">
                <a:solidFill>
                  <a:srgbClr val="2F02F0"/>
                </a:solidFill>
              </a:rPr>
            </a:br>
            <a:r>
              <a:rPr lang="en-US" sz="2800" dirty="0">
                <a:solidFill>
                  <a:srgbClr val="2F02F0"/>
                </a:solidFill>
              </a:rPr>
              <a:t>		</a:t>
            </a:r>
            <a:r>
              <a:rPr lang="en-US" sz="2800" dirty="0" err="1">
                <a:solidFill>
                  <a:srgbClr val="2F02F0"/>
                </a:solidFill>
              </a:rPr>
              <a:t>cout.setf</a:t>
            </a:r>
            <a:r>
              <a:rPr lang="en-US" sz="2800" dirty="0">
                <a:solidFill>
                  <a:srgbClr val="2F02F0"/>
                </a:solidFill>
              </a:rPr>
              <a:t>(</a:t>
            </a:r>
            <a:r>
              <a:rPr lang="en-US" sz="2800" dirty="0" err="1">
                <a:solidFill>
                  <a:srgbClr val="2F02F0"/>
                </a:solidFill>
              </a:rPr>
              <a:t>ios</a:t>
            </a:r>
            <a:r>
              <a:rPr lang="en-US" sz="2800" dirty="0">
                <a:solidFill>
                  <a:srgbClr val="2F02F0"/>
                </a:solidFill>
              </a:rPr>
              <a:t>::</a:t>
            </a:r>
            <a:r>
              <a:rPr lang="en-US" sz="2800" dirty="0" err="1">
                <a:solidFill>
                  <a:srgbClr val="2F02F0"/>
                </a:solidFill>
              </a:rPr>
              <a:t>showpoint</a:t>
            </a:r>
            <a:r>
              <a:rPr lang="en-US" sz="2800" dirty="0">
                <a:solidFill>
                  <a:srgbClr val="2F02F0"/>
                </a:solidFill>
              </a:rPr>
              <a:t>);</a:t>
            </a:r>
            <a:br>
              <a:rPr lang="en-US" sz="2800" dirty="0">
                <a:solidFill>
                  <a:srgbClr val="2F02F0"/>
                </a:solidFill>
              </a:rPr>
            </a:br>
            <a:r>
              <a:rPr lang="en-US" sz="2800" dirty="0">
                <a:solidFill>
                  <a:srgbClr val="2F02F0"/>
                </a:solidFill>
              </a:rPr>
              <a:t> 		</a:t>
            </a:r>
            <a:r>
              <a:rPr lang="en-US" sz="2800" dirty="0" err="1">
                <a:solidFill>
                  <a:srgbClr val="2F02F0"/>
                </a:solidFill>
              </a:rPr>
              <a:t>cout.precision</a:t>
            </a:r>
            <a:r>
              <a:rPr lang="en-US" sz="2800" dirty="0">
                <a:solidFill>
                  <a:srgbClr val="2F02F0"/>
                </a:solidFill>
              </a:rPr>
              <a:t>(2)</a:t>
            </a:r>
            <a:r>
              <a:rPr lang="en-US" sz="2800" dirty="0" smtClean="0">
                <a:solidFill>
                  <a:srgbClr val="2F02F0"/>
                </a:solidFill>
              </a:rPr>
              <a:t>;</a:t>
            </a:r>
            <a:endParaRPr lang="en-US" sz="2800" dirty="0">
              <a:solidFill>
                <a:srgbClr val="2F02F0"/>
              </a:solidFill>
            </a:endParaRPr>
          </a:p>
          <a:p>
            <a:r>
              <a:rPr lang="en-US" sz="2800" dirty="0"/>
              <a:t>Format output to a file using the out-file </a:t>
            </a:r>
            <a:r>
              <a:rPr lang="en-US" sz="2800" dirty="0" smtClean="0"/>
              <a:t>stream named </a:t>
            </a:r>
            <a:r>
              <a:rPr lang="en-US" sz="2800" dirty="0" err="1">
                <a:solidFill>
                  <a:srgbClr val="2F02F0"/>
                </a:solidFill>
              </a:rPr>
              <a:t>out_stream</a:t>
            </a:r>
            <a:r>
              <a:rPr lang="en-US" sz="2800" dirty="0">
                <a:solidFill>
                  <a:srgbClr val="2F02F0"/>
                </a:solidFill>
              </a:rPr>
              <a:t> </a:t>
            </a:r>
            <a:r>
              <a:rPr lang="en-US" sz="2800" dirty="0"/>
              <a:t>with:</a:t>
            </a:r>
            <a:br>
              <a:rPr lang="en-US" sz="2800" dirty="0"/>
            </a:br>
            <a:r>
              <a:rPr lang="en-US" sz="2800" dirty="0"/>
              <a:t>		</a:t>
            </a:r>
            <a:r>
              <a:rPr lang="en-US" sz="2800" dirty="0" err="1">
                <a:solidFill>
                  <a:srgbClr val="2F02F0"/>
                </a:solidFill>
              </a:rPr>
              <a:t>out_stream.setf</a:t>
            </a:r>
            <a:r>
              <a:rPr lang="en-US" sz="2800" dirty="0">
                <a:solidFill>
                  <a:srgbClr val="2F02F0"/>
                </a:solidFill>
              </a:rPr>
              <a:t>(</a:t>
            </a:r>
            <a:r>
              <a:rPr lang="en-US" sz="2800" dirty="0" err="1">
                <a:solidFill>
                  <a:srgbClr val="2F02F0"/>
                </a:solidFill>
              </a:rPr>
              <a:t>ios</a:t>
            </a:r>
            <a:r>
              <a:rPr lang="en-US" sz="2800" dirty="0">
                <a:solidFill>
                  <a:srgbClr val="2F02F0"/>
                </a:solidFill>
              </a:rPr>
              <a:t>::fixed);</a:t>
            </a:r>
            <a:br>
              <a:rPr lang="en-US" sz="2800" dirty="0">
                <a:solidFill>
                  <a:srgbClr val="2F02F0"/>
                </a:solidFill>
              </a:rPr>
            </a:br>
            <a:r>
              <a:rPr lang="en-US" sz="2800" dirty="0">
                <a:solidFill>
                  <a:srgbClr val="2F02F0"/>
                </a:solidFill>
              </a:rPr>
              <a:t>		</a:t>
            </a:r>
            <a:r>
              <a:rPr lang="en-US" sz="2800" dirty="0" err="1">
                <a:solidFill>
                  <a:srgbClr val="2F02F0"/>
                </a:solidFill>
              </a:rPr>
              <a:t>out_stream.setf</a:t>
            </a:r>
            <a:r>
              <a:rPr lang="en-US" sz="2800" dirty="0">
                <a:solidFill>
                  <a:srgbClr val="2F02F0"/>
                </a:solidFill>
              </a:rPr>
              <a:t>(</a:t>
            </a:r>
            <a:r>
              <a:rPr lang="en-US" sz="2800" dirty="0" err="1">
                <a:solidFill>
                  <a:srgbClr val="2F02F0"/>
                </a:solidFill>
              </a:rPr>
              <a:t>ios</a:t>
            </a:r>
            <a:r>
              <a:rPr lang="en-US" sz="2800" dirty="0">
                <a:solidFill>
                  <a:srgbClr val="2F02F0"/>
                </a:solidFill>
              </a:rPr>
              <a:t>::</a:t>
            </a:r>
            <a:r>
              <a:rPr lang="en-US" sz="2800" dirty="0" err="1">
                <a:solidFill>
                  <a:srgbClr val="2F02F0"/>
                </a:solidFill>
              </a:rPr>
              <a:t>showpoint</a:t>
            </a:r>
            <a:r>
              <a:rPr lang="en-US" sz="2800" dirty="0">
                <a:solidFill>
                  <a:srgbClr val="2F02F0"/>
                </a:solidFill>
              </a:rPr>
              <a:t>);</a:t>
            </a:r>
            <a:br>
              <a:rPr lang="en-US" sz="2800" dirty="0">
                <a:solidFill>
                  <a:srgbClr val="2F02F0"/>
                </a:solidFill>
              </a:rPr>
            </a:br>
            <a:r>
              <a:rPr lang="en-US" sz="2800" dirty="0">
                <a:solidFill>
                  <a:srgbClr val="2F02F0"/>
                </a:solidFill>
              </a:rPr>
              <a:t> 		</a:t>
            </a:r>
            <a:r>
              <a:rPr lang="en-US" sz="2800" dirty="0" err="1">
                <a:solidFill>
                  <a:srgbClr val="2F02F0"/>
                </a:solidFill>
              </a:rPr>
              <a:t>out_stream.precision</a:t>
            </a:r>
            <a:r>
              <a:rPr lang="en-US" sz="2800" dirty="0">
                <a:solidFill>
                  <a:srgbClr val="2F02F0"/>
                </a:solidFill>
              </a:rPr>
              <a:t>(2);</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4257718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err="1" smtClean="0"/>
              <a:t>out_stream.precision</a:t>
            </a:r>
            <a:r>
              <a:rPr lang="en-US" sz="4000" dirty="0" smtClean="0"/>
              <a:t>(2);</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a:solidFill>
                  <a:srgbClr val="2F02F0"/>
                </a:solidFill>
              </a:rPr>
              <a:t>precision</a:t>
            </a:r>
            <a:r>
              <a:rPr lang="en-US" sz="2800" dirty="0"/>
              <a:t> is a member function of output streams</a:t>
            </a:r>
          </a:p>
          <a:p>
            <a:pPr lvl="1"/>
            <a:r>
              <a:rPr lang="en-US" dirty="0"/>
              <a:t>After </a:t>
            </a:r>
            <a:r>
              <a:rPr lang="en-US" dirty="0" err="1">
                <a:solidFill>
                  <a:srgbClr val="2F02F0"/>
                </a:solidFill>
              </a:rPr>
              <a:t>out_stream.precision</a:t>
            </a:r>
            <a:r>
              <a:rPr lang="en-US" dirty="0">
                <a:solidFill>
                  <a:srgbClr val="2F02F0"/>
                </a:solidFill>
              </a:rPr>
              <a:t>(2);</a:t>
            </a:r>
            <a:r>
              <a:rPr lang="en-US" dirty="0"/>
              <a:t/>
            </a:r>
            <a:br>
              <a:rPr lang="en-US" dirty="0"/>
            </a:br>
            <a:r>
              <a:rPr lang="en-US" dirty="0"/>
              <a:t>Output of numbers with decimal points…</a:t>
            </a:r>
          </a:p>
          <a:p>
            <a:pPr lvl="2">
              <a:tabLst>
                <a:tab pos="1604963" algn="l"/>
                <a:tab pos="2743200" algn="l"/>
                <a:tab pos="4110038" algn="l"/>
                <a:tab pos="5259388" algn="l"/>
              </a:tabLst>
            </a:pPr>
            <a:r>
              <a:rPr lang="en-US" sz="2800" dirty="0"/>
              <a:t>will show a total of 2 significant digits</a:t>
            </a:r>
            <a:br>
              <a:rPr lang="en-US" sz="2800" dirty="0"/>
            </a:br>
            <a:r>
              <a:rPr lang="en-US" sz="2800" dirty="0"/>
              <a:t>   	23</a:t>
            </a:r>
            <a:r>
              <a:rPr lang="en-US" sz="2800" dirty="0" smtClean="0"/>
              <a:t>.	2.2e7	2.2	6.9e</a:t>
            </a:r>
            <a:r>
              <a:rPr lang="en-US" sz="2800" dirty="0"/>
              <a:t>-1	0.00069</a:t>
            </a:r>
            <a:br>
              <a:rPr lang="en-US" sz="2800" dirty="0"/>
            </a:br>
            <a:r>
              <a:rPr lang="en-US" sz="2800" dirty="0"/>
              <a:t>OR</a:t>
            </a:r>
          </a:p>
          <a:p>
            <a:pPr lvl="2">
              <a:tabLst>
                <a:tab pos="1604963" algn="l"/>
                <a:tab pos="2743200" algn="l"/>
                <a:tab pos="4110038" algn="l"/>
                <a:tab pos="5259388" algn="l"/>
                <a:tab pos="6337300" algn="l"/>
              </a:tabLst>
            </a:pPr>
            <a:r>
              <a:rPr lang="en-US" sz="2800" dirty="0"/>
              <a:t>will </a:t>
            </a:r>
            <a:r>
              <a:rPr lang="en-US" sz="2800" dirty="0" smtClean="0"/>
              <a:t>show 2 </a:t>
            </a:r>
            <a:r>
              <a:rPr lang="en-US" sz="2800" dirty="0"/>
              <a:t>digits after the decimal point</a:t>
            </a:r>
            <a:br>
              <a:rPr lang="en-US" sz="2800" dirty="0"/>
            </a:br>
            <a:r>
              <a:rPr lang="en-US" sz="2800" dirty="0"/>
              <a:t>	23.56	</a:t>
            </a:r>
            <a:r>
              <a:rPr lang="en-US" sz="2800" dirty="0" smtClean="0"/>
              <a:t>2.26e7	2.21	0.69</a:t>
            </a:r>
            <a:r>
              <a:rPr lang="en-US" sz="2800" dirty="0"/>
              <a:t>	0.69e-4</a:t>
            </a:r>
          </a:p>
          <a:p>
            <a:pPr algn="just"/>
            <a:r>
              <a:rPr lang="en-US" sz="2800" dirty="0"/>
              <a:t>Calls to </a:t>
            </a:r>
            <a:r>
              <a:rPr lang="en-US" sz="2800" dirty="0">
                <a:solidFill>
                  <a:srgbClr val="2F02F0"/>
                </a:solidFill>
              </a:rPr>
              <a:t>precision</a:t>
            </a:r>
            <a:r>
              <a:rPr lang="en-US" sz="2800" dirty="0"/>
              <a:t> apply only to the </a:t>
            </a:r>
            <a:r>
              <a:rPr lang="en-US" sz="2800" dirty="0" smtClean="0"/>
              <a:t>stream named </a:t>
            </a:r>
            <a:r>
              <a:rPr lang="en-US" sz="2800" dirty="0"/>
              <a:t>in the call</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138408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err="1" smtClean="0"/>
              <a:t>setf</a:t>
            </a:r>
            <a:r>
              <a:rPr lang="en-US" sz="4000" dirty="0" smtClean="0"/>
              <a:t>(</a:t>
            </a:r>
            <a:r>
              <a:rPr lang="en-US" sz="4000" dirty="0" err="1" smtClean="0"/>
              <a:t>ios</a:t>
            </a:r>
            <a:r>
              <a:rPr lang="en-US" sz="4000" dirty="0" smtClean="0"/>
              <a:t>::fixed);</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err="1">
                <a:solidFill>
                  <a:srgbClr val="2F02F0"/>
                </a:solidFill>
              </a:rPr>
              <a:t>setf</a:t>
            </a:r>
            <a:r>
              <a:rPr lang="en-US" sz="2800" dirty="0">
                <a:solidFill>
                  <a:srgbClr val="2F02F0"/>
                </a:solidFill>
              </a:rPr>
              <a:t> </a:t>
            </a:r>
            <a:r>
              <a:rPr lang="en-US" sz="2800" dirty="0"/>
              <a:t>is a member function of output streams</a:t>
            </a:r>
          </a:p>
          <a:p>
            <a:pPr lvl="1"/>
            <a:r>
              <a:rPr lang="en-US" dirty="0" err="1">
                <a:solidFill>
                  <a:srgbClr val="2F02F0"/>
                </a:solidFill>
              </a:rPr>
              <a:t>setf</a:t>
            </a:r>
            <a:r>
              <a:rPr lang="en-US" dirty="0">
                <a:solidFill>
                  <a:srgbClr val="2F02F0"/>
                </a:solidFill>
              </a:rPr>
              <a:t> </a:t>
            </a:r>
            <a:r>
              <a:rPr lang="en-US" dirty="0"/>
              <a:t>is an abbreviation for </a:t>
            </a:r>
            <a:r>
              <a:rPr lang="en-US" dirty="0">
                <a:solidFill>
                  <a:srgbClr val="008000"/>
                </a:solidFill>
              </a:rPr>
              <a:t>set flags</a:t>
            </a:r>
          </a:p>
          <a:p>
            <a:pPr lvl="2"/>
            <a:r>
              <a:rPr lang="en-US" sz="2800" dirty="0"/>
              <a:t>A flag is an instruction to do one of two options</a:t>
            </a:r>
          </a:p>
          <a:p>
            <a:pPr lvl="2"/>
            <a:r>
              <a:rPr lang="en-US" sz="2800" dirty="0" err="1">
                <a:solidFill>
                  <a:srgbClr val="2F02F0"/>
                </a:solidFill>
              </a:rPr>
              <a:t>ios</a:t>
            </a:r>
            <a:r>
              <a:rPr lang="en-US" sz="2800" dirty="0">
                <a:solidFill>
                  <a:srgbClr val="2F02F0"/>
                </a:solidFill>
              </a:rPr>
              <a:t>::fixed</a:t>
            </a:r>
            <a:r>
              <a:rPr lang="en-US" sz="2800" dirty="0"/>
              <a:t> is a flag </a:t>
            </a:r>
          </a:p>
          <a:p>
            <a:pPr lvl="1"/>
            <a:r>
              <a:rPr lang="en-US" dirty="0" smtClean="0"/>
              <a:t>After </a:t>
            </a:r>
            <a:r>
              <a:rPr lang="en-US" dirty="0" err="1" smtClean="0">
                <a:solidFill>
                  <a:srgbClr val="2F02F0"/>
                </a:solidFill>
              </a:rPr>
              <a:t>out_stream.setf</a:t>
            </a:r>
            <a:r>
              <a:rPr lang="en-US" dirty="0">
                <a:solidFill>
                  <a:srgbClr val="2F02F0"/>
                </a:solidFill>
              </a:rPr>
              <a:t>(</a:t>
            </a:r>
            <a:r>
              <a:rPr lang="en-US" dirty="0" err="1">
                <a:solidFill>
                  <a:srgbClr val="2F02F0"/>
                </a:solidFill>
              </a:rPr>
              <a:t>ios</a:t>
            </a:r>
            <a:r>
              <a:rPr lang="en-US" dirty="0">
                <a:solidFill>
                  <a:srgbClr val="2F02F0"/>
                </a:solidFill>
              </a:rPr>
              <a:t>::fixed);</a:t>
            </a:r>
            <a:r>
              <a:rPr lang="en-US" dirty="0"/>
              <a:t/>
            </a:r>
            <a:br>
              <a:rPr lang="en-US" dirty="0"/>
            </a:br>
            <a:r>
              <a:rPr lang="en-US" dirty="0"/>
              <a:t>All further output of floating point numbers…</a:t>
            </a:r>
          </a:p>
          <a:p>
            <a:pPr lvl="2" algn="just"/>
            <a:r>
              <a:rPr lang="en-US" sz="2800" dirty="0"/>
              <a:t>Will be written in fixed-point notation, the way we </a:t>
            </a:r>
            <a:r>
              <a:rPr lang="en-US" sz="2800" dirty="0" smtClean="0"/>
              <a:t>normally </a:t>
            </a:r>
            <a:r>
              <a:rPr lang="en-US" sz="2800" dirty="0"/>
              <a:t>expect to see numbers  </a:t>
            </a:r>
          </a:p>
          <a:p>
            <a:pPr algn="just"/>
            <a:r>
              <a:rPr lang="en-US" sz="2800" dirty="0"/>
              <a:t>Calls to </a:t>
            </a:r>
            <a:r>
              <a:rPr lang="en-US" sz="2800" dirty="0" err="1">
                <a:solidFill>
                  <a:srgbClr val="2F02F0"/>
                </a:solidFill>
              </a:rPr>
              <a:t>setf</a:t>
            </a:r>
            <a:r>
              <a:rPr lang="en-US" sz="2800" dirty="0">
                <a:solidFill>
                  <a:srgbClr val="2F02F0"/>
                </a:solidFill>
              </a:rPr>
              <a:t> </a:t>
            </a:r>
            <a:r>
              <a:rPr lang="en-US" sz="2800" dirty="0"/>
              <a:t>apply only to the stream named </a:t>
            </a:r>
            <a:r>
              <a:rPr lang="en-US" sz="2800" dirty="0" smtClean="0"/>
              <a:t>in the </a:t>
            </a:r>
            <a:r>
              <a:rPr lang="en-US" sz="2800" dirty="0"/>
              <a:t>call</a:t>
            </a: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622099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47800" y="274638"/>
            <a:ext cx="7565232" cy="1143000"/>
          </a:xfrm>
        </p:spPr>
        <p:txBody>
          <a:bodyPr>
            <a:normAutofit/>
          </a:bodyPr>
          <a:lstStyle/>
          <a:p>
            <a:pPr algn="l"/>
            <a:r>
              <a:rPr lang="en-US" sz="4000" dirty="0" err="1" smtClean="0"/>
              <a:t>setf</a:t>
            </a:r>
            <a:r>
              <a:rPr lang="en-US" sz="4000" dirty="0" smtClean="0"/>
              <a:t>(</a:t>
            </a:r>
            <a:r>
              <a:rPr lang="en-US" sz="4000" dirty="0" err="1" smtClean="0"/>
              <a:t>ios</a:t>
            </a:r>
            <a:r>
              <a:rPr lang="en-US" sz="4000" dirty="0" smtClean="0"/>
              <a:t>::</a:t>
            </a:r>
            <a:r>
              <a:rPr lang="en-US" sz="4000" dirty="0" err="1" smtClean="0"/>
              <a:t>showpoint</a:t>
            </a:r>
            <a:r>
              <a:rPr lang="en-US" sz="4000" dirty="0" smtClean="0"/>
              <a:t>);</a:t>
            </a:r>
            <a:endParaRPr lang="en-US" sz="4000" b="1" dirty="0">
              <a:latin typeface="Courier New"/>
              <a:cs typeface="Courier New"/>
            </a:endParaRPr>
          </a:p>
        </p:txBody>
      </p:sp>
      <p:sp>
        <p:nvSpPr>
          <p:cNvPr id="9" name="Content Placeholder 1"/>
          <p:cNvSpPr>
            <a:spLocks noGrp="1"/>
          </p:cNvSpPr>
          <p:nvPr>
            <p:ph idx="1"/>
          </p:nvPr>
        </p:nvSpPr>
        <p:spPr>
          <a:xfrm>
            <a:off x="457200" y="1600200"/>
            <a:ext cx="8229600" cy="4807744"/>
          </a:xfrm>
        </p:spPr>
        <p:txBody>
          <a:bodyPr>
            <a:noAutofit/>
          </a:bodyPr>
          <a:lstStyle/>
          <a:p>
            <a:r>
              <a:rPr lang="en-US" sz="2800" dirty="0"/>
              <a:t>After </a:t>
            </a:r>
            <a:r>
              <a:rPr lang="en-US" sz="2800" dirty="0" err="1">
                <a:solidFill>
                  <a:srgbClr val="2F02F0"/>
                </a:solidFill>
              </a:rPr>
              <a:t>out_stream.setf</a:t>
            </a:r>
            <a:r>
              <a:rPr lang="en-US" sz="2800" dirty="0">
                <a:solidFill>
                  <a:srgbClr val="2F02F0"/>
                </a:solidFill>
              </a:rPr>
              <a:t>(</a:t>
            </a:r>
            <a:r>
              <a:rPr lang="en-US" sz="2800" dirty="0" err="1">
                <a:solidFill>
                  <a:srgbClr val="2F02F0"/>
                </a:solidFill>
              </a:rPr>
              <a:t>ios</a:t>
            </a:r>
            <a:r>
              <a:rPr lang="en-US" sz="2800" dirty="0">
                <a:solidFill>
                  <a:srgbClr val="2F02F0"/>
                </a:solidFill>
              </a:rPr>
              <a:t>::</a:t>
            </a:r>
            <a:r>
              <a:rPr lang="en-US" sz="2800" dirty="0" err="1">
                <a:solidFill>
                  <a:srgbClr val="2F02F0"/>
                </a:solidFill>
              </a:rPr>
              <a:t>showpoint</a:t>
            </a:r>
            <a:r>
              <a:rPr lang="en-US" sz="2800" dirty="0">
                <a:solidFill>
                  <a:srgbClr val="2F02F0"/>
                </a:solidFill>
              </a:rPr>
              <a:t>);</a:t>
            </a:r>
            <a:br>
              <a:rPr lang="en-US" sz="2800" dirty="0">
                <a:solidFill>
                  <a:srgbClr val="2F02F0"/>
                </a:solidFill>
              </a:rPr>
            </a:br>
            <a:endParaRPr lang="en-US" sz="2800" dirty="0" smtClean="0">
              <a:solidFill>
                <a:srgbClr val="2F02F0"/>
              </a:solidFill>
            </a:endParaRPr>
          </a:p>
          <a:p>
            <a:pPr marL="400050" lvl="1" indent="0">
              <a:buNone/>
            </a:pPr>
            <a:r>
              <a:rPr lang="en-US" dirty="0" smtClean="0"/>
              <a:t>Output </a:t>
            </a:r>
            <a:r>
              <a:rPr lang="en-US" dirty="0"/>
              <a:t>of floating point numbers…</a:t>
            </a:r>
          </a:p>
          <a:p>
            <a:pPr lvl="2" algn="just"/>
            <a:r>
              <a:rPr lang="en-US" sz="2800" dirty="0"/>
              <a:t>Will </a:t>
            </a:r>
            <a:r>
              <a:rPr lang="en-US" sz="2800" dirty="0">
                <a:solidFill>
                  <a:srgbClr val="008000"/>
                </a:solidFill>
              </a:rPr>
              <a:t>show the decimal point </a:t>
            </a:r>
            <a:r>
              <a:rPr lang="en-US" sz="2800" dirty="0"/>
              <a:t>even if all digits after </a:t>
            </a:r>
            <a:r>
              <a:rPr lang="en-US" sz="2800" dirty="0" smtClean="0"/>
              <a:t>the decimal </a:t>
            </a:r>
            <a:r>
              <a:rPr lang="en-US" sz="2800" dirty="0"/>
              <a:t>point are </a:t>
            </a:r>
            <a:r>
              <a:rPr lang="en-US" sz="2800" dirty="0" smtClean="0"/>
              <a:t>zeroes</a:t>
            </a:r>
            <a:endParaRPr lang="en-US" sz="2800" dirty="0"/>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a:t>
            </a:fld>
            <a:endParaRPr lang="en-US" dirty="0">
              <a:solidFill>
                <a:schemeClr val="tx1"/>
              </a:solidFill>
            </a:endParaRPr>
          </a:p>
        </p:txBody>
      </p: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44194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Chapter 4</Template>
  <TotalTime>28113</TotalTime>
  <Words>1758</Words>
  <Application>Microsoft Office PowerPoint</Application>
  <PresentationFormat>On-screen Show (4:3)</PresentationFormat>
  <Paragraphs>324</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ＭＳ Ｐゴシック</vt:lpstr>
      <vt:lpstr>Arial</vt:lpstr>
      <vt:lpstr>Calibri</vt:lpstr>
      <vt:lpstr>Calibri Light</vt:lpstr>
      <vt:lpstr>Courier New</vt:lpstr>
      <vt:lpstr>Wingdings</vt:lpstr>
      <vt:lpstr>Lecture 1</vt:lpstr>
      <vt:lpstr>Chapter 7</vt:lpstr>
      <vt:lpstr>I/O Streams</vt:lpstr>
      <vt:lpstr>cin and cout Streams</vt:lpstr>
      <vt:lpstr>Chapter 7</vt:lpstr>
      <vt:lpstr>Tools for Stream I/O</vt:lpstr>
      <vt:lpstr>Formatting Output to Files</vt:lpstr>
      <vt:lpstr>out_stream.precision(2);</vt:lpstr>
      <vt:lpstr>setf(ios::fixed);</vt:lpstr>
      <vt:lpstr>setf(ios::showpoint);</vt:lpstr>
      <vt:lpstr>PowerPoint Presentation</vt:lpstr>
      <vt:lpstr>Creating Space in Output</vt:lpstr>
      <vt:lpstr>Not Enough Width?</vt:lpstr>
      <vt:lpstr>Unsetting Flags</vt:lpstr>
      <vt:lpstr>Manipulators </vt:lpstr>
      <vt:lpstr>The setw Manipulator </vt:lpstr>
      <vt:lpstr>The setprecision Manipulator </vt:lpstr>
      <vt:lpstr>Manipulator Definitions</vt:lpstr>
      <vt:lpstr>Chapter 7</vt:lpstr>
      <vt:lpstr>Why Use Files?</vt:lpstr>
      <vt:lpstr>Streams and Basic File I/O</vt:lpstr>
      <vt:lpstr>File I/O</vt:lpstr>
      <vt:lpstr>Stream Variables</vt:lpstr>
      <vt:lpstr>Declaring Input-File Stream Variable</vt:lpstr>
      <vt:lpstr>Declaring Output-File Stream Variable</vt:lpstr>
      <vt:lpstr>Connecting to a File</vt:lpstr>
      <vt:lpstr>Using the Input Stream</vt:lpstr>
      <vt:lpstr>Using the Output Stream</vt:lpstr>
      <vt:lpstr>External File Names</vt:lpstr>
      <vt:lpstr>Closing a File</vt:lpstr>
      <vt:lpstr>File Streaming in C++</vt:lpstr>
      <vt:lpstr>Calling a Member Function</vt:lpstr>
      <vt:lpstr>Member Function Calling Syntax</vt:lpstr>
      <vt:lpstr>Errors on Opening Files</vt:lpstr>
      <vt:lpstr>Catching Stream Errors</vt:lpstr>
      <vt:lpstr>Halting Execution</vt:lpstr>
      <vt:lpstr>Using fail and exit</vt:lpstr>
      <vt:lpstr>Techniques for File I/O</vt:lpstr>
      <vt:lpstr>Appending Data</vt:lpstr>
      <vt:lpstr>File Names as Input</vt:lpstr>
      <vt:lpstr>Using a Character String</vt:lpstr>
      <vt:lpstr>Stream Names as Arguments</vt:lpstr>
      <vt:lpstr>The End of the File</vt:lpstr>
      <vt:lpstr>End of File Example</vt:lpstr>
      <vt:lpstr>Chapter 7</vt:lpstr>
      <vt:lpstr> Stream Errors</vt:lpstr>
      <vt:lpstr> cin.ignore()</vt:lpstr>
      <vt:lpstr>Chapter 7</vt:lpstr>
      <vt:lpstr> getline vs &gt;&gt;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1030 Computer Science I</dc:title>
  <dc:subject>Introduction</dc:subject>
  <dc:creator>Thompson, Mark</dc:creator>
  <cp:keywords/>
  <dc:description/>
  <cp:lastModifiedBy>Shrestha, Pradhumna</cp:lastModifiedBy>
  <cp:revision>1277</cp:revision>
  <cp:lastPrinted>2016-02-19T03:15:26Z</cp:lastPrinted>
  <dcterms:created xsi:type="dcterms:W3CDTF">2011-09-18T04:52:00Z</dcterms:created>
  <dcterms:modified xsi:type="dcterms:W3CDTF">2018-03-28T19:21:34Z</dcterms:modified>
  <cp:category/>
</cp:coreProperties>
</file>