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985" r:id="rId3"/>
    <p:sldId id="952" r:id="rId4"/>
    <p:sldId id="1083" r:id="rId5"/>
    <p:sldId id="1167" r:id="rId6"/>
    <p:sldId id="1168" r:id="rId7"/>
    <p:sldId id="1181" r:id="rId8"/>
    <p:sldId id="1255" r:id="rId9"/>
    <p:sldId id="1273" r:id="rId10"/>
    <p:sldId id="1274" r:id="rId11"/>
    <p:sldId id="1275" r:id="rId12"/>
    <p:sldId id="1276" r:id="rId13"/>
    <p:sldId id="1277" r:id="rId14"/>
    <p:sldId id="1278" r:id="rId15"/>
    <p:sldId id="1279" r:id="rId16"/>
    <p:sldId id="1280" r:id="rId1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2F02F0"/>
    <a:srgbClr val="008040"/>
    <a:srgbClr val="008000"/>
    <a:srgbClr val="D4F0E1"/>
    <a:srgbClr val="FFFEBA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569" autoAdjust="0"/>
    <p:restoredTop sz="99869" autoAdjust="0"/>
  </p:normalViewPr>
  <p:slideViewPr>
    <p:cSldViewPr snapToGrid="0" snapToObjects="1">
      <p:cViewPr varScale="1">
        <p:scale>
          <a:sx n="115" d="100"/>
          <a:sy n="115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96457"/>
            <a:ext cx="6858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11760"/>
            <a:ext cx="123444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68" y="205991"/>
            <a:ext cx="2263140" cy="127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37887" y="1973943"/>
            <a:ext cx="7648913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8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1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4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86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7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Wingdings" panose="05000000000000000000" pitchFamily="2" charset="2"/>
              <a:buChar char="Ø"/>
              <a:defRPr/>
            </a:lvl2pPr>
            <a:lvl3pPr marL="857250" indent="-17145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11760"/>
            <a:ext cx="883920" cy="117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185738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59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1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11760"/>
            <a:ext cx="883920" cy="1178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185738"/>
            <a:ext cx="18288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3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4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0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</a:t>
            </a:r>
            <a:r>
              <a:rPr lang="en-US" sz="4000" dirty="0" smtClean="0">
                <a:latin typeface="Courier New"/>
                <a:cs typeface="Courier New"/>
              </a:rPr>
              <a:t>8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8.1</a:t>
            </a:r>
            <a:r>
              <a:rPr lang="en-US" dirty="0" smtClean="0"/>
              <a:t>: </a:t>
            </a:r>
            <a:r>
              <a:rPr lang="en-US" dirty="0"/>
              <a:t>Structures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Structures as Return Types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Structures can be the type of a value returned </a:t>
            </a:r>
            <a:r>
              <a:rPr lang="en-US" sz="2800" dirty="0" smtClean="0"/>
              <a:t>by a </a:t>
            </a:r>
            <a:r>
              <a:rPr lang="en-US" sz="2800" dirty="0"/>
              <a:t>function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</a:t>
            </a:r>
          </a:p>
          <a:p>
            <a:pPr marL="0" indent="0">
              <a:lnSpc>
                <a:spcPct val="90000"/>
              </a:lnSpc>
              <a:buNone/>
              <a:tabLst>
                <a:tab pos="455613" algn="l"/>
                <a:tab pos="912813" algn="l"/>
                <a:tab pos="2281238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CDAccount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shrink_wrap</a:t>
            </a:r>
            <a:r>
              <a:rPr lang="en-US" sz="2800" dirty="0">
                <a:solidFill>
                  <a:srgbClr val="2F02F0"/>
                </a:solidFill>
              </a:rPr>
              <a:t>(double </a:t>
            </a:r>
            <a:r>
              <a:rPr lang="en-US" sz="2800" dirty="0" err="1">
                <a:solidFill>
                  <a:srgbClr val="2F02F0"/>
                </a:solidFill>
              </a:rPr>
              <a:t>the_balance</a:t>
            </a:r>
            <a:r>
              <a:rPr lang="en-US" sz="2800" dirty="0">
                <a:solidFill>
                  <a:srgbClr val="2F02F0"/>
                </a:solidFill>
              </a:rPr>
              <a:t>,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	</a:t>
            </a:r>
            <a:r>
              <a:rPr lang="en-US" sz="2800" dirty="0" smtClean="0">
                <a:solidFill>
                  <a:srgbClr val="2F02F0"/>
                </a:solidFill>
              </a:rPr>
              <a:t>		double </a:t>
            </a:r>
            <a:r>
              <a:rPr lang="en-US" sz="2800" dirty="0" err="1">
                <a:solidFill>
                  <a:srgbClr val="2F02F0"/>
                </a:solidFill>
              </a:rPr>
              <a:t>the_rate</a:t>
            </a:r>
            <a:r>
              <a:rPr lang="en-US" sz="2800" dirty="0">
                <a:solidFill>
                  <a:srgbClr val="2F02F0"/>
                </a:solidFill>
              </a:rPr>
              <a:t>, </a:t>
            </a:r>
            <a:r>
              <a:rPr lang="en-US" sz="2800" dirty="0" err="1" smtClean="0">
                <a:solidFill>
                  <a:srgbClr val="2F02F0"/>
                </a:solidFill>
              </a:rPr>
              <a:t>int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the_term</a:t>
            </a:r>
            <a:r>
              <a:rPr lang="en-US" sz="2800" dirty="0">
                <a:solidFill>
                  <a:srgbClr val="2F02F0"/>
                </a:solidFill>
              </a:rPr>
              <a:t>)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{  </a:t>
            </a:r>
            <a:r>
              <a:rPr lang="en-US" sz="2800" dirty="0">
                <a:solidFill>
                  <a:srgbClr val="2F02F0"/>
                </a:solidFill>
              </a:rPr>
              <a:t/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</a:t>
            </a:r>
            <a:r>
              <a:rPr lang="en-US" sz="2800" dirty="0" err="1" smtClean="0">
                <a:solidFill>
                  <a:srgbClr val="2F02F0"/>
                </a:solidFill>
              </a:rPr>
              <a:t>CDAccount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temp;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</a:t>
            </a:r>
            <a:r>
              <a:rPr lang="en-US" sz="2800" dirty="0" err="1" smtClean="0">
                <a:solidFill>
                  <a:srgbClr val="2F02F0"/>
                </a:solidFill>
              </a:rPr>
              <a:t>temp.balance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= </a:t>
            </a:r>
            <a:r>
              <a:rPr lang="en-US" sz="2800" dirty="0" err="1">
                <a:solidFill>
                  <a:srgbClr val="2F02F0"/>
                </a:solidFill>
              </a:rPr>
              <a:t>the_balance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</a:t>
            </a:r>
            <a:r>
              <a:rPr lang="en-US" sz="2800" dirty="0" err="1" smtClean="0">
                <a:solidFill>
                  <a:srgbClr val="2F02F0"/>
                </a:solidFill>
              </a:rPr>
              <a:t>temp.interest_rate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= </a:t>
            </a:r>
            <a:r>
              <a:rPr lang="en-US" sz="2800" dirty="0" err="1">
                <a:solidFill>
                  <a:srgbClr val="2F02F0"/>
                </a:solidFill>
              </a:rPr>
              <a:t>the_rate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</a:t>
            </a:r>
            <a:r>
              <a:rPr lang="en-US" sz="2800" dirty="0" err="1" smtClean="0">
                <a:solidFill>
                  <a:srgbClr val="2F02F0"/>
                </a:solidFill>
              </a:rPr>
              <a:t>temp.term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= </a:t>
            </a:r>
            <a:r>
              <a:rPr lang="en-US" sz="2800" dirty="0" err="1">
                <a:solidFill>
                  <a:srgbClr val="2F02F0"/>
                </a:solidFill>
              </a:rPr>
              <a:t>the_term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	return </a:t>
            </a:r>
            <a:r>
              <a:rPr lang="en-US" sz="2800" dirty="0">
                <a:solidFill>
                  <a:srgbClr val="2F02F0"/>
                </a:solidFill>
              </a:rPr>
              <a:t>temp;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}</a:t>
            </a:r>
            <a:endParaRPr lang="en-US" sz="28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Function </a:t>
            </a:r>
            <a:r>
              <a:rPr lang="en-US" sz="4000" dirty="0" err="1" smtClean="0"/>
              <a:t>shrink_wrap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solidFill>
                  <a:srgbClr val="2F02F0"/>
                </a:solidFill>
              </a:rPr>
              <a:t>shrink_wrap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builds a complete structure </a:t>
            </a:r>
            <a:r>
              <a:rPr lang="en-US" sz="2800" dirty="0" smtClean="0"/>
              <a:t>value in </a:t>
            </a:r>
            <a:r>
              <a:rPr lang="en-US" sz="2800" dirty="0">
                <a:solidFill>
                  <a:srgbClr val="2F02F0"/>
                </a:solidFill>
              </a:rPr>
              <a:t>temp</a:t>
            </a:r>
            <a:r>
              <a:rPr lang="en-US" sz="2800" dirty="0"/>
              <a:t>, which is returned by the function</a:t>
            </a:r>
          </a:p>
          <a:p>
            <a:pPr algn="just"/>
            <a:r>
              <a:rPr lang="en-US" sz="2800" dirty="0"/>
              <a:t>We can use </a:t>
            </a:r>
            <a:r>
              <a:rPr lang="en-US" sz="2800" dirty="0" err="1">
                <a:solidFill>
                  <a:srgbClr val="2F02F0"/>
                </a:solidFill>
              </a:rPr>
              <a:t>shrink_wrap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to give a variable of </a:t>
            </a:r>
            <a:r>
              <a:rPr lang="en-US" sz="2800" dirty="0" smtClean="0"/>
              <a:t>type </a:t>
            </a:r>
            <a:r>
              <a:rPr lang="en-US" sz="2800" dirty="0" err="1">
                <a:solidFill>
                  <a:srgbClr val="2F02F0"/>
                </a:solidFill>
              </a:rPr>
              <a:t>CDAccount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a value in this </a:t>
            </a:r>
            <a:r>
              <a:rPr lang="en-US" sz="2800" dirty="0" smtClean="0"/>
              <a:t>way: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CDAccount</a:t>
            </a:r>
            <a:r>
              <a:rPr lang="en-US" sz="2800" dirty="0" smtClean="0">
                <a:solidFill>
                  <a:srgbClr val="2F02F0"/>
                </a:solidFill>
              </a:rPr>
              <a:t>  </a:t>
            </a:r>
            <a:r>
              <a:rPr lang="en-US" sz="2800" dirty="0" err="1">
                <a:solidFill>
                  <a:srgbClr val="2F02F0"/>
                </a:solidFill>
              </a:rPr>
              <a:t>new_account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smtClean="0">
                <a:solidFill>
                  <a:srgbClr val="2F02F0"/>
                </a:solidFill>
              </a:rPr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new_account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= </a:t>
            </a:r>
            <a:r>
              <a:rPr lang="en-US" sz="2800" dirty="0" err="1">
                <a:solidFill>
                  <a:srgbClr val="2F02F0"/>
                </a:solidFill>
              </a:rPr>
              <a:t>shrink_wrap</a:t>
            </a:r>
            <a:r>
              <a:rPr lang="en-US" sz="2800" dirty="0">
                <a:solidFill>
                  <a:srgbClr val="2F02F0"/>
                </a:solidFill>
              </a:rPr>
              <a:t>(1000.00, 5.1, 11);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Assignment and Structures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008040"/>
                </a:solidFill>
              </a:rPr>
              <a:t>assignment operator </a:t>
            </a:r>
            <a:r>
              <a:rPr lang="en-US" sz="2800" dirty="0"/>
              <a:t>can be used to </a:t>
            </a:r>
            <a:r>
              <a:rPr lang="en-US" sz="2800" dirty="0" smtClean="0"/>
              <a:t>assign values </a:t>
            </a:r>
            <a:r>
              <a:rPr lang="en-US" sz="2800" dirty="0"/>
              <a:t>to structure types</a:t>
            </a:r>
          </a:p>
          <a:p>
            <a:r>
              <a:rPr lang="en-US" sz="2800" dirty="0"/>
              <a:t>Using the </a:t>
            </a:r>
            <a:r>
              <a:rPr lang="en-US" sz="2800" dirty="0" err="1">
                <a:solidFill>
                  <a:srgbClr val="2F02F0"/>
                </a:solidFill>
              </a:rPr>
              <a:t>CDAccount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structure again</a:t>
            </a:r>
            <a:r>
              <a:rPr lang="en-US" sz="2800" dirty="0" smtClean="0"/>
              <a:t>: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CDAccount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my_account</a:t>
            </a:r>
            <a:r>
              <a:rPr lang="en-US" sz="2800" dirty="0">
                <a:solidFill>
                  <a:srgbClr val="2F02F0"/>
                </a:solidFill>
              </a:rPr>
              <a:t>, </a:t>
            </a:r>
            <a:r>
              <a:rPr lang="en-US" sz="2800" dirty="0" err="1">
                <a:solidFill>
                  <a:srgbClr val="2F02F0"/>
                </a:solidFill>
              </a:rPr>
              <a:t>your_account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 smtClean="0">
                <a:solidFill>
                  <a:srgbClr val="2F02F0"/>
                </a:solidFill>
              </a:rPr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my_account.balance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= 1000.00;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err="1">
                <a:solidFill>
                  <a:srgbClr val="2F02F0"/>
                </a:solidFill>
              </a:rPr>
              <a:t>my_account.interest_rate</a:t>
            </a:r>
            <a:r>
              <a:rPr lang="en-US" sz="2800" dirty="0">
                <a:solidFill>
                  <a:srgbClr val="2F02F0"/>
                </a:solidFill>
              </a:rPr>
              <a:t> = 5.1;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err="1">
                <a:solidFill>
                  <a:srgbClr val="2F02F0"/>
                </a:solidFill>
              </a:rPr>
              <a:t>my_account.term</a:t>
            </a:r>
            <a:r>
              <a:rPr lang="en-US" sz="2800" dirty="0">
                <a:solidFill>
                  <a:srgbClr val="2F02F0"/>
                </a:solidFill>
              </a:rPr>
              <a:t> = 12;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err="1">
                <a:solidFill>
                  <a:srgbClr val="2F02F0"/>
                </a:solidFill>
              </a:rPr>
              <a:t>your_account</a:t>
            </a:r>
            <a:r>
              <a:rPr lang="en-US" sz="2800" dirty="0">
                <a:solidFill>
                  <a:srgbClr val="2F02F0"/>
                </a:solidFill>
              </a:rPr>
              <a:t> = </a:t>
            </a:r>
            <a:r>
              <a:rPr lang="en-US" sz="2800" dirty="0" err="1">
                <a:solidFill>
                  <a:srgbClr val="2F02F0"/>
                </a:solidFill>
              </a:rPr>
              <a:t>my_account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</a:p>
          <a:p>
            <a:pPr lvl="1"/>
            <a:r>
              <a:rPr lang="en-US" dirty="0"/>
              <a:t>Assigns all member variables in </a:t>
            </a:r>
            <a:r>
              <a:rPr lang="en-US" dirty="0" err="1">
                <a:solidFill>
                  <a:srgbClr val="2F02F0"/>
                </a:solidFill>
              </a:rPr>
              <a:t>your_account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corresponding values in </a:t>
            </a:r>
            <a:r>
              <a:rPr lang="en-US" dirty="0" err="1">
                <a:solidFill>
                  <a:srgbClr val="2F02F0"/>
                </a:solidFill>
              </a:rPr>
              <a:t>my_account</a:t>
            </a:r>
            <a:endParaRPr lang="en-US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Hierarchical Structures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Structures can contain member variables that are also structures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err="1">
                <a:solidFill>
                  <a:srgbClr val="2F02F0"/>
                </a:solidFill>
              </a:rPr>
              <a:t>struct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PersonInfo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contains a </a:t>
            </a:r>
            <a:r>
              <a:rPr lang="en-US" sz="2800" dirty="0">
                <a:solidFill>
                  <a:srgbClr val="2F02F0"/>
                </a:solidFill>
              </a:rPr>
              <a:t>Date</a:t>
            </a:r>
            <a:r>
              <a:rPr lang="en-US" sz="2800" dirty="0"/>
              <a:t> structure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99193" y="2807606"/>
            <a:ext cx="3067050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400" b="1" dirty="0" err="1">
                <a:solidFill>
                  <a:srgbClr val="2F02F0"/>
                </a:solidFill>
              </a:rPr>
              <a:t>struct</a:t>
            </a:r>
            <a:r>
              <a:rPr lang="en-US" sz="2400" b="1" dirty="0">
                <a:solidFill>
                  <a:srgbClr val="2F02F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Date</a:t>
            </a:r>
            <a:r>
              <a:rPr lang="en-US" sz="2400" b="1" dirty="0">
                <a:solidFill>
                  <a:srgbClr val="2F02F0"/>
                </a:solidFill>
              </a:rPr>
              <a:t/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{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</a:t>
            </a:r>
            <a:r>
              <a:rPr lang="en-US" sz="2400" b="1" dirty="0" err="1">
                <a:solidFill>
                  <a:srgbClr val="2F02F0"/>
                </a:solidFill>
              </a:rPr>
              <a:t>int</a:t>
            </a:r>
            <a:r>
              <a:rPr lang="en-US" sz="2400" b="1" dirty="0">
                <a:solidFill>
                  <a:srgbClr val="2F02F0"/>
                </a:solidFill>
              </a:rPr>
              <a:t> month;</a:t>
            </a: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400" b="1" dirty="0">
                <a:solidFill>
                  <a:srgbClr val="2F02F0"/>
                </a:solidFill>
              </a:rPr>
              <a:t>   </a:t>
            </a:r>
            <a:r>
              <a:rPr lang="en-US" sz="2400" b="1" dirty="0" err="1">
                <a:solidFill>
                  <a:srgbClr val="2F02F0"/>
                </a:solidFill>
              </a:rPr>
              <a:t>int</a:t>
            </a:r>
            <a:r>
              <a:rPr lang="en-US" sz="2400" b="1" dirty="0">
                <a:solidFill>
                  <a:srgbClr val="2F02F0"/>
                </a:solidFill>
              </a:rPr>
              <a:t> day;</a:t>
            </a: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400" b="1" dirty="0">
                <a:solidFill>
                  <a:srgbClr val="2F02F0"/>
                </a:solidFill>
              </a:rPr>
              <a:t>   </a:t>
            </a:r>
            <a:r>
              <a:rPr lang="en-US" sz="2400" b="1" dirty="0" err="1">
                <a:solidFill>
                  <a:srgbClr val="2F02F0"/>
                </a:solidFill>
              </a:rPr>
              <a:t>int</a:t>
            </a:r>
            <a:r>
              <a:rPr lang="en-US" sz="2400" b="1" dirty="0">
                <a:solidFill>
                  <a:srgbClr val="2F02F0"/>
                </a:solidFill>
              </a:rPr>
              <a:t> year;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};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26025" y="2559956"/>
            <a:ext cx="3211513" cy="2657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400" b="1" dirty="0" err="1">
                <a:solidFill>
                  <a:srgbClr val="2F02F0"/>
                </a:solidFill>
              </a:rPr>
              <a:t>struct</a:t>
            </a:r>
            <a:r>
              <a:rPr lang="en-US" sz="2400" b="1" dirty="0">
                <a:solidFill>
                  <a:srgbClr val="2F02F0"/>
                </a:solidFill>
              </a:rPr>
              <a:t> </a:t>
            </a:r>
            <a:r>
              <a:rPr lang="en-US" sz="2400" b="1" dirty="0" err="1">
                <a:solidFill>
                  <a:srgbClr val="2F02F0"/>
                </a:solidFill>
              </a:rPr>
              <a:t>PersonInfo</a:t>
            </a:r>
            <a:r>
              <a:rPr lang="en-US" sz="2400" b="1" dirty="0">
                <a:solidFill>
                  <a:srgbClr val="2F02F0"/>
                </a:solidFill>
              </a:rPr>
              <a:t/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{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 double height;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 </a:t>
            </a:r>
            <a:r>
              <a:rPr lang="en-US" sz="2400" b="1" dirty="0" err="1">
                <a:solidFill>
                  <a:srgbClr val="2F02F0"/>
                </a:solidFill>
              </a:rPr>
              <a:t>int</a:t>
            </a:r>
            <a:r>
              <a:rPr lang="en-US" sz="2400" b="1" dirty="0">
                <a:solidFill>
                  <a:srgbClr val="2F02F0"/>
                </a:solidFill>
              </a:rPr>
              <a:t> weight;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 </a:t>
            </a:r>
            <a:r>
              <a:rPr lang="en-US" sz="2400" b="1" dirty="0">
                <a:solidFill>
                  <a:srgbClr val="FF0000"/>
                </a:solidFill>
              </a:rPr>
              <a:t>Date birthday</a:t>
            </a:r>
            <a:r>
              <a:rPr lang="en-US" sz="2400" b="1" dirty="0">
                <a:solidFill>
                  <a:srgbClr val="2F02F0"/>
                </a:solidFill>
              </a:rPr>
              <a:t>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};</a:t>
            </a:r>
            <a:br>
              <a:rPr lang="en-US" sz="2400" b="1" dirty="0">
                <a:solidFill>
                  <a:srgbClr val="2F02F0"/>
                </a:solidFill>
              </a:rPr>
            </a:br>
            <a:endParaRPr lang="en-US" sz="2400" b="1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</a:t>
            </a:r>
            <a:r>
              <a:rPr lang="en-US" sz="4000" dirty="0" err="1" smtClean="0"/>
              <a:t>PersonInfo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defTabSz="455613">
              <a:tabLst>
                <a:tab pos="912813" algn="l"/>
              </a:tabLst>
            </a:pPr>
            <a:r>
              <a:rPr lang="en-US" sz="2800" dirty="0"/>
              <a:t>A variable of type </a:t>
            </a:r>
            <a:r>
              <a:rPr lang="en-US" sz="2800" dirty="0" err="1">
                <a:solidFill>
                  <a:srgbClr val="2F02F0"/>
                </a:solidFill>
              </a:rPr>
              <a:t>PersonInfo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is declared </a:t>
            </a:r>
            <a:r>
              <a:rPr lang="en-US" sz="2800" dirty="0" smtClean="0"/>
              <a:t>by</a:t>
            </a:r>
          </a:p>
          <a:p>
            <a:pPr marL="0" indent="0" defTabSz="455613">
              <a:buNone/>
              <a:tabLst>
                <a:tab pos="912813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PersonInfo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person1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  <a:endParaRPr lang="en-US" sz="2800" dirty="0">
              <a:solidFill>
                <a:srgbClr val="2F02F0"/>
              </a:solidFill>
            </a:endParaRPr>
          </a:p>
          <a:p>
            <a:pPr algn="just" defTabSz="455613">
              <a:tabLst>
                <a:tab pos="912813" algn="l"/>
              </a:tabLst>
            </a:pPr>
            <a:r>
              <a:rPr lang="en-US" sz="2800" dirty="0"/>
              <a:t>To display the birth year of </a:t>
            </a:r>
            <a:r>
              <a:rPr lang="en-US" sz="2800" dirty="0">
                <a:solidFill>
                  <a:srgbClr val="2F02F0"/>
                </a:solidFill>
              </a:rPr>
              <a:t>person1</a:t>
            </a:r>
            <a:r>
              <a:rPr lang="en-US" sz="2800" dirty="0"/>
              <a:t>,  first access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2F02F0"/>
                </a:solidFill>
              </a:rPr>
              <a:t>birthday</a:t>
            </a:r>
            <a:r>
              <a:rPr lang="en-US" sz="2800" dirty="0" smtClean="0"/>
              <a:t> </a:t>
            </a:r>
            <a:r>
              <a:rPr lang="en-US" sz="2800" dirty="0"/>
              <a:t>member of </a:t>
            </a:r>
            <a:r>
              <a:rPr lang="en-US" sz="2800" dirty="0" smtClean="0">
                <a:solidFill>
                  <a:srgbClr val="2F02F0"/>
                </a:solidFill>
              </a:rPr>
              <a:t>person1</a:t>
            </a:r>
          </a:p>
          <a:p>
            <a:pPr marL="0" indent="0" defTabSz="455613">
              <a:buNone/>
              <a:tabLst>
                <a:tab pos="912813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cout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&lt;&lt;  person1.birthday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US" sz="2800" dirty="0">
              <a:solidFill>
                <a:srgbClr val="FF0000"/>
              </a:solidFill>
            </a:endParaRPr>
          </a:p>
          <a:p>
            <a:pPr algn="just" defTabSz="455613">
              <a:tabLst>
                <a:tab pos="912813" algn="l"/>
              </a:tabLst>
            </a:pPr>
            <a:r>
              <a:rPr lang="en-US" sz="2800" dirty="0"/>
              <a:t>But we want the year, so we now specify the </a:t>
            </a:r>
            <a:r>
              <a:rPr lang="en-US" sz="2800" dirty="0" smtClean="0">
                <a:solidFill>
                  <a:srgbClr val="2F02F0"/>
                </a:solidFill>
              </a:rPr>
              <a:t>year</a:t>
            </a:r>
            <a:r>
              <a:rPr lang="en-US" sz="2800" dirty="0" smtClean="0"/>
              <a:t> member </a:t>
            </a:r>
            <a:r>
              <a:rPr lang="en-US" sz="2800" dirty="0"/>
              <a:t>of the </a:t>
            </a:r>
            <a:r>
              <a:rPr lang="en-US" sz="2800" dirty="0">
                <a:solidFill>
                  <a:srgbClr val="2F02F0"/>
                </a:solidFill>
              </a:rPr>
              <a:t>birthday</a:t>
            </a:r>
            <a:r>
              <a:rPr lang="en-US" sz="2800" dirty="0"/>
              <a:t> </a:t>
            </a:r>
            <a:r>
              <a:rPr lang="en-US" sz="2800" dirty="0" smtClean="0"/>
              <a:t>member</a:t>
            </a:r>
          </a:p>
          <a:p>
            <a:pPr marL="0" indent="0" defTabSz="455613">
              <a:buNone/>
              <a:tabLst>
                <a:tab pos="912813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cout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&lt;&lt; person1.birthday.year;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Initializing Classes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90000"/>
              </a:lnSpc>
              <a:buNone/>
              <a:tabLst>
                <a:tab pos="455613" algn="l"/>
                <a:tab pos="912813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struct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Date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{</a:t>
            </a:r>
            <a:r>
              <a:rPr lang="en-US" sz="2800" dirty="0">
                <a:solidFill>
                  <a:srgbClr val="2F02F0"/>
                </a:solidFill>
              </a:rPr>
              <a:t/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	</a:t>
            </a:r>
            <a:r>
              <a:rPr lang="en-US" sz="2800" dirty="0" smtClean="0">
                <a:solidFill>
                  <a:srgbClr val="2F02F0"/>
                </a:solidFill>
              </a:rPr>
              <a:t>	</a:t>
            </a: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month;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			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day;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			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year;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}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initialized in this </a:t>
            </a:r>
            <a:r>
              <a:rPr lang="en-US" dirty="0" smtClean="0"/>
              <a:t>way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2F02F0"/>
                </a:solidFill>
              </a:rPr>
              <a:t>Date  </a:t>
            </a:r>
            <a:r>
              <a:rPr lang="en-US" dirty="0" err="1">
                <a:solidFill>
                  <a:srgbClr val="2F02F0"/>
                </a:solidFill>
              </a:rPr>
              <a:t>due_date</a:t>
            </a:r>
            <a:r>
              <a:rPr lang="en-US" dirty="0">
                <a:solidFill>
                  <a:srgbClr val="2F02F0"/>
                </a:solidFill>
              </a:rPr>
              <a:t> = {12, 31, 2004};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Structures 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structure can be viewed as </a:t>
            </a:r>
            <a:r>
              <a:rPr lang="en-US" altLang="en-US" sz="2800" dirty="0" smtClean="0"/>
              <a:t>a collection of variables</a:t>
            </a:r>
            <a:endParaRPr lang="en-US" altLang="en-US" sz="2800" dirty="0"/>
          </a:p>
          <a:p>
            <a:pPr lvl="1" algn="just"/>
            <a:r>
              <a:rPr lang="en-US" altLang="en-US" dirty="0"/>
              <a:t>Contains no member functions </a:t>
            </a:r>
            <a:r>
              <a:rPr lang="en-US" altLang="en-US" dirty="0" smtClean="0"/>
              <a:t>(</a:t>
            </a:r>
            <a:r>
              <a:rPr lang="en-US" altLang="en-US" dirty="0"/>
              <a:t>The structures used here have no member functions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algn="just"/>
            <a:r>
              <a:rPr lang="en-US" altLang="en-US" dirty="0"/>
              <a:t>Contains multiple values of  possibly </a:t>
            </a:r>
            <a:r>
              <a:rPr lang="en-US" altLang="en-US" dirty="0" smtClean="0">
                <a:solidFill>
                  <a:srgbClr val="008040"/>
                </a:solidFill>
              </a:rPr>
              <a:t>different types</a:t>
            </a:r>
            <a:endParaRPr lang="en-US" altLang="en-US" dirty="0">
              <a:solidFill>
                <a:srgbClr val="008040"/>
              </a:solidFill>
            </a:endParaRPr>
          </a:p>
          <a:p>
            <a:pPr lvl="2" algn="just"/>
            <a:r>
              <a:rPr lang="en-US" altLang="en-US" dirty="0"/>
              <a:t>The multiple values are logically related as a single item</a:t>
            </a:r>
          </a:p>
          <a:p>
            <a:pPr lvl="2" algn="just">
              <a:tabLst>
                <a:tab pos="2522538" algn="l"/>
              </a:tabLst>
            </a:pPr>
            <a:r>
              <a:rPr lang="en-US" altLang="en-US" dirty="0" smtClean="0"/>
              <a:t>Example:	A </a:t>
            </a:r>
            <a:r>
              <a:rPr lang="en-US" altLang="en-US" dirty="0"/>
              <a:t>bank Certificate of Deposit (CD) </a:t>
            </a:r>
            <a:br>
              <a:rPr lang="en-US" altLang="en-US" dirty="0"/>
            </a:br>
            <a:r>
              <a:rPr lang="en-US" altLang="en-US" dirty="0"/>
              <a:t>                    has the following values</a:t>
            </a:r>
            <a:r>
              <a:rPr lang="en-US" altLang="en-US" dirty="0" smtClean="0"/>
              <a:t>:</a:t>
            </a:r>
          </a:p>
          <a:p>
            <a:pPr marL="914400" lvl="2" indent="0" algn="just">
              <a:buNone/>
              <a:tabLst>
                <a:tab pos="2522538" algn="l"/>
                <a:tab pos="2979738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	a balance</a:t>
            </a:r>
          </a:p>
          <a:p>
            <a:pPr marL="914400" lvl="2" indent="0" algn="just">
              <a:buNone/>
              <a:tabLst>
                <a:tab pos="2522538" algn="l"/>
                <a:tab pos="2979738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	an </a:t>
            </a:r>
            <a:r>
              <a:rPr lang="en-US" altLang="en-US" dirty="0"/>
              <a:t>interest </a:t>
            </a:r>
            <a:r>
              <a:rPr lang="en-US" altLang="en-US" dirty="0" smtClean="0"/>
              <a:t>rate</a:t>
            </a:r>
          </a:p>
          <a:p>
            <a:pPr marL="914400" lvl="2" indent="0" algn="just">
              <a:buNone/>
              <a:tabLst>
                <a:tab pos="2522538" algn="l"/>
                <a:tab pos="2979738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	a </a:t>
            </a:r>
            <a:r>
              <a:rPr lang="en-US" altLang="en-US" dirty="0"/>
              <a:t>term (months to maturity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CD Definition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Certificate of Deposit structure can </a:t>
            </a:r>
            <a:r>
              <a:rPr lang="en-US" altLang="en-US" sz="2800" dirty="0" smtClean="0"/>
              <a:t>be defined as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dirty="0" err="1">
                <a:solidFill>
                  <a:srgbClr val="2F02F0"/>
                </a:solidFill>
              </a:rPr>
              <a:t>struct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 err="1">
                <a:solidFill>
                  <a:srgbClr val="2F02F0"/>
                </a:solidFill>
              </a:rPr>
              <a:t>CDAccount</a:t>
            </a:r>
            <a:r>
              <a:rPr lang="en-US" altLang="en-US" sz="2800" dirty="0">
                <a:solidFill>
                  <a:srgbClr val="2F02F0"/>
                </a:solidFill>
              </a:rPr>
              <a:t/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 			{</a:t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 				double balance;</a:t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				double </a:t>
            </a:r>
            <a:r>
              <a:rPr lang="en-US" altLang="en-US" sz="2800" dirty="0" err="1">
                <a:solidFill>
                  <a:srgbClr val="2F02F0"/>
                </a:solidFill>
              </a:rPr>
              <a:t>interest_rate</a:t>
            </a:r>
            <a:r>
              <a:rPr lang="en-US" altLang="en-US" sz="2800" dirty="0">
                <a:solidFill>
                  <a:srgbClr val="2F02F0"/>
                </a:solidFill>
              </a:rPr>
              <a:t>;</a:t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 				</a:t>
            </a:r>
            <a:r>
              <a:rPr lang="en-US" altLang="en-US" sz="2800" dirty="0" err="1">
                <a:solidFill>
                  <a:srgbClr val="2F02F0"/>
                </a:solidFill>
              </a:rPr>
              <a:t>int</a:t>
            </a:r>
            <a:r>
              <a:rPr lang="en-US" altLang="en-US" sz="2800" dirty="0">
                <a:solidFill>
                  <a:srgbClr val="2F02F0"/>
                </a:solidFill>
              </a:rPr>
              <a:t> term;  //months to maturity</a:t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			};</a:t>
            </a:r>
          </a:p>
          <a:p>
            <a:r>
              <a:rPr lang="en-US" altLang="en-US" sz="2800" dirty="0"/>
              <a:t>Keyword </a:t>
            </a:r>
            <a:r>
              <a:rPr lang="en-US" altLang="en-US" sz="2800" dirty="0" err="1">
                <a:solidFill>
                  <a:srgbClr val="2F02F0"/>
                </a:solidFill>
              </a:rPr>
              <a:t>struct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/>
              <a:t>begins a structure definition</a:t>
            </a:r>
          </a:p>
          <a:p>
            <a:r>
              <a:rPr lang="en-US" altLang="en-US" sz="2800" dirty="0" err="1">
                <a:solidFill>
                  <a:srgbClr val="2F02F0"/>
                </a:solidFill>
              </a:rPr>
              <a:t>CDAccount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/>
              <a:t>is the structure tag or the structure’s type </a:t>
            </a:r>
          </a:p>
          <a:p>
            <a:r>
              <a:rPr lang="en-US" altLang="en-US" sz="2800" dirty="0">
                <a:solidFill>
                  <a:srgbClr val="008000"/>
                </a:solidFill>
              </a:rPr>
              <a:t>Member names </a:t>
            </a:r>
            <a:r>
              <a:rPr lang="en-US" altLang="en-US" sz="2800" dirty="0"/>
              <a:t>are identifiers declared in the braces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3001896" y="4256648"/>
            <a:ext cx="1123950" cy="0"/>
          </a:xfrm>
          <a:prstGeom prst="line">
            <a:avLst/>
          </a:prstGeom>
          <a:noFill/>
          <a:ln w="57150">
            <a:solidFill>
              <a:srgbClr val="008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125846" y="4004072"/>
            <a:ext cx="407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8000"/>
                </a:solidFill>
              </a:rPr>
              <a:t>Remember this semicolon!</a:t>
            </a:r>
          </a:p>
        </p:txBody>
      </p:sp>
    </p:spTree>
    <p:extLst>
      <p:ext uri="{BB962C8B-B14F-4D97-AF65-F5344CB8AC3E}">
        <p14:creationId xmlns:p14="http://schemas.microsoft.com/office/powerpoint/2010/main" val="94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the Structure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Structure definition is generally </a:t>
            </a:r>
            <a:r>
              <a:rPr lang="en-US" altLang="en-US" sz="2800" dirty="0">
                <a:solidFill>
                  <a:srgbClr val="008000"/>
                </a:solidFill>
              </a:rPr>
              <a:t>placed outside</a:t>
            </a:r>
            <a:br>
              <a:rPr lang="en-US" altLang="en-US" sz="2800" dirty="0">
                <a:solidFill>
                  <a:srgbClr val="008000"/>
                </a:solidFill>
              </a:rPr>
            </a:br>
            <a:r>
              <a:rPr lang="en-US" altLang="en-US" sz="2800" dirty="0">
                <a:solidFill>
                  <a:srgbClr val="008000"/>
                </a:solidFill>
              </a:rPr>
              <a:t>any function definition</a:t>
            </a:r>
          </a:p>
          <a:p>
            <a:pPr lvl="1" algn="just"/>
            <a:r>
              <a:rPr lang="en-US" altLang="en-US" dirty="0"/>
              <a:t>This makes the structure type available to all code </a:t>
            </a:r>
            <a:br>
              <a:rPr lang="en-US" altLang="en-US" dirty="0"/>
            </a:br>
            <a:r>
              <a:rPr lang="en-US" altLang="en-US" dirty="0"/>
              <a:t>that follows the structure definition</a:t>
            </a:r>
          </a:p>
          <a:p>
            <a:pPr algn="just"/>
            <a:r>
              <a:rPr lang="en-US" altLang="en-US" sz="2800" dirty="0"/>
              <a:t>To declare two variables of type 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CDAccount</a:t>
            </a:r>
            <a:r>
              <a:rPr lang="en-US" altLang="en-US" sz="2800" dirty="0" smtClean="0"/>
              <a:t>:</a:t>
            </a:r>
          </a:p>
          <a:p>
            <a:pPr marL="0" indent="0" algn="just">
              <a:buNone/>
              <a:tabLst>
                <a:tab pos="914400" algn="l"/>
              </a:tabLst>
            </a:pPr>
            <a:r>
              <a:rPr lang="en-US" altLang="en-US" sz="2800" dirty="0"/>
              <a:t>	 </a:t>
            </a:r>
            <a:r>
              <a:rPr lang="en-US" altLang="en-US" sz="2800" dirty="0" err="1">
                <a:solidFill>
                  <a:srgbClr val="2F02F0"/>
                </a:solidFill>
              </a:rPr>
              <a:t>CDAccount</a:t>
            </a: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my_account</a:t>
            </a:r>
            <a:r>
              <a:rPr lang="en-US" altLang="en-US" sz="2800" dirty="0">
                <a:solidFill>
                  <a:srgbClr val="2F02F0"/>
                </a:solidFill>
              </a:rPr>
              <a:t>, </a:t>
            </a:r>
            <a:r>
              <a:rPr lang="en-US" altLang="en-US" sz="2800" dirty="0" err="1">
                <a:solidFill>
                  <a:srgbClr val="2F02F0"/>
                </a:solidFill>
              </a:rPr>
              <a:t>your_account</a:t>
            </a:r>
            <a:r>
              <a:rPr lang="en-US" altLang="en-US" sz="2800" dirty="0" smtClean="0">
                <a:solidFill>
                  <a:srgbClr val="2F02F0"/>
                </a:solidFill>
              </a:rPr>
              <a:t>;</a:t>
            </a:r>
            <a:endParaRPr lang="en-US" altLang="en-US" sz="2800" dirty="0">
              <a:solidFill>
                <a:srgbClr val="2F02F0"/>
              </a:solidFill>
            </a:endParaRPr>
          </a:p>
          <a:p>
            <a:pPr lvl="1" algn="just"/>
            <a:r>
              <a:rPr lang="en-US" altLang="en-US" dirty="0" err="1" smtClean="0">
                <a:solidFill>
                  <a:srgbClr val="2F02F0"/>
                </a:solidFill>
              </a:rPr>
              <a:t>my_account</a:t>
            </a:r>
            <a:r>
              <a:rPr lang="en-US" altLang="en-US" dirty="0" smtClean="0">
                <a:solidFill>
                  <a:srgbClr val="2F02F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2F02F0"/>
                </a:solidFill>
              </a:rPr>
              <a:t>your_account</a:t>
            </a:r>
            <a:r>
              <a:rPr lang="en-US" altLang="en-US" dirty="0">
                <a:solidFill>
                  <a:srgbClr val="2F02F0"/>
                </a:solidFill>
              </a:rPr>
              <a:t> </a:t>
            </a:r>
            <a:r>
              <a:rPr lang="en-US" altLang="en-US" dirty="0"/>
              <a:t>contain distinct </a:t>
            </a:r>
            <a:br>
              <a:rPr lang="en-US" altLang="en-US" dirty="0"/>
            </a:br>
            <a:r>
              <a:rPr lang="en-US" altLang="en-US" dirty="0"/>
              <a:t>member variables  </a:t>
            </a:r>
            <a:r>
              <a:rPr lang="en-US" altLang="en-US" dirty="0">
                <a:solidFill>
                  <a:srgbClr val="2F02F0"/>
                </a:solidFill>
              </a:rPr>
              <a:t>balance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2F02F0"/>
                </a:solidFill>
              </a:rPr>
              <a:t>interest_rate</a:t>
            </a:r>
            <a:r>
              <a:rPr lang="en-US" altLang="en-US" dirty="0"/>
              <a:t>,  and </a:t>
            </a:r>
            <a:r>
              <a:rPr lang="en-US" altLang="en-US" dirty="0">
                <a:solidFill>
                  <a:srgbClr val="2F02F0"/>
                </a:solidFill>
              </a:rPr>
              <a:t>term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Structure Value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Structure Value</a:t>
            </a:r>
          </a:p>
          <a:p>
            <a:pPr lvl="1"/>
            <a:r>
              <a:rPr lang="en-US" altLang="en-US" dirty="0"/>
              <a:t>Consists of the values of the member </a:t>
            </a:r>
            <a:r>
              <a:rPr lang="en-US" altLang="en-US" dirty="0" smtClean="0"/>
              <a:t>variables</a:t>
            </a:r>
            <a:endParaRPr lang="en-US" altLang="en-US" dirty="0"/>
          </a:p>
          <a:p>
            <a:r>
              <a:rPr lang="en-US" altLang="en-US" sz="2800" dirty="0"/>
              <a:t>The value of an object of type </a:t>
            </a:r>
            <a:r>
              <a:rPr lang="en-US" altLang="en-US" sz="2800" dirty="0" err="1">
                <a:solidFill>
                  <a:srgbClr val="2F02F0"/>
                </a:solidFill>
              </a:rPr>
              <a:t>CDAccount</a:t>
            </a:r>
            <a:endParaRPr lang="en-US" altLang="en-US" sz="2800" dirty="0">
              <a:solidFill>
                <a:srgbClr val="2F02F0"/>
              </a:solidFill>
            </a:endParaRPr>
          </a:p>
          <a:p>
            <a:pPr lvl="1"/>
            <a:r>
              <a:rPr lang="en-US" altLang="en-US" dirty="0"/>
              <a:t>Consists of the values of the member </a:t>
            </a:r>
            <a:r>
              <a:rPr lang="en-US" altLang="en-US" dirty="0" smtClean="0"/>
              <a:t>variables</a:t>
            </a:r>
          </a:p>
          <a:p>
            <a:pPr marL="457200" lvl="1" indent="0">
              <a:buNone/>
              <a:tabLst>
                <a:tab pos="1371600" algn="l"/>
              </a:tabLst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2F02F0"/>
                </a:solidFill>
              </a:rPr>
              <a:t>balance</a:t>
            </a:r>
          </a:p>
          <a:p>
            <a:pPr marL="457200" lvl="1" indent="0">
              <a:buNone/>
              <a:tabLst>
                <a:tab pos="1371600" algn="l"/>
              </a:tabLst>
            </a:pPr>
            <a:r>
              <a:rPr lang="en-US" altLang="en-US" dirty="0"/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interest_rate</a:t>
            </a:r>
            <a:endParaRPr lang="en-US" altLang="en-US" dirty="0" smtClean="0">
              <a:solidFill>
                <a:srgbClr val="2F02F0"/>
              </a:solidFill>
            </a:endParaRPr>
          </a:p>
          <a:p>
            <a:pPr marL="457200" lvl="1" indent="0">
              <a:buNone/>
              <a:tabLst>
                <a:tab pos="1371600" algn="l"/>
              </a:tabLst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2F02F0"/>
                </a:solidFill>
              </a:rPr>
              <a:t>term</a:t>
            </a:r>
            <a:endParaRPr lang="en-US" altLang="en-US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Specifying Member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Member variables are specific to the </a:t>
            </a:r>
            <a:r>
              <a:rPr lang="en-US" altLang="en-US" sz="2800" dirty="0" smtClean="0"/>
              <a:t>structure </a:t>
            </a:r>
            <a:r>
              <a:rPr lang="en-US" altLang="en-US" sz="2800" dirty="0"/>
              <a:t>variable in which they are </a:t>
            </a:r>
            <a:r>
              <a:rPr lang="en-US" altLang="en-US" sz="2800" dirty="0" smtClean="0"/>
              <a:t>declared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Syntax to specify a member </a:t>
            </a:r>
            <a:r>
              <a:rPr lang="en-US" altLang="en-US" dirty="0" smtClean="0"/>
              <a:t>variable: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err="1" smtClean="0">
                <a:solidFill>
                  <a:srgbClr val="2F02F0"/>
                </a:solidFill>
              </a:rPr>
              <a:t>Structure_Variable_Name.Member_Variable_Name</a:t>
            </a:r>
            <a:endParaRPr lang="en-US" altLang="en-US" sz="3200" dirty="0">
              <a:solidFill>
                <a:srgbClr val="2F02F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Given the </a:t>
            </a:r>
            <a:r>
              <a:rPr lang="en-US" altLang="en-US" dirty="0" smtClean="0"/>
              <a:t>declaration: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371600" algn="l"/>
              </a:tabLst>
            </a:pPr>
            <a:r>
              <a:rPr lang="en-US" altLang="en-US" dirty="0" smtClean="0">
                <a:solidFill>
                  <a:srgbClr val="2F02F0"/>
                </a:solidFill>
              </a:rPr>
              <a:t>	</a:t>
            </a:r>
            <a:r>
              <a:rPr lang="en-US" altLang="en-US" dirty="0" err="1" smtClean="0">
                <a:solidFill>
                  <a:srgbClr val="2F02F0"/>
                </a:solidFill>
              </a:rPr>
              <a:t>CDAccount</a:t>
            </a:r>
            <a:r>
              <a:rPr lang="en-US" altLang="en-US" dirty="0" smtClean="0">
                <a:solidFill>
                  <a:srgbClr val="2F02F0"/>
                </a:solidFill>
              </a:rPr>
              <a:t>  </a:t>
            </a:r>
            <a:r>
              <a:rPr lang="en-US" altLang="en-US" dirty="0" err="1">
                <a:solidFill>
                  <a:srgbClr val="2F02F0"/>
                </a:solidFill>
              </a:rPr>
              <a:t>my_account</a:t>
            </a:r>
            <a:r>
              <a:rPr lang="en-US" altLang="en-US" dirty="0">
                <a:solidFill>
                  <a:srgbClr val="2F02F0"/>
                </a:solidFill>
              </a:rPr>
              <a:t>, </a:t>
            </a:r>
            <a:r>
              <a:rPr lang="en-US" altLang="en-US" dirty="0" err="1">
                <a:solidFill>
                  <a:srgbClr val="2F02F0"/>
                </a:solidFill>
              </a:rPr>
              <a:t>your_account</a:t>
            </a:r>
            <a:r>
              <a:rPr lang="en-US" altLang="en-US" dirty="0" smtClean="0">
                <a:solidFill>
                  <a:srgbClr val="2F02F0"/>
                </a:solidFill>
              </a:rPr>
              <a:t>;</a:t>
            </a:r>
            <a:endParaRPr lang="en-US" altLang="en-US" dirty="0">
              <a:solidFill>
                <a:srgbClr val="2F02F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800" dirty="0"/>
              <a:t>Use the </a:t>
            </a:r>
            <a:r>
              <a:rPr lang="en-US" altLang="en-US" sz="2800" dirty="0">
                <a:solidFill>
                  <a:srgbClr val="008040"/>
                </a:solidFill>
              </a:rPr>
              <a:t>dot operator </a:t>
            </a:r>
            <a:r>
              <a:rPr lang="en-US" altLang="en-US" sz="2800" dirty="0"/>
              <a:t>to specify a </a:t>
            </a:r>
            <a:r>
              <a:rPr lang="en-US" altLang="en-US" sz="2800" dirty="0" smtClean="0"/>
              <a:t>member variable</a:t>
            </a:r>
          </a:p>
          <a:p>
            <a:pPr marL="914400" lvl="2" indent="0">
              <a:lnSpc>
                <a:spcPct val="90000"/>
              </a:lnSpc>
              <a:buNone/>
              <a:tabLst>
                <a:tab pos="1765300" algn="l"/>
              </a:tabLst>
            </a:pPr>
            <a:r>
              <a:rPr lang="en-US" altLang="en-US" sz="2800" dirty="0" smtClean="0"/>
              <a:t>	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my_account.balance</a:t>
            </a:r>
            <a:r>
              <a:rPr lang="en-US" altLang="en-US" sz="2800" dirty="0">
                <a:solidFill>
                  <a:srgbClr val="2F02F0"/>
                </a:solidFill>
              </a:rPr>
              <a:t/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>
                <a:solidFill>
                  <a:srgbClr val="2F02F0"/>
                </a:solidFill>
              </a:rPr>
              <a:t> </a:t>
            </a:r>
            <a:r>
              <a:rPr lang="en-US" altLang="en-US" sz="2800" dirty="0" smtClean="0">
                <a:solidFill>
                  <a:srgbClr val="2F02F0"/>
                </a:solidFill>
              </a:rPr>
              <a:t>	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my_account.interest_rate</a:t>
            </a:r>
            <a:r>
              <a:rPr lang="en-US" altLang="en-US" sz="2800" dirty="0">
                <a:solidFill>
                  <a:srgbClr val="2F02F0"/>
                </a:solidFill>
              </a:rPr>
              <a:t/>
            </a:r>
            <a:br>
              <a:rPr lang="en-US" altLang="en-US" sz="2800" dirty="0">
                <a:solidFill>
                  <a:srgbClr val="2F02F0"/>
                </a:solidFill>
              </a:rPr>
            </a:br>
            <a:r>
              <a:rPr lang="en-US" altLang="en-US" sz="2800" dirty="0" smtClean="0">
                <a:solidFill>
                  <a:srgbClr val="2F02F0"/>
                </a:solidFill>
              </a:rPr>
              <a:t>	</a:t>
            </a:r>
            <a:r>
              <a:rPr lang="en-US" altLang="en-US" sz="2800" dirty="0" err="1" smtClean="0">
                <a:solidFill>
                  <a:srgbClr val="2F02F0"/>
                </a:solidFill>
              </a:rPr>
              <a:t>my_account.term</a:t>
            </a:r>
            <a:endParaRPr lang="en-US" altLang="en-US" sz="28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Using Member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800" dirty="0"/>
              <a:t>Member variables can be used just as any </a:t>
            </a:r>
            <a:r>
              <a:rPr lang="en-US" sz="2800" dirty="0" smtClean="0"/>
              <a:t>other variable </a:t>
            </a:r>
            <a:r>
              <a:rPr lang="en-US" sz="2800" dirty="0"/>
              <a:t>of the same </a:t>
            </a:r>
            <a:r>
              <a:rPr lang="en-US" sz="2800" dirty="0" smtClean="0"/>
              <a:t>type</a:t>
            </a:r>
          </a:p>
          <a:p>
            <a:pPr marL="457200" lvl="1" indent="0">
              <a:buNone/>
              <a:tabLst>
                <a:tab pos="914400" algn="l"/>
              </a:tabLst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my_account.balance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= 1000;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 smtClean="0">
                <a:solidFill>
                  <a:srgbClr val="2F02F0"/>
                </a:solidFill>
              </a:rPr>
              <a:t>	</a:t>
            </a:r>
            <a:r>
              <a:rPr lang="en-US" dirty="0" err="1" smtClean="0">
                <a:solidFill>
                  <a:srgbClr val="2F02F0"/>
                </a:solidFill>
              </a:rPr>
              <a:t>your_account.balance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= 2500;</a:t>
            </a:r>
          </a:p>
          <a:p>
            <a:pPr lvl="2" algn="just">
              <a:defRPr/>
            </a:pPr>
            <a:r>
              <a:rPr lang="en-US" dirty="0" smtClean="0"/>
              <a:t>Notice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 smtClean="0">
                <a:solidFill>
                  <a:srgbClr val="2F02F0"/>
                </a:solidFill>
              </a:rPr>
              <a:t>my_account.balance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2F02F0"/>
                </a:solidFill>
              </a:rPr>
              <a:t>your_account.balance</a:t>
            </a:r>
            <a:r>
              <a:rPr lang="en-US" dirty="0" smtClean="0"/>
              <a:t> are </a:t>
            </a:r>
            <a:r>
              <a:rPr lang="en-US" dirty="0"/>
              <a:t>different variables!</a:t>
            </a:r>
          </a:p>
          <a:p>
            <a:pPr marL="57150" indent="0">
              <a:buNone/>
              <a:defRPr/>
            </a:pPr>
            <a:r>
              <a:rPr lang="en-US" sz="2800" dirty="0" err="1">
                <a:solidFill>
                  <a:srgbClr val="2F02F0"/>
                </a:solidFill>
              </a:rPr>
              <a:t>my_account.balance</a:t>
            </a:r>
            <a:r>
              <a:rPr lang="en-US" sz="2800" dirty="0">
                <a:solidFill>
                  <a:srgbClr val="2F02F0"/>
                </a:solidFill>
              </a:rPr>
              <a:t> = </a:t>
            </a:r>
            <a:r>
              <a:rPr lang="en-US" sz="2800" dirty="0" err="1">
                <a:solidFill>
                  <a:srgbClr val="2F02F0"/>
                </a:solidFill>
              </a:rPr>
              <a:t>my_account.balance</a:t>
            </a:r>
            <a:r>
              <a:rPr lang="en-US" sz="2800" dirty="0">
                <a:solidFill>
                  <a:srgbClr val="2F02F0"/>
                </a:solidFill>
              </a:rPr>
              <a:t> + interest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  <a:endParaRPr lang="en-US" sz="28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Duplicate Names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Member variable names duplicated between </a:t>
            </a:r>
            <a:r>
              <a:rPr lang="en-US" sz="2800" dirty="0" smtClean="0"/>
              <a:t>structure </a:t>
            </a:r>
            <a:r>
              <a:rPr lang="en-US" sz="2800" dirty="0"/>
              <a:t>types are not a </a:t>
            </a:r>
            <a:r>
              <a:rPr lang="en-US" sz="2800" dirty="0" smtClean="0"/>
              <a:t>problem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algn="just"/>
            <a:r>
              <a:rPr lang="en-US" sz="2800" dirty="0" err="1">
                <a:solidFill>
                  <a:srgbClr val="2F02F0"/>
                </a:solidFill>
              </a:rPr>
              <a:t>super_grow.quantity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2F02F0"/>
                </a:solidFill>
              </a:rPr>
              <a:t>apples.quantity</a:t>
            </a:r>
            <a:r>
              <a:rPr lang="en-US" sz="2800" dirty="0"/>
              <a:t> are </a:t>
            </a:r>
            <a:r>
              <a:rPr lang="en-US" sz="2800" dirty="0" smtClean="0"/>
              <a:t>different </a:t>
            </a:r>
            <a:r>
              <a:rPr lang="en-US" sz="2800" dirty="0"/>
              <a:t>variables stored in different locations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6869" y="2635086"/>
            <a:ext cx="4291013" cy="2657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400" b="1" dirty="0" err="1">
                <a:solidFill>
                  <a:srgbClr val="2F02F0"/>
                </a:solidFill>
              </a:rPr>
              <a:t>struct</a:t>
            </a:r>
            <a:r>
              <a:rPr lang="en-US" sz="2400" b="1" dirty="0">
                <a:solidFill>
                  <a:srgbClr val="2F02F0"/>
                </a:solidFill>
              </a:rPr>
              <a:t> </a:t>
            </a:r>
            <a:r>
              <a:rPr lang="en-US" sz="2400" b="1" dirty="0" err="1">
                <a:solidFill>
                  <a:srgbClr val="2F02F0"/>
                </a:solidFill>
              </a:rPr>
              <a:t>FertilizerStock</a:t>
            </a:r>
            <a:r>
              <a:rPr lang="en-US" sz="2400" b="1" dirty="0">
                <a:solidFill>
                  <a:srgbClr val="2F02F0"/>
                </a:solidFill>
              </a:rPr>
              <a:t/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{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 double </a:t>
            </a:r>
            <a:r>
              <a:rPr lang="en-US" sz="2400" b="1" dirty="0">
                <a:solidFill>
                  <a:srgbClr val="FF0000"/>
                </a:solidFill>
              </a:rPr>
              <a:t>quantity</a:t>
            </a:r>
            <a:r>
              <a:rPr lang="en-US" sz="2400" b="1" dirty="0">
                <a:solidFill>
                  <a:srgbClr val="2F02F0"/>
                </a:solidFill>
              </a:rPr>
              <a:t>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 double </a:t>
            </a:r>
            <a:r>
              <a:rPr lang="en-US" sz="2400" b="1" dirty="0" err="1">
                <a:solidFill>
                  <a:srgbClr val="2F02F0"/>
                </a:solidFill>
              </a:rPr>
              <a:t>nitrogen_content</a:t>
            </a:r>
            <a:r>
              <a:rPr lang="en-US" sz="2400" b="1" dirty="0">
                <a:solidFill>
                  <a:srgbClr val="2F02F0"/>
                </a:solidFill>
              </a:rPr>
              <a:t>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};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/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 err="1">
                <a:solidFill>
                  <a:srgbClr val="2F02F0"/>
                </a:solidFill>
              </a:rPr>
              <a:t>FertilizerStock</a:t>
            </a:r>
            <a:r>
              <a:rPr lang="en-US" sz="2400" b="1" dirty="0">
                <a:solidFill>
                  <a:srgbClr val="2F02F0"/>
                </a:solidFill>
              </a:rPr>
              <a:t>  </a:t>
            </a:r>
            <a:r>
              <a:rPr lang="en-US" sz="2400" b="1" dirty="0" err="1">
                <a:solidFill>
                  <a:srgbClr val="2F02F0"/>
                </a:solidFill>
              </a:rPr>
              <a:t>super_grow</a:t>
            </a:r>
            <a:r>
              <a:rPr lang="en-US" sz="2400" b="1" dirty="0">
                <a:solidFill>
                  <a:srgbClr val="2F02F0"/>
                </a:solidFill>
              </a:rPr>
              <a:t>;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84432" y="2635086"/>
            <a:ext cx="3840162" cy="2657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400" b="1" dirty="0" err="1">
                <a:solidFill>
                  <a:srgbClr val="2F02F0"/>
                </a:solidFill>
              </a:rPr>
              <a:t>struct</a:t>
            </a:r>
            <a:r>
              <a:rPr lang="en-US" sz="2400" b="1" dirty="0">
                <a:solidFill>
                  <a:srgbClr val="2F02F0"/>
                </a:solidFill>
              </a:rPr>
              <a:t> </a:t>
            </a:r>
            <a:r>
              <a:rPr lang="en-US" sz="2400" b="1" dirty="0" err="1">
                <a:solidFill>
                  <a:srgbClr val="2F02F0"/>
                </a:solidFill>
              </a:rPr>
              <a:t>CropYield</a:t>
            </a:r>
            <a:r>
              <a:rPr lang="en-US" sz="2400" b="1" dirty="0">
                <a:solidFill>
                  <a:srgbClr val="2F02F0"/>
                </a:solidFill>
              </a:rPr>
              <a:t/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{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</a:t>
            </a:r>
            <a:r>
              <a:rPr lang="en-US" sz="2400" b="1" dirty="0" err="1">
                <a:solidFill>
                  <a:srgbClr val="2F02F0"/>
                </a:solidFill>
              </a:rPr>
              <a:t>int</a:t>
            </a:r>
            <a:r>
              <a:rPr lang="en-US" sz="2400" b="1" dirty="0">
                <a:solidFill>
                  <a:srgbClr val="2F02F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quantity</a:t>
            </a:r>
            <a:r>
              <a:rPr lang="en-US" sz="2400" b="1" dirty="0">
                <a:solidFill>
                  <a:srgbClr val="2F02F0"/>
                </a:solidFill>
              </a:rPr>
              <a:t>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   double size;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>};</a:t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>
                <a:solidFill>
                  <a:srgbClr val="2F02F0"/>
                </a:solidFill>
              </a:rPr>
              <a:t/>
            </a:r>
            <a:br>
              <a:rPr lang="en-US" sz="2400" b="1" dirty="0">
                <a:solidFill>
                  <a:srgbClr val="2F02F0"/>
                </a:solidFill>
              </a:rPr>
            </a:br>
            <a:r>
              <a:rPr lang="en-US" sz="2400" b="1" dirty="0" err="1">
                <a:solidFill>
                  <a:srgbClr val="2F02F0"/>
                </a:solidFill>
              </a:rPr>
              <a:t>CropYield</a:t>
            </a:r>
            <a:r>
              <a:rPr lang="en-US" sz="2400" b="1" dirty="0">
                <a:solidFill>
                  <a:srgbClr val="2F02F0"/>
                </a:solidFill>
              </a:rPr>
              <a:t>  apples;</a:t>
            </a:r>
          </a:p>
        </p:txBody>
      </p:sp>
    </p:spTree>
    <p:extLst>
      <p:ext uri="{BB962C8B-B14F-4D97-AF65-F5344CB8AC3E}">
        <p14:creationId xmlns:p14="http://schemas.microsoft.com/office/powerpoint/2010/main" val="197233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Structures as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Structures can be arguments in function calls</a:t>
            </a:r>
          </a:p>
          <a:p>
            <a:pPr lvl="1" algn="just"/>
            <a:r>
              <a:rPr lang="en-US" dirty="0"/>
              <a:t>The formal parameter can be call-by-value</a:t>
            </a:r>
          </a:p>
          <a:p>
            <a:pPr lvl="1" algn="just"/>
            <a:r>
              <a:rPr lang="en-US" dirty="0"/>
              <a:t>The formal parameter can be call-by-reference</a:t>
            </a:r>
          </a:p>
          <a:p>
            <a:pPr algn="just"/>
            <a:r>
              <a:rPr lang="en-US" sz="2800" dirty="0" smtClean="0"/>
              <a:t>Example:</a:t>
            </a:r>
          </a:p>
          <a:p>
            <a:pPr marL="0" indent="0" algn="just">
              <a:buNone/>
              <a:tabLst>
                <a:tab pos="455613" algn="l"/>
              </a:tabLst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void </a:t>
            </a:r>
            <a:r>
              <a:rPr lang="en-US" sz="2800" dirty="0" err="1">
                <a:solidFill>
                  <a:srgbClr val="2F02F0"/>
                </a:solidFill>
              </a:rPr>
              <a:t>get_data</a:t>
            </a:r>
            <a:r>
              <a:rPr lang="en-US" sz="2800" dirty="0">
                <a:solidFill>
                  <a:srgbClr val="2F02F0"/>
                </a:solidFill>
              </a:rPr>
              <a:t>(</a:t>
            </a:r>
            <a:r>
              <a:rPr lang="en-US" sz="2800" dirty="0" err="1">
                <a:solidFill>
                  <a:srgbClr val="2F02F0"/>
                </a:solidFill>
              </a:rPr>
              <a:t>CDAccount</a:t>
            </a:r>
            <a:r>
              <a:rPr lang="en-US" sz="2800" dirty="0">
                <a:solidFill>
                  <a:srgbClr val="2F02F0"/>
                </a:solidFill>
              </a:rPr>
              <a:t>&amp; </a:t>
            </a:r>
            <a:r>
              <a:rPr lang="en-US" sz="2800" dirty="0" err="1">
                <a:solidFill>
                  <a:srgbClr val="2F02F0"/>
                </a:solidFill>
              </a:rPr>
              <a:t>the_account</a:t>
            </a:r>
            <a:r>
              <a:rPr lang="en-US" sz="2800" dirty="0">
                <a:solidFill>
                  <a:srgbClr val="2F02F0"/>
                </a:solidFill>
              </a:rPr>
              <a:t>);</a:t>
            </a:r>
          </a:p>
          <a:p>
            <a:pPr lvl="1" algn="just"/>
            <a:r>
              <a:rPr lang="en-US" dirty="0"/>
              <a:t>Uses the structure type </a:t>
            </a:r>
            <a:r>
              <a:rPr lang="en-US" dirty="0" err="1">
                <a:solidFill>
                  <a:srgbClr val="2F02F0"/>
                </a:solidFill>
              </a:rPr>
              <a:t>CDAccount</a:t>
            </a:r>
            <a:r>
              <a:rPr lang="en-US" dirty="0"/>
              <a:t> we saw earlier as the type for a call-by-reference parameter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3</Template>
  <TotalTime>28920</TotalTime>
  <Words>316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Courier New</vt:lpstr>
      <vt:lpstr>Wingdings</vt:lpstr>
      <vt:lpstr>Lecture 1</vt:lpstr>
      <vt:lpstr>Office Theme</vt:lpstr>
      <vt:lpstr>Chapter 8</vt:lpstr>
      <vt:lpstr>Structures 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Shrestha, Pradhumna</cp:lastModifiedBy>
  <cp:revision>1370</cp:revision>
  <cp:lastPrinted>2016-04-23T00:53:55Z</cp:lastPrinted>
  <dcterms:created xsi:type="dcterms:W3CDTF">2011-09-18T04:52:00Z</dcterms:created>
  <dcterms:modified xsi:type="dcterms:W3CDTF">2018-04-09T17:47:30Z</dcterms:modified>
  <cp:category/>
</cp:coreProperties>
</file>