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345" r:id="rId9"/>
    <p:sldId id="262" r:id="rId10"/>
    <p:sldId id="388" r:id="rId11"/>
    <p:sldId id="346" r:id="rId12"/>
    <p:sldId id="263" r:id="rId13"/>
    <p:sldId id="348" r:id="rId14"/>
    <p:sldId id="347" r:id="rId15"/>
    <p:sldId id="384" r:id="rId16"/>
    <p:sldId id="385" r:id="rId17"/>
    <p:sldId id="350" r:id="rId18"/>
    <p:sldId id="352" r:id="rId19"/>
    <p:sldId id="351" r:id="rId20"/>
    <p:sldId id="394" r:id="rId21"/>
    <p:sldId id="389" r:id="rId22"/>
    <p:sldId id="390" r:id="rId23"/>
    <p:sldId id="391" r:id="rId24"/>
    <p:sldId id="392" r:id="rId25"/>
    <p:sldId id="393" r:id="rId26"/>
    <p:sldId id="358" r:id="rId27"/>
    <p:sldId id="357" r:id="rId28"/>
    <p:sldId id="359" r:id="rId29"/>
    <p:sldId id="360" r:id="rId30"/>
    <p:sldId id="349" r:id="rId31"/>
    <p:sldId id="361" r:id="rId32"/>
    <p:sldId id="363" r:id="rId33"/>
    <p:sldId id="365" r:id="rId34"/>
    <p:sldId id="366" r:id="rId35"/>
    <p:sldId id="375" r:id="rId36"/>
    <p:sldId id="380" r:id="rId37"/>
    <p:sldId id="381" r:id="rId38"/>
    <p:sldId id="386" r:id="rId39"/>
    <p:sldId id="387" r:id="rId40"/>
    <p:sldId id="382" r:id="rId41"/>
    <p:sldId id="370" r:id="rId42"/>
    <p:sldId id="371" r:id="rId43"/>
    <p:sldId id="372" r:id="rId44"/>
    <p:sldId id="373" r:id="rId45"/>
    <p:sldId id="37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6457"/>
            <a:ext cx="9144000" cy="1013506"/>
          </a:xfr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98058"/>
          </a:xfr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lin ang="2700000" scaled="1"/>
            <a:tileRect/>
          </a:gradFill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E371-74AB-4772-936B-495C3105986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A573-2BF6-4EB8-A318-1771B1400D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645920" cy="1645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490" y="205990"/>
            <a:ext cx="3017520" cy="127301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383850" y="1973942"/>
            <a:ext cx="10198550" cy="2757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07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E371-74AB-4772-936B-495C3105986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A573-2BF6-4EB8-A318-1771B140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1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E371-74AB-4772-936B-495C3105986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A573-2BF6-4EB8-A318-1771B140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0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	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E371-74AB-4772-936B-495C3105986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A573-2BF6-4EB8-A318-1771B1400D5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trads-06-b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033" y="185738"/>
            <a:ext cx="2438400" cy="10287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38200" y="1484243"/>
            <a:ext cx="1051560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54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E371-74AB-4772-936B-495C3105986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A573-2BF6-4EB8-A318-1771B140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E371-74AB-4772-936B-495C3105986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A573-2BF6-4EB8-A318-1771B140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3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E371-74AB-4772-936B-495C3105986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A573-2BF6-4EB8-A318-1771B140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0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E371-74AB-4772-936B-495C3105986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A573-2BF6-4EB8-A318-1771B140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1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E371-74AB-4772-936B-495C3105986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A573-2BF6-4EB8-A318-1771B140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E371-74AB-4772-936B-495C3105986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A573-2BF6-4EB8-A318-1771B140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2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1E371-74AB-4772-936B-495C3105986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A573-2BF6-4EB8-A318-1771B140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E371-74AB-4772-936B-495C31059863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EA573-2BF6-4EB8-A318-1771B140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4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2.1-2.6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00175" y="457199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Showing Decimal Places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871538" y="1600200"/>
            <a:ext cx="9339262" cy="4807744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dirty="0" err="1">
                <a:solidFill>
                  <a:srgbClr val="2F02F0"/>
                </a:solidFill>
              </a:rPr>
              <a:t>cout</a:t>
            </a: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/>
              <a:t>includes tools to specify output of type double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To specify </a:t>
            </a:r>
            <a:r>
              <a:rPr lang="en-US" dirty="0">
                <a:solidFill>
                  <a:srgbClr val="008000"/>
                </a:solidFill>
              </a:rPr>
              <a:t>fixed point notation</a:t>
            </a:r>
          </a:p>
          <a:p>
            <a:pPr lvl="1" algn="just">
              <a:lnSpc>
                <a:spcPct val="80000"/>
              </a:lnSpc>
            </a:pPr>
            <a:r>
              <a:rPr lang="en-US" dirty="0" err="1">
                <a:solidFill>
                  <a:srgbClr val="2F02F0"/>
                </a:solidFill>
              </a:rPr>
              <a:t>setf</a:t>
            </a:r>
            <a:r>
              <a:rPr lang="en-US" dirty="0">
                <a:solidFill>
                  <a:srgbClr val="2F02F0"/>
                </a:solidFill>
              </a:rPr>
              <a:t>(</a:t>
            </a:r>
            <a:r>
              <a:rPr lang="en-US" dirty="0" err="1">
                <a:solidFill>
                  <a:srgbClr val="2F02F0"/>
                </a:solidFill>
              </a:rPr>
              <a:t>ios</a:t>
            </a:r>
            <a:r>
              <a:rPr lang="en-US" dirty="0">
                <a:solidFill>
                  <a:srgbClr val="2F02F0"/>
                </a:solidFill>
              </a:rPr>
              <a:t>::fixed) 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To specify that decimal point will </a:t>
            </a:r>
            <a:r>
              <a:rPr lang="en-US" dirty="0">
                <a:solidFill>
                  <a:srgbClr val="008000"/>
                </a:solidFill>
              </a:rPr>
              <a:t>always</a:t>
            </a:r>
            <a:r>
              <a:rPr lang="en-US" dirty="0"/>
              <a:t> be shown </a:t>
            </a:r>
          </a:p>
          <a:p>
            <a:pPr lvl="1" algn="just">
              <a:lnSpc>
                <a:spcPct val="80000"/>
              </a:lnSpc>
            </a:pPr>
            <a:r>
              <a:rPr lang="en-US" dirty="0" err="1">
                <a:solidFill>
                  <a:srgbClr val="2F02F0"/>
                </a:solidFill>
              </a:rPr>
              <a:t>setf</a:t>
            </a:r>
            <a:r>
              <a:rPr lang="en-US" dirty="0">
                <a:solidFill>
                  <a:srgbClr val="2F02F0"/>
                </a:solidFill>
              </a:rPr>
              <a:t>(</a:t>
            </a:r>
            <a:r>
              <a:rPr lang="en-US" dirty="0" err="1">
                <a:solidFill>
                  <a:srgbClr val="2F02F0"/>
                </a:solidFill>
              </a:rPr>
              <a:t>ios</a:t>
            </a:r>
            <a:r>
              <a:rPr lang="en-US" dirty="0">
                <a:solidFill>
                  <a:srgbClr val="2F02F0"/>
                </a:solidFill>
              </a:rPr>
              <a:t>::</a:t>
            </a:r>
            <a:r>
              <a:rPr lang="en-US" dirty="0" err="1">
                <a:solidFill>
                  <a:srgbClr val="2F02F0"/>
                </a:solidFill>
              </a:rPr>
              <a:t>showpoint</a:t>
            </a:r>
            <a:r>
              <a:rPr lang="en-US" dirty="0">
                <a:solidFill>
                  <a:srgbClr val="2F02F0"/>
                </a:solidFill>
              </a:rPr>
              <a:t>)</a:t>
            </a:r>
          </a:p>
          <a:p>
            <a:pPr algn="just">
              <a:lnSpc>
                <a:spcPct val="80000"/>
              </a:lnSpc>
            </a:pPr>
            <a:r>
              <a:rPr lang="en-US" dirty="0"/>
              <a:t>To specify </a:t>
            </a:r>
            <a:r>
              <a:rPr lang="en-US" dirty="0">
                <a:solidFill>
                  <a:srgbClr val="008000"/>
                </a:solidFill>
              </a:rPr>
              <a:t>two</a:t>
            </a:r>
            <a:r>
              <a:rPr lang="en-US" dirty="0"/>
              <a:t> decimal places will always be shown </a:t>
            </a:r>
          </a:p>
          <a:p>
            <a:pPr lvl="1" algn="just">
              <a:lnSpc>
                <a:spcPct val="80000"/>
              </a:lnSpc>
            </a:pPr>
            <a:r>
              <a:rPr lang="en-US" dirty="0">
                <a:solidFill>
                  <a:srgbClr val="2F02F0"/>
                </a:solidFill>
              </a:rPr>
              <a:t>precision(2</a:t>
            </a:r>
            <a:r>
              <a:rPr lang="en-US" dirty="0" smtClean="0">
                <a:solidFill>
                  <a:srgbClr val="2F02F0"/>
                </a:solidFill>
              </a:rPr>
              <a:t>)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Example:</a:t>
            </a:r>
          </a:p>
          <a:p>
            <a:pPr marL="0" indent="0">
              <a:lnSpc>
                <a:spcPct val="80000"/>
              </a:lnSpc>
              <a:buNone/>
              <a:tabLst>
                <a:tab pos="1368425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2F02F0"/>
                </a:solidFill>
              </a:rPr>
              <a:t>cout.setf</a:t>
            </a:r>
            <a:r>
              <a:rPr lang="en-US" dirty="0" smtClean="0">
                <a:solidFill>
                  <a:srgbClr val="2F02F0"/>
                </a:solidFill>
              </a:rPr>
              <a:t>(</a:t>
            </a:r>
            <a:r>
              <a:rPr lang="en-US" dirty="0" err="1" smtClean="0">
                <a:solidFill>
                  <a:srgbClr val="2F02F0"/>
                </a:solidFill>
              </a:rPr>
              <a:t>ios</a:t>
            </a:r>
            <a:r>
              <a:rPr lang="en-US" dirty="0">
                <a:solidFill>
                  <a:srgbClr val="2F02F0"/>
                </a:solidFill>
              </a:rPr>
              <a:t>::fixed);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		</a:t>
            </a:r>
            <a:r>
              <a:rPr lang="en-US" dirty="0" err="1">
                <a:solidFill>
                  <a:srgbClr val="2F02F0"/>
                </a:solidFill>
              </a:rPr>
              <a:t>cout.setf</a:t>
            </a:r>
            <a:r>
              <a:rPr lang="en-US" dirty="0">
                <a:solidFill>
                  <a:srgbClr val="2F02F0"/>
                </a:solidFill>
              </a:rPr>
              <a:t>(</a:t>
            </a:r>
            <a:r>
              <a:rPr lang="en-US" dirty="0" err="1">
                <a:solidFill>
                  <a:srgbClr val="2F02F0"/>
                </a:solidFill>
              </a:rPr>
              <a:t>ios</a:t>
            </a:r>
            <a:r>
              <a:rPr lang="en-US" dirty="0">
                <a:solidFill>
                  <a:srgbClr val="2F02F0"/>
                </a:solidFill>
              </a:rPr>
              <a:t>::</a:t>
            </a:r>
            <a:r>
              <a:rPr lang="en-US" dirty="0" err="1">
                <a:solidFill>
                  <a:srgbClr val="2F02F0"/>
                </a:solidFill>
              </a:rPr>
              <a:t>showpoint</a:t>
            </a:r>
            <a:r>
              <a:rPr lang="en-US" dirty="0">
                <a:solidFill>
                  <a:srgbClr val="2F02F0"/>
                </a:solidFill>
              </a:rPr>
              <a:t>);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		</a:t>
            </a:r>
            <a:r>
              <a:rPr lang="en-US" dirty="0" err="1">
                <a:solidFill>
                  <a:srgbClr val="2F02F0"/>
                </a:solidFill>
              </a:rPr>
              <a:t>cout.precision</a:t>
            </a:r>
            <a:r>
              <a:rPr lang="en-US" dirty="0">
                <a:solidFill>
                  <a:srgbClr val="2F02F0"/>
                </a:solidFill>
              </a:rPr>
              <a:t>(2);</a:t>
            </a:r>
            <a:br>
              <a:rPr lang="en-US" dirty="0">
                <a:solidFill>
                  <a:srgbClr val="2F02F0"/>
                </a:solidFill>
              </a:rPr>
            </a:br>
            <a:r>
              <a:rPr lang="en-US" dirty="0">
                <a:solidFill>
                  <a:srgbClr val="2F02F0"/>
                </a:solidFill>
              </a:rPr>
              <a:t>		</a:t>
            </a:r>
            <a:r>
              <a:rPr lang="en-US" dirty="0" err="1">
                <a:solidFill>
                  <a:srgbClr val="2F02F0"/>
                </a:solidFill>
              </a:rPr>
              <a:t>cout</a:t>
            </a:r>
            <a:r>
              <a:rPr lang="en-US" dirty="0">
                <a:solidFill>
                  <a:srgbClr val="2F02F0"/>
                </a:solidFill>
              </a:rPr>
              <a:t> &lt;&lt; "The price is $" &lt;&lt; price &lt;&lt; </a:t>
            </a:r>
            <a:r>
              <a:rPr lang="en-US" dirty="0" err="1">
                <a:solidFill>
                  <a:srgbClr val="2F02F0"/>
                </a:solidFill>
              </a:rPr>
              <a:t>endl</a:t>
            </a:r>
            <a:r>
              <a:rPr lang="en-US" dirty="0">
                <a:solidFill>
                  <a:srgbClr val="2F02F0"/>
                </a:solidFill>
              </a:rPr>
              <a:t>;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10171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31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values that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never changes and/or should never change </a:t>
            </a:r>
            <a:r>
              <a:rPr lang="en-US" dirty="0" smtClean="0"/>
              <a:t>during the program</a:t>
            </a:r>
          </a:p>
          <a:p>
            <a:r>
              <a:rPr lang="en-US" dirty="0" smtClean="0"/>
              <a:t>e.g.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value of pi</a:t>
            </a:r>
          </a:p>
          <a:p>
            <a:r>
              <a:rPr lang="en-US" dirty="0" smtClean="0"/>
              <a:t>C++ constants allows defining these values as constant parameters</a:t>
            </a:r>
          </a:p>
          <a:p>
            <a:r>
              <a:rPr lang="en-US" dirty="0" smtClean="0"/>
              <a:t>This makes sure it cannot be changed by the user or the programmer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float pi=3.1416</a:t>
            </a:r>
            <a:r>
              <a:rPr lang="en-US" dirty="0" smtClean="0">
                <a:solidFill>
                  <a:srgbClr val="0070C0"/>
                </a:solidFill>
              </a:rPr>
              <a:t>; //define a constant float pi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float area=pi*r*r; </a:t>
            </a:r>
            <a:r>
              <a:rPr lang="en-US" dirty="0" smtClean="0">
                <a:solidFill>
                  <a:srgbClr val="0070C0"/>
                </a:solidFill>
              </a:rPr>
              <a:t>// calculate area of a circle with radius r and 				        //assign to variable area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pi=10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70C0"/>
                </a:solidFill>
              </a:rPr>
              <a:t>//compilation error, pi is a constant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0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Typical Math Functions</a:t>
            </a:r>
            <a:endParaRPr lang="en-US" dirty="0"/>
          </a:p>
        </p:txBody>
      </p:sp>
      <p:pic>
        <p:nvPicPr>
          <p:cNvPr id="4" name="Picture 4" descr="0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5"/>
          <a:stretch/>
        </p:blipFill>
        <p:spPr bwMode="auto">
          <a:xfrm>
            <a:off x="1937706" y="1617784"/>
            <a:ext cx="7363702" cy="49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8695592" y="2690446"/>
            <a:ext cx="1793631" cy="1392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78008" y="4083063"/>
            <a:ext cx="1811215" cy="207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89223" y="3380851"/>
            <a:ext cx="13979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Remember to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include these header files 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7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Integer Division and Modulo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Diving an integer by another integer creates an integer as the quotient</a:t>
            </a:r>
          </a:p>
          <a:p>
            <a:pPr marL="0" indent="0">
              <a:buNone/>
            </a:pPr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6"/>
                </a:solidFill>
              </a:rPr>
              <a:t>int</a:t>
            </a:r>
            <a:r>
              <a:rPr lang="en-US" dirty="0" smtClean="0">
                <a:solidFill>
                  <a:schemeClr val="accent6"/>
                </a:solidFill>
              </a:rPr>
              <a:t> x=10; </a:t>
            </a:r>
            <a:r>
              <a:rPr lang="en-US" dirty="0" err="1" smtClean="0">
                <a:solidFill>
                  <a:schemeClr val="accent6"/>
                </a:solidFill>
              </a:rPr>
              <a:t>int</a:t>
            </a:r>
            <a:r>
              <a:rPr lang="en-US" dirty="0" smtClean="0">
                <a:solidFill>
                  <a:schemeClr val="accent6"/>
                </a:solidFill>
              </a:rPr>
              <a:t> y=3;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6"/>
                </a:solidFill>
              </a:rPr>
              <a:t>c</a:t>
            </a:r>
            <a:r>
              <a:rPr lang="en-US" dirty="0" err="1" smtClean="0">
                <a:solidFill>
                  <a:schemeClr val="accent6"/>
                </a:solidFill>
              </a:rPr>
              <a:t>out</a:t>
            </a:r>
            <a:r>
              <a:rPr lang="en-US" dirty="0" smtClean="0">
                <a:solidFill>
                  <a:schemeClr val="accent6"/>
                </a:solidFill>
              </a:rPr>
              <a:t>&lt;&lt;x/y;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//Displays 3</a:t>
            </a:r>
          </a:p>
          <a:p>
            <a:r>
              <a:rPr lang="en-US" dirty="0" smtClean="0"/>
              <a:t>%: Modulo operator, gives remainder</a:t>
            </a:r>
          </a:p>
          <a:p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x</a:t>
            </a:r>
            <a:r>
              <a:rPr lang="en-US" dirty="0" smtClean="0">
                <a:solidFill>
                  <a:schemeClr val="accent6"/>
                </a:solidFill>
              </a:rPr>
              <a:t>=11%3;</a:t>
            </a:r>
            <a:r>
              <a:rPr lang="en-US" dirty="0" smtClean="0">
                <a:solidFill>
                  <a:srgbClr val="0070C0"/>
                </a:solidFill>
              </a:rPr>
              <a:t> //this makes x=2</a:t>
            </a:r>
          </a:p>
        </p:txBody>
      </p:sp>
    </p:spTree>
    <p:extLst>
      <p:ext uri="{BB962C8B-B14F-4D97-AF65-F5344CB8AC3E}">
        <p14:creationId xmlns:p14="http://schemas.microsoft.com/office/powerpoint/2010/main" val="1762541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8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	</a:t>
            </a:r>
            <a:r>
              <a:rPr lang="en-US" sz="4000" dirty="0" err="1" smtClean="0"/>
              <a:t>int</a:t>
            </a:r>
            <a:r>
              <a:rPr lang="en-US" sz="4000" dirty="0" smtClean="0"/>
              <a:t>-double </a:t>
            </a:r>
            <a:r>
              <a:rPr lang="en-US" sz="4000" dirty="0"/>
              <a:t>Compatibility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tabLst>
                <a:tab pos="1368425" algn="l"/>
              </a:tabLst>
            </a:pPr>
            <a:r>
              <a:rPr lang="en-US" dirty="0"/>
              <a:t>Variables of type </a:t>
            </a:r>
            <a:r>
              <a:rPr lang="en-US" dirty="0">
                <a:solidFill>
                  <a:srgbClr val="2F02F0"/>
                </a:solidFill>
              </a:rPr>
              <a:t>double</a:t>
            </a:r>
            <a:r>
              <a:rPr lang="en-US" dirty="0"/>
              <a:t> should not be assigned to variables of type 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	</a:t>
            </a:r>
            <a:r>
              <a:rPr lang="en-US" sz="2400" dirty="0" err="1">
                <a:solidFill>
                  <a:srgbClr val="2F02F0"/>
                </a:solidFill>
              </a:rPr>
              <a:t>int</a:t>
            </a:r>
            <a:r>
              <a:rPr lang="en-US" sz="2400" dirty="0">
                <a:solidFill>
                  <a:srgbClr val="2F02F0"/>
                </a:solidFill>
              </a:rPr>
              <a:t> </a:t>
            </a:r>
            <a:r>
              <a:rPr lang="en-US" sz="2400" dirty="0" err="1">
                <a:solidFill>
                  <a:srgbClr val="2F02F0"/>
                </a:solidFill>
              </a:rPr>
              <a:t>int_variable</a:t>
            </a:r>
            <a:r>
              <a:rPr lang="en-US" sz="2400" dirty="0">
                <a:solidFill>
                  <a:srgbClr val="2F02F0"/>
                </a:solidFill>
              </a:rPr>
              <a:t>;</a:t>
            </a:r>
            <a:br>
              <a:rPr lang="en-US" sz="2400" dirty="0">
                <a:solidFill>
                  <a:srgbClr val="2F02F0"/>
                </a:solidFill>
              </a:rPr>
            </a:br>
            <a:r>
              <a:rPr lang="en-US" sz="2400" dirty="0">
                <a:solidFill>
                  <a:srgbClr val="2F02F0"/>
                </a:solidFill>
              </a:rPr>
              <a:t> 	double </a:t>
            </a:r>
            <a:r>
              <a:rPr lang="en-US" sz="2400" dirty="0" err="1">
                <a:solidFill>
                  <a:srgbClr val="2F02F0"/>
                </a:solidFill>
              </a:rPr>
              <a:t>double_variable</a:t>
            </a:r>
            <a:r>
              <a:rPr lang="en-US" sz="2400" dirty="0">
                <a:solidFill>
                  <a:srgbClr val="2F02F0"/>
                </a:solidFill>
              </a:rPr>
              <a:t>;</a:t>
            </a:r>
            <a:br>
              <a:rPr lang="en-US" sz="2400" dirty="0">
                <a:solidFill>
                  <a:srgbClr val="2F02F0"/>
                </a:solidFill>
              </a:rPr>
            </a:br>
            <a:r>
              <a:rPr lang="en-US" sz="2400" dirty="0">
                <a:solidFill>
                  <a:srgbClr val="2F02F0"/>
                </a:solidFill>
              </a:rPr>
              <a:t> 	</a:t>
            </a:r>
            <a:r>
              <a:rPr lang="en-US" sz="2400" dirty="0" err="1">
                <a:solidFill>
                  <a:srgbClr val="2F02F0"/>
                </a:solidFill>
              </a:rPr>
              <a:t>double_variable</a:t>
            </a:r>
            <a:r>
              <a:rPr lang="en-US" sz="2400" dirty="0">
                <a:solidFill>
                  <a:srgbClr val="2F02F0"/>
                </a:solidFill>
              </a:rPr>
              <a:t> = 2.00;</a:t>
            </a:r>
            <a:br>
              <a:rPr lang="en-US" sz="2400" dirty="0">
                <a:solidFill>
                  <a:srgbClr val="2F02F0"/>
                </a:solidFill>
              </a:rPr>
            </a:br>
            <a:r>
              <a:rPr lang="en-US" sz="2400" dirty="0">
                <a:solidFill>
                  <a:srgbClr val="2F02F0"/>
                </a:solidFill>
              </a:rPr>
              <a:t> 	</a:t>
            </a:r>
            <a:r>
              <a:rPr lang="en-US" sz="2400" dirty="0" err="1">
                <a:solidFill>
                  <a:srgbClr val="2F02F0"/>
                </a:solidFill>
              </a:rPr>
              <a:t>int_variable</a:t>
            </a:r>
            <a:r>
              <a:rPr lang="en-US" sz="2400" dirty="0">
                <a:solidFill>
                  <a:srgbClr val="2F02F0"/>
                </a:solidFill>
              </a:rPr>
              <a:t> = </a:t>
            </a:r>
            <a:r>
              <a:rPr lang="en-US" sz="2400" dirty="0" err="1">
                <a:solidFill>
                  <a:srgbClr val="2F02F0"/>
                </a:solidFill>
              </a:rPr>
              <a:t>double_variable</a:t>
            </a:r>
            <a:r>
              <a:rPr lang="en-US" sz="2400" dirty="0">
                <a:solidFill>
                  <a:srgbClr val="2F02F0"/>
                </a:solidFill>
              </a:rPr>
              <a:t>;</a:t>
            </a:r>
          </a:p>
          <a:p>
            <a:pPr lvl="1" algn="just"/>
            <a:r>
              <a:rPr lang="en-US" dirty="0"/>
              <a:t>If allowed, </a:t>
            </a:r>
            <a:r>
              <a:rPr lang="en-US" dirty="0" err="1">
                <a:solidFill>
                  <a:srgbClr val="2F02F0"/>
                </a:solidFill>
              </a:rPr>
              <a:t>int_variable</a:t>
            </a: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/>
              <a:t>contains 2, not 2.00</a:t>
            </a:r>
          </a:p>
          <a:p>
            <a:pPr>
              <a:tabLst>
                <a:tab pos="1368425" algn="l"/>
              </a:tabLst>
            </a:pPr>
            <a:r>
              <a:rPr lang="en-US" dirty="0"/>
              <a:t>Integer values can normally be stored in variables of type </a:t>
            </a:r>
            <a:r>
              <a:rPr lang="en-US" dirty="0">
                <a:solidFill>
                  <a:srgbClr val="2F02F0"/>
                </a:solidFill>
              </a:rPr>
              <a:t>double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		</a:t>
            </a:r>
            <a:r>
              <a:rPr lang="en-US" sz="2400" dirty="0">
                <a:solidFill>
                  <a:srgbClr val="2F02F0"/>
                </a:solidFill>
              </a:rPr>
              <a:t>double </a:t>
            </a:r>
            <a:r>
              <a:rPr lang="en-US" sz="2400" dirty="0" err="1">
                <a:solidFill>
                  <a:srgbClr val="2F02F0"/>
                </a:solidFill>
              </a:rPr>
              <a:t>double_variable</a:t>
            </a:r>
            <a:r>
              <a:rPr lang="en-US" sz="2400" dirty="0">
                <a:solidFill>
                  <a:srgbClr val="2F02F0"/>
                </a:solidFill>
              </a:rPr>
              <a:t>;</a:t>
            </a:r>
            <a:br>
              <a:rPr lang="en-US" sz="2400" dirty="0">
                <a:solidFill>
                  <a:srgbClr val="2F02F0"/>
                </a:solidFill>
              </a:rPr>
            </a:br>
            <a:r>
              <a:rPr lang="en-US" sz="2400" dirty="0">
                <a:solidFill>
                  <a:srgbClr val="2F02F0"/>
                </a:solidFill>
              </a:rPr>
              <a:t> 		</a:t>
            </a:r>
            <a:r>
              <a:rPr lang="en-US" sz="2400" dirty="0" err="1">
                <a:solidFill>
                  <a:srgbClr val="2F02F0"/>
                </a:solidFill>
              </a:rPr>
              <a:t>double_variable</a:t>
            </a:r>
            <a:r>
              <a:rPr lang="en-US" sz="2400" dirty="0">
                <a:solidFill>
                  <a:srgbClr val="2F02F0"/>
                </a:solidFill>
              </a:rPr>
              <a:t> = 2;</a:t>
            </a:r>
          </a:p>
          <a:p>
            <a:pPr lvl="1" algn="just">
              <a:tabLst>
                <a:tab pos="1368425" algn="l"/>
              </a:tabLst>
            </a:pPr>
            <a:r>
              <a:rPr lang="en-US" dirty="0" err="1">
                <a:solidFill>
                  <a:srgbClr val="2F02F0"/>
                </a:solidFill>
              </a:rPr>
              <a:t>double_variable</a:t>
            </a: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/>
              <a:t>will contain 2.0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9C0B6-C1A8-4960-BC9D-8C2AED1DE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28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Typecasting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Sometimes it becomes necessary to change data types</a:t>
            </a:r>
          </a:p>
          <a:p>
            <a:r>
              <a:rPr lang="en-US" dirty="0" smtClean="0"/>
              <a:t>Implicit Casting</a:t>
            </a:r>
          </a:p>
          <a:p>
            <a:pPr lvl="1"/>
            <a:r>
              <a:rPr lang="en-US" dirty="0" smtClean="0"/>
              <a:t>Data type is automatically converted to an elevated data type</a:t>
            </a:r>
          </a:p>
          <a:p>
            <a:pPr lvl="2"/>
            <a:r>
              <a:rPr lang="en-US" dirty="0" smtClean="0"/>
              <a:t>Example</a:t>
            </a:r>
          </a:p>
          <a:p>
            <a:pPr marL="914400" lvl="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my_int</a:t>
            </a:r>
            <a:r>
              <a:rPr lang="en-US" dirty="0" smtClean="0"/>
              <a:t>=10;</a:t>
            </a:r>
          </a:p>
          <a:p>
            <a:pPr marL="914400" lvl="2" indent="0"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my_float</a:t>
            </a:r>
            <a:r>
              <a:rPr lang="en-US" dirty="0" smtClean="0"/>
              <a:t>=</a:t>
            </a:r>
            <a:r>
              <a:rPr lang="en-US" dirty="0" err="1" smtClean="0"/>
              <a:t>my_int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70C0"/>
                </a:solidFill>
              </a:rPr>
              <a:t>//implicit conversion</a:t>
            </a:r>
          </a:p>
          <a:p>
            <a:r>
              <a:rPr lang="en-US" dirty="0" smtClean="0"/>
              <a:t>Explicit Casting</a:t>
            </a:r>
          </a:p>
          <a:p>
            <a:pPr lvl="1"/>
            <a:r>
              <a:rPr lang="en-US" dirty="0" smtClean="0"/>
              <a:t>Explicitly change the data type</a:t>
            </a:r>
          </a:p>
          <a:p>
            <a:pPr lvl="2"/>
            <a:r>
              <a:rPr lang="en-US" dirty="0" smtClean="0"/>
              <a:t>Example</a:t>
            </a:r>
          </a:p>
          <a:p>
            <a:pPr marL="914400" lvl="2" indent="0"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my_float</a:t>
            </a:r>
            <a:r>
              <a:rPr lang="en-US" dirty="0" smtClean="0"/>
              <a:t>=10.5;</a:t>
            </a:r>
          </a:p>
          <a:p>
            <a:pPr marL="914400" lvl="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my_int</a:t>
            </a:r>
            <a:r>
              <a:rPr lang="en-US" dirty="0" smtClean="0"/>
              <a:t>=(</a:t>
            </a:r>
            <a:r>
              <a:rPr lang="en-US" dirty="0" err="1" smtClean="0"/>
              <a:t>int</a:t>
            </a:r>
            <a:r>
              <a:rPr lang="en-US" dirty="0" smtClean="0"/>
              <a:t>) f; </a:t>
            </a:r>
            <a:r>
              <a:rPr lang="en-US" dirty="0" smtClean="0">
                <a:solidFill>
                  <a:srgbClr val="0070C0"/>
                </a:solidFill>
              </a:rPr>
              <a:t>//explicitly change to integer</a:t>
            </a:r>
          </a:p>
          <a:p>
            <a:pPr lvl="1"/>
            <a:r>
              <a:rPr lang="en-US" dirty="0" err="1" smtClean="0"/>
              <a:t>static_cast</a:t>
            </a:r>
            <a:r>
              <a:rPr lang="en-US" dirty="0" smtClean="0"/>
              <a:t>&lt;type&gt; expression can also be used for explicit casting</a:t>
            </a:r>
          </a:p>
          <a:p>
            <a:pPr marL="914400" lvl="2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my_int</a:t>
            </a:r>
            <a:r>
              <a:rPr lang="en-US" dirty="0" smtClean="0"/>
              <a:t>=7;</a:t>
            </a:r>
          </a:p>
          <a:p>
            <a:pPr marL="914400" lvl="2" indent="0">
              <a:buNone/>
            </a:pPr>
            <a:r>
              <a:rPr lang="en-US" dirty="0"/>
              <a:t>d</a:t>
            </a:r>
            <a:r>
              <a:rPr lang="en-US" dirty="0" smtClean="0"/>
              <a:t>ouble </a:t>
            </a:r>
            <a:r>
              <a:rPr lang="en-US" dirty="0" err="1" smtClean="0"/>
              <a:t>my_double</a:t>
            </a:r>
            <a:r>
              <a:rPr lang="en-US" dirty="0" smtClean="0"/>
              <a:t>=</a:t>
            </a:r>
            <a:r>
              <a:rPr lang="en-US" dirty="0" err="1" smtClean="0"/>
              <a:t>static_cast</a:t>
            </a:r>
            <a:r>
              <a:rPr lang="en-US" dirty="0" smtClean="0"/>
              <a:t>&lt;double&gt;(</a:t>
            </a:r>
            <a:r>
              <a:rPr lang="en-US" dirty="0" err="1" smtClean="0"/>
              <a:t>my_int</a:t>
            </a:r>
            <a:r>
              <a:rPr lang="en-US" dirty="0" smtClean="0"/>
              <a:t>); </a:t>
            </a:r>
            <a:r>
              <a:rPr lang="en-US" dirty="0" smtClean="0">
                <a:solidFill>
                  <a:srgbClr val="0070C0"/>
                </a:solidFill>
              </a:rPr>
              <a:t>//explicit casting</a:t>
            </a:r>
          </a:p>
          <a:p>
            <a:pPr marL="914400" lvl="2" indent="0">
              <a:buNone/>
            </a:pPr>
            <a:r>
              <a:rPr lang="en-US" dirty="0" smtClean="0"/>
              <a:t>double my_double2=</a:t>
            </a:r>
            <a:r>
              <a:rPr lang="en-US" dirty="0" err="1" smtClean="0"/>
              <a:t>static_cast</a:t>
            </a:r>
            <a:r>
              <a:rPr lang="en-US" dirty="0" smtClean="0"/>
              <a:t>&lt;double</a:t>
            </a:r>
            <a:r>
              <a:rPr lang="en-US" dirty="0"/>
              <a:t>&gt;(</a:t>
            </a:r>
            <a:r>
              <a:rPr lang="en-US" dirty="0" smtClean="0"/>
              <a:t>my_int+5); </a:t>
            </a:r>
            <a:r>
              <a:rPr lang="en-US" dirty="0">
                <a:solidFill>
                  <a:srgbClr val="0070C0"/>
                </a:solidFill>
              </a:rPr>
              <a:t>//explicit </a:t>
            </a:r>
            <a:r>
              <a:rPr lang="en-US" dirty="0" smtClean="0">
                <a:solidFill>
                  <a:srgbClr val="0070C0"/>
                </a:solidFill>
              </a:rPr>
              <a:t>casting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6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C++ variable is an entity that is used to store data </a:t>
            </a:r>
          </a:p>
          <a:p>
            <a:r>
              <a:rPr lang="en-US" dirty="0" smtClean="0"/>
              <a:t>Depending on the data you want to use, there are different data types of variables</a:t>
            </a:r>
          </a:p>
          <a:p>
            <a:r>
              <a:rPr lang="en-US" dirty="0" smtClean="0"/>
              <a:t>Integers: Integer-type variables are used to store integer values</a:t>
            </a:r>
          </a:p>
          <a:p>
            <a:pPr lvl="1"/>
            <a:r>
              <a:rPr lang="en-US" dirty="0" smtClean="0"/>
              <a:t>Typical uses in counting, serial numbers, etc.</a:t>
            </a:r>
          </a:p>
          <a:p>
            <a:r>
              <a:rPr lang="en-US" dirty="0" smtClean="0"/>
              <a:t>Float, Double: Float–type variables are used to store decimal values</a:t>
            </a:r>
          </a:p>
          <a:p>
            <a:pPr lvl="1"/>
            <a:r>
              <a:rPr lang="en-US" dirty="0" smtClean="0"/>
              <a:t>Typical used in arithmetic involving decimal points, etc.</a:t>
            </a:r>
          </a:p>
          <a:p>
            <a:pPr lvl="1"/>
            <a:r>
              <a:rPr lang="en-US" dirty="0" smtClean="0"/>
              <a:t>Double has more precision but needs more memory to store</a:t>
            </a:r>
          </a:p>
          <a:p>
            <a:r>
              <a:rPr lang="en-US" dirty="0" smtClean="0"/>
              <a:t>Character: Character-type variables are used to store character values</a:t>
            </a:r>
          </a:p>
          <a:p>
            <a:pPr lvl="1"/>
            <a:r>
              <a:rPr lang="en-US" dirty="0" smtClean="0"/>
              <a:t>Typical uses in names, etc. that cannot be expressed by using just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8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6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	Binary-to-Decimal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ea typeface="MS PGothic" charset="0"/>
              </a:rPr>
              <a:t>The powers of 2 (binary) give us the decimal weights</a:t>
            </a:r>
            <a:endParaRPr lang="en-US" sz="2000" dirty="0">
              <a:ea typeface="MS PGothic" charset="0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3136901" y="6084591"/>
            <a:ext cx="5956300" cy="5238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rgbClr val="00E4A7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dk1"/>
              </a:solidFill>
            </a:endParaRPr>
          </a:p>
        </p:txBody>
      </p:sp>
      <p:pic>
        <p:nvPicPr>
          <p:cNvPr id="10" name="Picture 4" descr="byte217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1" y="2127250"/>
            <a:ext cx="4478337" cy="392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3297237" y="6084591"/>
            <a:ext cx="56370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buClr>
                <a:srgbClr val="05310F"/>
              </a:buClr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dirty="0">
                <a:latin typeface="+mn-lt"/>
              </a:rPr>
              <a:t>This means that 11011001 is 217 in decimal</a:t>
            </a:r>
          </a:p>
        </p:txBody>
      </p:sp>
    </p:spTree>
    <p:extLst>
      <p:ext uri="{BB962C8B-B14F-4D97-AF65-F5344CB8AC3E}">
        <p14:creationId xmlns:p14="http://schemas.microsoft.com/office/powerpoint/2010/main" val="38334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Decimal-To-Binary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Keep on diving the decimal number by 2 until we get 1 as quotient and collect the remainders, remember you can have only 1 or 0 as remainder</a:t>
            </a:r>
          </a:p>
          <a:p>
            <a:r>
              <a:rPr lang="en-US" dirty="0" smtClean="0"/>
              <a:t>For example, if we want to find the binary equivalent of 217</a:t>
            </a:r>
          </a:p>
          <a:p>
            <a:r>
              <a:rPr lang="en-US" dirty="0" smtClean="0"/>
              <a:t>Now, we read the binary numbers in opposite order of collection</a:t>
            </a:r>
          </a:p>
          <a:p>
            <a:r>
              <a:rPr lang="en-US" dirty="0" smtClean="0"/>
              <a:t>Hence </a:t>
            </a:r>
            <a:r>
              <a:rPr lang="en-US" dirty="0" smtClean="0">
                <a:solidFill>
                  <a:srgbClr val="0070C0"/>
                </a:solidFill>
              </a:rPr>
              <a:t>10011001 </a:t>
            </a:r>
            <a:r>
              <a:rPr lang="en-US" dirty="0" smtClean="0"/>
              <a:t>is the binary equivalent of 217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913563" y="1825625"/>
          <a:ext cx="4440237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r>
                        <a:rPr lang="en-US" baseline="0" dirty="0" smtClean="0"/>
                        <a:t> 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Quotient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217/2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108/2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54/2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431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	Hexadecimal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ea typeface="MS PGothic" charset="0"/>
              </a:rPr>
              <a:t>Hexadecimal is base 16</a:t>
            </a:r>
          </a:p>
          <a:p>
            <a:pPr lvl="1" algn="just">
              <a:spcAft>
                <a:spcPts val="600"/>
              </a:spcAft>
            </a:pPr>
            <a:r>
              <a:rPr lang="en-US" dirty="0">
                <a:ea typeface="MS PGothic" charset="0"/>
              </a:rPr>
              <a:t>Uses 16 digits</a:t>
            </a:r>
          </a:p>
          <a:p>
            <a:pPr lvl="1" algn="just">
              <a:spcAft>
                <a:spcPts val="600"/>
              </a:spcAft>
              <a:buNone/>
            </a:pPr>
            <a:endParaRPr lang="en-US" sz="4000" dirty="0">
              <a:ea typeface="MS PGothic" charset="0"/>
            </a:endParaRPr>
          </a:p>
          <a:p>
            <a:pPr algn="just">
              <a:spcAft>
                <a:spcPts val="600"/>
              </a:spcAft>
            </a:pPr>
            <a:r>
              <a:rPr lang="en-US" dirty="0">
                <a:ea typeface="MS PGothic" charset="0"/>
              </a:rPr>
              <a:t>Why use Hex?</a:t>
            </a:r>
          </a:p>
          <a:p>
            <a:pPr lvl="1" algn="just">
              <a:spcAft>
                <a:spcPts val="600"/>
              </a:spcAft>
            </a:pPr>
            <a:r>
              <a:rPr lang="en-US" dirty="0">
                <a:ea typeface="MS PGothic" charset="0"/>
              </a:rPr>
              <a:t>Binary numbers are too long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ea typeface="MS PGothic" charset="0"/>
              </a:rPr>
              <a:t>Example</a:t>
            </a:r>
          </a:p>
          <a:p>
            <a:pPr lvl="1" algn="just">
              <a:spcAft>
                <a:spcPts val="600"/>
              </a:spcAft>
            </a:pPr>
            <a:r>
              <a:rPr lang="en-US" dirty="0">
                <a:ea typeface="MS PGothic" charset="0"/>
              </a:rPr>
              <a:t>What’s 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0x2BAD</a:t>
            </a:r>
            <a:r>
              <a:rPr lang="en-US" b="1" dirty="0">
                <a:ea typeface="ＭＳ Ｐゴシック" charset="0"/>
                <a:cs typeface="Courier New" charset="0"/>
              </a:rPr>
              <a:t> </a:t>
            </a:r>
            <a:r>
              <a:rPr lang="en-US" dirty="0">
                <a:ea typeface="MS PGothic" charset="0"/>
              </a:rPr>
              <a:t>in binary?</a:t>
            </a:r>
          </a:p>
          <a:p>
            <a:pPr lvl="1" algn="just">
              <a:spcAft>
                <a:spcPts val="600"/>
              </a:spcAft>
            </a:pPr>
            <a:r>
              <a:rPr lang="en-US" dirty="0">
                <a:ea typeface="MS PGothic" charset="0"/>
              </a:rPr>
              <a:t>What’s 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0x2BAD</a:t>
            </a:r>
            <a:r>
              <a:rPr lang="en-US" b="1" dirty="0">
                <a:ea typeface="ＭＳ Ｐゴシック" charset="0"/>
                <a:cs typeface="Courier New" charset="0"/>
              </a:rPr>
              <a:t> </a:t>
            </a:r>
            <a:r>
              <a:rPr lang="en-US" dirty="0">
                <a:ea typeface="MS PGothic" charset="0"/>
              </a:rPr>
              <a:t>in decimal?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811464" y="2709863"/>
            <a:ext cx="381793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858838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tabLst>
                <a:tab pos="457200" algn="l"/>
                <a:tab pos="858838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tabLst>
                <a:tab pos="457200" algn="l"/>
                <a:tab pos="858838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tabLst>
                <a:tab pos="457200" algn="l"/>
                <a:tab pos="858838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tabLst>
                <a:tab pos="457200" algn="l"/>
                <a:tab pos="858838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buClr>
                <a:srgbClr val="05310F"/>
              </a:buClr>
              <a:buFont typeface="Wingdings" charset="0"/>
              <a:tabLst>
                <a:tab pos="457200" algn="l"/>
                <a:tab pos="858838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buClr>
                <a:srgbClr val="05310F"/>
              </a:buClr>
              <a:buFont typeface="Wingdings" charset="0"/>
              <a:tabLst>
                <a:tab pos="457200" algn="l"/>
                <a:tab pos="858838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buClr>
                <a:srgbClr val="05310F"/>
              </a:buClr>
              <a:buFont typeface="Wingdings" charset="0"/>
              <a:tabLst>
                <a:tab pos="457200" algn="l"/>
                <a:tab pos="858838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buClr>
                <a:srgbClr val="05310F"/>
              </a:buClr>
              <a:buFont typeface="Wingdings" charset="0"/>
              <a:tabLst>
                <a:tab pos="457200" algn="l"/>
                <a:tab pos="858838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0	1	2	3	4	5	6	7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8000"/>
                </a:solidFill>
                <a:latin typeface="Courier New" charset="0"/>
                <a:cs typeface="Courier New" charset="0"/>
              </a:rPr>
              <a:t>8	9	A	B	C	D	E	F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7958138" y="501660"/>
          <a:ext cx="2949574" cy="5973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2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decimal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008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binary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008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hexadecimal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008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0000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0001</a:t>
                      </a:r>
                      <a:endParaRPr lang="en-US" sz="1400" dirty="0"/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91412" marR="914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0010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0011</a:t>
                      </a:r>
                      <a:endParaRPr lang="en-US" sz="1400" dirty="0"/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91412" marR="914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0100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0101</a:t>
                      </a:r>
                      <a:endParaRPr lang="en-US" sz="1400" dirty="0"/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91412" marR="9141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0110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0111</a:t>
                      </a:r>
                      <a:endParaRPr lang="en-US" sz="1400" dirty="0"/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91412" marR="9141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1001</a:t>
                      </a:r>
                      <a:endParaRPr lang="en-US" sz="1400" dirty="0"/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91412" marR="9141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1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1010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1011</a:t>
                      </a:r>
                      <a:endParaRPr lang="en-US" sz="1400" dirty="0"/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91412" marR="91412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1100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1101</a:t>
                      </a:r>
                      <a:endParaRPr lang="en-US" sz="1400" dirty="0"/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 marL="91412" marR="91412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1110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 marL="91412" marR="91412">
                    <a:solidFill>
                      <a:srgbClr val="D4F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1111</a:t>
                      </a:r>
                      <a:endParaRPr lang="en-US" sz="1400" dirty="0"/>
                    </a:p>
                  </a:txBody>
                  <a:tcPr marL="91412" marR="91412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91412" marR="91412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19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Hexadecimal-To-Binary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just use the table in the previous side that provides the binary equivalent of the 16 Hexadecimal characters</a:t>
                </a:r>
              </a:p>
              <a:p>
                <a:r>
                  <a:rPr lang="en-US" dirty="0" smtClean="0"/>
                  <a:t>Then, we collect the obtained binary number in order</a:t>
                </a:r>
              </a:p>
              <a:p>
                <a:r>
                  <a:rPr lang="en-US" dirty="0" smtClean="0"/>
                  <a:t>For example, the binary equivalent of A9B6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→1010, 9→1001,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→1011, 6→0110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Then the equivalent binary number is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70C0"/>
                    </a:solidFill>
                  </a:rPr>
                  <a:t>1010 1001 1011 0110</a:t>
                </a:r>
              </a:p>
              <a:p>
                <a:r>
                  <a:rPr lang="en-US" dirty="0" smtClean="0"/>
                  <a:t>Remember, you have to use all four binary numbers for each of the hexadecimal numbers</a:t>
                </a:r>
              </a:p>
              <a:p>
                <a:r>
                  <a:rPr lang="en-US" dirty="0" smtClean="0"/>
                  <a:t>Leading 0’s of the leftmost hexadecimal number can be neglected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87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Binary-To-Hexadecimal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convert binary numbers to hexadecimal numbers, first we need to group hexadecimal numbers in sets of 4 numbers each– add leading zeros if groups of exactly 4 numbers cannot be formed</a:t>
                </a:r>
              </a:p>
              <a:p>
                <a:r>
                  <a:rPr lang="en-US" dirty="0" smtClean="0"/>
                  <a:t>Then, we use the table to convert binary to hexadecimal – 4 binary numbers at a time</a:t>
                </a:r>
              </a:p>
              <a:p>
                <a:r>
                  <a:rPr lang="en-US" dirty="0" smtClean="0"/>
                  <a:t>For example,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100 1101 0110 1011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1011→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0110→6, 1101→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0100→4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Hence, hexadecimal equivalent is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4D6B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166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Slide #1 for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76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	char-</a:t>
            </a:r>
            <a:r>
              <a:rPr lang="en-US" sz="4000" dirty="0" err="1" smtClean="0"/>
              <a:t>int</a:t>
            </a:r>
            <a:r>
              <a:rPr lang="en-US" sz="4000" dirty="0" smtClean="0"/>
              <a:t> </a:t>
            </a:r>
            <a:r>
              <a:rPr lang="en-US" sz="4000" dirty="0"/>
              <a:t>Compatibility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is possible to store </a:t>
            </a:r>
            <a:r>
              <a:rPr lang="en-US" dirty="0">
                <a:solidFill>
                  <a:srgbClr val="2F02F0"/>
                </a:solidFill>
              </a:rPr>
              <a:t>char</a:t>
            </a:r>
            <a:r>
              <a:rPr lang="en-US" dirty="0"/>
              <a:t> values in integer variables</a:t>
            </a:r>
            <a:br>
              <a:rPr lang="en-US" dirty="0"/>
            </a:br>
            <a:r>
              <a:rPr lang="en-US" dirty="0"/>
              <a:t> 			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>
                <a:solidFill>
                  <a:srgbClr val="2F02F0"/>
                </a:solidFill>
              </a:rPr>
              <a:t> value = 'A’;</a:t>
            </a:r>
          </a:p>
          <a:p>
            <a:pPr lvl="1" algn="just"/>
            <a:r>
              <a:rPr lang="en-US" dirty="0">
                <a:solidFill>
                  <a:srgbClr val="2F02F0"/>
                </a:solidFill>
              </a:rPr>
              <a:t>value</a:t>
            </a:r>
            <a:r>
              <a:rPr lang="en-US" dirty="0"/>
              <a:t> will contain an integer representing </a:t>
            </a:r>
            <a:r>
              <a:rPr lang="en-US" dirty="0">
                <a:solidFill>
                  <a:srgbClr val="2F02F0"/>
                </a:solidFill>
              </a:rPr>
              <a:t>'A'</a:t>
            </a:r>
          </a:p>
          <a:p>
            <a:pPr algn="just"/>
            <a:r>
              <a:rPr lang="en-US" dirty="0"/>
              <a:t>It is possible to store 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>
                <a:solidFill>
                  <a:srgbClr val="2F02F0"/>
                </a:solidFill>
              </a:rPr>
              <a:t> </a:t>
            </a:r>
            <a:r>
              <a:rPr lang="en-US" dirty="0"/>
              <a:t>values in </a:t>
            </a:r>
            <a:r>
              <a:rPr lang="en-US" dirty="0">
                <a:solidFill>
                  <a:srgbClr val="2F02F0"/>
                </a:solidFill>
              </a:rPr>
              <a:t>char</a:t>
            </a:r>
            <a:r>
              <a:rPr lang="en-US" dirty="0"/>
              <a:t> variables</a:t>
            </a:r>
            <a:br>
              <a:rPr lang="en-US" dirty="0"/>
            </a:br>
            <a:r>
              <a:rPr lang="en-US" dirty="0"/>
              <a:t> 			</a:t>
            </a:r>
            <a:r>
              <a:rPr lang="en-US" dirty="0">
                <a:solidFill>
                  <a:srgbClr val="2F02F0"/>
                </a:solidFill>
              </a:rPr>
              <a:t>char letter = 65;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9C0B6-C1A8-4960-BC9D-8C2AED1DE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Declaration and Definition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x; </a:t>
            </a:r>
            <a:r>
              <a:rPr lang="en-US" dirty="0" smtClean="0">
                <a:solidFill>
                  <a:srgbClr val="0070C0"/>
                </a:solidFill>
              </a:rPr>
              <a:t>//declaring a variable x of type integer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float y; </a:t>
            </a:r>
            <a:r>
              <a:rPr lang="en-US" dirty="0" smtClean="0">
                <a:solidFill>
                  <a:srgbClr val="0070C0"/>
                </a:solidFill>
              </a:rPr>
              <a:t>//declaring a variable y of type floating number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char c; </a:t>
            </a:r>
            <a:r>
              <a:rPr lang="en-US" dirty="0" smtClean="0">
                <a:solidFill>
                  <a:srgbClr val="0070C0"/>
                </a:solidFill>
              </a:rPr>
              <a:t>//declaring a variable c of type character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, float, char are C++ keywords and are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variable types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x, y and c here 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variable names</a:t>
            </a:r>
          </a:p>
          <a:p>
            <a:r>
              <a:rPr lang="en-US" dirty="0" smtClean="0"/>
              <a:t>A variable can store any appropriate value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x=5; </a:t>
            </a:r>
            <a:r>
              <a:rPr lang="en-US" dirty="0" smtClean="0">
                <a:solidFill>
                  <a:srgbClr val="0070C0"/>
                </a:solidFill>
              </a:rPr>
              <a:t>//storing integer value 5 in variable 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y=3.1416; </a:t>
            </a:r>
            <a:r>
              <a:rPr lang="en-US" dirty="0" smtClean="0">
                <a:solidFill>
                  <a:srgbClr val="0070C0"/>
                </a:solidFill>
              </a:rPr>
              <a:t>//storing decimal value 3.1416 in variable 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c=‘a’; </a:t>
            </a:r>
            <a:r>
              <a:rPr lang="en-US" dirty="0" smtClean="0">
                <a:solidFill>
                  <a:srgbClr val="0070C0"/>
                </a:solidFill>
              </a:rPr>
              <a:t>// storing character ‘a’ in variable c</a:t>
            </a:r>
          </a:p>
        </p:txBody>
      </p:sp>
    </p:spTree>
    <p:extLst>
      <p:ext uri="{BB962C8B-B14F-4D97-AF65-F5344CB8AC3E}">
        <p14:creationId xmlns:p14="http://schemas.microsoft.com/office/powerpoint/2010/main" val="2588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	Type </a:t>
            </a:r>
            <a:r>
              <a:rPr lang="en-US" sz="4000" dirty="0"/>
              <a:t>string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solidFill>
                  <a:srgbClr val="2F02F0"/>
                </a:solidFill>
              </a:rPr>
              <a:t>string</a:t>
            </a:r>
            <a:r>
              <a:rPr lang="en-US" dirty="0"/>
              <a:t> is </a:t>
            </a:r>
            <a:r>
              <a:rPr lang="en-US" dirty="0" smtClean="0"/>
              <a:t>a sequence of characters</a:t>
            </a:r>
            <a:endParaRPr lang="en-US" dirty="0"/>
          </a:p>
          <a:p>
            <a:pPr lvl="1" algn="just"/>
            <a:r>
              <a:rPr lang="en-US" dirty="0" smtClean="0"/>
              <a:t>Use </a:t>
            </a:r>
            <a:r>
              <a:rPr lang="en-US" dirty="0">
                <a:solidFill>
                  <a:srgbClr val="008000"/>
                </a:solidFill>
              </a:rPr>
              <a:t>double quotes </a:t>
            </a:r>
            <a:r>
              <a:rPr lang="en-US" dirty="0"/>
              <a:t>around the text to store into the string variable</a:t>
            </a:r>
          </a:p>
          <a:p>
            <a:pPr lvl="1" algn="just">
              <a:tabLst>
                <a:tab pos="1368425" algn="l"/>
              </a:tabLst>
            </a:pPr>
            <a:r>
              <a:rPr lang="en-US" dirty="0"/>
              <a:t>Requires the following be added to the top of your program (to use the </a:t>
            </a:r>
            <a:r>
              <a:rPr lang="en-US" dirty="0">
                <a:solidFill>
                  <a:srgbClr val="2F02F0"/>
                </a:solidFill>
              </a:rPr>
              <a:t>string</a:t>
            </a:r>
            <a:r>
              <a:rPr lang="en-US" dirty="0"/>
              <a:t> library)</a:t>
            </a:r>
          </a:p>
          <a:p>
            <a:pPr marL="457200" lvl="1" indent="0" algn="just">
              <a:buNone/>
              <a:tabLst>
                <a:tab pos="1368425" algn="l"/>
              </a:tabLst>
            </a:pPr>
            <a:r>
              <a:rPr lang="en-US" dirty="0">
                <a:solidFill>
                  <a:srgbClr val="2F02F0"/>
                </a:solidFill>
              </a:rPr>
              <a:t>	#include &lt;string&gt;</a:t>
            </a:r>
          </a:p>
          <a:p>
            <a:pPr>
              <a:tabLst>
                <a:tab pos="1368425" algn="l"/>
              </a:tabLst>
            </a:pPr>
            <a:r>
              <a:rPr lang="en-US" dirty="0"/>
              <a:t>To declare a variable of type </a:t>
            </a:r>
            <a:r>
              <a:rPr lang="en-US" dirty="0">
                <a:solidFill>
                  <a:srgbClr val="2F02F0"/>
                </a:solidFill>
              </a:rPr>
              <a:t>string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	</a:t>
            </a:r>
            <a:r>
              <a:rPr lang="en-US" sz="2400" dirty="0">
                <a:solidFill>
                  <a:srgbClr val="2F02F0"/>
                </a:solidFill>
              </a:rPr>
              <a:t>string name = ”Walter </a:t>
            </a:r>
            <a:r>
              <a:rPr lang="en-US" sz="2400" dirty="0" err="1">
                <a:solidFill>
                  <a:srgbClr val="2F02F0"/>
                </a:solidFill>
              </a:rPr>
              <a:t>Savitch</a:t>
            </a:r>
            <a:r>
              <a:rPr lang="en-US" sz="2400" dirty="0">
                <a:solidFill>
                  <a:srgbClr val="2F02F0"/>
                </a:solidFill>
              </a:rPr>
              <a:t>";</a:t>
            </a:r>
            <a:endParaRPr lang="en-US" dirty="0">
              <a:solidFill>
                <a:srgbClr val="2F02F0"/>
              </a:solidFill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9C0B6-C1A8-4960-BC9D-8C2AED1DE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0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Reading strings with </a:t>
            </a:r>
            <a:r>
              <a:rPr lang="en-US" dirty="0" err="1" smtClean="0"/>
              <a:t>cin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cin</a:t>
            </a:r>
            <a:r>
              <a:rPr lang="en-US" dirty="0" smtClean="0"/>
              <a:t> does not read </a:t>
            </a:r>
            <a:r>
              <a:rPr lang="en-US" dirty="0" smtClean="0">
                <a:solidFill>
                  <a:srgbClr val="00B050"/>
                </a:solidFill>
              </a:rPr>
              <a:t>whitespaces</a:t>
            </a:r>
          </a:p>
          <a:p>
            <a:pPr lvl="1"/>
            <a:r>
              <a:rPr lang="en-US" dirty="0" smtClean="0"/>
              <a:t>Creates issues when you are attempting to enter a sequence of character separated by whitespaces </a:t>
            </a:r>
          </a:p>
          <a:p>
            <a:pPr marL="457200" lvl="1" indent="0">
              <a:buNone/>
            </a:pPr>
            <a:r>
              <a:rPr lang="en-US" dirty="0" smtClean="0"/>
              <a:t>string name;</a:t>
            </a:r>
          </a:p>
          <a:p>
            <a:pPr marL="457200" lvl="1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&lt;&lt;“Enter your full name:”;</a:t>
            </a:r>
          </a:p>
          <a:p>
            <a:pPr marL="457200" lvl="1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&gt;&gt;name;</a:t>
            </a:r>
          </a:p>
          <a:p>
            <a:pPr marL="457200" lvl="1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&lt;&lt;“You entered:”&lt;&lt;name;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We use </a:t>
            </a:r>
            <a:r>
              <a:rPr lang="en-US" dirty="0" err="1" smtClean="0">
                <a:solidFill>
                  <a:srgbClr val="00B050"/>
                </a:solidFill>
              </a:rPr>
              <a:t>getline</a:t>
            </a:r>
            <a:r>
              <a:rPr lang="en-US" dirty="0" smtClean="0"/>
              <a:t> to deal with such issues</a:t>
            </a:r>
          </a:p>
          <a:p>
            <a:pPr marL="457200" lvl="1" indent="0">
              <a:buNone/>
            </a:pPr>
            <a:r>
              <a:rPr lang="en-US" dirty="0" err="1" smtClean="0"/>
              <a:t>cout</a:t>
            </a:r>
            <a:r>
              <a:rPr lang="en-US" dirty="0"/>
              <a:t>&lt;&lt;“Enter your full name:”;</a:t>
            </a:r>
          </a:p>
          <a:p>
            <a:pPr marL="457200" lvl="1" indent="0">
              <a:buNone/>
            </a:pPr>
            <a:r>
              <a:rPr lang="en-US" dirty="0" err="1" smtClean="0"/>
              <a:t>getline</a:t>
            </a:r>
            <a:r>
              <a:rPr lang="en-US" dirty="0" smtClean="0"/>
              <a:t>(</a:t>
            </a:r>
            <a:r>
              <a:rPr lang="en-US" dirty="0" err="1" smtClean="0"/>
              <a:t>cin,name</a:t>
            </a:r>
            <a:r>
              <a:rPr lang="en-US" dirty="0" smtClean="0"/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cout</a:t>
            </a:r>
            <a:r>
              <a:rPr lang="en-US" dirty="0"/>
              <a:t>&lt;&lt;“You entered:”&lt;&lt;name;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077964"/>
            <a:ext cx="3270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Output:</a:t>
            </a:r>
          </a:p>
          <a:p>
            <a:r>
              <a:rPr lang="en-US" dirty="0" smtClean="0"/>
              <a:t>Enter your full name: </a:t>
            </a:r>
            <a:r>
              <a:rPr lang="en-US" dirty="0" smtClean="0">
                <a:solidFill>
                  <a:srgbClr val="0070C0"/>
                </a:solidFill>
              </a:rPr>
              <a:t>John Smith</a:t>
            </a:r>
          </a:p>
          <a:p>
            <a:r>
              <a:rPr lang="en-US" dirty="0" smtClean="0"/>
              <a:t>You entered: John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4950230"/>
            <a:ext cx="3270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Output:</a:t>
            </a:r>
          </a:p>
          <a:p>
            <a:r>
              <a:rPr lang="en-US" dirty="0" smtClean="0"/>
              <a:t>Enter your full name: </a:t>
            </a:r>
            <a:r>
              <a:rPr lang="en-US" dirty="0" smtClean="0">
                <a:solidFill>
                  <a:srgbClr val="0070C0"/>
                </a:solidFill>
              </a:rPr>
              <a:t>John Smith</a:t>
            </a:r>
          </a:p>
          <a:p>
            <a:r>
              <a:rPr lang="en-US" dirty="0" smtClean="0"/>
              <a:t>You entered: John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65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2.15-2.16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1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	Numeric Datatypes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sz="2000" dirty="0"/>
              <a:t>Various number types have different memory requirements</a:t>
            </a:r>
          </a:p>
          <a:p>
            <a:pPr lvl="1" algn="just">
              <a:lnSpc>
                <a:spcPct val="80000"/>
              </a:lnSpc>
            </a:pPr>
            <a:r>
              <a:rPr lang="en-US" sz="1800" dirty="0"/>
              <a:t>More precision requires more bytes of memory</a:t>
            </a:r>
          </a:p>
          <a:p>
            <a:pPr lvl="1" algn="just">
              <a:lnSpc>
                <a:spcPct val="80000"/>
              </a:lnSpc>
            </a:pPr>
            <a:r>
              <a:rPr lang="en-US" sz="1800" dirty="0"/>
              <a:t>Very large numbers require more bytes of </a:t>
            </a:r>
            <a:r>
              <a:rPr lang="en-US" sz="1800" dirty="0" smtClean="0"/>
              <a:t>memory; very </a:t>
            </a:r>
            <a:r>
              <a:rPr lang="en-US" sz="1800" dirty="0"/>
              <a:t>small numbers require more bytes of </a:t>
            </a:r>
            <a:r>
              <a:rPr lang="en-US" sz="1800" dirty="0" smtClean="0"/>
              <a:t>memory</a:t>
            </a:r>
          </a:p>
          <a:p>
            <a:pPr lvl="1" algn="just">
              <a:lnSpc>
                <a:spcPct val="80000"/>
              </a:lnSpc>
            </a:pPr>
            <a:r>
              <a:rPr lang="en-US" sz="1800" dirty="0" smtClean="0"/>
              <a:t>If you store a number beyond the range, numeric data will overflow</a:t>
            </a:r>
            <a:endParaRPr lang="en-US" sz="1800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9C0B6-C1A8-4960-BC9D-8C2AED1DE7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6186" y="3077734"/>
            <a:ext cx="7876900" cy="2953789"/>
            <a:chOff x="1981200" y="3517349"/>
            <a:chExt cx="8315087" cy="3255721"/>
          </a:xfrm>
        </p:grpSpPr>
        <p:pic>
          <p:nvPicPr>
            <p:cNvPr id="2" name="Picture 1" descr="Screen Shot 2016-01-10 at 8.55.30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3517349"/>
              <a:ext cx="5568834" cy="3255721"/>
            </a:xfrm>
            <a:prstGeom prst="rect">
              <a:avLst/>
            </a:prstGeom>
          </p:spPr>
        </p:pic>
        <p:sp>
          <p:nvSpPr>
            <p:cNvPr id="3" name="Right Brace 2"/>
            <p:cNvSpPr/>
            <p:nvPr/>
          </p:nvSpPr>
          <p:spPr>
            <a:xfrm>
              <a:off x="7715664" y="3846463"/>
              <a:ext cx="305309" cy="2926606"/>
            </a:xfrm>
            <a:prstGeom prst="rightBrac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8220186" y="4786711"/>
              <a:ext cx="2076101" cy="964667"/>
            </a:xfrm>
            <a:prstGeom prst="roundRect">
              <a:avLst/>
            </a:prstGeom>
            <a:solidFill>
              <a:srgbClr val="D4F0E1"/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memory used may differ for each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81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Unsigned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know the value if always positive, use unsigned variable</a:t>
            </a:r>
          </a:p>
          <a:p>
            <a:pPr lvl="1"/>
            <a:r>
              <a:rPr lang="en-US" dirty="0" smtClean="0"/>
              <a:t>Higher range, no need to store the sign bit</a:t>
            </a:r>
          </a:p>
          <a:p>
            <a:pPr lvl="2"/>
            <a:r>
              <a:rPr lang="en-US" dirty="0" smtClean="0"/>
              <a:t>Example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u</a:t>
            </a:r>
            <a:r>
              <a:rPr lang="en-US" dirty="0" smtClean="0">
                <a:solidFill>
                  <a:srgbClr val="00B050"/>
                </a:solidFill>
              </a:rPr>
              <a:t>nsigned </a:t>
            </a:r>
            <a:r>
              <a:rPr lang="en-US" dirty="0" err="1" smtClean="0">
                <a:solidFill>
                  <a:srgbClr val="00B050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my_uint</a:t>
            </a:r>
            <a:r>
              <a:rPr lang="en-US" dirty="0" smtClean="0"/>
              <a:t>=100;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B050"/>
                </a:solidFill>
              </a:rPr>
              <a:t>u</a:t>
            </a:r>
            <a:r>
              <a:rPr lang="en-US" dirty="0" smtClean="0">
                <a:solidFill>
                  <a:srgbClr val="00B050"/>
                </a:solidFill>
              </a:rPr>
              <a:t>nsigned long</a:t>
            </a:r>
            <a:r>
              <a:rPr lang="en-US" dirty="0" smtClean="0"/>
              <a:t> </a:t>
            </a:r>
            <a:r>
              <a:rPr lang="en-US" dirty="0" err="1" smtClean="0"/>
              <a:t>my_ulong</a:t>
            </a:r>
            <a:r>
              <a:rPr lang="en-US" dirty="0" smtClean="0"/>
              <a:t>;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3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	Random </a:t>
            </a:r>
            <a:r>
              <a:rPr lang="en-US" sz="4000" dirty="0"/>
              <a:t>Number Generation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ea typeface="MS PGothic" charset="0"/>
              </a:rPr>
              <a:t>Really </a:t>
            </a:r>
            <a:r>
              <a:rPr lang="en-US" dirty="0">
                <a:solidFill>
                  <a:srgbClr val="008000"/>
                </a:solidFill>
                <a:ea typeface="MS PGothic" charset="0"/>
              </a:rPr>
              <a:t>pseudo</a:t>
            </a:r>
            <a:r>
              <a:rPr lang="en-US" dirty="0">
                <a:ea typeface="MS PGothic" charset="0"/>
              </a:rPr>
              <a:t>-random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MS PGothic" charset="0"/>
              </a:rPr>
              <a:t>Seed the random number generator only once</a:t>
            </a:r>
          </a:p>
          <a:p>
            <a:pPr>
              <a:buNone/>
              <a:tabLst>
                <a:tab pos="1370013" algn="l"/>
              </a:tabLst>
            </a:pPr>
            <a:r>
              <a:rPr lang="en-US" dirty="0">
                <a:ea typeface="MS PGothic" charset="0"/>
              </a:rPr>
              <a:t>		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#include &lt;</a:t>
            </a:r>
            <a:r>
              <a:rPr lang="en-US" dirty="0" err="1">
                <a:solidFill>
                  <a:srgbClr val="2F02F0"/>
                </a:solidFill>
                <a:ea typeface="MS PGothic" charset="0"/>
              </a:rPr>
              <a:t>cstdlib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&gt;</a:t>
            </a:r>
          </a:p>
          <a:p>
            <a:pPr>
              <a:buNone/>
              <a:tabLst>
                <a:tab pos="1370013" algn="l"/>
              </a:tabLst>
            </a:pPr>
            <a:r>
              <a:rPr lang="en-US" dirty="0">
                <a:solidFill>
                  <a:srgbClr val="2F02F0"/>
                </a:solidFill>
                <a:ea typeface="MS PGothic" charset="0"/>
              </a:rPr>
              <a:t>		#include &lt;</a:t>
            </a:r>
            <a:r>
              <a:rPr lang="en-US" dirty="0" err="1">
                <a:solidFill>
                  <a:srgbClr val="2F02F0"/>
                </a:solidFill>
                <a:ea typeface="MS PGothic" charset="0"/>
              </a:rPr>
              <a:t>ctime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&gt;</a:t>
            </a:r>
          </a:p>
          <a:p>
            <a:pPr>
              <a:buNone/>
              <a:tabLst>
                <a:tab pos="1370013" algn="l"/>
              </a:tabLst>
            </a:pPr>
            <a:r>
              <a:rPr lang="en-US" dirty="0">
                <a:ea typeface="MS PGothic" charset="0"/>
              </a:rPr>
              <a:t>		</a:t>
            </a:r>
            <a:r>
              <a:rPr lang="is-IS" dirty="0">
                <a:ea typeface="MS PGothic" charset="0"/>
              </a:rPr>
              <a:t>…</a:t>
            </a:r>
            <a:endParaRPr lang="en-US" dirty="0">
              <a:ea typeface="MS PGothic" charset="0"/>
            </a:endParaRPr>
          </a:p>
          <a:p>
            <a:pPr>
              <a:buNone/>
              <a:tabLst>
                <a:tab pos="1370013" algn="l"/>
              </a:tabLst>
            </a:pPr>
            <a:r>
              <a:rPr lang="en-US" dirty="0">
                <a:solidFill>
                  <a:srgbClr val="2F02F0"/>
                </a:solidFill>
                <a:ea typeface="MS PGothic" charset="0"/>
              </a:rPr>
              <a:t>		</a:t>
            </a:r>
            <a:r>
              <a:rPr lang="en-US" dirty="0" err="1">
                <a:solidFill>
                  <a:srgbClr val="2F02F0"/>
                </a:solidFill>
                <a:ea typeface="MS PGothic" charset="0"/>
              </a:rPr>
              <a:t>srand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(time(NULL));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ea typeface="MS PGothic" charset="0"/>
              </a:rPr>
              <a:t>The 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rand()</a:t>
            </a:r>
            <a:r>
              <a:rPr lang="en-US" dirty="0">
                <a:ea typeface="MS PGothic" charset="0"/>
              </a:rPr>
              <a:t> function </a:t>
            </a:r>
            <a:r>
              <a:rPr lang="en-US" dirty="0">
                <a:solidFill>
                  <a:srgbClr val="008000"/>
                </a:solidFill>
                <a:ea typeface="MS PGothic" charset="0"/>
              </a:rPr>
              <a:t>returns a random integer that is greater than or equal to 0 and less than RAND_MAX</a:t>
            </a:r>
          </a:p>
          <a:p>
            <a:pPr>
              <a:buNone/>
              <a:tabLst>
                <a:tab pos="1370013" algn="l"/>
              </a:tabLst>
            </a:pPr>
            <a:r>
              <a:rPr lang="en-US" dirty="0">
                <a:ea typeface="MS PGothic" charset="0"/>
              </a:rPr>
              <a:t>		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rand();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8247758" y="4908509"/>
            <a:ext cx="2054482" cy="635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902260" y="5915319"/>
            <a:ext cx="5269012" cy="857750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Library dependent, but guaranteed to be at least 32767 (in </a:t>
            </a:r>
            <a:r>
              <a:rPr lang="en-US" sz="2400" dirty="0" err="1">
                <a:solidFill>
                  <a:srgbClr val="2F02F0"/>
                </a:solidFill>
              </a:rPr>
              <a:t>cstdlib</a:t>
            </a:r>
            <a:r>
              <a:rPr lang="en-US" sz="2400" dirty="0"/>
              <a:t>)</a:t>
            </a:r>
          </a:p>
        </p:txBody>
      </p:sp>
      <p:cxnSp>
        <p:nvCxnSpPr>
          <p:cNvPr id="4" name="Straight Arrow Connector 3"/>
          <p:cNvCxnSpPr>
            <a:stCxn id="10" idx="0"/>
            <a:endCxn id="2" idx="3"/>
          </p:cNvCxnSpPr>
          <p:nvPr/>
        </p:nvCxnSpPr>
        <p:spPr>
          <a:xfrm flipV="1">
            <a:off x="7536766" y="5450563"/>
            <a:ext cx="1011864" cy="46475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20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0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	Random </a:t>
            </a:r>
            <a:r>
              <a:rPr lang="en-US" sz="4000" dirty="0"/>
              <a:t>Numbers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ea typeface="MS PGothic" charset="0"/>
              </a:rPr>
              <a:t>Use 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%</a:t>
            </a:r>
            <a:r>
              <a:rPr lang="en-US" dirty="0">
                <a:ea typeface="MS PGothic" charset="0"/>
              </a:rPr>
              <a:t> (</a:t>
            </a:r>
            <a:r>
              <a:rPr lang="en-US" dirty="0">
                <a:solidFill>
                  <a:srgbClr val="008000"/>
                </a:solidFill>
                <a:ea typeface="MS PGothic" charset="0"/>
              </a:rPr>
              <a:t>range</a:t>
            </a:r>
            <a:r>
              <a:rPr lang="en-US" dirty="0">
                <a:ea typeface="MS PGothic" charset="0"/>
              </a:rPr>
              <a:t>) and 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+</a:t>
            </a:r>
            <a:r>
              <a:rPr lang="en-US" dirty="0">
                <a:ea typeface="MS PGothic" charset="0"/>
              </a:rPr>
              <a:t> (</a:t>
            </a:r>
            <a:r>
              <a:rPr lang="en-US" dirty="0">
                <a:solidFill>
                  <a:srgbClr val="008000"/>
                </a:solidFill>
                <a:ea typeface="MS PGothic" charset="0"/>
              </a:rPr>
              <a:t>offset</a:t>
            </a:r>
            <a:r>
              <a:rPr lang="en-US" dirty="0">
                <a:ea typeface="MS PGothic" charset="0"/>
              </a:rPr>
              <a:t>) to scale to the number range you want</a:t>
            </a:r>
          </a:p>
          <a:p>
            <a:pPr algn="just"/>
            <a:r>
              <a:rPr lang="en-US" dirty="0">
                <a:ea typeface="MS PGothic" charset="0"/>
              </a:rPr>
              <a:t>For example to get a random number from 1 – 6 to simulate rolling a six-sided die:</a:t>
            </a:r>
          </a:p>
          <a:p>
            <a:pPr algn="just">
              <a:buNone/>
              <a:tabLst>
                <a:tab pos="1370013" algn="l"/>
              </a:tabLst>
            </a:pPr>
            <a:r>
              <a:rPr lang="en-US" dirty="0">
                <a:ea typeface="MS PGothic" charset="0"/>
              </a:rPr>
              <a:t>		</a:t>
            </a:r>
            <a:r>
              <a:rPr lang="en-US" sz="2000" dirty="0" err="1">
                <a:solidFill>
                  <a:srgbClr val="2F02F0"/>
                </a:solidFill>
                <a:ea typeface="MS PGothic" charset="0"/>
              </a:rPr>
              <a:t>int</a:t>
            </a:r>
            <a:r>
              <a:rPr lang="en-US" sz="2000" dirty="0">
                <a:solidFill>
                  <a:srgbClr val="2F02F0"/>
                </a:solidFill>
                <a:ea typeface="MS PGothic" charset="0"/>
              </a:rPr>
              <a:t> die = (rand() % 6) + 1; // % is the remainder operator</a:t>
            </a:r>
            <a:endParaRPr lang="en-US" dirty="0">
              <a:solidFill>
                <a:srgbClr val="2F02F0"/>
              </a:solidFill>
              <a:ea typeface="MS PGothic" charset="0"/>
            </a:endParaRPr>
          </a:p>
          <a:p>
            <a:pPr algn="just"/>
            <a:r>
              <a:rPr lang="en-US" dirty="0">
                <a:ea typeface="MS PGothic" charset="0"/>
              </a:rPr>
              <a:t>Can you simulate rolling two dice?</a:t>
            </a:r>
          </a:p>
          <a:p>
            <a:pPr algn="just"/>
            <a:r>
              <a:rPr lang="en-US" dirty="0">
                <a:ea typeface="MS PGothic" charset="0"/>
              </a:rPr>
              <a:t>Generating a random number 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x</a:t>
            </a:r>
            <a:r>
              <a:rPr lang="en-US" dirty="0">
                <a:ea typeface="MS PGothic" charset="0"/>
              </a:rPr>
              <a:t> where 10 &lt; </a:t>
            </a:r>
            <a:r>
              <a:rPr lang="en-US" dirty="0">
                <a:solidFill>
                  <a:srgbClr val="2F02F0"/>
                </a:solidFill>
                <a:ea typeface="MS PGothic" charset="0"/>
              </a:rPr>
              <a:t>x</a:t>
            </a:r>
            <a:r>
              <a:rPr lang="en-US" dirty="0">
                <a:ea typeface="MS PGothic" charset="0"/>
              </a:rPr>
              <a:t> &lt; 21?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3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</a:t>
            </a:r>
            <a:r>
              <a:rPr lang="en-US" dirty="0" err="1" smtClean="0"/>
              <a:t>Zybook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6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can be declared and defined at the same time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a=37; </a:t>
            </a:r>
            <a:r>
              <a:rPr lang="en-US" dirty="0" smtClean="0">
                <a:solidFill>
                  <a:srgbClr val="0070C0"/>
                </a:solidFill>
              </a:rPr>
              <a:t>//declare an integer variable a and store value 37 in it</a:t>
            </a:r>
          </a:p>
          <a:p>
            <a:r>
              <a:rPr lang="en-US" dirty="0" smtClean="0"/>
              <a:t>The value stored in a variable can be changed/varied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a=10; </a:t>
            </a:r>
            <a:r>
              <a:rPr lang="en-US" dirty="0" smtClean="0">
                <a:solidFill>
                  <a:srgbClr val="0070C0"/>
                </a:solidFill>
              </a:rPr>
              <a:t>//declare an integer variable a and store value 10 in it</a:t>
            </a:r>
          </a:p>
          <a:p>
            <a:pPr marL="0" indent="0">
              <a:buNone/>
            </a:pPr>
            <a:r>
              <a:rPr lang="en-US" dirty="0" smtClean="0"/>
              <a:t>	a=5;</a:t>
            </a:r>
            <a:r>
              <a:rPr lang="en-US" dirty="0" smtClean="0">
                <a:solidFill>
                  <a:srgbClr val="0070C0"/>
                </a:solidFill>
              </a:rPr>
              <a:t>// change the value stored in a to 5</a:t>
            </a:r>
          </a:p>
          <a:p>
            <a:r>
              <a:rPr lang="en-US" dirty="0" smtClean="0"/>
              <a:t>The latest value stored in the variable is retained and the older ones are overwritten and cannot be recovered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3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2.19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00175" y="457199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</a:t>
            </a:r>
            <a:r>
              <a:rPr lang="en-US" sz="4000" dirty="0" err="1"/>
              <a:t>printf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842963" y="1600200"/>
            <a:ext cx="9367837" cy="4807744"/>
          </a:xfrm>
        </p:spPr>
        <p:txBody>
          <a:bodyPr>
            <a:noAutofit/>
          </a:bodyPr>
          <a:lstStyle/>
          <a:p>
            <a:pPr>
              <a:tabLst>
                <a:tab pos="2286000" algn="l"/>
              </a:tabLst>
            </a:pPr>
            <a:r>
              <a:rPr lang="en-US" sz="2000" dirty="0" err="1">
                <a:solidFill>
                  <a:srgbClr val="2F02F0"/>
                </a:solidFill>
              </a:rPr>
              <a:t>printf</a:t>
            </a:r>
            <a:r>
              <a:rPr lang="en-US" sz="2000" dirty="0">
                <a:solidFill>
                  <a:srgbClr val="2F02F0"/>
                </a:solidFill>
              </a:rPr>
              <a:t>("</a:t>
            </a:r>
            <a:r>
              <a:rPr lang="en-US" sz="2000" b="1" dirty="0">
                <a:solidFill>
                  <a:srgbClr val="2F02F0"/>
                </a:solidFill>
              </a:rPr>
              <a:t>format string</a:t>
            </a:r>
            <a:r>
              <a:rPr lang="en-US" sz="2000" dirty="0">
                <a:solidFill>
                  <a:srgbClr val="2F02F0"/>
                </a:solidFill>
              </a:rPr>
              <a:t>", </a:t>
            </a:r>
            <a:r>
              <a:rPr lang="en-US" sz="2000" b="1" dirty="0">
                <a:solidFill>
                  <a:srgbClr val="2F02F0"/>
                </a:solidFill>
              </a:rPr>
              <a:t>parameters</a:t>
            </a:r>
            <a:r>
              <a:rPr lang="en-US" sz="2000" dirty="0">
                <a:solidFill>
                  <a:srgbClr val="2F02F0"/>
                </a:solidFill>
              </a:rPr>
              <a:t>);</a:t>
            </a:r>
          </a:p>
          <a:p>
            <a:pPr lvl="1">
              <a:tabLst>
                <a:tab pos="22860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#include &lt;</a:t>
            </a:r>
            <a:r>
              <a:rPr lang="en-US" sz="2000" dirty="0" err="1">
                <a:solidFill>
                  <a:srgbClr val="2F02F0"/>
                </a:solidFill>
              </a:rPr>
              <a:t>stdio.h</a:t>
            </a:r>
            <a:r>
              <a:rPr lang="en-US" sz="2000" dirty="0">
                <a:solidFill>
                  <a:srgbClr val="2F02F0"/>
                </a:solidFill>
              </a:rPr>
              <a:t>&gt;</a:t>
            </a:r>
          </a:p>
          <a:p>
            <a:pPr algn="just">
              <a:tabLst>
                <a:tab pos="2286000" algn="l"/>
              </a:tabLst>
            </a:pPr>
            <a:r>
              <a:rPr lang="en-US" sz="2000" dirty="0">
                <a:solidFill>
                  <a:srgbClr val="262626"/>
                </a:solidFill>
              </a:rPr>
              <a:t>A format string contains </a:t>
            </a:r>
            <a:r>
              <a:rPr lang="en-US" sz="2000" dirty="0">
                <a:solidFill>
                  <a:srgbClr val="008000"/>
                </a:solidFill>
              </a:rPr>
              <a:t>placeholders</a:t>
            </a:r>
            <a:r>
              <a:rPr lang="en-US" sz="2000" i="1" dirty="0">
                <a:solidFill>
                  <a:srgbClr val="008000"/>
                </a:solidFill>
              </a:rPr>
              <a:t> </a:t>
            </a:r>
            <a:r>
              <a:rPr lang="en-US" sz="2000" dirty="0">
                <a:solidFill>
                  <a:srgbClr val="262626"/>
                </a:solidFill>
              </a:rPr>
              <a:t>to insert parameters into it</a:t>
            </a:r>
          </a:p>
          <a:p>
            <a:pPr lvl="1">
              <a:tabLst>
                <a:tab pos="22860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%d</a:t>
            </a:r>
            <a:r>
              <a:rPr lang="en-US" sz="2000" dirty="0">
                <a:solidFill>
                  <a:srgbClr val="404040"/>
                </a:solidFill>
              </a:rPr>
              <a:t> or </a:t>
            </a:r>
            <a:r>
              <a:rPr lang="en-US" sz="2000" dirty="0">
                <a:solidFill>
                  <a:srgbClr val="2F02F0"/>
                </a:solidFill>
              </a:rPr>
              <a:t>%</a:t>
            </a:r>
            <a:r>
              <a:rPr lang="en-US" sz="2000" dirty="0" err="1">
                <a:solidFill>
                  <a:srgbClr val="2F02F0"/>
                </a:solidFill>
              </a:rPr>
              <a:t>i</a:t>
            </a:r>
            <a:r>
              <a:rPr lang="en-US" sz="2000" dirty="0">
                <a:solidFill>
                  <a:srgbClr val="404040"/>
                </a:solidFill>
              </a:rPr>
              <a:t>	an integer</a:t>
            </a:r>
          </a:p>
          <a:p>
            <a:pPr lvl="1">
              <a:tabLst>
                <a:tab pos="22860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%lf</a:t>
            </a:r>
            <a:r>
              <a:rPr lang="en-US" sz="2000" dirty="0">
                <a:solidFill>
                  <a:srgbClr val="404040"/>
                </a:solidFill>
              </a:rPr>
              <a:t>	a double ('long floating-point')</a:t>
            </a:r>
          </a:p>
          <a:p>
            <a:pPr lvl="1">
              <a:tabLst>
                <a:tab pos="22860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%s</a:t>
            </a:r>
            <a:r>
              <a:rPr lang="en-US" sz="2000" dirty="0">
                <a:solidFill>
                  <a:srgbClr val="404040"/>
                </a:solidFill>
              </a:rPr>
              <a:t>	a string</a:t>
            </a:r>
          </a:p>
          <a:p>
            <a:pPr lvl="1">
              <a:tabLst>
                <a:tab pos="22860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%c</a:t>
            </a:r>
            <a:r>
              <a:rPr lang="en-US" sz="2000" dirty="0">
                <a:solidFill>
                  <a:srgbClr val="404040"/>
                </a:solidFill>
              </a:rPr>
              <a:t>	a character</a:t>
            </a:r>
          </a:p>
          <a:p>
            <a:pPr lvl="1">
              <a:tabLst>
                <a:tab pos="22860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%p</a:t>
            </a:r>
            <a:r>
              <a:rPr lang="en-US" sz="2000" dirty="0">
                <a:solidFill>
                  <a:srgbClr val="404040"/>
                </a:solidFill>
              </a:rPr>
              <a:t>	a pointer (seen later)</a:t>
            </a:r>
          </a:p>
          <a:p>
            <a:pPr>
              <a:tabLst>
                <a:tab pos="2286000" algn="l"/>
              </a:tabLst>
            </a:pPr>
            <a:r>
              <a:rPr lang="en-US" sz="2000" dirty="0">
                <a:solidFill>
                  <a:srgbClr val="404040"/>
                </a:solidFill>
              </a:rPr>
              <a:t>Example</a:t>
            </a:r>
          </a:p>
          <a:p>
            <a:pPr lvl="1">
              <a:buNone/>
              <a:tabLst>
                <a:tab pos="2286000" algn="l"/>
              </a:tabLst>
            </a:pPr>
            <a:r>
              <a:rPr lang="en-US" sz="2000" dirty="0">
                <a:solidFill>
                  <a:srgbClr val="404040"/>
                </a:solidFill>
              </a:rPr>
              <a:t>	</a:t>
            </a:r>
            <a:r>
              <a:rPr lang="en-US" sz="2000" dirty="0" err="1">
                <a:solidFill>
                  <a:srgbClr val="2F02F0"/>
                </a:solidFill>
              </a:rPr>
              <a:t>int</a:t>
            </a:r>
            <a:r>
              <a:rPr lang="en-US" sz="2000" dirty="0">
                <a:solidFill>
                  <a:srgbClr val="2F02F0"/>
                </a:solidFill>
              </a:rPr>
              <a:t> x = 3;</a:t>
            </a:r>
          </a:p>
          <a:p>
            <a:pPr lvl="1">
              <a:buNone/>
              <a:tabLst>
                <a:tab pos="22860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	</a:t>
            </a:r>
            <a:r>
              <a:rPr lang="en-US" sz="2000" dirty="0" err="1">
                <a:solidFill>
                  <a:srgbClr val="2F02F0"/>
                </a:solidFill>
              </a:rPr>
              <a:t>int</a:t>
            </a:r>
            <a:r>
              <a:rPr lang="en-US" sz="2000" dirty="0">
                <a:solidFill>
                  <a:srgbClr val="2F02F0"/>
                </a:solidFill>
              </a:rPr>
              <a:t> y = 2;</a:t>
            </a:r>
          </a:p>
          <a:p>
            <a:pPr lvl="1">
              <a:buNone/>
              <a:tabLst>
                <a:tab pos="228600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	</a:t>
            </a:r>
            <a:r>
              <a:rPr lang="en-US" sz="2000" dirty="0" err="1">
                <a:solidFill>
                  <a:srgbClr val="2F02F0"/>
                </a:solidFill>
              </a:rPr>
              <a:t>printf</a:t>
            </a:r>
            <a:r>
              <a:rPr lang="en-US" sz="2000" dirty="0">
                <a:solidFill>
                  <a:srgbClr val="2F02F0"/>
                </a:solidFill>
              </a:rPr>
              <a:t>("(%d, %d)\n", x, y);   // (3, 2)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10171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1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85887" y="457199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</a:t>
            </a:r>
            <a:r>
              <a:rPr lang="en-US" sz="4000" dirty="0" err="1" smtClean="0"/>
              <a:t>printf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895350" y="1600199"/>
            <a:ext cx="10248900" cy="4807744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tabLst>
                <a:tab pos="1831975" algn="l"/>
              </a:tabLst>
            </a:pPr>
            <a:r>
              <a:rPr lang="en-US" sz="2400" dirty="0">
                <a:solidFill>
                  <a:srgbClr val="262626"/>
                </a:solidFill>
              </a:rPr>
              <a:t>A placeholder can specify the parameter's </a:t>
            </a:r>
            <a:r>
              <a:rPr lang="en-US" sz="2400" i="1" dirty="0">
                <a:solidFill>
                  <a:srgbClr val="262626"/>
                </a:solidFill>
              </a:rPr>
              <a:t>width</a:t>
            </a:r>
            <a:r>
              <a:rPr lang="en-US" sz="2400" dirty="0">
                <a:solidFill>
                  <a:srgbClr val="262626"/>
                </a:solidFill>
              </a:rPr>
              <a:t> or </a:t>
            </a:r>
            <a:r>
              <a:rPr lang="en-US" sz="2400" i="1" dirty="0">
                <a:solidFill>
                  <a:srgbClr val="262626"/>
                </a:solidFill>
              </a:rPr>
              <a:t>precision</a:t>
            </a:r>
            <a:r>
              <a:rPr lang="en-US" sz="2400" dirty="0">
                <a:solidFill>
                  <a:srgbClr val="262626"/>
                </a:solidFill>
              </a:rPr>
              <a:t>:</a:t>
            </a:r>
          </a:p>
          <a:p>
            <a:pPr lvl="1">
              <a:lnSpc>
                <a:spcPct val="80000"/>
              </a:lnSpc>
              <a:tabLst>
                <a:tab pos="1831975" algn="l"/>
              </a:tabLst>
            </a:pPr>
            <a:r>
              <a:rPr lang="en-US" dirty="0">
                <a:solidFill>
                  <a:srgbClr val="404040"/>
                </a:solidFill>
              </a:rPr>
              <a:t>%8d	an integer, 8 characters wide, right-aligned</a:t>
            </a:r>
          </a:p>
          <a:p>
            <a:pPr lvl="1">
              <a:lnSpc>
                <a:spcPct val="80000"/>
              </a:lnSpc>
              <a:tabLst>
                <a:tab pos="1831975" algn="l"/>
              </a:tabLst>
            </a:pPr>
            <a:r>
              <a:rPr lang="en-US" dirty="0">
                <a:solidFill>
                  <a:srgbClr val="404040"/>
                </a:solidFill>
              </a:rPr>
              <a:t>%-8d	an integer, 8 characters wide, left-aligned</a:t>
            </a:r>
          </a:p>
          <a:p>
            <a:pPr lvl="1">
              <a:lnSpc>
                <a:spcPct val="80000"/>
              </a:lnSpc>
              <a:tabLst>
                <a:tab pos="1831975" algn="l"/>
              </a:tabLst>
            </a:pPr>
            <a:r>
              <a:rPr lang="en-US" dirty="0">
                <a:solidFill>
                  <a:srgbClr val="404040"/>
                </a:solidFill>
              </a:rPr>
              <a:t>%.4f	a float, 4 digits after decimal</a:t>
            </a:r>
          </a:p>
          <a:p>
            <a:pPr lvl="1">
              <a:lnSpc>
                <a:spcPct val="80000"/>
              </a:lnSpc>
              <a:tabLst>
                <a:tab pos="1831975" algn="l"/>
              </a:tabLst>
            </a:pPr>
            <a:r>
              <a:rPr lang="en-US" dirty="0">
                <a:solidFill>
                  <a:srgbClr val="404040"/>
                </a:solidFill>
              </a:rPr>
              <a:t>%6.2f	a float, 6 total characters wide, 2 after decimal</a:t>
            </a:r>
          </a:p>
          <a:p>
            <a:pPr algn="just">
              <a:lnSpc>
                <a:spcPct val="80000"/>
              </a:lnSpc>
              <a:tabLst>
                <a:tab pos="1831975" algn="l"/>
              </a:tabLst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lvl="1" algn="just">
              <a:lnSpc>
                <a:spcPct val="80000"/>
              </a:lnSpc>
              <a:buNone/>
              <a:tabLst>
                <a:tab pos="1831975" algn="l"/>
              </a:tabLst>
            </a:pPr>
            <a:r>
              <a:rPr lang="en-US" dirty="0">
                <a:solidFill>
                  <a:srgbClr val="404040"/>
                </a:solidFill>
              </a:rPr>
              <a:t>	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>
                <a:solidFill>
                  <a:srgbClr val="2F02F0"/>
                </a:solidFill>
              </a:rPr>
              <a:t> age = 45;</a:t>
            </a:r>
          </a:p>
          <a:p>
            <a:pPr lvl="1" algn="just">
              <a:lnSpc>
                <a:spcPct val="80000"/>
              </a:lnSpc>
              <a:buNone/>
              <a:tabLst>
                <a:tab pos="1831975" algn="l"/>
              </a:tabLst>
            </a:pPr>
            <a:r>
              <a:rPr lang="en-US" dirty="0">
                <a:solidFill>
                  <a:srgbClr val="2F02F0"/>
                </a:solidFill>
              </a:rPr>
              <a:t>	double </a:t>
            </a:r>
            <a:r>
              <a:rPr lang="en-US" dirty="0" err="1">
                <a:solidFill>
                  <a:srgbClr val="2F02F0"/>
                </a:solidFill>
              </a:rPr>
              <a:t>gpa</a:t>
            </a:r>
            <a:r>
              <a:rPr lang="en-US" dirty="0">
                <a:solidFill>
                  <a:srgbClr val="2F02F0"/>
                </a:solidFill>
              </a:rPr>
              <a:t> = 1.2345678;</a:t>
            </a:r>
          </a:p>
          <a:p>
            <a:pPr lvl="1" algn="just">
              <a:lnSpc>
                <a:spcPct val="80000"/>
              </a:lnSpc>
              <a:buNone/>
              <a:tabLst>
                <a:tab pos="1831975" algn="l"/>
              </a:tabLst>
            </a:pPr>
            <a:r>
              <a:rPr lang="en-US" dirty="0">
                <a:solidFill>
                  <a:srgbClr val="2F02F0"/>
                </a:solidFill>
              </a:rPr>
              <a:t>	</a:t>
            </a:r>
            <a:r>
              <a:rPr lang="en-US" dirty="0" err="1">
                <a:solidFill>
                  <a:srgbClr val="2F02F0"/>
                </a:solidFill>
              </a:rPr>
              <a:t>printf</a:t>
            </a:r>
            <a:r>
              <a:rPr lang="en-US" dirty="0">
                <a:solidFill>
                  <a:srgbClr val="2F02F0"/>
                </a:solidFill>
              </a:rPr>
              <a:t>("%8d %7.3f\n", age, </a:t>
            </a:r>
            <a:r>
              <a:rPr lang="en-US" dirty="0" err="1">
                <a:solidFill>
                  <a:srgbClr val="2F02F0"/>
                </a:solidFill>
              </a:rPr>
              <a:t>gpa</a:t>
            </a:r>
            <a:r>
              <a:rPr lang="en-US" dirty="0">
                <a:solidFill>
                  <a:srgbClr val="2F02F0"/>
                </a:solidFill>
              </a:rPr>
              <a:t>);</a:t>
            </a:r>
          </a:p>
          <a:p>
            <a:pPr lvl="1" algn="just">
              <a:lnSpc>
                <a:spcPct val="80000"/>
              </a:lnSpc>
              <a:buNone/>
              <a:tabLst>
                <a:tab pos="1831975" algn="l"/>
              </a:tabLst>
            </a:pPr>
            <a:r>
              <a:rPr lang="en-US" dirty="0">
                <a:solidFill>
                  <a:srgbClr val="2F02F0"/>
                </a:solidFill>
              </a:rPr>
              <a:t>	</a:t>
            </a:r>
            <a:r>
              <a:rPr lang="en-US" dirty="0" err="1">
                <a:solidFill>
                  <a:srgbClr val="2F02F0"/>
                </a:solidFill>
              </a:rPr>
              <a:t>printf</a:t>
            </a:r>
            <a:r>
              <a:rPr lang="en-US" dirty="0">
                <a:solidFill>
                  <a:srgbClr val="2F02F0"/>
                </a:solidFill>
              </a:rPr>
              <a:t>("%8.2f %.1f %10.5f", </a:t>
            </a:r>
            <a:r>
              <a:rPr lang="en-US" dirty="0" err="1">
                <a:solidFill>
                  <a:srgbClr val="2F02F0"/>
                </a:solidFill>
              </a:rPr>
              <a:t>gpa</a:t>
            </a:r>
            <a:r>
              <a:rPr lang="en-US" dirty="0">
                <a:solidFill>
                  <a:srgbClr val="2F02F0"/>
                </a:solidFill>
              </a:rPr>
              <a:t>, </a:t>
            </a:r>
            <a:r>
              <a:rPr lang="en-US" dirty="0" err="1">
                <a:solidFill>
                  <a:srgbClr val="2F02F0"/>
                </a:solidFill>
              </a:rPr>
              <a:t>gpa</a:t>
            </a:r>
            <a:r>
              <a:rPr lang="en-US" dirty="0">
                <a:solidFill>
                  <a:srgbClr val="2F02F0"/>
                </a:solidFill>
              </a:rPr>
              <a:t>, </a:t>
            </a:r>
            <a:r>
              <a:rPr lang="en-US" dirty="0" err="1">
                <a:solidFill>
                  <a:srgbClr val="2F02F0"/>
                </a:solidFill>
              </a:rPr>
              <a:t>gpa</a:t>
            </a:r>
            <a:r>
              <a:rPr lang="en-US" dirty="0">
                <a:solidFill>
                  <a:srgbClr val="2F02F0"/>
                </a:solidFill>
              </a:rPr>
              <a:t>);</a:t>
            </a:r>
            <a:endParaRPr lang="en-US" b="1" dirty="0">
              <a:solidFill>
                <a:srgbClr val="404040"/>
              </a:solidFill>
            </a:endParaRPr>
          </a:p>
          <a:p>
            <a:pPr lvl="1" algn="just">
              <a:lnSpc>
                <a:spcPct val="80000"/>
              </a:lnSpc>
              <a:tabLst>
                <a:tab pos="1831975" algn="l"/>
              </a:tabLst>
            </a:pPr>
            <a:r>
              <a:rPr lang="en-US" dirty="0">
                <a:solidFill>
                  <a:srgbClr val="404040"/>
                </a:solidFill>
              </a:rPr>
              <a:t>Output (formatted for spacing)</a:t>
            </a:r>
          </a:p>
          <a:p>
            <a:pPr lvl="1" algn="just">
              <a:lnSpc>
                <a:spcPct val="80000"/>
              </a:lnSpc>
              <a:buNone/>
              <a:tabLst>
                <a:tab pos="1831975" algn="l"/>
              </a:tabLst>
            </a:pPr>
            <a:r>
              <a:rPr lang="en-US" dirty="0">
                <a:solidFill>
                  <a:srgbClr val="404040"/>
                </a:solidFill>
                <a:latin typeface="Courier New"/>
                <a:cs typeface="Courier New"/>
              </a:rPr>
              <a:t>	      45   1.234</a:t>
            </a:r>
          </a:p>
          <a:p>
            <a:pPr lvl="1" algn="just">
              <a:lnSpc>
                <a:spcPct val="80000"/>
              </a:lnSpc>
              <a:buNone/>
              <a:tabLst>
                <a:tab pos="1831975" algn="l"/>
              </a:tabLst>
            </a:pPr>
            <a:r>
              <a:rPr lang="en-US" dirty="0">
                <a:solidFill>
                  <a:srgbClr val="404040"/>
                </a:solidFill>
                <a:latin typeface="Courier New"/>
                <a:cs typeface="Courier New"/>
              </a:rPr>
              <a:t>	   1.23 1.2    1.23457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10171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7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00175" y="457199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</a:t>
            </a:r>
            <a:r>
              <a:rPr lang="en-US" sz="4000" dirty="0" err="1"/>
              <a:t>scanf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785813" y="1600200"/>
            <a:ext cx="9424987" cy="480774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 err="1">
                <a:solidFill>
                  <a:srgbClr val="2F02F0"/>
                </a:solidFill>
              </a:rPr>
              <a:t>scanf</a:t>
            </a:r>
            <a:r>
              <a:rPr lang="en-US" sz="2400" dirty="0">
                <a:solidFill>
                  <a:srgbClr val="2F02F0"/>
                </a:solidFill>
              </a:rPr>
              <a:t>("</a:t>
            </a:r>
            <a:r>
              <a:rPr lang="en-US" sz="2400" b="1" dirty="0">
                <a:solidFill>
                  <a:srgbClr val="2F02F0"/>
                </a:solidFill>
              </a:rPr>
              <a:t>format string</a:t>
            </a:r>
            <a:r>
              <a:rPr lang="en-US" sz="2400" dirty="0">
                <a:solidFill>
                  <a:srgbClr val="2F02F0"/>
                </a:solidFill>
              </a:rPr>
              <a:t>", </a:t>
            </a:r>
            <a:r>
              <a:rPr lang="en-US" sz="2400" b="1" dirty="0">
                <a:solidFill>
                  <a:srgbClr val="2F02F0"/>
                </a:solidFill>
              </a:rPr>
              <a:t>variables</a:t>
            </a:r>
            <a:r>
              <a:rPr lang="en-US" sz="2400" dirty="0">
                <a:solidFill>
                  <a:srgbClr val="2F02F0"/>
                </a:solidFill>
              </a:rPr>
              <a:t>);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rgbClr val="2F02F0"/>
                </a:solidFill>
              </a:rPr>
              <a:t>#include &lt;</a:t>
            </a:r>
            <a:r>
              <a:rPr lang="en-US" dirty="0" err="1">
                <a:solidFill>
                  <a:srgbClr val="2F02F0"/>
                </a:solidFill>
              </a:rPr>
              <a:t>stdio.h</a:t>
            </a:r>
            <a:r>
              <a:rPr lang="en-US" dirty="0">
                <a:solidFill>
                  <a:srgbClr val="2F02F0"/>
                </a:solidFill>
              </a:rPr>
              <a:t>&gt;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rgbClr val="404040"/>
                </a:solidFill>
              </a:rPr>
              <a:t>Uses same syntax for formatted strings, placeholders as </a:t>
            </a:r>
            <a:r>
              <a:rPr lang="en-US" sz="2400" dirty="0" err="1">
                <a:solidFill>
                  <a:srgbClr val="2F02F0"/>
                </a:solidFill>
              </a:rPr>
              <a:t>printf</a:t>
            </a:r>
            <a:endParaRPr lang="en-US" sz="2400" dirty="0">
              <a:solidFill>
                <a:srgbClr val="2F02F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</a:rPr>
              <a:t>Must precede each variable with </a:t>
            </a:r>
            <a:r>
              <a:rPr lang="en-US" dirty="0">
                <a:solidFill>
                  <a:srgbClr val="2F02F0"/>
                </a:solidFill>
              </a:rPr>
              <a:t>&amp;</a:t>
            </a:r>
            <a:r>
              <a:rPr lang="en-US" dirty="0">
                <a:solidFill>
                  <a:srgbClr val="404040"/>
                </a:solidFill>
              </a:rPr>
              <a:t>  (address-of operator)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>
                <a:solidFill>
                  <a:srgbClr val="404040"/>
                </a:solidFill>
              </a:rPr>
              <a:t>Stores result (i.e., character, integer, etc.) at address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rgbClr val="404040"/>
                </a:solidFill>
              </a:rPr>
              <a:t>You must use the </a:t>
            </a:r>
            <a:r>
              <a:rPr lang="en-US" sz="2400" dirty="0" err="1">
                <a:solidFill>
                  <a:srgbClr val="404040"/>
                </a:solidFill>
              </a:rPr>
              <a:t>specifier</a:t>
            </a:r>
            <a:r>
              <a:rPr lang="en-US" sz="2400" dirty="0">
                <a:solidFill>
                  <a:srgbClr val="404040"/>
                </a:solidFill>
              </a:rPr>
              <a:t> that is appropriate for the data type of the variable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rgbClr val="404040"/>
                </a:solidFill>
              </a:rPr>
              <a:t>Example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</a:rPr>
              <a:t>	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>
                <a:solidFill>
                  <a:srgbClr val="2F02F0"/>
                </a:solidFill>
              </a:rPr>
              <a:t> x;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2F02F0"/>
                </a:solidFill>
              </a:rPr>
              <a:t>	</a:t>
            </a:r>
            <a:r>
              <a:rPr lang="en-US" dirty="0" err="1">
                <a:solidFill>
                  <a:srgbClr val="2F02F0"/>
                </a:solidFill>
              </a:rPr>
              <a:t>int</a:t>
            </a:r>
            <a:r>
              <a:rPr lang="en-US" dirty="0">
                <a:solidFill>
                  <a:srgbClr val="2F02F0"/>
                </a:solidFill>
              </a:rPr>
              <a:t> y;</a:t>
            </a:r>
            <a:endParaRPr lang="en-US" b="1" dirty="0">
              <a:solidFill>
                <a:srgbClr val="2F02F0"/>
              </a:solidFill>
            </a:endParaRPr>
          </a:p>
          <a:p>
            <a:pPr lvl="1" algn="just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2F02F0"/>
                </a:solidFill>
              </a:rPr>
              <a:t>	</a:t>
            </a:r>
            <a:r>
              <a:rPr lang="en-US" dirty="0" err="1">
                <a:solidFill>
                  <a:srgbClr val="2F02F0"/>
                </a:solidFill>
              </a:rPr>
              <a:t>printf</a:t>
            </a:r>
            <a:r>
              <a:rPr lang="en-US" dirty="0">
                <a:solidFill>
                  <a:srgbClr val="2F02F0"/>
                </a:solidFill>
              </a:rPr>
              <a:t>("Type your x and y values: ");</a:t>
            </a:r>
          </a:p>
          <a:p>
            <a:pPr lvl="1" algn="just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2F02F0"/>
                </a:solidFill>
              </a:rPr>
              <a:t>	</a:t>
            </a:r>
            <a:r>
              <a:rPr lang="en-US" dirty="0" err="1">
                <a:solidFill>
                  <a:srgbClr val="2F02F0"/>
                </a:solidFill>
              </a:rPr>
              <a:t>scanf</a:t>
            </a:r>
            <a:r>
              <a:rPr lang="en-US" dirty="0">
                <a:solidFill>
                  <a:srgbClr val="2F02F0"/>
                </a:solidFill>
              </a:rPr>
              <a:t>("%d %d", &amp;x, &amp;y);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10171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9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26368" y="44211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Some </a:t>
            </a:r>
            <a:r>
              <a:rPr lang="en-US" sz="4000" dirty="0" err="1"/>
              <a:t>Specifiers</a:t>
            </a:r>
            <a:r>
              <a:rPr lang="en-US" sz="4000" dirty="0"/>
              <a:t> for </a:t>
            </a:r>
            <a:r>
              <a:rPr lang="en-US" sz="4000" dirty="0" err="1"/>
              <a:t>printf</a:t>
            </a:r>
            <a:r>
              <a:rPr lang="en-US" sz="4000" dirty="0"/>
              <a:t> &amp; </a:t>
            </a:r>
            <a:r>
              <a:rPr lang="en-US" sz="4000" dirty="0" err="1"/>
              <a:t>scanf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10171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2" descr="table02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851819"/>
            <a:ext cx="71818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6400800" y="2613818"/>
            <a:ext cx="609600" cy="304800"/>
          </a:xfrm>
          <a:prstGeom prst="ellipse">
            <a:avLst/>
          </a:prstGeom>
          <a:solidFill>
            <a:srgbClr val="99CCFF">
              <a:alpha val="4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5867400" y="4671218"/>
            <a:ext cx="609600" cy="304800"/>
          </a:xfrm>
          <a:prstGeom prst="ellipse">
            <a:avLst/>
          </a:prstGeom>
          <a:solidFill>
            <a:srgbClr val="99CCFF">
              <a:alpha val="4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5943600" y="4976018"/>
            <a:ext cx="609600" cy="304800"/>
          </a:xfrm>
          <a:prstGeom prst="ellipse">
            <a:avLst/>
          </a:prstGeom>
          <a:solidFill>
            <a:srgbClr val="99CCFF">
              <a:alpha val="4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5867400" y="5966618"/>
            <a:ext cx="609600" cy="304800"/>
          </a:xfrm>
          <a:prstGeom prst="ellipse">
            <a:avLst/>
          </a:prstGeom>
          <a:solidFill>
            <a:srgbClr val="99CCFF">
              <a:alpha val="4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8229600" y="3299618"/>
            <a:ext cx="1524000" cy="609600"/>
          </a:xfrm>
          <a:prstGeom prst="wedgeRectCallout">
            <a:avLst>
              <a:gd name="adj1" fmla="val -127500"/>
              <a:gd name="adj2" fmla="val -130991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8229600" y="3299618"/>
            <a:ext cx="914400" cy="609600"/>
          </a:xfrm>
          <a:prstGeom prst="wedgeRectCallout">
            <a:avLst>
              <a:gd name="adj1" fmla="val -246528"/>
              <a:gd name="adj2" fmla="val 18594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8229600" y="3299618"/>
            <a:ext cx="914400" cy="609600"/>
          </a:xfrm>
          <a:prstGeom prst="wedgeRectCallout">
            <a:avLst>
              <a:gd name="adj1" fmla="val -229861"/>
              <a:gd name="adj2" fmla="val 24844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8229600" y="3299618"/>
            <a:ext cx="1600200" cy="609600"/>
          </a:xfrm>
          <a:prstGeom prst="wedgeRectCallout">
            <a:avLst>
              <a:gd name="adj1" fmla="val -157542"/>
              <a:gd name="adj2" fmla="val 394792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8229601" y="3452018"/>
            <a:ext cx="1636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600" dirty="0"/>
              <a:t>Frequently Used</a:t>
            </a:r>
          </a:p>
        </p:txBody>
      </p:sp>
    </p:spTree>
    <p:extLst>
      <p:ext uri="{BB962C8B-B14F-4D97-AF65-F5344CB8AC3E}">
        <p14:creationId xmlns:p14="http://schemas.microsoft.com/office/powerpoint/2010/main" val="13364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14463" y="431800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Specifier</a:t>
            </a:r>
            <a:r>
              <a:rPr lang="en-US" sz="4000" dirty="0"/>
              <a:t> Output for </a:t>
            </a:r>
            <a:r>
              <a:rPr lang="en-US" sz="4000" dirty="0" err="1"/>
              <a:t>printf</a:t>
            </a:r>
            <a:endParaRPr lang="en-US" sz="4000" b="1" dirty="0">
              <a:latin typeface="Courier New"/>
              <a:cs typeface="Courier New"/>
            </a:endParaRPr>
          </a:p>
        </p:txBody>
      </p:sp>
      <p:graphicFrame>
        <p:nvGraphicFramePr>
          <p:cNvPr id="25" name="Group 93"/>
          <p:cNvGraphicFramePr>
            <a:graphicFrameLocks noGrp="1"/>
          </p:cNvGraphicFramePr>
          <p:nvPr>
            <p:ph idx="1"/>
            <p:extLst/>
          </p:nvPr>
        </p:nvGraphicFramePr>
        <p:xfrm>
          <a:off x="5920290" y="2250962"/>
          <a:ext cx="4572000" cy="375602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Specifier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 Printed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%f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157.892600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%6.2f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157.89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%7.3f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157.893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%7.4f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157.8926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%7.5f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157.89260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%e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1.578926e+02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%.3E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1.579E+02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10171272" y="6407945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2607178" y="1677874"/>
            <a:ext cx="773271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800">
                <a:latin typeface="Tahoma" charset="0"/>
              </a:rPr>
              <a:t>Output of -145		Output of 157.8926</a:t>
            </a:r>
          </a:p>
          <a:p>
            <a:pPr lvl="1">
              <a:buFont typeface="Wingdings" charset="0"/>
              <a:buNone/>
            </a:pPr>
            <a:endParaRPr lang="en-US" sz="2400">
              <a:latin typeface="Tahoma" charset="0"/>
            </a:endParaRPr>
          </a:p>
        </p:txBody>
      </p:sp>
      <p:graphicFrame>
        <p:nvGraphicFramePr>
          <p:cNvPr id="26" name="Group 94"/>
          <p:cNvGraphicFramePr>
            <a:graphicFrameLocks noGrp="1"/>
          </p:cNvGraphicFramePr>
          <p:nvPr>
            <p:extLst/>
          </p:nvPr>
        </p:nvGraphicFramePr>
        <p:xfrm>
          <a:off x="1729290" y="2250962"/>
          <a:ext cx="4038600" cy="3756025"/>
        </p:xfrm>
        <a:graphic>
          <a:graphicData uri="http://schemas.openxmlformats.org/drawingml/2006/table">
            <a:tbl>
              <a:tblPr/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Specifier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 Printed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%i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-145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%4d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-145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%3i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-145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%6i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__-145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%-6i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-145__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%8i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____-145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%-8i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-145____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59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Assigning in C++ refers to storing a specific value in a container by using the “equal to” (=) sign</a:t>
            </a:r>
          </a:p>
          <a:p>
            <a:r>
              <a:rPr lang="en-US" dirty="0" smtClean="0"/>
              <a:t>‘=‘ is referred to as the assignment operator (actually one type of several assignment operators)</a:t>
            </a:r>
          </a:p>
          <a:p>
            <a:r>
              <a:rPr lang="en-US" dirty="0" smtClean="0"/>
              <a:t>A variable can be assigned any appropriate value</a:t>
            </a:r>
          </a:p>
          <a:p>
            <a:r>
              <a:rPr lang="en-US" dirty="0" smtClean="0"/>
              <a:t>A variable can also be assigned the value stored in another variable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b=a; </a:t>
            </a:r>
            <a:r>
              <a:rPr lang="en-US" sz="2400" dirty="0" smtClean="0">
                <a:solidFill>
                  <a:srgbClr val="0070C0"/>
                </a:solidFill>
              </a:rPr>
              <a:t>//declare an integer-type variable b and store the value </a:t>
            </a:r>
            <a:r>
              <a:rPr lang="en-US" sz="2400" dirty="0" smtClean="0"/>
              <a:t>		   			</a:t>
            </a:r>
            <a:r>
              <a:rPr lang="en-US" sz="2400" dirty="0" smtClean="0">
                <a:solidFill>
                  <a:srgbClr val="0070C0"/>
                </a:solidFill>
              </a:rPr>
              <a:t> //of a in it</a:t>
            </a:r>
          </a:p>
          <a:p>
            <a:r>
              <a:rPr lang="en-US" dirty="0" smtClean="0"/>
              <a:t>A variable can also be assigned the value obtained by operations on variables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c=</a:t>
            </a:r>
            <a:r>
              <a:rPr lang="en-US" dirty="0" err="1" smtClean="0"/>
              <a:t>a+b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0070C0"/>
                </a:solidFill>
              </a:rPr>
              <a:t>//add variables a and b and store the value in variable c</a:t>
            </a:r>
          </a:p>
          <a:p>
            <a:pPr lvl="1"/>
            <a:r>
              <a:rPr lang="en-US" dirty="0" smtClean="0"/>
              <a:t>Here </a:t>
            </a:r>
            <a:r>
              <a:rPr lang="en-US" dirty="0" err="1" smtClean="0"/>
              <a:t>a+b</a:t>
            </a:r>
            <a:r>
              <a:rPr lang="en-US" dirty="0" smtClean="0"/>
              <a:t> is the assignment statement</a:t>
            </a:r>
          </a:p>
        </p:txBody>
      </p:sp>
    </p:spTree>
    <p:extLst>
      <p:ext uri="{BB962C8B-B14F-4D97-AF65-F5344CB8AC3E}">
        <p14:creationId xmlns:p14="http://schemas.microsoft.com/office/powerpoint/2010/main" val="28680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Assignment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assign unsuitable values to variables</a:t>
            </a:r>
          </a:p>
          <a:p>
            <a:r>
              <a:rPr lang="en-US" dirty="0" smtClean="0"/>
              <a:t>The code will either not compile or create unwanted errors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char c=65.1416; </a:t>
            </a:r>
            <a:r>
              <a:rPr lang="en-US" dirty="0">
                <a:solidFill>
                  <a:srgbClr val="0070C0"/>
                </a:solidFill>
              </a:rPr>
              <a:t>// will store </a:t>
            </a:r>
            <a:r>
              <a:rPr lang="en-US" dirty="0" smtClean="0">
                <a:solidFill>
                  <a:srgbClr val="0070C0"/>
                </a:solidFill>
              </a:rPr>
              <a:t>65 </a:t>
            </a:r>
            <a:r>
              <a:rPr lang="en-US" dirty="0">
                <a:solidFill>
                  <a:srgbClr val="0070C0"/>
                </a:solidFill>
              </a:rPr>
              <a:t>in </a:t>
            </a:r>
            <a:r>
              <a:rPr lang="en-US" dirty="0" smtClean="0">
                <a:solidFill>
                  <a:srgbClr val="0070C0"/>
                </a:solidFill>
              </a:rPr>
              <a:t>character c, i.e. c=‘A’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z=3.1416; </a:t>
            </a:r>
            <a:r>
              <a:rPr lang="en-US" dirty="0" smtClean="0">
                <a:solidFill>
                  <a:srgbClr val="0070C0"/>
                </a:solidFill>
              </a:rPr>
              <a:t>// will store 3 in variable z causing loss of data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          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76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algn="just" defTabSz="45720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</a:rPr>
              <a:t>Variables names are called </a:t>
            </a:r>
            <a:r>
              <a:rPr lang="en-US" dirty="0">
                <a:solidFill>
                  <a:srgbClr val="008000"/>
                </a:solidFill>
              </a:rPr>
              <a:t>identifiers</a:t>
            </a:r>
          </a:p>
          <a:p>
            <a:pPr marL="342900" lvl="0" indent="-342900" algn="just" defTabSz="45720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dirty="0">
                <a:solidFill>
                  <a:prstClr val="black"/>
                </a:solidFill>
              </a:rPr>
              <a:t>Choosing variable names</a:t>
            </a:r>
          </a:p>
          <a:p>
            <a:pPr marL="742950" lvl="1" indent="-285750" algn="just" defTabSz="457200">
              <a:lnSpc>
                <a:spcPct val="100000"/>
              </a:lnSpc>
              <a:spcBef>
                <a:spcPct val="20000"/>
              </a:spcBef>
              <a:buFont typeface="Arial"/>
              <a:buChar char="–"/>
            </a:pPr>
            <a:r>
              <a:rPr lang="en-US" dirty="0">
                <a:solidFill>
                  <a:prstClr val="black"/>
                </a:solidFill>
              </a:rPr>
              <a:t>Use meaningful names that represent data to be stored</a:t>
            </a:r>
          </a:p>
          <a:p>
            <a:pPr marL="742950" lvl="1" indent="-285750" algn="just" defTabSz="457200">
              <a:lnSpc>
                <a:spcPct val="100000"/>
              </a:lnSpc>
              <a:spcBef>
                <a:spcPct val="20000"/>
              </a:spcBef>
              <a:buFont typeface="Arial"/>
              <a:buChar char="–"/>
            </a:pPr>
            <a:r>
              <a:rPr lang="en-US" dirty="0">
                <a:solidFill>
                  <a:prstClr val="black"/>
                </a:solidFill>
              </a:rPr>
              <a:t>First character must be </a:t>
            </a:r>
          </a:p>
          <a:p>
            <a:pPr lvl="2" algn="just" defTabSz="45720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 letter</a:t>
            </a:r>
          </a:p>
          <a:p>
            <a:pPr lvl="2" algn="just" defTabSz="45720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underscore character</a:t>
            </a:r>
          </a:p>
          <a:p>
            <a:pPr marL="742950" lvl="1" indent="-285750" algn="just" defTabSz="457200">
              <a:lnSpc>
                <a:spcPct val="100000"/>
              </a:lnSpc>
              <a:spcBef>
                <a:spcPct val="20000"/>
              </a:spcBef>
              <a:buFont typeface="Arial"/>
              <a:buChar char="–"/>
            </a:pPr>
            <a:r>
              <a:rPr lang="en-US" dirty="0">
                <a:solidFill>
                  <a:prstClr val="black"/>
                </a:solidFill>
              </a:rPr>
              <a:t>Remaining characters must be</a:t>
            </a:r>
          </a:p>
          <a:p>
            <a:pPr lvl="2" algn="just" defTabSz="45720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letters</a:t>
            </a:r>
          </a:p>
          <a:p>
            <a:pPr lvl="2" algn="just" defTabSz="45720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numbers</a:t>
            </a:r>
          </a:p>
          <a:p>
            <a:pPr lvl="2" algn="just" defTabSz="45720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underscore </a:t>
            </a:r>
            <a:r>
              <a:rPr lang="en-US" sz="2400" dirty="0" smtClean="0">
                <a:solidFill>
                  <a:prstClr val="black"/>
                </a:solidFill>
              </a:rPr>
              <a:t>character</a:t>
            </a:r>
          </a:p>
          <a:p>
            <a:pPr algn="just" defTabSz="45720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Cannot use a reserved word– reserved word part of C++ language such as </a:t>
            </a:r>
            <a:r>
              <a:rPr lang="en-US" sz="3200" dirty="0" err="1" smtClean="0">
                <a:solidFill>
                  <a:prstClr val="black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smtClean="0">
                <a:solidFill>
                  <a:prstClr val="black"/>
                </a:solidFill>
              </a:rPr>
              <a:t>or double</a:t>
            </a:r>
            <a:endParaRPr lang="en-US" sz="32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9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Scientific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point values can be written in scientific notations</a:t>
            </a:r>
          </a:p>
          <a:p>
            <a:r>
              <a:rPr lang="en-US" dirty="0" smtClean="0"/>
              <a:t>Useful for short-hand writing of some common scientific numbers with high indices in power</a:t>
            </a:r>
          </a:p>
          <a:p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double x=1.7e10; </a:t>
            </a:r>
            <a:r>
              <a:rPr lang="en-US" dirty="0" smtClean="0">
                <a:solidFill>
                  <a:srgbClr val="0070C0"/>
                </a:solidFill>
              </a:rPr>
              <a:t>//x=17,000,000,000.00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 Partial</Template>
  <TotalTime>706</TotalTime>
  <Words>1406</Words>
  <Application>Microsoft Office PowerPoint</Application>
  <PresentationFormat>Widescreen</PresentationFormat>
  <Paragraphs>399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ＭＳ Ｐゴシック</vt:lpstr>
      <vt:lpstr>ＭＳ Ｐゴシック</vt:lpstr>
      <vt:lpstr>Arial</vt:lpstr>
      <vt:lpstr>Calibri</vt:lpstr>
      <vt:lpstr>Calibri Light</vt:lpstr>
      <vt:lpstr>Cambria Math</vt:lpstr>
      <vt:lpstr>Courier New</vt:lpstr>
      <vt:lpstr>Tahoma</vt:lpstr>
      <vt:lpstr>Wingdings</vt:lpstr>
      <vt:lpstr>Lecture 1</vt:lpstr>
      <vt:lpstr>Chapter 2</vt:lpstr>
      <vt:lpstr> Variable</vt:lpstr>
      <vt:lpstr> Variable</vt:lpstr>
      <vt:lpstr> Variable</vt:lpstr>
      <vt:lpstr> Assignment Operator</vt:lpstr>
      <vt:lpstr> Assignment operator</vt:lpstr>
      <vt:lpstr> Naming variables</vt:lpstr>
      <vt:lpstr>Chapter 2</vt:lpstr>
      <vt:lpstr> Scientific Notations</vt:lpstr>
      <vt:lpstr>Showing Decimal Places</vt:lpstr>
      <vt:lpstr>Chapter 2</vt:lpstr>
      <vt:lpstr> Constants</vt:lpstr>
      <vt:lpstr>Chapter 2</vt:lpstr>
      <vt:lpstr> Typical Math Functions</vt:lpstr>
      <vt:lpstr>Chapter 2</vt:lpstr>
      <vt:lpstr> Integer Division and Modulo</vt:lpstr>
      <vt:lpstr>Chapter 2</vt:lpstr>
      <vt:lpstr> int-double Compatibility</vt:lpstr>
      <vt:lpstr> Typecasting</vt:lpstr>
      <vt:lpstr>Chapter 2</vt:lpstr>
      <vt:lpstr> Binary-to-Decimal</vt:lpstr>
      <vt:lpstr> Decimal-To-Binary</vt:lpstr>
      <vt:lpstr> Hexadecimal</vt:lpstr>
      <vt:lpstr> Hexadecimal-To-Binary</vt:lpstr>
      <vt:lpstr> Binary-To-Hexadecimal </vt:lpstr>
      <vt:lpstr>Chapter 2</vt:lpstr>
      <vt:lpstr> Characters</vt:lpstr>
      <vt:lpstr> char-int Compatibility</vt:lpstr>
      <vt:lpstr>Chapter 2</vt:lpstr>
      <vt:lpstr> Type string</vt:lpstr>
      <vt:lpstr> Reading strings with cin</vt:lpstr>
      <vt:lpstr>Chapter 2</vt:lpstr>
      <vt:lpstr> Numeric Datatypes</vt:lpstr>
      <vt:lpstr> Unsigned</vt:lpstr>
      <vt:lpstr>Chapter 2</vt:lpstr>
      <vt:lpstr> Random Number Generation</vt:lpstr>
      <vt:lpstr> Random Numbers</vt:lpstr>
      <vt:lpstr>Chapter 2</vt:lpstr>
      <vt:lpstr> Debugging</vt:lpstr>
      <vt:lpstr>Chapter 2</vt:lpstr>
      <vt:lpstr>Using printf</vt:lpstr>
      <vt:lpstr>Using printf</vt:lpstr>
      <vt:lpstr>Using scanf</vt:lpstr>
      <vt:lpstr>Some Specifiers for printf &amp; scanf</vt:lpstr>
      <vt:lpstr>Specifier Output for printf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Pradhumna Shrestha</dc:creator>
  <cp:lastModifiedBy>Shrestha, Pradhumna</cp:lastModifiedBy>
  <cp:revision>142</cp:revision>
  <dcterms:created xsi:type="dcterms:W3CDTF">2016-08-16T18:38:58Z</dcterms:created>
  <dcterms:modified xsi:type="dcterms:W3CDTF">2019-08-28T16:24:03Z</dcterms:modified>
</cp:coreProperties>
</file>