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315" r:id="rId6"/>
    <p:sldId id="316" r:id="rId7"/>
    <p:sldId id="266" r:id="rId8"/>
    <p:sldId id="265" r:id="rId9"/>
    <p:sldId id="268" r:id="rId10"/>
    <p:sldId id="269" r:id="rId11"/>
    <p:sldId id="271" r:id="rId12"/>
    <p:sldId id="273" r:id="rId13"/>
    <p:sldId id="319" r:id="rId14"/>
    <p:sldId id="317" r:id="rId15"/>
    <p:sldId id="318" r:id="rId16"/>
    <p:sldId id="321" r:id="rId17"/>
    <p:sldId id="320" r:id="rId18"/>
    <p:sldId id="274" r:id="rId19"/>
    <p:sldId id="276" r:id="rId20"/>
    <p:sldId id="277" r:id="rId21"/>
    <p:sldId id="314" r:id="rId22"/>
    <p:sldId id="312" r:id="rId23"/>
    <p:sldId id="313" r:id="rId24"/>
    <p:sldId id="285" r:id="rId25"/>
    <p:sldId id="284" r:id="rId26"/>
    <p:sldId id="283" r:id="rId27"/>
    <p:sldId id="286" r:id="rId28"/>
    <p:sldId id="288" r:id="rId29"/>
    <p:sldId id="291" r:id="rId30"/>
    <p:sldId id="295" r:id="rId31"/>
    <p:sldId id="290" r:id="rId32"/>
    <p:sldId id="296" r:id="rId33"/>
    <p:sldId id="297" r:id="rId34"/>
    <p:sldId id="298" r:id="rId35"/>
    <p:sldId id="292" r:id="rId36"/>
    <p:sldId id="301" r:id="rId37"/>
    <p:sldId id="299" r:id="rId38"/>
    <p:sldId id="302" r:id="rId39"/>
    <p:sldId id="303" r:id="rId40"/>
    <p:sldId id="304" r:id="rId41"/>
    <p:sldId id="305" r:id="rId42"/>
    <p:sldId id="307" r:id="rId43"/>
    <p:sldId id="306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6457"/>
            <a:ext cx="9144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64592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90" y="205990"/>
            <a:ext cx="3017520" cy="127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383850" y="1973942"/>
            <a:ext cx="10198550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6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68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72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83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9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3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2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96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7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4870-78FC-4A46-AE90-7D903C9027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2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3.1-3.3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AND, OR and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879" y="1690688"/>
            <a:ext cx="10262921" cy="2049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879" y="3959775"/>
            <a:ext cx="9125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int</a:t>
            </a:r>
            <a:r>
              <a:rPr lang="en-US" dirty="0"/>
              <a:t> a=3,b=4,c=4,d=5;</a:t>
            </a:r>
          </a:p>
          <a:p>
            <a:pPr lvl="1"/>
            <a:r>
              <a:rPr lang="en-US" dirty="0"/>
              <a:t>bool test=(a==c)&amp;&amp;(b&lt;d); </a:t>
            </a:r>
            <a:r>
              <a:rPr lang="en-US" dirty="0">
                <a:solidFill>
                  <a:srgbClr val="0070C0"/>
                </a:solidFill>
              </a:rPr>
              <a:t>// left operand false, right operand true, assigns </a:t>
            </a:r>
            <a:r>
              <a:rPr lang="en-US" dirty="0" smtClean="0">
                <a:solidFill>
                  <a:srgbClr val="0070C0"/>
                </a:solidFill>
              </a:rPr>
              <a:t>false to </a:t>
            </a:r>
            <a:r>
              <a:rPr lang="en-US" dirty="0">
                <a:solidFill>
                  <a:srgbClr val="0070C0"/>
                </a:solidFill>
              </a:rPr>
              <a:t>test</a:t>
            </a:r>
          </a:p>
          <a:p>
            <a:pPr lvl="1"/>
            <a:r>
              <a:rPr lang="en-US" dirty="0"/>
              <a:t>bool test2=(a&gt;=d)||(b==c);</a:t>
            </a:r>
            <a:r>
              <a:rPr lang="en-US" dirty="0">
                <a:solidFill>
                  <a:srgbClr val="0070C0"/>
                </a:solidFill>
              </a:rPr>
              <a:t>//left operand false, right operand true, assigns true </a:t>
            </a:r>
            <a:r>
              <a:rPr lang="en-US" dirty="0" smtClean="0">
                <a:solidFill>
                  <a:srgbClr val="0070C0"/>
                </a:solidFill>
              </a:rPr>
              <a:t>to test2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3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9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Order of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1577181"/>
            <a:ext cx="8934450" cy="45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Boolean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of variable that can have only two values– true or false (or equivalently non-zero and zero, respectively)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 smtClean="0"/>
              <a:t>bool </a:t>
            </a:r>
            <a:r>
              <a:rPr lang="en-US" dirty="0" err="1" smtClean="0"/>
              <a:t>my_condition</a:t>
            </a:r>
            <a:r>
              <a:rPr lang="en-US" dirty="0" smtClean="0"/>
              <a:t>=true; </a:t>
            </a:r>
            <a:r>
              <a:rPr lang="en-US" dirty="0" smtClean="0">
                <a:solidFill>
                  <a:srgbClr val="0070C0"/>
                </a:solidFill>
              </a:rPr>
              <a:t>//declare a Boolean type variable </a:t>
            </a:r>
            <a:r>
              <a:rPr lang="en-US" dirty="0" err="1" smtClean="0">
                <a:solidFill>
                  <a:srgbClr val="0070C0"/>
                </a:solidFill>
              </a:rPr>
              <a:t>my_condition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// and assign true to it</a:t>
            </a:r>
          </a:p>
          <a:p>
            <a:pPr marL="457200" lvl="1" indent="0">
              <a:buNone/>
            </a:pPr>
            <a:r>
              <a:rPr lang="en-US" dirty="0" smtClean="0"/>
              <a:t>bool  </a:t>
            </a:r>
            <a:r>
              <a:rPr lang="en-US" dirty="0" err="1" smtClean="0"/>
              <a:t>next_condition</a:t>
            </a:r>
            <a:r>
              <a:rPr lang="en-US" dirty="0" smtClean="0"/>
              <a:t>=false; </a:t>
            </a:r>
            <a:r>
              <a:rPr lang="en-US" dirty="0" smtClean="0">
                <a:solidFill>
                  <a:srgbClr val="0070C0"/>
                </a:solidFill>
              </a:rPr>
              <a:t>//declare a Boolean type variable </a:t>
            </a:r>
            <a:r>
              <a:rPr lang="en-US" dirty="0" err="1" smtClean="0">
                <a:solidFill>
                  <a:srgbClr val="0070C0"/>
                </a:solidFill>
              </a:rPr>
              <a:t>next_condition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//and assign false or zero to it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bool-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/>
              <a:t>Compatibility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The following actions are possible, but generally not  recommended</a:t>
            </a:r>
          </a:p>
          <a:p>
            <a:pPr lvl="1" algn="just"/>
            <a:r>
              <a:rPr lang="en-US" dirty="0"/>
              <a:t>This is a backwards compatibility issue with C</a:t>
            </a:r>
          </a:p>
          <a:p>
            <a:pPr algn="just"/>
            <a:r>
              <a:rPr lang="en-US" dirty="0"/>
              <a:t>Values of type </a:t>
            </a:r>
            <a:r>
              <a:rPr lang="en-US" dirty="0" err="1">
                <a:solidFill>
                  <a:srgbClr val="2F02F0"/>
                </a:solidFill>
              </a:rPr>
              <a:t>bool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can be assigned to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variables</a:t>
            </a:r>
          </a:p>
          <a:p>
            <a:pPr lvl="1" algn="just"/>
            <a:r>
              <a:rPr lang="en-US" dirty="0"/>
              <a:t>True is stored as 1</a:t>
            </a:r>
          </a:p>
          <a:p>
            <a:pPr lvl="1" algn="just"/>
            <a:r>
              <a:rPr lang="en-US" dirty="0"/>
              <a:t>False is stored as 0</a:t>
            </a:r>
          </a:p>
          <a:p>
            <a:pPr algn="just"/>
            <a:r>
              <a:rPr lang="en-US" dirty="0"/>
              <a:t>Values of type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can be assigned to </a:t>
            </a:r>
            <a:r>
              <a:rPr lang="en-US" dirty="0" err="1">
                <a:solidFill>
                  <a:srgbClr val="2F02F0"/>
                </a:solidFill>
              </a:rPr>
              <a:t>bool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variables</a:t>
            </a:r>
          </a:p>
          <a:p>
            <a:pPr lvl="1" algn="just"/>
            <a:r>
              <a:rPr lang="en-US" dirty="0"/>
              <a:t>Any </a:t>
            </a:r>
            <a:r>
              <a:rPr lang="en-US" dirty="0">
                <a:solidFill>
                  <a:srgbClr val="008000"/>
                </a:solidFill>
              </a:rPr>
              <a:t>non-zero </a:t>
            </a:r>
            <a:r>
              <a:rPr lang="en-US" dirty="0"/>
              <a:t>integer is stored as true</a:t>
            </a:r>
          </a:p>
          <a:p>
            <a:pPr lvl="1" algn="just"/>
            <a:r>
              <a:rPr lang="en-US" dirty="0">
                <a:solidFill>
                  <a:srgbClr val="008000"/>
                </a:solidFill>
              </a:rPr>
              <a:t>Zero</a:t>
            </a:r>
            <a:r>
              <a:rPr lang="en-US" dirty="0"/>
              <a:t> is stored as false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9C0B6-C1A8-4960-BC9D-8C2AED1DE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2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Switch…case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controlling_expression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case</a:t>
            </a:r>
            <a:r>
              <a:rPr lang="en-US" dirty="0"/>
              <a:t> Constant1:</a:t>
            </a:r>
          </a:p>
          <a:p>
            <a:pPr marL="0" indent="0">
              <a:buNone/>
            </a:pPr>
            <a:r>
              <a:rPr lang="en-US" dirty="0"/>
              <a:t>		statements;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case</a:t>
            </a:r>
            <a:r>
              <a:rPr lang="en-US" dirty="0"/>
              <a:t> Constant2:</a:t>
            </a:r>
          </a:p>
          <a:p>
            <a:pPr marL="0" indent="0">
              <a:buNone/>
            </a:pPr>
            <a:r>
              <a:rPr lang="en-US" dirty="0"/>
              <a:t>		statements;</a:t>
            </a:r>
          </a:p>
          <a:p>
            <a:pPr marL="0" indent="0">
              <a:buNone/>
            </a:pPr>
            <a:r>
              <a:rPr lang="en-US" dirty="0"/>
              <a:t>		break</a:t>
            </a:r>
          </a:p>
          <a:p>
            <a:pPr marL="0" indent="0">
              <a:buNone/>
            </a:pPr>
            <a:r>
              <a:rPr lang="en-US" dirty="0"/>
              <a:t>	……….</a:t>
            </a:r>
          </a:p>
          <a:p>
            <a:pPr marL="0" indent="0">
              <a:buNone/>
            </a:pPr>
            <a:r>
              <a:rPr lang="en-US" dirty="0"/>
              <a:t>	……….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1569" y="1690688"/>
            <a:ext cx="4290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dirty="0" smtClean="0"/>
              <a:t>Controlling expression be of the follows</a:t>
            </a:r>
            <a:endParaRPr lang="en-US" alt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2F02F0"/>
                </a:solidFill>
              </a:rPr>
              <a:t>bool</a:t>
            </a:r>
            <a:r>
              <a:rPr lang="en-US" altLang="en-US" dirty="0"/>
              <a:t> value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An </a:t>
            </a:r>
            <a:r>
              <a:rPr lang="en-US" altLang="en-US" dirty="0">
                <a:solidFill>
                  <a:srgbClr val="2F02F0"/>
                </a:solidFill>
              </a:rPr>
              <a:t>int</a:t>
            </a:r>
            <a:r>
              <a:rPr lang="en-US" altLang="en-US" dirty="0"/>
              <a:t>eger type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2F02F0"/>
                </a:solidFill>
              </a:rPr>
              <a:t>char</a:t>
            </a:r>
            <a:r>
              <a:rPr lang="en-US" altLang="en-US" dirty="0"/>
              <a:t>acter</a:t>
            </a:r>
          </a:p>
          <a:p>
            <a:pPr algn="just"/>
            <a:r>
              <a:rPr lang="en-US" altLang="en-US" dirty="0"/>
              <a:t>The value returned is compared to the constant values after each "case"</a:t>
            </a:r>
          </a:p>
          <a:p>
            <a:pPr lvl="1" algn="just"/>
            <a:r>
              <a:rPr lang="en-US" altLang="en-US" dirty="0"/>
              <a:t>When a match is found, the code for that case is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The </a:t>
            </a:r>
            <a:r>
              <a:rPr lang="en-US" sz="4000" dirty="0"/>
              <a:t>break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dirty="0"/>
              <a:t>The </a:t>
            </a:r>
            <a:r>
              <a:rPr lang="en-US" altLang="en-US" dirty="0">
                <a:solidFill>
                  <a:srgbClr val="2F02F0"/>
                </a:solidFill>
              </a:rPr>
              <a:t>break</a:t>
            </a:r>
            <a:r>
              <a:rPr lang="en-US" altLang="en-US" dirty="0"/>
              <a:t> statement ends the </a:t>
            </a:r>
            <a:r>
              <a:rPr lang="en-US" altLang="en-US" dirty="0">
                <a:solidFill>
                  <a:srgbClr val="2F02F0"/>
                </a:solidFill>
              </a:rPr>
              <a:t>switch</a:t>
            </a:r>
            <a:r>
              <a:rPr lang="en-US" altLang="en-US" dirty="0"/>
              <a:t> statement</a:t>
            </a:r>
          </a:p>
          <a:p>
            <a:pPr lvl="1" algn="just"/>
            <a:r>
              <a:rPr lang="en-US" altLang="en-US" dirty="0"/>
              <a:t>Omitting the </a:t>
            </a:r>
            <a:r>
              <a:rPr lang="en-US" altLang="en-US" dirty="0">
                <a:solidFill>
                  <a:srgbClr val="2F02F0"/>
                </a:solidFill>
              </a:rPr>
              <a:t>break</a:t>
            </a:r>
            <a:r>
              <a:rPr lang="en-US" altLang="en-US" dirty="0"/>
              <a:t> statement will cause the code </a:t>
            </a:r>
            <a:br>
              <a:rPr lang="en-US" altLang="en-US" dirty="0"/>
            </a:br>
            <a:r>
              <a:rPr lang="en-US" altLang="en-US" dirty="0"/>
              <a:t>for </a:t>
            </a:r>
            <a:r>
              <a:rPr lang="en-US" altLang="en-US" dirty="0">
                <a:solidFill>
                  <a:srgbClr val="00B050"/>
                </a:solidFill>
              </a:rPr>
              <a:t>the next case to be executed</a:t>
            </a:r>
            <a:r>
              <a:rPr lang="en-US" altLang="en-US" dirty="0"/>
              <a:t>!</a:t>
            </a:r>
          </a:p>
          <a:p>
            <a:pPr lvl="1" algn="just"/>
            <a:r>
              <a:rPr lang="en-US" altLang="en-US" dirty="0"/>
              <a:t>Omitting a </a:t>
            </a:r>
            <a:r>
              <a:rPr lang="en-US" altLang="en-US" dirty="0">
                <a:solidFill>
                  <a:srgbClr val="2F02F0"/>
                </a:solidFill>
              </a:rPr>
              <a:t>break</a:t>
            </a:r>
            <a:r>
              <a:rPr lang="en-US" altLang="en-US" dirty="0"/>
              <a:t> statement allows the use of </a:t>
            </a:r>
            <a:br>
              <a:rPr lang="en-US" altLang="en-US" dirty="0"/>
            </a:br>
            <a:r>
              <a:rPr lang="en-US" altLang="en-US" dirty="0"/>
              <a:t>multiple case labels for a section of code</a:t>
            </a:r>
          </a:p>
          <a:p>
            <a:pPr marL="914400" lvl="2" indent="0">
              <a:buNone/>
              <a:tabLst>
                <a:tab pos="2054225" algn="l"/>
              </a:tabLst>
            </a:pPr>
            <a:r>
              <a:rPr lang="en-US" altLang="en-US" dirty="0">
                <a:solidFill>
                  <a:srgbClr val="2F02F0"/>
                </a:solidFill>
              </a:rPr>
              <a:t>case 'A':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case 'a':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   </a:t>
            </a:r>
            <a:r>
              <a:rPr lang="en-US" altLang="en-US" dirty="0" smtClean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"Excellent.";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break;</a:t>
            </a:r>
          </a:p>
          <a:p>
            <a:pPr marL="914400" lvl="2" indent="0">
              <a:buNone/>
              <a:tabLst>
                <a:tab pos="2054225" algn="l"/>
              </a:tabLst>
            </a:pPr>
            <a:r>
              <a:rPr lang="en-US" altLang="en-US" dirty="0" smtClean="0">
                <a:solidFill>
                  <a:srgbClr val="2F02F0"/>
                </a:solidFill>
              </a:rPr>
              <a:t>…</a:t>
            </a:r>
            <a:endParaRPr lang="en-US" altLang="en-US" sz="2800" dirty="0"/>
          </a:p>
          <a:p>
            <a:pPr lvl="2"/>
            <a:r>
              <a:rPr lang="en-US" altLang="en-US" sz="2800" dirty="0"/>
              <a:t>Runs the same code for either 'A' or 'a'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The </a:t>
            </a:r>
            <a:r>
              <a:rPr lang="en-US" sz="4000" dirty="0"/>
              <a:t>default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dirty="0"/>
              <a:t>If </a:t>
            </a:r>
            <a:r>
              <a:rPr lang="en-US" altLang="en-US" dirty="0">
                <a:solidFill>
                  <a:srgbClr val="00B050"/>
                </a:solidFill>
              </a:rPr>
              <a:t>no case label </a:t>
            </a:r>
            <a:r>
              <a:rPr lang="en-US" altLang="en-US" dirty="0"/>
              <a:t>has a constant that </a:t>
            </a:r>
            <a:r>
              <a:rPr lang="en-US" altLang="en-US" dirty="0">
                <a:solidFill>
                  <a:srgbClr val="00B050"/>
                </a:solidFill>
              </a:rPr>
              <a:t>matches</a:t>
            </a:r>
            <a:r>
              <a:rPr lang="en-US" altLang="en-US" dirty="0"/>
              <a:t> the controlling expression, the statements following</a:t>
            </a:r>
            <a:br>
              <a:rPr lang="en-US" altLang="en-US" dirty="0"/>
            </a:br>
            <a:r>
              <a:rPr lang="en-US" altLang="en-US" dirty="0"/>
              <a:t>the </a:t>
            </a:r>
            <a:r>
              <a:rPr lang="en-US" altLang="en-US" dirty="0">
                <a:solidFill>
                  <a:srgbClr val="2F02F0"/>
                </a:solidFill>
              </a:rPr>
              <a:t>default</a:t>
            </a:r>
            <a:r>
              <a:rPr lang="en-US" altLang="en-US" dirty="0"/>
              <a:t> label are executed</a:t>
            </a:r>
          </a:p>
          <a:p>
            <a:pPr lvl="1" algn="just"/>
            <a:r>
              <a:rPr lang="en-US" altLang="en-US" dirty="0"/>
              <a:t>If there is no default label, nothing happens when the switch statement is executed</a:t>
            </a:r>
          </a:p>
          <a:p>
            <a:pPr lvl="1" algn="just"/>
            <a:r>
              <a:rPr lang="en-US" altLang="en-US" dirty="0"/>
              <a:t>It is a good idea to include a default </a:t>
            </a:r>
            <a:r>
              <a:rPr lang="en-US" altLang="en-US" dirty="0" smtClean="0"/>
              <a:t>section</a:t>
            </a:r>
          </a:p>
          <a:p>
            <a:pPr lvl="2" algn="just"/>
            <a:r>
              <a:rPr lang="en-US" altLang="en-US" dirty="0" smtClean="0"/>
              <a:t>A “catch-all” similar to an “</a:t>
            </a:r>
            <a:r>
              <a:rPr lang="en-US" altLang="en-US" dirty="0" smtClean="0">
                <a:solidFill>
                  <a:srgbClr val="2F02F0"/>
                </a:solidFill>
              </a:rPr>
              <a:t>else</a:t>
            </a:r>
            <a:r>
              <a:rPr lang="en-US" altLang="en-US" dirty="0" smtClean="0"/>
              <a:t>” statement</a:t>
            </a:r>
            <a:endParaRPr lang="en-US" alt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program flow is sequential one statement at a time</a:t>
            </a:r>
          </a:p>
          <a:p>
            <a:r>
              <a:rPr lang="en-US" dirty="0"/>
              <a:t>But in most cases, the flow needs to changed and the program needs to follow separate branches depending on some conditions</a:t>
            </a:r>
          </a:p>
          <a:p>
            <a:r>
              <a:rPr lang="en-US" dirty="0"/>
              <a:t>C++ has several such flow control mechanisms</a:t>
            </a:r>
          </a:p>
        </p:txBody>
      </p:sp>
    </p:spTree>
    <p:extLst>
      <p:ext uri="{BB962C8B-B14F-4D97-AF65-F5344CB8AC3E}">
        <p14:creationId xmlns:p14="http://schemas.microsoft.com/office/powerpoint/2010/main" val="327835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8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Enumeration </a:t>
            </a:r>
            <a:r>
              <a:rPr lang="en-US" sz="4000" dirty="0"/>
              <a:t>Types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008000"/>
                </a:solidFill>
              </a:rPr>
              <a:t>enumeration type </a:t>
            </a:r>
            <a:r>
              <a:rPr lang="en-US" dirty="0"/>
              <a:t>is a type with values defined by a list of constants of type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endParaRPr lang="en-US" dirty="0">
              <a:solidFill>
                <a:srgbClr val="2F02F0"/>
              </a:solidFill>
            </a:endParaRPr>
          </a:p>
          <a:p>
            <a:pPr lvl="1" indent="-342900" algn="just"/>
            <a:r>
              <a:rPr lang="en-US" dirty="0"/>
              <a:t>Similar to defining your own </a:t>
            </a:r>
            <a:r>
              <a:rPr lang="en-US" dirty="0" smtClean="0"/>
              <a:t>type</a:t>
            </a:r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</a:rPr>
              <a:t>	</a:t>
            </a:r>
            <a:r>
              <a:rPr lang="en-US" sz="1300" dirty="0" err="1" smtClean="0">
                <a:solidFill>
                  <a:prstClr val="black"/>
                </a:solidFill>
              </a:rPr>
              <a:t>enum</a:t>
            </a:r>
            <a:r>
              <a:rPr lang="en-US" sz="1300" dirty="0" smtClean="0">
                <a:solidFill>
                  <a:prstClr val="black"/>
                </a:solidFill>
              </a:rPr>
              <a:t> </a:t>
            </a:r>
            <a:r>
              <a:rPr lang="en-US" sz="1300" dirty="0">
                <a:solidFill>
                  <a:prstClr val="black"/>
                </a:solidFill>
              </a:rPr>
              <a:t>Color {</a:t>
            </a:r>
            <a:r>
              <a:rPr lang="en-US" sz="1300" dirty="0" smtClean="0">
                <a:solidFill>
                  <a:prstClr val="black"/>
                </a:solidFill>
              </a:rPr>
              <a:t>Red=1, Blue=2, Green=3}; </a:t>
            </a:r>
            <a:r>
              <a:rPr lang="en-US" sz="1300" dirty="0">
                <a:solidFill>
                  <a:srgbClr val="0070C0"/>
                </a:solidFill>
              </a:rPr>
              <a:t>// enumeration data  of type Color</a:t>
            </a:r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</a:rPr>
              <a:t>	</a:t>
            </a:r>
            <a:r>
              <a:rPr lang="en-US" sz="1300" dirty="0" err="1" smtClean="0">
                <a:solidFill>
                  <a:prstClr val="black"/>
                </a:solidFill>
              </a:rPr>
              <a:t>enum</a:t>
            </a:r>
            <a:r>
              <a:rPr lang="en-US" sz="1300" dirty="0" smtClean="0">
                <a:solidFill>
                  <a:prstClr val="black"/>
                </a:solidFill>
              </a:rPr>
              <a:t> </a:t>
            </a:r>
            <a:r>
              <a:rPr lang="en-US" sz="1300" dirty="0">
                <a:solidFill>
                  <a:prstClr val="black"/>
                </a:solidFill>
              </a:rPr>
              <a:t>Month {</a:t>
            </a:r>
            <a:r>
              <a:rPr lang="en-US" sz="1300" dirty="0" smtClean="0">
                <a:solidFill>
                  <a:prstClr val="black"/>
                </a:solidFill>
              </a:rPr>
              <a:t>January=1, February=2, December=12}; </a:t>
            </a:r>
            <a:r>
              <a:rPr lang="en-US" sz="1300" dirty="0">
                <a:solidFill>
                  <a:srgbClr val="0070C0"/>
                </a:solidFill>
              </a:rPr>
              <a:t>// enumeration data type  of type Month</a:t>
            </a:r>
          </a:p>
          <a:p>
            <a:pPr algn="just"/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>
              <a:tabLst>
                <a:tab pos="3886200" algn="l"/>
              </a:tabLst>
            </a:pPr>
            <a:r>
              <a:rPr lang="en-US" dirty="0" err="1">
                <a:solidFill>
                  <a:srgbClr val="2F02F0"/>
                </a:solidFill>
              </a:rPr>
              <a:t>enum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 err="1" smtClean="0">
                <a:solidFill>
                  <a:srgbClr val="2F02F0"/>
                </a:solidFill>
              </a:rPr>
              <a:t>MonthLength</a:t>
            </a:r>
            <a:r>
              <a:rPr lang="en-US" dirty="0" smtClean="0">
                <a:solidFill>
                  <a:srgbClr val="2F02F0"/>
                </a:solidFill>
              </a:rPr>
              <a:t>	{</a:t>
            </a:r>
            <a:r>
              <a:rPr lang="en-US" dirty="0">
                <a:solidFill>
                  <a:srgbClr val="2F02F0"/>
                </a:solidFill>
              </a:rPr>
              <a:t>JAN_LENGTH = 31, 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	</a:t>
            </a:r>
            <a:r>
              <a:rPr lang="en-US" dirty="0" smtClean="0">
                <a:solidFill>
                  <a:srgbClr val="2F02F0"/>
                </a:solidFill>
              </a:rPr>
              <a:t>FEB_LENGTH </a:t>
            </a:r>
            <a:r>
              <a:rPr lang="en-US" dirty="0">
                <a:solidFill>
                  <a:srgbClr val="2F02F0"/>
                </a:solidFill>
              </a:rPr>
              <a:t>= 28,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	</a:t>
            </a:r>
            <a:r>
              <a:rPr lang="en-US" dirty="0" smtClean="0">
                <a:solidFill>
                  <a:srgbClr val="2F02F0"/>
                </a:solidFill>
              </a:rPr>
              <a:t>MAR_LENGTH </a:t>
            </a:r>
            <a:r>
              <a:rPr lang="en-US" dirty="0">
                <a:solidFill>
                  <a:srgbClr val="2F02F0"/>
                </a:solidFill>
              </a:rPr>
              <a:t>= 31, 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	</a:t>
            </a:r>
            <a:r>
              <a:rPr lang="en-US" dirty="0" smtClean="0">
                <a:solidFill>
                  <a:srgbClr val="2F02F0"/>
                </a:solidFill>
              </a:rPr>
              <a:t>…</a:t>
            </a:r>
            <a:r>
              <a:rPr lang="en-US" dirty="0">
                <a:solidFill>
                  <a:srgbClr val="2F02F0"/>
                </a:solidFill>
              </a:rPr>
              <a:t/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	</a:t>
            </a:r>
            <a:r>
              <a:rPr lang="en-US" dirty="0" smtClean="0">
                <a:solidFill>
                  <a:srgbClr val="2F02F0"/>
                </a:solidFill>
              </a:rPr>
              <a:t>DEC_LENGTH </a:t>
            </a:r>
            <a:r>
              <a:rPr lang="en-US" dirty="0">
                <a:solidFill>
                  <a:srgbClr val="2F02F0"/>
                </a:solidFill>
              </a:rPr>
              <a:t>= 31};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Default </a:t>
            </a:r>
            <a:r>
              <a:rPr lang="en-US" sz="4000" dirty="0" err="1"/>
              <a:t>enum</a:t>
            </a:r>
            <a:r>
              <a:rPr lang="en-US" sz="4000" dirty="0"/>
              <a:t> Values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If numeric values are not specified, identifiers are assigned consecutive values starting with 0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2F02F0"/>
                </a:solidFill>
              </a:rPr>
              <a:t>enum</a:t>
            </a:r>
            <a:r>
              <a:rPr lang="en-US" dirty="0">
                <a:solidFill>
                  <a:srgbClr val="2F02F0"/>
                </a:solidFill>
              </a:rPr>
              <a:t> Direction {NORTH=0, SOUTH=1, EAST=2, WEST=3};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 equivalent to</a:t>
            </a:r>
            <a:br>
              <a:rPr lang="en-US" dirty="0"/>
            </a:br>
            <a:r>
              <a:rPr lang="en-US" dirty="0" err="1">
                <a:solidFill>
                  <a:srgbClr val="2F02F0"/>
                </a:solidFill>
              </a:rPr>
              <a:t>enum</a:t>
            </a:r>
            <a:r>
              <a:rPr lang="en-US" dirty="0">
                <a:solidFill>
                  <a:srgbClr val="2F02F0"/>
                </a:solidFill>
              </a:rPr>
              <a:t> Direction {NORTH, SOUTH, EAST, WEST};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Unless specified, the value assigned an enumeration constant is </a:t>
            </a:r>
            <a:r>
              <a:rPr lang="en-US" dirty="0">
                <a:solidFill>
                  <a:srgbClr val="008000"/>
                </a:solidFill>
              </a:rPr>
              <a:t>1 more than the previous constant</a:t>
            </a:r>
          </a:p>
          <a:p>
            <a:pPr lvl="1" algn="just">
              <a:lnSpc>
                <a:spcPct val="110000"/>
              </a:lnSpc>
            </a:pPr>
            <a:r>
              <a:rPr lang="en-US" dirty="0" err="1">
                <a:solidFill>
                  <a:srgbClr val="2F02F0"/>
                </a:solidFill>
              </a:rPr>
              <a:t>enum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MyEnum</a:t>
            </a:r>
            <a:r>
              <a:rPr lang="en-US" dirty="0">
                <a:solidFill>
                  <a:srgbClr val="2F02F0"/>
                </a:solidFill>
              </a:rPr>
              <a:t> {ONE = 17, TWO, THREE, FOUR = -3, FIVE};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/>
              <a:t>results in these values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solidFill>
                  <a:srgbClr val="2F02F0"/>
                </a:solidFill>
              </a:rPr>
              <a:t>ONE = 17, TWO = 18, THREE = 19, FOUR = -3, FIVE = -2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61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String Comparison: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strings are equal if and only if they have identical set of characters in the same order</a:t>
            </a:r>
          </a:p>
          <a:p>
            <a:pPr marL="0" indent="0">
              <a:buNone/>
            </a:pPr>
            <a:r>
              <a:rPr lang="en-US" dirty="0" smtClean="0"/>
              <a:t>e.g. “Hello” and “Hello” are equal but “Hello” and “hello” are not</a:t>
            </a:r>
          </a:p>
          <a:p>
            <a:r>
              <a:rPr lang="en-US" dirty="0" smtClean="0"/>
              <a:t>Two strings can be compared using == and !=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3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String Comparison: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can be compared with another string using the &gt;,&lt;,&gt;= and &lt;= relational operators</a:t>
            </a:r>
          </a:p>
          <a:p>
            <a:pPr lvl="1"/>
            <a:r>
              <a:rPr lang="en-US" dirty="0" smtClean="0"/>
              <a:t>Very useful in sorting strings</a:t>
            </a:r>
          </a:p>
          <a:p>
            <a:r>
              <a:rPr lang="en-US" dirty="0" smtClean="0"/>
              <a:t>It is based on the ASCII value of the characters in the string</a:t>
            </a:r>
          </a:p>
          <a:p>
            <a:pPr lvl="1"/>
            <a:r>
              <a:rPr lang="en-US" dirty="0" smtClean="0"/>
              <a:t>The comparison is made on the basis of characters starting with the first character</a:t>
            </a:r>
          </a:p>
          <a:p>
            <a:pPr marL="0" indent="0">
              <a:buNone/>
            </a:pPr>
            <a:r>
              <a:rPr lang="en-US" dirty="0" smtClean="0"/>
              <a:t>e.g. Hello &lt; hello </a:t>
            </a:r>
            <a:r>
              <a:rPr lang="en-US" dirty="0" smtClean="0">
                <a:solidFill>
                  <a:srgbClr val="0070C0"/>
                </a:solidFill>
              </a:rPr>
              <a:t>// ASCII of H=72, ASCII of h=104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/>
              <a:t>hellO</a:t>
            </a:r>
            <a:r>
              <a:rPr lang="en-US" dirty="0" smtClean="0"/>
              <a:t>&lt;hello </a:t>
            </a:r>
            <a:r>
              <a:rPr lang="en-US" dirty="0">
                <a:solidFill>
                  <a:srgbClr val="0070C0"/>
                </a:solidFill>
              </a:rPr>
              <a:t>// ASCII of </a:t>
            </a:r>
            <a:r>
              <a:rPr lang="en-US" dirty="0" smtClean="0">
                <a:solidFill>
                  <a:srgbClr val="0070C0"/>
                </a:solidFill>
              </a:rPr>
              <a:t>H=79, </a:t>
            </a:r>
            <a:r>
              <a:rPr lang="en-US" dirty="0">
                <a:solidFill>
                  <a:srgbClr val="0070C0"/>
                </a:solidFill>
              </a:rPr>
              <a:t>ASCII of </a:t>
            </a:r>
            <a:r>
              <a:rPr lang="en-US" dirty="0" smtClean="0">
                <a:solidFill>
                  <a:srgbClr val="0070C0"/>
                </a:solidFill>
              </a:rPr>
              <a:t>h=111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9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String Access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 string is a sequence of characters</a:t>
            </a:r>
          </a:p>
          <a:p>
            <a:pPr algn="just"/>
            <a:r>
              <a:rPr lang="en-US" dirty="0" smtClean="0"/>
              <a:t>Characters </a:t>
            </a:r>
            <a:r>
              <a:rPr lang="en-US" dirty="0"/>
              <a:t>in a </a:t>
            </a:r>
            <a:r>
              <a:rPr lang="en-US" dirty="0">
                <a:solidFill>
                  <a:srgbClr val="2F02F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accessed </a:t>
            </a:r>
            <a:r>
              <a:rPr lang="en-US" dirty="0" smtClean="0"/>
              <a:t>by using their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indices</a:t>
            </a:r>
            <a:r>
              <a:rPr lang="en-US" dirty="0" smtClean="0">
                <a:solidFill>
                  <a:srgbClr val="008000"/>
                </a:solidFill>
              </a:rPr>
              <a:t>– </a:t>
            </a:r>
            <a:r>
              <a:rPr lang="en-US" dirty="0" smtClean="0"/>
              <a:t>location of character in the string</a:t>
            </a:r>
          </a:p>
          <a:p>
            <a:pPr lvl="1" algn="just"/>
            <a:r>
              <a:rPr lang="en-US" dirty="0" smtClean="0"/>
              <a:t>Index </a:t>
            </a:r>
            <a:r>
              <a:rPr lang="en-US" b="1" dirty="0" smtClean="0">
                <a:solidFill>
                  <a:srgbClr val="0070C0"/>
                </a:solidFill>
              </a:rPr>
              <a:t>starts from 0, not 1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sz="3200" dirty="0" smtClean="0"/>
              <a:t>For example, index of character M in Mary is 0, </a:t>
            </a:r>
            <a:r>
              <a:rPr lang="en-US" sz="3200" dirty="0"/>
              <a:t>index of character </a:t>
            </a:r>
            <a:r>
              <a:rPr lang="en-US" sz="3200" dirty="0" smtClean="0"/>
              <a:t>y </a:t>
            </a:r>
            <a:r>
              <a:rPr lang="en-US" sz="3200" dirty="0"/>
              <a:t>in Mary is </a:t>
            </a:r>
            <a:r>
              <a:rPr lang="en-US" sz="3200" dirty="0" smtClean="0"/>
              <a:t>3 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605881"/>
            <a:ext cx="3446006" cy="25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Accessing String 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We can use at() function to extract character from strings</a:t>
            </a:r>
          </a:p>
          <a:p>
            <a:pPr algn="just"/>
            <a:r>
              <a:rPr lang="en-US" dirty="0" smtClean="0"/>
              <a:t>For example,</a:t>
            </a:r>
          </a:p>
          <a:p>
            <a:pPr marL="0" indent="0" algn="just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=“Hello”;</a:t>
            </a:r>
          </a:p>
          <a:p>
            <a:pPr marL="0" indent="0" algn="just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my_c</a:t>
            </a:r>
            <a:r>
              <a:rPr lang="en-US" dirty="0" smtClean="0"/>
              <a:t>=str.at(0);</a:t>
            </a:r>
          </a:p>
          <a:p>
            <a:pPr marL="0" indent="0" algn="just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</a:t>
            </a:r>
            <a:r>
              <a:rPr lang="en-US" dirty="0" err="1" smtClean="0"/>
              <a:t>my_c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//Displays H</a:t>
            </a:r>
          </a:p>
          <a:p>
            <a:pPr marL="0" indent="0" algn="just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&lt;&lt;str.at(3);</a:t>
            </a:r>
            <a:r>
              <a:rPr lang="en-US" dirty="0" smtClean="0">
                <a:solidFill>
                  <a:srgbClr val="0070C0"/>
                </a:solidFill>
              </a:rPr>
              <a:t>//Displays 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if…else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Syntax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B050"/>
                </a:solidFill>
              </a:rPr>
              <a:t>if</a:t>
            </a:r>
            <a:r>
              <a:rPr lang="en-US" sz="2500" dirty="0"/>
              <a:t> (condition)</a:t>
            </a:r>
          </a:p>
          <a:p>
            <a:pPr marL="914400" lvl="2" indent="0">
              <a:buNone/>
            </a:pPr>
            <a:r>
              <a:rPr lang="en-US" sz="2500" dirty="0"/>
              <a:t>{</a:t>
            </a:r>
          </a:p>
          <a:p>
            <a:pPr marL="914400" lvl="2" indent="0">
              <a:buNone/>
            </a:pPr>
            <a:r>
              <a:rPr lang="en-US" sz="2500" dirty="0"/>
              <a:t>	statements;</a:t>
            </a:r>
          </a:p>
          <a:p>
            <a:pPr marL="914400" lvl="2" indent="0">
              <a:buNone/>
            </a:pPr>
            <a:r>
              <a:rPr lang="en-US" sz="2500" dirty="0"/>
              <a:t>}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B050"/>
                </a:solidFill>
              </a:rPr>
              <a:t>else</a:t>
            </a:r>
          </a:p>
          <a:p>
            <a:pPr marL="914400" lvl="2" indent="0">
              <a:buNone/>
            </a:pPr>
            <a:r>
              <a:rPr lang="en-US" sz="2500" dirty="0"/>
              <a:t>{</a:t>
            </a:r>
          </a:p>
          <a:p>
            <a:pPr marL="914400" lvl="2" indent="0">
              <a:buNone/>
            </a:pPr>
            <a:r>
              <a:rPr lang="en-US" sz="2500" dirty="0"/>
              <a:t>	statements;</a:t>
            </a:r>
          </a:p>
          <a:p>
            <a:pPr marL="914400" lvl="2" indent="0">
              <a:buNone/>
            </a:pPr>
            <a:r>
              <a:rPr lang="en-US" sz="2500" dirty="0"/>
              <a:t>}</a:t>
            </a:r>
          </a:p>
          <a:p>
            <a:r>
              <a:rPr lang="en-US" dirty="0"/>
              <a:t>The program checks if the condition under the if statement is true</a:t>
            </a:r>
          </a:p>
          <a:p>
            <a:r>
              <a:rPr lang="en-US" dirty="0"/>
              <a:t>It true execute the block of statements under the if statement, otherwise execute the block of statements under the else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7325" y="1825625"/>
            <a:ext cx="6086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a=5, b=10;</a:t>
            </a:r>
          </a:p>
          <a:p>
            <a:r>
              <a:rPr lang="en-US" dirty="0"/>
              <a:t>if (a&lt;b)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&lt;&lt;a&lt;&lt;“ is less than “&lt;&lt;b&lt;&lt;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&lt;&lt;a&lt;&lt;“ is greater than or equal to ”&lt;&lt; b&lt;&lt;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4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String Operation: length/size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</a:rPr>
              <a:t>string</a:t>
            </a:r>
            <a:r>
              <a:rPr lang="en-US" dirty="0"/>
              <a:t> class member function </a:t>
            </a:r>
            <a:r>
              <a:rPr lang="en-US" dirty="0">
                <a:solidFill>
                  <a:srgbClr val="2F02F0"/>
                </a:solidFill>
              </a:rPr>
              <a:t>length</a:t>
            </a:r>
            <a:r>
              <a:rPr lang="en-US" dirty="0"/>
              <a:t> returns the number of characters in the </a:t>
            </a:r>
            <a:r>
              <a:rPr lang="en-US" dirty="0">
                <a:solidFill>
                  <a:srgbClr val="2F02F0"/>
                </a:solidFill>
              </a:rPr>
              <a:t>string</a:t>
            </a:r>
            <a:r>
              <a:rPr lang="en-US" dirty="0"/>
              <a:t> object: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string </a:t>
            </a:r>
            <a:r>
              <a:rPr lang="en-US" sz="2400" dirty="0" err="1"/>
              <a:t>my_str</a:t>
            </a:r>
            <a:r>
              <a:rPr lang="en-US" sz="2400" dirty="0"/>
              <a:t>="This is a test";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my_str.size</a:t>
            </a:r>
            <a:r>
              <a:rPr lang="en-US" sz="2400" dirty="0"/>
              <a:t>()&lt;&lt;</a:t>
            </a:r>
            <a:r>
              <a:rPr lang="en-US" sz="2400" dirty="0" err="1"/>
              <a:t>endl</a:t>
            </a:r>
            <a:r>
              <a:rPr lang="en-US" sz="2400" dirty="0" smtClean="0"/>
              <a:t>;  </a:t>
            </a:r>
            <a:r>
              <a:rPr lang="en-US" sz="2400" dirty="0" smtClean="0">
                <a:solidFill>
                  <a:srgbClr val="0070C0"/>
                </a:solidFill>
              </a:rPr>
              <a:t>//Displays 14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my_str.length</a:t>
            </a:r>
            <a:r>
              <a:rPr lang="en-US" sz="2400" dirty="0"/>
              <a:t>()&lt;&lt;</a:t>
            </a:r>
            <a:r>
              <a:rPr lang="en-US" sz="2400" dirty="0" err="1"/>
              <a:t>endl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//Displays 14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&lt;&lt;"Enter string:";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my_str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//User enters </a:t>
            </a:r>
            <a:r>
              <a:rPr lang="en-US" sz="2400" b="1" dirty="0" smtClean="0">
                <a:solidFill>
                  <a:srgbClr val="0070C0"/>
                </a:solidFill>
              </a:rPr>
              <a:t>This is a test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my_str.size</a:t>
            </a:r>
            <a:r>
              <a:rPr lang="en-US" sz="2400" dirty="0"/>
              <a:t>()&lt;&lt;</a:t>
            </a:r>
            <a:r>
              <a:rPr lang="en-US" sz="2400" dirty="0" err="1"/>
              <a:t>endl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//Displays 4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my_str.length</a:t>
            </a:r>
            <a:r>
              <a:rPr lang="en-US" sz="2400" dirty="0"/>
              <a:t>()&lt;&lt;</a:t>
            </a:r>
            <a:r>
              <a:rPr lang="en-US" sz="2400" dirty="0" err="1"/>
              <a:t>endl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//Displays 4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String Operation: 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Concatenates one string to the end of another string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my_str</a:t>
            </a:r>
            <a:r>
              <a:rPr lang="en-US" dirty="0"/>
              <a:t>="This </a:t>
            </a:r>
            <a:r>
              <a:rPr lang="en-US" dirty="0" smtClean="0"/>
              <a:t>is";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my_str.append</a:t>
            </a:r>
            <a:r>
              <a:rPr lang="en-US" dirty="0"/>
              <a:t>("a test");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my_str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//Displays </a:t>
            </a:r>
            <a:r>
              <a:rPr lang="en-US" b="1" dirty="0" smtClean="0">
                <a:solidFill>
                  <a:srgbClr val="0070C0"/>
                </a:solidFill>
              </a:rPr>
              <a:t>This is a test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add_this</a:t>
            </a:r>
            <a:r>
              <a:rPr lang="en-US" dirty="0"/>
              <a:t>=" !!!";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my_str.append</a:t>
            </a:r>
            <a:r>
              <a:rPr lang="en-US" dirty="0"/>
              <a:t>(</a:t>
            </a:r>
            <a:r>
              <a:rPr lang="en-US" dirty="0" err="1"/>
              <a:t>add_this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my_str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 smtClean="0"/>
              <a:t>; </a:t>
            </a:r>
            <a:r>
              <a:rPr lang="en-US" dirty="0">
                <a:solidFill>
                  <a:srgbClr val="0070C0"/>
                </a:solidFill>
              </a:rPr>
              <a:t>//Displays </a:t>
            </a:r>
            <a:r>
              <a:rPr lang="en-US" b="1" dirty="0">
                <a:solidFill>
                  <a:srgbClr val="0070C0"/>
                </a:solidFill>
              </a:rPr>
              <a:t>This is a </a:t>
            </a:r>
            <a:r>
              <a:rPr lang="en-US" b="1" dirty="0" smtClean="0">
                <a:solidFill>
                  <a:srgbClr val="0070C0"/>
                </a:solidFill>
              </a:rPr>
              <a:t>test!!!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06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String Operation: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 the index of the first occurrence of an item (character or another string) inside a inside a string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/>
              <a:t>string </a:t>
            </a:r>
            <a:r>
              <a:rPr lang="en-US" sz="2400" dirty="0" err="1"/>
              <a:t>my_str</a:t>
            </a:r>
            <a:r>
              <a:rPr lang="en-US" sz="2400" dirty="0"/>
              <a:t>="This is CSCE1030";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location=</a:t>
            </a:r>
            <a:r>
              <a:rPr lang="en-US" sz="2400" dirty="0" err="1"/>
              <a:t>my_str.find</a:t>
            </a:r>
            <a:r>
              <a:rPr lang="en-US" sz="2400" dirty="0"/>
              <a:t>("CSCE</a:t>
            </a:r>
            <a:r>
              <a:rPr lang="en-US" sz="2400" dirty="0" smtClean="0"/>
              <a:t>");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&lt;&lt;"Location:"&lt;&lt;location&lt;&lt;</a:t>
            </a:r>
            <a:r>
              <a:rPr lang="en-US" sz="2400" dirty="0" err="1"/>
              <a:t>endl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//Displays 8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38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String Operation: </a:t>
            </a:r>
            <a:r>
              <a:rPr lang="en-US" dirty="0" err="1" smtClean="0"/>
              <a:t>substr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Extracts part of the string of specified length from specified index</a:t>
            </a:r>
          </a:p>
          <a:p>
            <a:pPr lvl="1"/>
            <a:r>
              <a:rPr lang="en-US" dirty="0" smtClean="0"/>
              <a:t>Original string not changed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2400" dirty="0" smtClean="0"/>
              <a:t>	string </a:t>
            </a:r>
            <a:r>
              <a:rPr lang="en-US" sz="2400" dirty="0" err="1"/>
              <a:t>my_str</a:t>
            </a:r>
            <a:r>
              <a:rPr lang="en-US" sz="2400" dirty="0"/>
              <a:t>="This is CSCE1030";</a:t>
            </a:r>
          </a:p>
          <a:p>
            <a:pPr marL="0" indent="0">
              <a:buNone/>
            </a:pPr>
            <a:r>
              <a:rPr lang="en-US" sz="2400" dirty="0"/>
              <a:t>	string </a:t>
            </a:r>
            <a:r>
              <a:rPr lang="en-US" sz="2400" dirty="0" err="1"/>
              <a:t>my_substr</a:t>
            </a:r>
            <a:r>
              <a:rPr lang="en-US" sz="2400" dirty="0"/>
              <a:t>=</a:t>
            </a:r>
            <a:r>
              <a:rPr lang="en-US" sz="2400" dirty="0" err="1"/>
              <a:t>my_str.substr</a:t>
            </a:r>
            <a:r>
              <a:rPr lang="en-US" sz="2400" dirty="0"/>
              <a:t>(8,8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my_substr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//Displays CSCE1030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812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cs typeface="Courier New"/>
              </a:rPr>
              <a:t>	</a:t>
            </a:r>
            <a:r>
              <a:rPr lang="en-US" sz="4000" dirty="0" smtClean="0">
                <a:cs typeface="Courier New"/>
              </a:rPr>
              <a:t>More String Operations</a:t>
            </a:r>
            <a:endParaRPr lang="en-US" sz="4000" dirty="0"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16-04-15 at 3.13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06" y="1797242"/>
            <a:ext cx="8170657" cy="4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cs typeface="Courier New"/>
              </a:rPr>
              <a:t>	</a:t>
            </a:r>
            <a:r>
              <a:rPr lang="en-US" sz="4000" dirty="0" smtClean="0">
                <a:cs typeface="Courier New"/>
              </a:rPr>
              <a:t>More String Operations</a:t>
            </a:r>
            <a:endParaRPr lang="en-US" sz="4000" dirty="0"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04-15 at 3.1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77" y="1860226"/>
            <a:ext cx="9428493" cy="38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83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	Character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4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2" y="1820861"/>
            <a:ext cx="922558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	Character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6808" y="153091"/>
            <a:ext cx="2999968" cy="18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4008" y="5370530"/>
            <a:ext cx="548051" cy="24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5"/>
          <a:stretch/>
        </p:blipFill>
        <p:spPr bwMode="auto">
          <a:xfrm>
            <a:off x="461070" y="1844967"/>
            <a:ext cx="537523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617934" y="210846"/>
            <a:ext cx="3789134" cy="24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7232" r="15323"/>
          <a:stretch/>
        </p:blipFill>
        <p:spPr>
          <a:xfrm>
            <a:off x="5946808" y="2536485"/>
            <a:ext cx="5803346" cy="29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if…else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than two branches are possible by using else if</a:t>
            </a:r>
          </a:p>
          <a:p>
            <a:r>
              <a:rPr lang="en-US" dirty="0"/>
              <a:t>Example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my_int</a:t>
            </a:r>
            <a:r>
              <a:rPr lang="en-US" sz="24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     	</a:t>
            </a:r>
            <a:r>
              <a:rPr lang="en-US" sz="2400" dirty="0" err="1"/>
              <a:t>cout</a:t>
            </a:r>
            <a:r>
              <a:rPr lang="en-US" sz="2400" dirty="0"/>
              <a:t>&lt;&lt;"Enter your test score";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my_int</a:t>
            </a:r>
            <a:r>
              <a:rPr lang="en-US" sz="24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	if (</a:t>
            </a:r>
            <a:r>
              <a:rPr lang="en-US" sz="2400" dirty="0" err="1"/>
              <a:t>my_int</a:t>
            </a:r>
            <a:r>
              <a:rPr lang="en-US" sz="2400"/>
              <a:t>&gt;100 || </a:t>
            </a:r>
            <a:r>
              <a:rPr lang="en-US" sz="2400" dirty="0" err="1"/>
              <a:t>my_int</a:t>
            </a:r>
            <a:r>
              <a:rPr lang="en-US" sz="2400" dirty="0"/>
              <a:t> &lt;0)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&lt;&lt;"Input is out of range."&lt;&lt;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else if (</a:t>
            </a:r>
            <a:r>
              <a:rPr lang="en-US" sz="2400" dirty="0" err="1"/>
              <a:t>my_int</a:t>
            </a:r>
            <a:r>
              <a:rPr lang="en-US" sz="2400" dirty="0"/>
              <a:t>&lt;=50)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&lt;&lt;"You've failed."&lt;&lt;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&lt;&lt;"You've passed."&lt;&lt;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708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condition</a:t>
            </a:r>
            <a:r>
              <a:rPr lang="en-US" dirty="0"/>
              <a:t> ? </a:t>
            </a:r>
            <a:r>
              <a:rPr lang="en-US" dirty="0" err="1">
                <a:solidFill>
                  <a:srgbClr val="00B050"/>
                </a:solidFill>
              </a:rPr>
              <a:t>exprWhenTrue</a:t>
            </a:r>
            <a:r>
              <a:rPr lang="en-US" dirty="0"/>
              <a:t> : </a:t>
            </a:r>
            <a:r>
              <a:rPr lang="en-US" dirty="0" err="1" smtClean="0">
                <a:solidFill>
                  <a:srgbClr val="00B050"/>
                </a:solidFill>
              </a:rPr>
              <a:t>exprWhenFalse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This evaluates the </a:t>
            </a:r>
            <a:r>
              <a:rPr lang="en-US" dirty="0">
                <a:solidFill>
                  <a:srgbClr val="00B050"/>
                </a:solidFill>
              </a:rPr>
              <a:t>condition</a:t>
            </a:r>
            <a:r>
              <a:rPr lang="en-US" dirty="0"/>
              <a:t> and executes </a:t>
            </a:r>
            <a:r>
              <a:rPr lang="en-US" dirty="0" err="1">
                <a:solidFill>
                  <a:srgbClr val="00B050"/>
                </a:solidFill>
              </a:rPr>
              <a:t>exprWhenTrue</a:t>
            </a:r>
            <a:r>
              <a:rPr lang="en-US" dirty="0" smtClean="0"/>
              <a:t> </a:t>
            </a:r>
            <a:r>
              <a:rPr lang="en-US" dirty="0"/>
              <a:t>if true and </a:t>
            </a:r>
            <a:r>
              <a:rPr lang="en-US" dirty="0" err="1" smtClean="0">
                <a:solidFill>
                  <a:srgbClr val="00B050"/>
                </a:solidFill>
              </a:rPr>
              <a:t>exprWhenFalse</a:t>
            </a:r>
            <a:r>
              <a:rPr lang="en-US" dirty="0" smtClean="0"/>
              <a:t> </a:t>
            </a:r>
            <a:r>
              <a:rPr lang="en-US" dirty="0"/>
              <a:t>if false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a=5,b=6;</a:t>
            </a:r>
          </a:p>
          <a:p>
            <a:pPr marL="0" indent="0">
              <a:buNone/>
            </a:pPr>
            <a:r>
              <a:rPr lang="en-US" sz="2400" dirty="0" smtClean="0"/>
              <a:t>	(</a:t>
            </a:r>
            <a:r>
              <a:rPr lang="en-US" sz="2400" dirty="0"/>
              <a:t>a&lt;=b)?</a:t>
            </a:r>
            <a:r>
              <a:rPr lang="en-US" sz="2400" dirty="0" err="1"/>
              <a:t>cout</a:t>
            </a:r>
            <a:r>
              <a:rPr lang="en-US" sz="2400" dirty="0"/>
              <a:t>&lt;&lt;“Smaller number”&lt;&lt;a: </a:t>
            </a:r>
            <a:r>
              <a:rPr lang="en-US" sz="2400" dirty="0" err="1"/>
              <a:t>cout</a:t>
            </a:r>
            <a:r>
              <a:rPr lang="en-US" sz="2400" dirty="0"/>
              <a:t>&lt;&lt;“Smaller number”&lt;&lt;b;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// </a:t>
            </a:r>
            <a:r>
              <a:rPr lang="en-US" sz="2400" dirty="0">
                <a:solidFill>
                  <a:srgbClr val="0070C0"/>
                </a:solidFill>
              </a:rPr>
              <a:t>Compares a </a:t>
            </a:r>
            <a:r>
              <a:rPr lang="en-US" sz="2400" dirty="0" smtClean="0">
                <a:solidFill>
                  <a:srgbClr val="0070C0"/>
                </a:solidFill>
              </a:rPr>
              <a:t>and </a:t>
            </a:r>
            <a:r>
              <a:rPr lang="en-US" sz="2400" dirty="0">
                <a:solidFill>
                  <a:srgbClr val="0070C0"/>
                </a:solidFill>
              </a:rPr>
              <a:t>b, and displays the smaller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7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0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Floating Point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Zybooks</a:t>
            </a:r>
            <a:r>
              <a:rPr lang="en-US" dirty="0" smtClean="0"/>
              <a:t> Section 3.12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0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smtClean="0"/>
              <a:t>3.19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6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14463" y="45719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Short-Circuit Evaluation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57249" y="1600200"/>
            <a:ext cx="10544175" cy="480774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Some Boolean expressions do </a:t>
            </a:r>
            <a:r>
              <a:rPr lang="en-US" dirty="0">
                <a:solidFill>
                  <a:srgbClr val="008000"/>
                </a:solidFill>
              </a:rPr>
              <a:t>not</a:t>
            </a:r>
            <a:r>
              <a:rPr lang="en-US" dirty="0"/>
              <a:t> need to be completely evaluated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2F02F0"/>
                </a:solidFill>
              </a:rPr>
              <a:t>x</a:t>
            </a:r>
            <a:r>
              <a:rPr lang="en-US" dirty="0"/>
              <a:t> is negative, the value of the expression  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smtClean="0">
                <a:solidFill>
                  <a:srgbClr val="2F02F0"/>
                </a:solidFill>
              </a:rPr>
              <a:t>((</a:t>
            </a:r>
            <a:r>
              <a:rPr lang="en-US" dirty="0">
                <a:solidFill>
                  <a:srgbClr val="2F02F0"/>
                </a:solidFill>
              </a:rPr>
              <a:t>x &gt;= 0</a:t>
            </a:r>
            <a:r>
              <a:rPr lang="en-US" dirty="0" smtClean="0">
                <a:solidFill>
                  <a:srgbClr val="2F02F0"/>
                </a:solidFill>
              </a:rPr>
              <a:t>) &amp;&amp; (y </a:t>
            </a:r>
            <a:r>
              <a:rPr lang="en-US" dirty="0">
                <a:solidFill>
                  <a:srgbClr val="2F02F0"/>
                </a:solidFill>
              </a:rPr>
              <a:t>&gt; </a:t>
            </a:r>
            <a:r>
              <a:rPr lang="en-US" dirty="0" smtClean="0">
                <a:solidFill>
                  <a:srgbClr val="2F02F0"/>
                </a:solidFill>
              </a:rPr>
              <a:t>1))</a:t>
            </a:r>
            <a:r>
              <a:rPr lang="en-US" dirty="0">
                <a:solidFill>
                  <a:srgbClr val="2F02F0"/>
                </a:solidFill>
              </a:rPr>
              <a:t/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 smtClean="0"/>
              <a:t>can </a:t>
            </a:r>
            <a:r>
              <a:rPr lang="en-US" dirty="0"/>
              <a:t>be determined by evaluating only </a:t>
            </a:r>
            <a:r>
              <a:rPr lang="en-US" dirty="0">
                <a:solidFill>
                  <a:srgbClr val="2F02F0"/>
                </a:solidFill>
              </a:rPr>
              <a:t>(x &gt;= 0)</a:t>
            </a:r>
          </a:p>
          <a:p>
            <a:pPr algn="just"/>
            <a:r>
              <a:rPr lang="en-US" dirty="0"/>
              <a:t>C++ uses </a:t>
            </a:r>
            <a:r>
              <a:rPr lang="en-US" dirty="0">
                <a:solidFill>
                  <a:srgbClr val="008000"/>
                </a:solidFill>
              </a:rPr>
              <a:t>short-circuit evaluation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 value of the </a:t>
            </a:r>
            <a:r>
              <a:rPr lang="en-US" dirty="0" smtClean="0"/>
              <a:t>leftmost sub</a:t>
            </a:r>
            <a:r>
              <a:rPr lang="en-US" dirty="0"/>
              <a:t>-</a:t>
            </a:r>
            <a:r>
              <a:rPr lang="en-US" dirty="0" smtClean="0"/>
              <a:t>expression determines </a:t>
            </a:r>
            <a:r>
              <a:rPr lang="en-US" dirty="0"/>
              <a:t>the final value of the expression, the rest </a:t>
            </a:r>
            <a:r>
              <a:rPr lang="en-US" dirty="0" smtClean="0"/>
              <a:t>of </a:t>
            </a:r>
            <a:r>
              <a:rPr lang="en-US" dirty="0"/>
              <a:t>the expression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1495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85888" y="45719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Short-Circuit Evaluation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14387" y="1600200"/>
            <a:ext cx="10529887" cy="4807744"/>
          </a:xfrm>
        </p:spPr>
        <p:txBody>
          <a:bodyPr>
            <a:noAutofit/>
          </a:bodyPr>
          <a:lstStyle/>
          <a:p>
            <a:pPr algn="just">
              <a:tabLst>
                <a:tab pos="1371600" algn="l"/>
              </a:tabLst>
            </a:pPr>
            <a:r>
              <a:rPr lang="en-US" dirty="0"/>
              <a:t>Short-circuit evaluation can be used to prevent run time errors</a:t>
            </a:r>
          </a:p>
          <a:p>
            <a:pPr lvl="1" algn="just">
              <a:tabLst>
                <a:tab pos="1371600" algn="l"/>
              </a:tabLst>
            </a:pPr>
            <a:r>
              <a:rPr lang="en-US" dirty="0"/>
              <a:t>Consider this </a:t>
            </a:r>
            <a:r>
              <a:rPr lang="en-US" dirty="0">
                <a:solidFill>
                  <a:srgbClr val="2F02F0"/>
                </a:solidFill>
              </a:rPr>
              <a:t>if</a:t>
            </a:r>
            <a:r>
              <a:rPr lang="en-US" dirty="0"/>
              <a:t>-statement</a:t>
            </a:r>
          </a:p>
          <a:p>
            <a:pPr marL="857250" lvl="2" indent="0">
              <a:buNone/>
              <a:tabLst>
                <a:tab pos="1371600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if </a:t>
            </a:r>
            <a:r>
              <a:rPr lang="en-US" dirty="0">
                <a:solidFill>
                  <a:srgbClr val="2F02F0"/>
                </a:solidFill>
              </a:rPr>
              <a:t>((kids != 0) &amp;&amp; (pieces / kids &gt;= 2</a:t>
            </a:r>
            <a:r>
              <a:rPr lang="en-US" dirty="0" smtClean="0">
                <a:solidFill>
                  <a:srgbClr val="2F02F0"/>
                </a:solidFill>
              </a:rPr>
              <a:t>))</a:t>
            </a:r>
            <a:r>
              <a:rPr lang="en-US" dirty="0">
                <a:solidFill>
                  <a:srgbClr val="2F02F0"/>
                </a:solidFill>
              </a:rPr>
              <a:t/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 smtClean="0">
                <a:solidFill>
                  <a:srgbClr val="2F02F0"/>
                </a:solidFill>
              </a:rPr>
              <a:t>{</a:t>
            </a:r>
          </a:p>
          <a:p>
            <a:pPr marL="857250" lvl="2" indent="0" algn="just">
              <a:buNone/>
              <a:tabLst>
                <a:tab pos="1371600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	</a:t>
            </a:r>
            <a:r>
              <a:rPr lang="en-US" dirty="0" err="1" smtClean="0">
                <a:solidFill>
                  <a:srgbClr val="2F02F0"/>
                </a:solidFill>
              </a:rPr>
              <a:t>cout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&lt;&lt; "Each child may have two pieces</a:t>
            </a:r>
            <a:r>
              <a:rPr lang="en-US" dirty="0" smtClean="0">
                <a:solidFill>
                  <a:srgbClr val="2F02F0"/>
                </a:solidFill>
              </a:rPr>
              <a:t>!”;</a:t>
            </a:r>
          </a:p>
          <a:p>
            <a:pPr marL="857250" lvl="2" indent="0" algn="just">
              <a:buNone/>
              <a:tabLst>
                <a:tab pos="1371600" algn="l"/>
              </a:tabLst>
            </a:pPr>
            <a:r>
              <a:rPr lang="en-US" dirty="0">
                <a:solidFill>
                  <a:srgbClr val="2F02F0"/>
                </a:solidFill>
              </a:rPr>
              <a:t>}</a:t>
            </a:r>
          </a:p>
          <a:p>
            <a:pPr lvl="1" algn="just">
              <a:tabLst>
                <a:tab pos="1371600" algn="l"/>
              </a:tabLst>
            </a:pPr>
            <a:r>
              <a:rPr lang="en-US" dirty="0"/>
              <a:t>If the value of kids is zero, short-circuit evaluation prevents evaluation of </a:t>
            </a:r>
            <a:r>
              <a:rPr lang="en-US" dirty="0">
                <a:solidFill>
                  <a:srgbClr val="2F02F0"/>
                </a:solidFill>
              </a:rPr>
              <a:t>(pieces / 0 &gt;= 2) </a:t>
            </a:r>
          </a:p>
          <a:p>
            <a:pPr lvl="2" algn="just">
              <a:tabLst>
                <a:tab pos="1371600" algn="l"/>
              </a:tabLst>
            </a:pPr>
            <a:r>
              <a:rPr lang="en-US" dirty="0" smtClean="0"/>
              <a:t>Division-by-zero </a:t>
            </a:r>
            <a:r>
              <a:rPr lang="en-US" dirty="0"/>
              <a:t>causes a run-time error</a:t>
            </a:r>
          </a:p>
        </p:txBody>
      </p:sp>
    </p:spTree>
    <p:extLst>
      <p:ext uri="{BB962C8B-B14F-4D97-AF65-F5344CB8AC3E}">
        <p14:creationId xmlns:p14="http://schemas.microsoft.com/office/powerpoint/2010/main" val="1981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Nesting if…else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if (condition)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if (condition)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……………….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……………….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/>
              <a:t>}</a:t>
            </a:r>
            <a:r>
              <a:rPr lang="en-US" dirty="0"/>
              <a:t>	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==: Checks if equal</a:t>
            </a:r>
          </a:p>
          <a:p>
            <a:r>
              <a:rPr lang="en-US" dirty="0" smtClean="0"/>
              <a:t>!=: Checks if unequal</a:t>
            </a:r>
          </a:p>
          <a:p>
            <a:r>
              <a:rPr lang="en-US" dirty="0" smtClean="0"/>
              <a:t>&gt;, &lt;, &gt;=,&lt;=: Checks if greater than, lesser than, greater than or equal, less than or equal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42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3.5-3.7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&amp;&amp;: </a:t>
            </a:r>
            <a:r>
              <a:rPr lang="en-US" dirty="0"/>
              <a:t>Logical AND, if both operands are non-zero, the result is true</a:t>
            </a:r>
          </a:p>
          <a:p>
            <a:r>
              <a:rPr lang="en-US" dirty="0"/>
              <a:t>||: Logical OR, if either operand is non-zero, the result is true</a:t>
            </a:r>
          </a:p>
          <a:p>
            <a:r>
              <a:rPr lang="en-US" dirty="0"/>
              <a:t>!: Logical NOT, reverse the logical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1457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 Partial</Template>
  <TotalTime>1549</TotalTime>
  <Words>826</Words>
  <Application>Microsoft Office PowerPoint</Application>
  <PresentationFormat>Widescreen</PresentationFormat>
  <Paragraphs>255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Wingdings</vt:lpstr>
      <vt:lpstr>Lecture 1</vt:lpstr>
      <vt:lpstr>Office Theme</vt:lpstr>
      <vt:lpstr>Chapter 3</vt:lpstr>
      <vt:lpstr> Flow Control</vt:lpstr>
      <vt:lpstr> if…else statement</vt:lpstr>
      <vt:lpstr> if…else statement</vt:lpstr>
      <vt:lpstr> Nesting if…else</vt:lpstr>
      <vt:lpstr>Chapter 3</vt:lpstr>
      <vt:lpstr> Relational Operators</vt:lpstr>
      <vt:lpstr>Chapter 3</vt:lpstr>
      <vt:lpstr> Logical Operators</vt:lpstr>
      <vt:lpstr> AND, OR and NOT</vt:lpstr>
      <vt:lpstr>Chapter 3</vt:lpstr>
      <vt:lpstr> Order of Operations</vt:lpstr>
      <vt:lpstr>Chapter 3</vt:lpstr>
      <vt:lpstr> Boolean Type</vt:lpstr>
      <vt:lpstr> bool-int Compatibility</vt:lpstr>
      <vt:lpstr>Chapter 3</vt:lpstr>
      <vt:lpstr> Switch…case Statement</vt:lpstr>
      <vt:lpstr> The break Statement</vt:lpstr>
      <vt:lpstr> The default Statement</vt:lpstr>
      <vt:lpstr>Chapter 3</vt:lpstr>
      <vt:lpstr> Enumeration Types</vt:lpstr>
      <vt:lpstr> Default enum Values</vt:lpstr>
      <vt:lpstr>Chapter 3</vt:lpstr>
      <vt:lpstr> String Comparison: Equality</vt:lpstr>
      <vt:lpstr> String Comparison: Relational</vt:lpstr>
      <vt:lpstr>Chapter 3</vt:lpstr>
      <vt:lpstr> String Access Operations</vt:lpstr>
      <vt:lpstr> Accessing String Characters</vt:lpstr>
      <vt:lpstr>Chapter 3</vt:lpstr>
      <vt:lpstr> String Operation: length/size</vt:lpstr>
      <vt:lpstr> String Operation: append</vt:lpstr>
      <vt:lpstr> String Operation: find</vt:lpstr>
      <vt:lpstr> String Operation: substr</vt:lpstr>
      <vt:lpstr> More String Operations</vt:lpstr>
      <vt:lpstr> More String Operations</vt:lpstr>
      <vt:lpstr>Chapter 3</vt:lpstr>
      <vt:lpstr> Character Operations</vt:lpstr>
      <vt:lpstr> Character Operations</vt:lpstr>
      <vt:lpstr>Chapter 3</vt:lpstr>
      <vt:lpstr> Conditional Expressions</vt:lpstr>
      <vt:lpstr>Chapter 3</vt:lpstr>
      <vt:lpstr> Floating Point Comparison</vt:lpstr>
      <vt:lpstr>Chapter 3</vt:lpstr>
      <vt:lpstr>Short-Circuit Evaluation</vt:lpstr>
      <vt:lpstr>Using Short-Circuit Evaluation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Pradhumna Shrestha</dc:creator>
  <cp:lastModifiedBy>Pradhumna Shrestha</cp:lastModifiedBy>
  <cp:revision>186</cp:revision>
  <dcterms:created xsi:type="dcterms:W3CDTF">2016-08-17T02:15:40Z</dcterms:created>
  <dcterms:modified xsi:type="dcterms:W3CDTF">2018-09-17T17:50:48Z</dcterms:modified>
</cp:coreProperties>
</file>