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985" r:id="rId2"/>
    <p:sldId id="994" r:id="rId3"/>
    <p:sldId id="996" r:id="rId4"/>
    <p:sldId id="998" r:id="rId5"/>
    <p:sldId id="1000" r:id="rId6"/>
    <p:sldId id="1001" r:id="rId7"/>
    <p:sldId id="1026" r:id="rId8"/>
    <p:sldId id="1030" r:id="rId9"/>
    <p:sldId id="1152" r:id="rId10"/>
    <p:sldId id="1167" r:id="rId11"/>
    <p:sldId id="956" r:id="rId12"/>
    <p:sldId id="1078" r:id="rId13"/>
    <p:sldId id="1168" r:id="rId14"/>
    <p:sldId id="1169" r:id="rId15"/>
    <p:sldId id="1207" r:id="rId16"/>
    <p:sldId id="1208" r:id="rId17"/>
    <p:sldId id="1156" r:id="rId18"/>
    <p:sldId id="1157" r:id="rId19"/>
    <p:sldId id="1159" r:id="rId20"/>
    <p:sldId id="1161" r:id="rId21"/>
    <p:sldId id="1162" r:id="rId22"/>
    <p:sldId id="1164" r:id="rId23"/>
    <p:sldId id="1173" r:id="rId24"/>
    <p:sldId id="1175" r:id="rId25"/>
    <p:sldId id="1177" r:id="rId26"/>
    <p:sldId id="1179" r:id="rId27"/>
    <p:sldId id="1180" r:id="rId28"/>
    <p:sldId id="1181" r:id="rId29"/>
    <p:sldId id="1183" r:id="rId30"/>
    <p:sldId id="1184" r:id="rId31"/>
    <p:sldId id="1185" r:id="rId32"/>
    <p:sldId id="1187" r:id="rId33"/>
    <p:sldId id="1188" r:id="rId34"/>
    <p:sldId id="1189" r:id="rId35"/>
    <p:sldId id="1190" r:id="rId36"/>
    <p:sldId id="1191" r:id="rId37"/>
    <p:sldId id="1193" r:id="rId38"/>
    <p:sldId id="1196" r:id="rId39"/>
    <p:sldId id="1197" r:id="rId40"/>
    <p:sldId id="1200" r:id="rId41"/>
    <p:sldId id="1201" r:id="rId42"/>
    <p:sldId id="1202" r:id="rId43"/>
    <p:sldId id="1203" r:id="rId44"/>
    <p:sldId id="1204" r:id="rId45"/>
    <p:sldId id="1205" r:id="rId46"/>
    <p:sldId id="1206" r:id="rId4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2F02F0"/>
    <a:srgbClr val="D4F0E1"/>
    <a:srgbClr val="008000"/>
    <a:srgbClr val="FFFEBA"/>
    <a:srgbClr val="00804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569" autoAdjust="0"/>
    <p:restoredTop sz="99869" autoAdjust="0"/>
  </p:normalViewPr>
  <p:slideViewPr>
    <p:cSldViewPr snapToGrid="0" snapToObjects="1">
      <p:cViewPr varScale="1">
        <p:scale>
          <a:sx n="115" d="100"/>
          <a:sy n="115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496457"/>
            <a:ext cx="6858000" cy="101350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79805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2700000" scaled="1"/>
            <a:tileRect/>
          </a:gradFill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37887" y="1973943"/>
            <a:ext cx="7648913" cy="275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rads-06-b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84"/>
            <a:ext cx="1645920" cy="164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77890" y="205991"/>
            <a:ext cx="3017520" cy="12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7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14350" indent="-171450">
              <a:buFont typeface="Wingdings" panose="05000000000000000000" pitchFamily="2" charset="2"/>
              <a:buChar char="Ø"/>
              <a:defRPr/>
            </a:lvl2pPr>
            <a:lvl3pPr marL="857250" indent="-17145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rads-06-b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6950" y="230190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5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rads-06-b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31935" y="185738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8" y="111760"/>
            <a:ext cx="883920" cy="1178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25" y="185738"/>
            <a:ext cx="18288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4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8" y="138264"/>
            <a:ext cx="883920" cy="1178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25" y="212242"/>
            <a:ext cx="18288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8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8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9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8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9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0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Chapter 6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6.1-6.2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Chapter 6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6.3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7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3933" y="445366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Top-Down Design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ea typeface="MS PGothic" charset="0"/>
              </a:rPr>
              <a:t>To write a program</a:t>
            </a:r>
          </a:p>
          <a:p>
            <a:pPr lvl="1" algn="just"/>
            <a:r>
              <a:rPr lang="en-US" sz="2400" dirty="0">
                <a:ea typeface="MS PGothic" charset="0"/>
              </a:rPr>
              <a:t>Develop the algorithm that the program will use</a:t>
            </a:r>
          </a:p>
          <a:p>
            <a:pPr lvl="1" algn="just"/>
            <a:r>
              <a:rPr lang="en-US" sz="2400" dirty="0">
                <a:ea typeface="MS PGothic" charset="0"/>
              </a:rPr>
              <a:t>Translate the algorithm into the </a:t>
            </a:r>
            <a:r>
              <a:rPr lang="en-US" sz="2400" dirty="0" smtClean="0">
                <a:ea typeface="MS PGothic" charset="0"/>
              </a:rPr>
              <a:t>programming language </a:t>
            </a:r>
            <a:endParaRPr lang="en-US" sz="2400" dirty="0">
              <a:ea typeface="MS PGothic" charset="0"/>
            </a:endParaRPr>
          </a:p>
          <a:p>
            <a:pPr algn="just"/>
            <a:r>
              <a:rPr lang="en-US" sz="2800" dirty="0">
                <a:ea typeface="MS PGothic" charset="0"/>
              </a:rPr>
              <a:t>Top Down Design </a:t>
            </a:r>
            <a:r>
              <a:rPr lang="en-US" sz="2800" dirty="0" smtClean="0">
                <a:ea typeface="MS PGothic" charset="0"/>
              </a:rPr>
              <a:t>(</a:t>
            </a:r>
            <a:r>
              <a:rPr lang="en-US" sz="2800" dirty="0">
                <a:ea typeface="MS PGothic" charset="0"/>
              </a:rPr>
              <a:t>also called </a:t>
            </a:r>
            <a:r>
              <a:rPr lang="en-US" sz="2800" dirty="0">
                <a:solidFill>
                  <a:srgbClr val="008000"/>
                </a:solidFill>
                <a:ea typeface="MS PGothic" charset="0"/>
              </a:rPr>
              <a:t>stepwise refinement</a:t>
            </a:r>
            <a:r>
              <a:rPr lang="en-US" sz="2800" dirty="0">
                <a:ea typeface="MS PGothic" charset="0"/>
              </a:rPr>
              <a:t>)</a:t>
            </a:r>
          </a:p>
          <a:p>
            <a:pPr lvl="1" algn="just"/>
            <a:r>
              <a:rPr lang="en-US" sz="2400" dirty="0">
                <a:ea typeface="MS PGothic" charset="0"/>
              </a:rPr>
              <a:t>Break the algorithm into subtasks</a:t>
            </a:r>
          </a:p>
          <a:p>
            <a:pPr lvl="1" algn="just"/>
            <a:r>
              <a:rPr lang="en-US" sz="2400" dirty="0">
                <a:ea typeface="MS PGothic" charset="0"/>
              </a:rPr>
              <a:t>Break each subtask into smaller subtasks</a:t>
            </a:r>
          </a:p>
          <a:p>
            <a:pPr lvl="1" algn="just"/>
            <a:r>
              <a:rPr lang="en-US" sz="2400" dirty="0">
                <a:ea typeface="MS PGothic" charset="0"/>
              </a:rPr>
              <a:t>Eventually the smaller subtasks are trivial  to </a:t>
            </a:r>
            <a:r>
              <a:rPr lang="en-US" sz="2400" dirty="0" smtClean="0">
                <a:ea typeface="MS PGothic" charset="0"/>
              </a:rPr>
              <a:t>implement </a:t>
            </a:r>
            <a:r>
              <a:rPr lang="en-US" sz="2400" dirty="0">
                <a:ea typeface="MS PGothic" charset="0"/>
              </a:rPr>
              <a:t>in the programming language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83850" y="414973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Benefits of Top-Down Design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Subtasks</a:t>
            </a:r>
            <a:r>
              <a:rPr lang="en-US" dirty="0">
                <a:ea typeface="MS PGothic" charset="0"/>
              </a:rPr>
              <a:t>, or functions in C++, make programs</a:t>
            </a:r>
          </a:p>
          <a:p>
            <a:pPr lvl="1"/>
            <a:r>
              <a:rPr lang="en-US" dirty="0">
                <a:ea typeface="MS PGothic" charset="0"/>
              </a:rPr>
              <a:t>Easier to understand</a:t>
            </a:r>
          </a:p>
          <a:p>
            <a:pPr lvl="1"/>
            <a:r>
              <a:rPr lang="en-US" dirty="0">
                <a:ea typeface="MS PGothic" charset="0"/>
              </a:rPr>
              <a:t>Easier to change</a:t>
            </a:r>
          </a:p>
          <a:p>
            <a:pPr lvl="1"/>
            <a:r>
              <a:rPr lang="en-US" dirty="0">
                <a:ea typeface="MS PGothic" charset="0"/>
              </a:rPr>
              <a:t>Easier to write</a:t>
            </a:r>
          </a:p>
          <a:p>
            <a:pPr lvl="1"/>
            <a:r>
              <a:rPr lang="en-US" dirty="0">
                <a:ea typeface="MS PGothic" charset="0"/>
              </a:rPr>
              <a:t>Easier to test</a:t>
            </a:r>
          </a:p>
          <a:p>
            <a:pPr lvl="1"/>
            <a:r>
              <a:rPr lang="en-US" dirty="0">
                <a:ea typeface="MS PGothic" charset="0"/>
              </a:rPr>
              <a:t>Easier to debug</a:t>
            </a:r>
          </a:p>
          <a:p>
            <a:pPr lvl="1"/>
            <a:r>
              <a:rPr lang="en-US" dirty="0">
                <a:ea typeface="MS PGothic" charset="0"/>
              </a:rPr>
              <a:t>Easier for teams to develop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Chapter 6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6.4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Functions with Branches/Loops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your main() function has branches and loops, your programmer-defined functions also have them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Zybooks</a:t>
            </a:r>
            <a:r>
              <a:rPr lang="en-US" dirty="0" smtClean="0"/>
              <a:t> Section 6.5 and demo programs for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Chapter 6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6.7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Copy-pasted codes</a:t>
            </a:r>
          </a:p>
          <a:p>
            <a:r>
              <a:rPr lang="en-US" dirty="0" smtClean="0"/>
              <a:t>Wrong return type</a:t>
            </a:r>
          </a:p>
          <a:p>
            <a:r>
              <a:rPr lang="en-US" dirty="0" smtClean="0"/>
              <a:t>Missing return statement</a:t>
            </a:r>
          </a:p>
          <a:p>
            <a:r>
              <a:rPr lang="en-US" dirty="0" smtClean="0"/>
              <a:t>Passing wrong parameters</a:t>
            </a:r>
          </a:p>
          <a:p>
            <a:pPr lvl="1"/>
            <a:r>
              <a:rPr lang="en-US" dirty="0" smtClean="0"/>
              <a:t>Wrong Values</a:t>
            </a:r>
          </a:p>
          <a:p>
            <a:pPr lvl="1"/>
            <a:r>
              <a:rPr lang="en-US" dirty="0" smtClean="0"/>
              <a:t>Wrong Datatype</a:t>
            </a:r>
          </a:p>
          <a:p>
            <a:pPr lvl="1"/>
            <a:r>
              <a:rPr lang="en-US" dirty="0" smtClean="0"/>
              <a:t>Wrong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Chapter 6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6.8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Local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ea typeface="MS PGothic" charset="0"/>
              </a:rPr>
              <a:t>Variables declared </a:t>
            </a:r>
            <a:r>
              <a:rPr lang="en-US" sz="2800" u="sng" dirty="0" smtClean="0">
                <a:ea typeface="MS PGothic" charset="0"/>
              </a:rPr>
              <a:t>inside</a:t>
            </a:r>
            <a:r>
              <a:rPr lang="en-US" sz="2800" dirty="0" smtClean="0">
                <a:ea typeface="MS PGothic" charset="0"/>
              </a:rPr>
              <a:t> </a:t>
            </a:r>
            <a:r>
              <a:rPr lang="en-US" sz="2800" dirty="0">
                <a:ea typeface="MS PGothic" charset="0"/>
              </a:rPr>
              <a:t>a function:</a:t>
            </a:r>
          </a:p>
          <a:p>
            <a:pPr lvl="1" algn="just"/>
            <a:r>
              <a:rPr lang="en-US" dirty="0">
                <a:ea typeface="MS PGothic" charset="0"/>
              </a:rPr>
              <a:t>Are </a:t>
            </a:r>
            <a:r>
              <a:rPr lang="en-US" dirty="0">
                <a:solidFill>
                  <a:srgbClr val="008000"/>
                </a:solidFill>
                <a:ea typeface="MS PGothic" charset="0"/>
              </a:rPr>
              <a:t>local to that function</a:t>
            </a:r>
            <a:r>
              <a:rPr lang="en-US" dirty="0">
                <a:ea typeface="MS PGothic" charset="0"/>
              </a:rPr>
              <a:t>, they cannot be used </a:t>
            </a:r>
            <a:r>
              <a:rPr lang="en-US" dirty="0" smtClean="0">
                <a:ea typeface="MS PGothic" charset="0"/>
              </a:rPr>
              <a:t>from </a:t>
            </a:r>
            <a:r>
              <a:rPr lang="en-US" dirty="0">
                <a:ea typeface="MS PGothic" charset="0"/>
              </a:rPr>
              <a:t>outside the function</a:t>
            </a:r>
          </a:p>
          <a:p>
            <a:pPr lvl="1" algn="just"/>
            <a:r>
              <a:rPr lang="en-US" dirty="0">
                <a:ea typeface="MS PGothic" charset="0"/>
              </a:rPr>
              <a:t>Have the function as their </a:t>
            </a:r>
            <a:r>
              <a:rPr lang="en-US" dirty="0">
                <a:solidFill>
                  <a:srgbClr val="008000"/>
                </a:solidFill>
                <a:ea typeface="MS PGothic" charset="0"/>
              </a:rPr>
              <a:t>scope</a:t>
            </a:r>
          </a:p>
          <a:p>
            <a:pPr algn="just"/>
            <a:r>
              <a:rPr lang="en-US" sz="2800" dirty="0">
                <a:ea typeface="MS PGothic" charset="0"/>
              </a:rPr>
              <a:t>Variables declared in the main part of a </a:t>
            </a:r>
            <a:r>
              <a:rPr lang="en-US" sz="2800" dirty="0" smtClean="0">
                <a:ea typeface="MS PGothic" charset="0"/>
              </a:rPr>
              <a:t>program</a:t>
            </a:r>
            <a:r>
              <a:rPr lang="en-US" sz="2800" dirty="0">
                <a:ea typeface="MS PGothic" charset="0"/>
              </a:rPr>
              <a:t>:</a:t>
            </a:r>
          </a:p>
          <a:p>
            <a:pPr lvl="1" algn="just"/>
            <a:r>
              <a:rPr lang="en-US" dirty="0">
                <a:ea typeface="MS PGothic" charset="0"/>
              </a:rPr>
              <a:t>Are local to the main part of the program, they </a:t>
            </a:r>
            <a:r>
              <a:rPr lang="en-US" dirty="0" smtClean="0">
                <a:ea typeface="MS PGothic" charset="0"/>
              </a:rPr>
              <a:t>cannot </a:t>
            </a:r>
            <a:r>
              <a:rPr lang="en-US" dirty="0">
                <a:ea typeface="MS PGothic" charset="0"/>
              </a:rPr>
              <a:t>be used from outside the main part</a:t>
            </a:r>
          </a:p>
          <a:p>
            <a:pPr lvl="1" algn="just"/>
            <a:r>
              <a:rPr lang="en-US" dirty="0">
                <a:ea typeface="MS PGothic" charset="0"/>
              </a:rPr>
              <a:t>Have the main part as their </a:t>
            </a:r>
            <a:r>
              <a:rPr lang="en-US" dirty="0" smtClean="0">
                <a:ea typeface="MS PGothic" charset="0"/>
              </a:rPr>
              <a:t>scope</a:t>
            </a:r>
            <a:endParaRPr lang="en-US" dirty="0">
              <a:ea typeface="MS PGothic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Global Constants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800" dirty="0">
                <a:ea typeface="MS PGothic" charset="0"/>
              </a:rPr>
              <a:t>Global Named Constant</a:t>
            </a:r>
          </a:p>
          <a:p>
            <a:pPr lvl="1" algn="just"/>
            <a:r>
              <a:rPr lang="en-US" sz="2400" dirty="0">
                <a:ea typeface="MS PGothic" charset="0"/>
              </a:rPr>
              <a:t>Available to more than one function as well as </a:t>
            </a:r>
            <a:r>
              <a:rPr lang="en-US" sz="2400" dirty="0" smtClean="0">
                <a:ea typeface="MS PGothic" charset="0"/>
              </a:rPr>
              <a:t>the main </a:t>
            </a:r>
            <a:r>
              <a:rPr lang="en-US" sz="2400" dirty="0">
                <a:ea typeface="MS PGothic" charset="0"/>
              </a:rPr>
              <a:t>part of the program</a:t>
            </a:r>
          </a:p>
          <a:p>
            <a:pPr lvl="1" algn="just"/>
            <a:r>
              <a:rPr lang="en-US" sz="2400" dirty="0">
                <a:ea typeface="MS PGothic" charset="0"/>
              </a:rPr>
              <a:t>Declared outside any function body</a:t>
            </a:r>
          </a:p>
          <a:p>
            <a:pPr lvl="1" algn="just"/>
            <a:r>
              <a:rPr lang="en-US" sz="2400" dirty="0">
                <a:ea typeface="MS PGothic" charset="0"/>
              </a:rPr>
              <a:t>Declared outside the main function body </a:t>
            </a:r>
          </a:p>
          <a:p>
            <a:pPr lvl="1" algn="just"/>
            <a:r>
              <a:rPr lang="en-US" sz="2400" dirty="0">
                <a:ea typeface="MS PGothic" charset="0"/>
              </a:rPr>
              <a:t>Declared before any function that uses it</a:t>
            </a:r>
          </a:p>
          <a:p>
            <a:pPr>
              <a:tabLst>
                <a:tab pos="2282825" algn="l"/>
              </a:tabLst>
            </a:pPr>
            <a:r>
              <a:rPr lang="en-US" sz="2800" dirty="0">
                <a:ea typeface="MS PGothic" charset="0"/>
              </a:rPr>
              <a:t>Example:     	</a:t>
            </a:r>
            <a:r>
              <a:rPr lang="en-US" sz="2800" dirty="0" err="1">
                <a:solidFill>
                  <a:srgbClr val="2F02F0"/>
                </a:solidFill>
                <a:ea typeface="MS PGothic" charset="0"/>
              </a:rPr>
              <a:t>const</a:t>
            </a:r>
            <a:r>
              <a:rPr lang="en-US" sz="2800" dirty="0">
                <a:solidFill>
                  <a:srgbClr val="2F02F0"/>
                </a:solidFill>
                <a:ea typeface="MS PGothic" charset="0"/>
              </a:rPr>
              <a:t> double PI = 3.14159;</a:t>
            </a:r>
            <a:br>
              <a:rPr lang="en-US" sz="2800" dirty="0">
                <a:solidFill>
                  <a:srgbClr val="2F02F0"/>
                </a:solidFill>
                <a:ea typeface="MS PGothic" charset="0"/>
              </a:rPr>
            </a:br>
            <a:r>
              <a:rPr lang="en-US" sz="2800" dirty="0">
                <a:solidFill>
                  <a:srgbClr val="2F02F0"/>
                </a:solidFill>
                <a:ea typeface="MS PGothic" charset="0"/>
              </a:rPr>
              <a:t> 	</a:t>
            </a:r>
            <a:r>
              <a:rPr lang="en-US" sz="2800" dirty="0" smtClean="0">
                <a:solidFill>
                  <a:srgbClr val="2F02F0"/>
                </a:solidFill>
                <a:ea typeface="MS PGothic" charset="0"/>
              </a:rPr>
              <a:t>double </a:t>
            </a:r>
            <a:r>
              <a:rPr lang="en-US" sz="2800" dirty="0">
                <a:solidFill>
                  <a:srgbClr val="2F02F0"/>
                </a:solidFill>
                <a:ea typeface="MS PGothic" charset="0"/>
              </a:rPr>
              <a:t>volume(double);</a:t>
            </a:r>
            <a:br>
              <a:rPr lang="en-US" sz="2800" dirty="0">
                <a:solidFill>
                  <a:srgbClr val="2F02F0"/>
                </a:solidFill>
                <a:ea typeface="MS PGothic" charset="0"/>
              </a:rPr>
            </a:br>
            <a:r>
              <a:rPr lang="en-US" sz="28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en-US" sz="2800" dirty="0" err="1" smtClean="0">
                <a:solidFill>
                  <a:srgbClr val="2F02F0"/>
                </a:solidFill>
                <a:ea typeface="MS PGothic" charset="0"/>
              </a:rPr>
              <a:t>int</a:t>
            </a:r>
            <a:r>
              <a:rPr lang="en-US" sz="2800" dirty="0" smtClean="0">
                <a:solidFill>
                  <a:srgbClr val="2F02F0"/>
                </a:solidFill>
                <a:ea typeface="MS PGothic" charset="0"/>
              </a:rPr>
              <a:t> </a:t>
            </a:r>
            <a:r>
              <a:rPr lang="en-US" sz="2800" dirty="0">
                <a:solidFill>
                  <a:srgbClr val="2F02F0"/>
                </a:solidFill>
                <a:ea typeface="MS PGothic" charset="0"/>
              </a:rPr>
              <a:t>main()</a:t>
            </a:r>
            <a:br>
              <a:rPr lang="en-US" sz="2800" dirty="0">
                <a:solidFill>
                  <a:srgbClr val="2F02F0"/>
                </a:solidFill>
                <a:ea typeface="MS PGothic" charset="0"/>
              </a:rPr>
            </a:br>
            <a:r>
              <a:rPr lang="en-US" sz="2800" dirty="0">
                <a:solidFill>
                  <a:srgbClr val="2F02F0"/>
                </a:solidFill>
                <a:ea typeface="MS PGothic" charset="0"/>
              </a:rPr>
              <a:t>                        </a:t>
            </a:r>
            <a:r>
              <a:rPr lang="en-US" sz="2800" dirty="0" smtClean="0">
                <a:solidFill>
                  <a:srgbClr val="2F02F0"/>
                </a:solidFill>
                <a:ea typeface="MS PGothic" charset="0"/>
              </a:rPr>
              <a:t>	{ … }</a:t>
            </a:r>
            <a:endParaRPr lang="en-US" sz="2800" dirty="0">
              <a:solidFill>
                <a:srgbClr val="2F02F0"/>
              </a:solidFill>
              <a:ea typeface="MS PGothic" charset="0"/>
            </a:endParaRPr>
          </a:p>
          <a:p>
            <a:pPr lvl="1" algn="just"/>
            <a:r>
              <a:rPr lang="en-US" dirty="0">
                <a:solidFill>
                  <a:srgbClr val="2F02F0"/>
                </a:solidFill>
                <a:ea typeface="MS PGothic" charset="0"/>
              </a:rPr>
              <a:t>PI</a:t>
            </a:r>
            <a:r>
              <a:rPr lang="en-US" dirty="0">
                <a:ea typeface="MS PGothic" charset="0"/>
              </a:rPr>
              <a:t> is available to </a:t>
            </a:r>
            <a:r>
              <a:rPr lang="en-US" dirty="0" smtClean="0">
                <a:ea typeface="MS PGothic" charset="0"/>
              </a:rPr>
              <a:t>functions </a:t>
            </a:r>
            <a:r>
              <a:rPr lang="en-US" dirty="0" smtClean="0">
                <a:solidFill>
                  <a:srgbClr val="2F02F0"/>
                </a:solidFill>
                <a:ea typeface="MS PGothic" charset="0"/>
              </a:rPr>
              <a:t>main</a:t>
            </a:r>
            <a:r>
              <a:rPr lang="en-US" dirty="0" smtClean="0">
                <a:ea typeface="MS PGothic" charset="0"/>
              </a:rPr>
              <a:t> and </a:t>
            </a:r>
            <a:r>
              <a:rPr lang="en-US" dirty="0" smtClean="0">
                <a:solidFill>
                  <a:srgbClr val="2F02F0"/>
                </a:solidFill>
                <a:ea typeface="MS PGothic" charset="0"/>
              </a:rPr>
              <a:t>volume</a:t>
            </a:r>
            <a:endParaRPr lang="en-US" dirty="0">
              <a:solidFill>
                <a:srgbClr val="2F02F0"/>
              </a:solidFill>
              <a:ea typeface="MS PGothic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64920" y="445049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Programmer-Defined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>
                <a:ea typeface="MS PGothic" charset="0"/>
              </a:rPr>
              <a:t>Two components of a function definition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Function declaration </a:t>
            </a:r>
            <a:r>
              <a:rPr lang="en-US" sz="2400" dirty="0">
                <a:ea typeface="MS PGothic" charset="0"/>
              </a:rPr>
              <a:t>(or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function prototype</a:t>
            </a:r>
            <a:r>
              <a:rPr lang="en-US" sz="2400" dirty="0">
                <a:ea typeface="MS PGothic" charset="0"/>
              </a:rPr>
              <a:t>)</a:t>
            </a:r>
          </a:p>
          <a:p>
            <a:pPr lvl="2" algn="just">
              <a:lnSpc>
                <a:spcPct val="80000"/>
              </a:lnSpc>
            </a:pPr>
            <a:r>
              <a:rPr lang="en-US" dirty="0">
                <a:ea typeface="MS PGothic" charset="0"/>
              </a:rPr>
              <a:t>Shows how the function is called</a:t>
            </a:r>
          </a:p>
          <a:p>
            <a:pPr lvl="2" algn="just">
              <a:lnSpc>
                <a:spcPct val="80000"/>
              </a:lnSpc>
            </a:pPr>
            <a:r>
              <a:rPr lang="en-US" dirty="0">
                <a:ea typeface="MS PGothic" charset="0"/>
              </a:rPr>
              <a:t>Must appear in the code before </a:t>
            </a:r>
            <a:r>
              <a:rPr lang="en-US" dirty="0" smtClean="0">
                <a:ea typeface="MS PGothic" charset="0"/>
              </a:rPr>
              <a:t>function </a:t>
            </a:r>
            <a:r>
              <a:rPr lang="en-US" dirty="0">
                <a:ea typeface="MS PGothic" charset="0"/>
              </a:rPr>
              <a:t>can be called</a:t>
            </a:r>
          </a:p>
          <a:p>
            <a:pPr lvl="2">
              <a:lnSpc>
                <a:spcPct val="80000"/>
              </a:lnSpc>
            </a:pPr>
            <a:r>
              <a:rPr lang="en-US" dirty="0">
                <a:ea typeface="MS PGothic" charset="0"/>
              </a:rPr>
              <a:t>Syntax:</a:t>
            </a:r>
            <a:br>
              <a:rPr lang="en-US" dirty="0">
                <a:ea typeface="MS PGothic" charset="0"/>
              </a:rPr>
            </a:br>
            <a:r>
              <a:rPr lang="en-US" dirty="0" err="1">
                <a:solidFill>
                  <a:srgbClr val="2F02F0"/>
                </a:solidFill>
                <a:ea typeface="MS PGothic" charset="0"/>
              </a:rPr>
              <a:t>Type_returned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  </a:t>
            </a:r>
            <a:r>
              <a:rPr lang="en-US" dirty="0" err="1">
                <a:solidFill>
                  <a:srgbClr val="2F02F0"/>
                </a:solidFill>
                <a:ea typeface="MS PGothic" charset="0"/>
              </a:rPr>
              <a:t>Function_Name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(</a:t>
            </a:r>
            <a:r>
              <a:rPr lang="en-US" dirty="0" err="1">
                <a:solidFill>
                  <a:srgbClr val="2F02F0"/>
                </a:solidFill>
                <a:ea typeface="MS PGothic" charset="0"/>
              </a:rPr>
              <a:t>Parameter_List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);</a:t>
            </a:r>
            <a:br>
              <a:rPr lang="en-US" dirty="0">
                <a:solidFill>
                  <a:srgbClr val="2F02F0"/>
                </a:solidFill>
                <a:ea typeface="MS PGothic" charset="0"/>
              </a:rPr>
            </a:br>
            <a:r>
              <a:rPr lang="en-US" dirty="0">
                <a:solidFill>
                  <a:srgbClr val="2F02F0"/>
                </a:solidFill>
                <a:ea typeface="MS PGothic" charset="0"/>
              </a:rPr>
              <a:t>/</a:t>
            </a:r>
            <a:r>
              <a:rPr lang="en-US" dirty="0" smtClean="0">
                <a:solidFill>
                  <a:srgbClr val="2F02F0"/>
                </a:solidFill>
                <a:ea typeface="MS PGothic" charset="0"/>
              </a:rPr>
              <a:t>/ comment 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describing what function </a:t>
            </a:r>
            <a:r>
              <a:rPr lang="en-US" dirty="0" smtClean="0">
                <a:solidFill>
                  <a:srgbClr val="2F02F0"/>
                </a:solidFill>
                <a:ea typeface="MS PGothic" charset="0"/>
              </a:rPr>
              <a:t>does</a:t>
            </a:r>
            <a:endParaRPr lang="en-US" dirty="0">
              <a:ea typeface="MS PGothic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Function definition</a:t>
            </a:r>
          </a:p>
          <a:p>
            <a:pPr lvl="2" algn="just">
              <a:lnSpc>
                <a:spcPct val="80000"/>
              </a:lnSpc>
            </a:pPr>
            <a:r>
              <a:rPr lang="en-US" dirty="0">
                <a:ea typeface="MS PGothic" charset="0"/>
              </a:rPr>
              <a:t>Describes how the function does its task</a:t>
            </a:r>
          </a:p>
          <a:p>
            <a:pPr lvl="2" algn="just">
              <a:lnSpc>
                <a:spcPct val="80000"/>
              </a:lnSpc>
            </a:pPr>
            <a:r>
              <a:rPr lang="en-US" dirty="0">
                <a:ea typeface="MS PGothic" charset="0"/>
              </a:rPr>
              <a:t>Can appear before or after the function is called</a:t>
            </a:r>
          </a:p>
          <a:p>
            <a:pPr lvl="2">
              <a:lnSpc>
                <a:spcPct val="80000"/>
              </a:lnSpc>
            </a:pPr>
            <a:r>
              <a:rPr lang="en-US" dirty="0">
                <a:ea typeface="MS PGothic" charset="0"/>
              </a:rPr>
              <a:t>Syntax: </a:t>
            </a:r>
            <a:br>
              <a:rPr lang="en-US" dirty="0">
                <a:ea typeface="MS PGothic" charset="0"/>
              </a:rPr>
            </a:br>
            <a:r>
              <a:rPr lang="en-US" dirty="0" err="1">
                <a:solidFill>
                  <a:srgbClr val="2F02F0"/>
                </a:solidFill>
                <a:ea typeface="MS PGothic" charset="0"/>
              </a:rPr>
              <a:t>Type_returned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  </a:t>
            </a:r>
            <a:r>
              <a:rPr lang="en-US" dirty="0" err="1">
                <a:solidFill>
                  <a:srgbClr val="2F02F0"/>
                </a:solidFill>
                <a:ea typeface="MS PGothic" charset="0"/>
              </a:rPr>
              <a:t>Function_Name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(</a:t>
            </a:r>
            <a:r>
              <a:rPr lang="en-US" dirty="0" err="1">
                <a:solidFill>
                  <a:srgbClr val="2F02F0"/>
                </a:solidFill>
                <a:ea typeface="MS PGothic" charset="0"/>
              </a:rPr>
              <a:t>Parameter_List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)</a:t>
            </a:r>
            <a:br>
              <a:rPr lang="en-US" dirty="0">
                <a:solidFill>
                  <a:srgbClr val="2F02F0"/>
                </a:solidFill>
                <a:ea typeface="MS PGothic" charset="0"/>
              </a:rPr>
            </a:br>
            <a:r>
              <a:rPr lang="en-US" dirty="0" smtClean="0">
                <a:solidFill>
                  <a:srgbClr val="2F02F0"/>
                </a:solidFill>
                <a:ea typeface="MS PGothic" charset="0"/>
              </a:rPr>
              <a:t>{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/>
            </a:r>
            <a:br>
              <a:rPr lang="en-US" dirty="0">
                <a:solidFill>
                  <a:srgbClr val="2F02F0"/>
                </a:solidFill>
                <a:ea typeface="MS PGothic" charset="0"/>
              </a:rPr>
            </a:br>
            <a:r>
              <a:rPr lang="en-US" dirty="0">
                <a:solidFill>
                  <a:srgbClr val="2F02F0"/>
                </a:solidFill>
                <a:ea typeface="MS PGothic" charset="0"/>
              </a:rPr>
              <a:t>         /</a:t>
            </a:r>
            <a:r>
              <a:rPr lang="en-US" dirty="0" smtClean="0">
                <a:solidFill>
                  <a:srgbClr val="2F02F0"/>
                </a:solidFill>
                <a:ea typeface="MS PGothic" charset="0"/>
              </a:rPr>
              <a:t>/ code 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to make the function work</a:t>
            </a:r>
            <a:br>
              <a:rPr lang="en-US" dirty="0">
                <a:solidFill>
                  <a:srgbClr val="2F02F0"/>
                </a:solidFill>
                <a:ea typeface="MS PGothic" charset="0"/>
              </a:rPr>
            </a:br>
            <a:r>
              <a:rPr lang="en-US" dirty="0" smtClean="0">
                <a:solidFill>
                  <a:srgbClr val="2F02F0"/>
                </a:solidFill>
                <a:ea typeface="MS PGothic" charset="0"/>
              </a:rPr>
              <a:t>}</a:t>
            </a:r>
            <a:endParaRPr lang="en-US" dirty="0">
              <a:solidFill>
                <a:srgbClr val="2F02F0"/>
              </a:solidFill>
              <a:ea typeface="MS PGothic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Global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ea typeface="MS PGothic" charset="0"/>
              </a:rPr>
              <a:t>Global </a:t>
            </a:r>
            <a:r>
              <a:rPr lang="en-US" sz="2800" dirty="0" smtClean="0">
                <a:ea typeface="MS PGothic" charset="0"/>
              </a:rPr>
              <a:t>Variable</a:t>
            </a:r>
          </a:p>
          <a:p>
            <a:pPr lvl="1" algn="just"/>
            <a:r>
              <a:rPr lang="en-US" u="sng" dirty="0" smtClean="0">
                <a:ea typeface="MS PGothic" charset="0"/>
              </a:rPr>
              <a:t>Rarely used</a:t>
            </a:r>
            <a:r>
              <a:rPr lang="en-US" dirty="0" smtClean="0">
                <a:ea typeface="MS PGothic" charset="0"/>
              </a:rPr>
              <a:t> when more than </a:t>
            </a:r>
            <a:r>
              <a:rPr lang="en-US" dirty="0">
                <a:ea typeface="MS PGothic" charset="0"/>
              </a:rPr>
              <a:t>one function must use a common </a:t>
            </a:r>
            <a:r>
              <a:rPr lang="en-US" dirty="0" smtClean="0">
                <a:ea typeface="MS PGothic" charset="0"/>
              </a:rPr>
              <a:t>variable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  <a:ea typeface="MS PGothic" charset="0"/>
              </a:rPr>
              <a:t>Unless explicitly allowed in an assignment, you should not use global variables</a:t>
            </a:r>
            <a:endParaRPr lang="en-US" dirty="0">
              <a:solidFill>
                <a:srgbClr val="FF0000"/>
              </a:solidFill>
              <a:ea typeface="MS PGothic" charset="0"/>
            </a:endParaRPr>
          </a:p>
          <a:p>
            <a:pPr lvl="1" algn="just"/>
            <a:r>
              <a:rPr lang="en-US" dirty="0">
                <a:ea typeface="MS PGothic" charset="0"/>
              </a:rPr>
              <a:t>Declared just like a global constant except </a:t>
            </a:r>
            <a:r>
              <a:rPr lang="en-US" dirty="0" err="1">
                <a:solidFill>
                  <a:srgbClr val="2F02F0"/>
                </a:solidFill>
                <a:ea typeface="MS PGothic" charset="0"/>
              </a:rPr>
              <a:t>const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 </a:t>
            </a:r>
            <a:r>
              <a:rPr lang="en-US" dirty="0">
                <a:ea typeface="MS PGothic" charset="0"/>
              </a:rPr>
              <a:t>is not used</a:t>
            </a:r>
          </a:p>
          <a:p>
            <a:pPr lvl="1" algn="just"/>
            <a:r>
              <a:rPr lang="en-US" dirty="0">
                <a:ea typeface="MS PGothic" charset="0"/>
              </a:rPr>
              <a:t>Generally make programs more difficult to </a:t>
            </a:r>
            <a:r>
              <a:rPr lang="en-US" dirty="0" smtClean="0">
                <a:ea typeface="MS PGothic" charset="0"/>
              </a:rPr>
              <a:t>understand </a:t>
            </a:r>
            <a:r>
              <a:rPr lang="en-US" dirty="0">
                <a:ea typeface="MS PGothic" charset="0"/>
              </a:rPr>
              <a:t>and maintain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Formal Parameters are Local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008000"/>
                </a:solidFill>
                <a:ea typeface="MS PGothic" charset="0"/>
              </a:rPr>
              <a:t>Formal Parameters are</a:t>
            </a:r>
            <a:r>
              <a:rPr lang="en-US" sz="2800" dirty="0">
                <a:ea typeface="MS PGothic" charset="0"/>
              </a:rPr>
              <a:t> actually variables that </a:t>
            </a:r>
            <a:r>
              <a:rPr lang="en-US" sz="2800" dirty="0" smtClean="0">
                <a:ea typeface="MS PGothic" charset="0"/>
              </a:rPr>
              <a:t>are </a:t>
            </a:r>
            <a:r>
              <a:rPr lang="en-US" sz="2800" dirty="0" smtClean="0">
                <a:solidFill>
                  <a:srgbClr val="008000"/>
                </a:solidFill>
                <a:ea typeface="MS PGothic" charset="0"/>
              </a:rPr>
              <a:t>local</a:t>
            </a:r>
            <a:r>
              <a:rPr lang="en-US" sz="2800" dirty="0" smtClean="0">
                <a:ea typeface="MS PGothic" charset="0"/>
              </a:rPr>
              <a:t> </a:t>
            </a:r>
            <a:r>
              <a:rPr lang="en-US" sz="2800" dirty="0">
                <a:ea typeface="MS PGothic" charset="0"/>
              </a:rPr>
              <a:t>to the function definition</a:t>
            </a:r>
          </a:p>
          <a:p>
            <a:pPr lvl="1" algn="just"/>
            <a:r>
              <a:rPr lang="en-US" dirty="0">
                <a:ea typeface="MS PGothic" charset="0"/>
              </a:rPr>
              <a:t>They are used just as if they were declared in the </a:t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>function body</a:t>
            </a:r>
          </a:p>
          <a:p>
            <a:pPr lvl="1" algn="just"/>
            <a:r>
              <a:rPr lang="en-US" dirty="0">
                <a:ea typeface="MS PGothic" charset="0"/>
              </a:rPr>
              <a:t>Do </a:t>
            </a:r>
            <a:r>
              <a:rPr lang="en-US" dirty="0">
                <a:solidFill>
                  <a:srgbClr val="008000"/>
                </a:solidFill>
                <a:ea typeface="MS PGothic" charset="0"/>
              </a:rPr>
              <a:t>NOT</a:t>
            </a:r>
            <a:r>
              <a:rPr lang="en-US" dirty="0">
                <a:ea typeface="MS PGothic" charset="0"/>
              </a:rPr>
              <a:t> re-declare the formal parameters in </a:t>
            </a:r>
            <a:r>
              <a:rPr lang="en-US" dirty="0" smtClean="0">
                <a:ea typeface="MS PGothic" charset="0"/>
              </a:rPr>
              <a:t>the function body as </a:t>
            </a:r>
            <a:r>
              <a:rPr lang="en-US" dirty="0">
                <a:ea typeface="MS PGothic" charset="0"/>
              </a:rPr>
              <a:t>they are </a:t>
            </a:r>
            <a:r>
              <a:rPr lang="en-US" dirty="0" smtClean="0">
                <a:ea typeface="MS PGothic" charset="0"/>
              </a:rPr>
              <a:t>already declared </a:t>
            </a:r>
            <a:r>
              <a:rPr lang="en-US" dirty="0">
                <a:ea typeface="MS PGothic" charset="0"/>
              </a:rPr>
              <a:t>in the </a:t>
            </a:r>
            <a:r>
              <a:rPr lang="en-US" dirty="0" smtClean="0">
                <a:ea typeface="MS PGothic" charset="0"/>
              </a:rPr>
              <a:t>function declaration</a:t>
            </a:r>
            <a:endParaRPr lang="en-US" dirty="0">
              <a:ea typeface="MS PGothic" charset="0"/>
            </a:endParaRPr>
          </a:p>
          <a:p>
            <a:pPr algn="just"/>
            <a:r>
              <a:rPr lang="en-US" sz="2800" dirty="0">
                <a:ea typeface="MS PGothic" charset="0"/>
              </a:rPr>
              <a:t>The </a:t>
            </a:r>
            <a:r>
              <a:rPr lang="en-US" sz="2800" dirty="0">
                <a:solidFill>
                  <a:srgbClr val="008000"/>
                </a:solidFill>
                <a:ea typeface="MS PGothic" charset="0"/>
              </a:rPr>
              <a:t>call-by-value </a:t>
            </a:r>
            <a:r>
              <a:rPr lang="en-US" sz="2800" dirty="0">
                <a:ea typeface="MS PGothic" charset="0"/>
              </a:rPr>
              <a:t>mechanism</a:t>
            </a:r>
          </a:p>
          <a:p>
            <a:pPr lvl="1" algn="just"/>
            <a:r>
              <a:rPr lang="en-US" dirty="0">
                <a:ea typeface="MS PGothic" charset="0"/>
              </a:rPr>
              <a:t>When a function is </a:t>
            </a:r>
            <a:r>
              <a:rPr lang="en-US" dirty="0" smtClean="0">
                <a:ea typeface="MS PGothic" charset="0"/>
              </a:rPr>
              <a:t>called, </a:t>
            </a:r>
            <a:r>
              <a:rPr lang="en-US" dirty="0">
                <a:ea typeface="MS PGothic" charset="0"/>
              </a:rPr>
              <a:t>the formal parameters </a:t>
            </a:r>
            <a:r>
              <a:rPr lang="en-US" dirty="0" smtClean="0">
                <a:ea typeface="MS PGothic" charset="0"/>
              </a:rPr>
              <a:t>are </a:t>
            </a:r>
            <a:r>
              <a:rPr lang="en-US" dirty="0">
                <a:ea typeface="MS PGothic" charset="0"/>
              </a:rPr>
              <a:t>initialized to the values of </a:t>
            </a:r>
            <a:r>
              <a:rPr lang="en-US" dirty="0" smtClean="0">
                <a:ea typeface="MS PGothic" charset="0"/>
              </a:rPr>
              <a:t>the arguments </a:t>
            </a:r>
            <a:r>
              <a:rPr lang="en-US" dirty="0">
                <a:ea typeface="MS PGothic" charset="0"/>
              </a:rPr>
              <a:t>in the function </a:t>
            </a:r>
            <a:r>
              <a:rPr lang="en-US" dirty="0" smtClean="0">
                <a:ea typeface="MS PGothic" charset="0"/>
              </a:rPr>
              <a:t>call</a:t>
            </a:r>
            <a:endParaRPr lang="en-US" dirty="0">
              <a:ea typeface="MS PGothic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Block Scope 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ea typeface="MS PGothic" charset="0"/>
              </a:rPr>
              <a:t>Local and global variables conform to the rules of </a:t>
            </a:r>
            <a:r>
              <a:rPr lang="en-US" dirty="0">
                <a:solidFill>
                  <a:srgbClr val="008000"/>
                </a:solidFill>
                <a:ea typeface="MS PGothic" charset="0"/>
              </a:rPr>
              <a:t>Block Scope</a:t>
            </a:r>
          </a:p>
          <a:p>
            <a:pPr lvl="1" algn="just"/>
            <a:r>
              <a:rPr lang="en-US" dirty="0">
                <a:ea typeface="MS PGothic" charset="0"/>
              </a:rPr>
              <a:t>The code </a:t>
            </a:r>
            <a:r>
              <a:rPr lang="en-US" dirty="0" smtClean="0">
                <a:ea typeface="MS PGothic" charset="0"/>
              </a:rPr>
              <a:t>block, generally </a:t>
            </a:r>
            <a:r>
              <a:rPr lang="en-US" dirty="0">
                <a:ea typeface="MS PGothic" charset="0"/>
              </a:rPr>
              <a:t>defined by the </a:t>
            </a:r>
            <a:r>
              <a:rPr lang="en-US" dirty="0" smtClean="0">
                <a:solidFill>
                  <a:srgbClr val="2F02F0"/>
                </a:solidFill>
                <a:ea typeface="MS PGothic" charset="0"/>
              </a:rPr>
              <a:t>{ </a:t>
            </a:r>
            <a:r>
              <a:rPr lang="is-IS" dirty="0" smtClean="0">
                <a:solidFill>
                  <a:srgbClr val="2F02F0"/>
                </a:solidFill>
                <a:ea typeface="MS PGothic" charset="0"/>
              </a:rPr>
              <a:t>… </a:t>
            </a:r>
            <a:r>
              <a:rPr lang="en-US" dirty="0" smtClean="0">
                <a:solidFill>
                  <a:srgbClr val="2F02F0"/>
                </a:solidFill>
                <a:ea typeface="MS PGothic" charset="0"/>
              </a:rPr>
              <a:t>}</a:t>
            </a:r>
            <a:r>
              <a:rPr lang="en-US" dirty="0" smtClean="0">
                <a:ea typeface="MS PGothic" charset="0"/>
              </a:rPr>
              <a:t>, </a:t>
            </a:r>
            <a:r>
              <a:rPr lang="en-US" dirty="0">
                <a:ea typeface="MS PGothic" charset="0"/>
              </a:rPr>
              <a:t>where an identifier like a variable is declared determines the scope of the identifier</a:t>
            </a:r>
          </a:p>
          <a:p>
            <a:pPr lvl="1" algn="just"/>
            <a:r>
              <a:rPr lang="en-US" dirty="0">
                <a:ea typeface="MS PGothic" charset="0"/>
              </a:rPr>
              <a:t>Blocks can be </a:t>
            </a:r>
            <a:r>
              <a:rPr lang="en-US" dirty="0" smtClean="0">
                <a:ea typeface="MS PGothic" charset="0"/>
              </a:rPr>
              <a:t>nested</a:t>
            </a:r>
            <a:endParaRPr lang="en-US" dirty="0">
              <a:ea typeface="MS PGothic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Pass by value or 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you don’t actually pass a variable to a function, you provide the value contained inside the variable to the function– hence, pass by value</a:t>
            </a:r>
          </a:p>
          <a:p>
            <a:r>
              <a:rPr lang="en-US" dirty="0" smtClean="0"/>
              <a:t>Pass by value</a:t>
            </a:r>
          </a:p>
          <a:p>
            <a:pPr lvl="1"/>
            <a:r>
              <a:rPr lang="en-US" dirty="0" smtClean="0"/>
              <a:t>Separate local copy of the passed value created as a local variable</a:t>
            </a:r>
          </a:p>
          <a:p>
            <a:pPr lvl="1"/>
            <a:r>
              <a:rPr lang="en-US" dirty="0" smtClean="0"/>
              <a:t>Local variable resides somewhere else in memory compared to the variable “passed”</a:t>
            </a:r>
          </a:p>
          <a:p>
            <a:pPr lvl="1"/>
            <a:r>
              <a:rPr lang="en-US" dirty="0" smtClean="0"/>
              <a:t>Changes made to the variable are hence local</a:t>
            </a:r>
          </a:p>
          <a:p>
            <a:r>
              <a:rPr lang="en-US" dirty="0" smtClean="0"/>
              <a:t>Pass by reference</a:t>
            </a:r>
          </a:p>
          <a:p>
            <a:pPr lvl="1"/>
            <a:r>
              <a:rPr lang="en-US" dirty="0" smtClean="0"/>
              <a:t>You are not passing a value of the variable but rather the reference of the variable– which is the address of the variable</a:t>
            </a:r>
          </a:p>
          <a:p>
            <a:pPr lvl="1"/>
            <a:r>
              <a:rPr lang="en-US" dirty="0" smtClean="0"/>
              <a:t>The so-called local variable is now residing in the same location as the original variable</a:t>
            </a:r>
          </a:p>
          <a:p>
            <a:pPr lvl="1"/>
            <a:r>
              <a:rPr lang="en-US" dirty="0" smtClean="0"/>
              <a:t>Changes are no longer local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9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Chapter 6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6.9-6.10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Arrays in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800" dirty="0"/>
              <a:t>Indexed variables can be </a:t>
            </a:r>
            <a:r>
              <a:rPr lang="en-US" sz="2800" dirty="0">
                <a:solidFill>
                  <a:srgbClr val="008000"/>
                </a:solidFill>
              </a:rPr>
              <a:t>arguments to functions</a:t>
            </a:r>
          </a:p>
          <a:p>
            <a:r>
              <a:rPr lang="en-US" sz="2800" dirty="0" smtClean="0"/>
              <a:t>Example:</a:t>
            </a:r>
          </a:p>
          <a:p>
            <a:pPr lvl="1">
              <a:tabLst>
                <a:tab pos="1374775" algn="l"/>
              </a:tabLst>
            </a:pPr>
            <a:r>
              <a:rPr lang="en-US" dirty="0" smtClean="0"/>
              <a:t>If </a:t>
            </a:r>
            <a:r>
              <a:rPr lang="en-US" dirty="0"/>
              <a:t>a program contains </a:t>
            </a:r>
            <a:r>
              <a:rPr lang="en-US" dirty="0" smtClean="0"/>
              <a:t>these declarations:</a:t>
            </a:r>
            <a:r>
              <a:rPr lang="en-US" dirty="0"/>
              <a:t>	   </a:t>
            </a:r>
            <a:endParaRPr lang="en-US" dirty="0" smtClean="0"/>
          </a:p>
          <a:p>
            <a:pPr marL="457200" lvl="1" indent="0">
              <a:buNone/>
              <a:tabLst>
                <a:tab pos="1374775" algn="l"/>
              </a:tabLst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2F02F0"/>
                </a:solidFill>
              </a:rPr>
              <a:t>int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 err="1">
                <a:solidFill>
                  <a:srgbClr val="2F02F0"/>
                </a:solidFill>
              </a:rPr>
              <a:t>i</a:t>
            </a:r>
            <a:r>
              <a:rPr lang="en-US" dirty="0">
                <a:solidFill>
                  <a:srgbClr val="2F02F0"/>
                </a:solidFill>
              </a:rPr>
              <a:t>, n, a[10];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 smtClean="0">
                <a:solidFill>
                  <a:srgbClr val="2F02F0"/>
                </a:solidFill>
              </a:rPr>
              <a:t>	void </a:t>
            </a:r>
            <a:r>
              <a:rPr lang="en-US" dirty="0" err="1">
                <a:solidFill>
                  <a:srgbClr val="2F02F0"/>
                </a:solidFill>
              </a:rPr>
              <a:t>my_function</a:t>
            </a:r>
            <a:r>
              <a:rPr lang="en-US" dirty="0">
                <a:solidFill>
                  <a:srgbClr val="2F02F0"/>
                </a:solidFill>
              </a:rPr>
              <a:t>(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n)</a:t>
            </a:r>
            <a:r>
              <a:rPr lang="en-US" dirty="0" smtClean="0">
                <a:solidFill>
                  <a:srgbClr val="2F02F0"/>
                </a:solidFill>
              </a:rPr>
              <a:t>;</a:t>
            </a:r>
            <a:endParaRPr lang="en-US" dirty="0">
              <a:solidFill>
                <a:srgbClr val="2F02F0"/>
              </a:solidFill>
            </a:endParaRPr>
          </a:p>
          <a:p>
            <a:pPr lvl="1"/>
            <a:r>
              <a:rPr lang="en-US" dirty="0" smtClean="0"/>
              <a:t>Variables </a:t>
            </a:r>
            <a:r>
              <a:rPr lang="en-US" dirty="0">
                <a:solidFill>
                  <a:srgbClr val="2F02F0"/>
                </a:solidFill>
              </a:rPr>
              <a:t>a[0]</a:t>
            </a:r>
            <a:r>
              <a:rPr lang="en-US" dirty="0"/>
              <a:t> through </a:t>
            </a:r>
            <a:r>
              <a:rPr lang="en-US" dirty="0">
                <a:solidFill>
                  <a:srgbClr val="2F02F0"/>
                </a:solidFill>
              </a:rPr>
              <a:t>a[9]</a:t>
            </a:r>
            <a:r>
              <a:rPr lang="en-US" dirty="0"/>
              <a:t> are of type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 smtClean="0"/>
              <a:t>, making </a:t>
            </a:r>
            <a:r>
              <a:rPr lang="en-US" dirty="0"/>
              <a:t>these calls legal:</a:t>
            </a:r>
            <a:br>
              <a:rPr lang="en-US" dirty="0"/>
            </a:br>
            <a:r>
              <a:rPr lang="en-US" dirty="0"/>
              <a:t>                         </a:t>
            </a:r>
            <a:r>
              <a:rPr lang="en-US" dirty="0" err="1">
                <a:solidFill>
                  <a:srgbClr val="2F02F0"/>
                </a:solidFill>
              </a:rPr>
              <a:t>my_function</a:t>
            </a:r>
            <a:r>
              <a:rPr lang="en-US" dirty="0">
                <a:solidFill>
                  <a:srgbClr val="2F02F0"/>
                </a:solidFill>
              </a:rPr>
              <a:t>( a[ 0 ] );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                        </a:t>
            </a:r>
            <a:r>
              <a:rPr lang="en-US" dirty="0" err="1">
                <a:solidFill>
                  <a:srgbClr val="2F02F0"/>
                </a:solidFill>
              </a:rPr>
              <a:t>my_function</a:t>
            </a:r>
            <a:r>
              <a:rPr lang="en-US" dirty="0">
                <a:solidFill>
                  <a:srgbClr val="2F02F0"/>
                </a:solidFill>
              </a:rPr>
              <a:t>( a[ 3 ] );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                        </a:t>
            </a:r>
            <a:r>
              <a:rPr lang="en-US" dirty="0" err="1">
                <a:solidFill>
                  <a:srgbClr val="2F02F0"/>
                </a:solidFill>
              </a:rPr>
              <a:t>my_function</a:t>
            </a:r>
            <a:r>
              <a:rPr lang="en-US" dirty="0">
                <a:solidFill>
                  <a:srgbClr val="2F02F0"/>
                </a:solidFill>
              </a:rPr>
              <a:t>( a[  </a:t>
            </a:r>
            <a:r>
              <a:rPr lang="en-US" dirty="0" err="1">
                <a:solidFill>
                  <a:srgbClr val="2F02F0"/>
                </a:solidFill>
              </a:rPr>
              <a:t>i</a:t>
            </a:r>
            <a:r>
              <a:rPr lang="en-US" dirty="0">
                <a:solidFill>
                  <a:srgbClr val="2F02F0"/>
                </a:solidFill>
              </a:rPr>
              <a:t> ]  );</a:t>
            </a:r>
            <a:r>
              <a:rPr lang="en-US" dirty="0"/>
              <a:t>                          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Array as Function Arguments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 </a:t>
            </a:r>
            <a:r>
              <a:rPr lang="en-US" sz="2800" dirty="0"/>
              <a:t>formal parameter can be for an entire array</a:t>
            </a:r>
          </a:p>
          <a:p>
            <a:pPr lvl="1" algn="just"/>
            <a:r>
              <a:rPr lang="en-US" dirty="0"/>
              <a:t>Such a parameter is called an </a:t>
            </a:r>
            <a:r>
              <a:rPr lang="en-US" dirty="0">
                <a:solidFill>
                  <a:srgbClr val="008000"/>
                </a:solidFill>
              </a:rPr>
              <a:t>array parameter</a:t>
            </a:r>
          </a:p>
          <a:p>
            <a:pPr lvl="2" algn="just"/>
            <a:r>
              <a:rPr lang="en-US" sz="2800" dirty="0"/>
              <a:t>It is not a call-by-value parameter</a:t>
            </a:r>
          </a:p>
          <a:p>
            <a:pPr lvl="2" algn="just"/>
            <a:r>
              <a:rPr lang="en-US" sz="2800" dirty="0"/>
              <a:t>It is not a call-by-reference parameter</a:t>
            </a:r>
          </a:p>
          <a:p>
            <a:pPr lvl="2" algn="just"/>
            <a:r>
              <a:rPr lang="en-US" sz="2800" dirty="0"/>
              <a:t>Array parameters behave much like </a:t>
            </a:r>
            <a:r>
              <a:rPr lang="en-US" sz="2800" dirty="0">
                <a:solidFill>
                  <a:srgbClr val="008000"/>
                </a:solidFill>
              </a:rPr>
              <a:t>call-by-reference parameters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Array Parameter Declaration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charset="0"/>
              </a:rPr>
              <a:t>An array parameter is indicated using </a:t>
            </a:r>
            <a:r>
              <a:rPr lang="en-US" sz="2800" dirty="0" smtClean="0">
                <a:latin typeface="Arial" charset="0"/>
              </a:rPr>
              <a:t>empty brackets </a:t>
            </a:r>
            <a:r>
              <a:rPr lang="en-US" sz="2800" dirty="0">
                <a:latin typeface="Arial" charset="0"/>
              </a:rPr>
              <a:t>in the parameter list such as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/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            </a:t>
            </a:r>
            <a:r>
              <a:rPr lang="en-US" sz="2800" dirty="0">
                <a:solidFill>
                  <a:srgbClr val="2F02F0"/>
                </a:solidFill>
                <a:latin typeface="Arial" charset="0"/>
              </a:rPr>
              <a:t>void </a:t>
            </a:r>
            <a:r>
              <a:rPr lang="en-US" sz="2800" dirty="0" err="1">
                <a:solidFill>
                  <a:srgbClr val="2F02F0"/>
                </a:solidFill>
                <a:latin typeface="Arial" charset="0"/>
              </a:rPr>
              <a:t>fill_up</a:t>
            </a:r>
            <a:r>
              <a:rPr lang="en-US" sz="2800" dirty="0">
                <a:solidFill>
                  <a:srgbClr val="2F02F0"/>
                </a:solidFill>
                <a:latin typeface="Arial" charset="0"/>
              </a:rPr>
              <a:t>(</a:t>
            </a:r>
            <a:r>
              <a:rPr lang="en-US" sz="2800" dirty="0" err="1">
                <a:solidFill>
                  <a:srgbClr val="2F02F0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rgbClr val="2F02F0"/>
                </a:solidFill>
                <a:latin typeface="Arial" charset="0"/>
              </a:rPr>
              <a:t> a[ ], </a:t>
            </a:r>
            <a:r>
              <a:rPr lang="en-US" sz="2800" dirty="0" err="1">
                <a:solidFill>
                  <a:srgbClr val="2F02F0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rgbClr val="2F02F0"/>
                </a:solidFill>
                <a:latin typeface="Arial" charset="0"/>
              </a:rPr>
              <a:t> size);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Function Calls with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800" dirty="0"/>
              <a:t>If function </a:t>
            </a:r>
            <a:r>
              <a:rPr lang="en-US" sz="2800" dirty="0" err="1">
                <a:solidFill>
                  <a:srgbClr val="2F02F0"/>
                </a:solidFill>
              </a:rPr>
              <a:t>fill_up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008000"/>
                </a:solidFill>
              </a:rPr>
              <a:t>declared</a:t>
            </a:r>
            <a:r>
              <a:rPr lang="en-US" sz="2800" dirty="0"/>
              <a:t> in this way:</a:t>
            </a:r>
            <a:br>
              <a:rPr lang="en-US" sz="2800" dirty="0"/>
            </a:br>
            <a:r>
              <a:rPr lang="en-US" sz="2800" dirty="0"/>
              <a:t>	      </a:t>
            </a:r>
            <a:r>
              <a:rPr lang="en-US" sz="2800" dirty="0">
                <a:solidFill>
                  <a:srgbClr val="2F02F0"/>
                </a:solidFill>
              </a:rPr>
              <a:t>void </a:t>
            </a:r>
            <a:r>
              <a:rPr lang="en-US" sz="2800" dirty="0" err="1">
                <a:solidFill>
                  <a:srgbClr val="2F02F0"/>
                </a:solidFill>
              </a:rPr>
              <a:t>fill_up</a:t>
            </a:r>
            <a:r>
              <a:rPr lang="en-US" sz="2800" dirty="0">
                <a:solidFill>
                  <a:srgbClr val="2F02F0"/>
                </a:solidFill>
              </a:rPr>
              <a:t>(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 a[ ], 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 size);</a:t>
            </a:r>
            <a:br>
              <a:rPr lang="en-US" sz="2800" dirty="0">
                <a:solidFill>
                  <a:srgbClr val="2F02F0"/>
                </a:solidFill>
              </a:rPr>
            </a:br>
            <a:endParaRPr lang="en-US" sz="2800" dirty="0">
              <a:solidFill>
                <a:srgbClr val="2F02F0"/>
              </a:solidFill>
            </a:endParaRPr>
          </a:p>
          <a:p>
            <a:r>
              <a:rPr lang="en-US" sz="2800" dirty="0"/>
              <a:t>	and array </a:t>
            </a:r>
            <a:r>
              <a:rPr lang="en-US" sz="2800" dirty="0">
                <a:solidFill>
                  <a:srgbClr val="2F02F0"/>
                </a:solidFill>
              </a:rPr>
              <a:t>score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008000"/>
                </a:solidFill>
              </a:rPr>
              <a:t>declared</a:t>
            </a:r>
            <a:r>
              <a:rPr lang="en-US" sz="2800" dirty="0"/>
              <a:t> this way:</a:t>
            </a:r>
            <a:br>
              <a:rPr lang="en-US" sz="2800" dirty="0"/>
            </a:br>
            <a:r>
              <a:rPr lang="en-US" sz="2800" dirty="0"/>
              <a:t> 	     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 score[5], </a:t>
            </a:r>
            <a:r>
              <a:rPr lang="en-US" sz="2800" dirty="0" err="1">
                <a:solidFill>
                  <a:srgbClr val="2F02F0"/>
                </a:solidFill>
              </a:rPr>
              <a:t>number_of_scores</a:t>
            </a:r>
            <a:r>
              <a:rPr lang="en-US" sz="2800" dirty="0">
                <a:solidFill>
                  <a:srgbClr val="2F02F0"/>
                </a:solidFill>
              </a:rPr>
              <a:t>;</a:t>
            </a:r>
            <a:br>
              <a:rPr lang="en-US" sz="2800" dirty="0">
                <a:solidFill>
                  <a:srgbClr val="2F02F0"/>
                </a:solidFill>
              </a:rPr>
            </a:br>
            <a:endParaRPr lang="en-US" sz="2800" dirty="0">
              <a:solidFill>
                <a:srgbClr val="2F02F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>
                <a:solidFill>
                  <a:srgbClr val="2F02F0"/>
                </a:solidFill>
              </a:rPr>
              <a:t>fill_up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/>
              <a:t>is </a:t>
            </a:r>
            <a:r>
              <a:rPr lang="en-US" sz="2800" dirty="0">
                <a:solidFill>
                  <a:srgbClr val="008000"/>
                </a:solidFill>
              </a:rPr>
              <a:t>called</a:t>
            </a:r>
            <a:r>
              <a:rPr lang="en-US" sz="2800" dirty="0"/>
              <a:t> in this way:</a:t>
            </a:r>
            <a:br>
              <a:rPr lang="en-US" sz="2800" dirty="0"/>
            </a:br>
            <a:r>
              <a:rPr lang="en-US" sz="2800" dirty="0"/>
              <a:t>         </a:t>
            </a:r>
            <a:r>
              <a:rPr lang="en-US" sz="2800" dirty="0" err="1">
                <a:solidFill>
                  <a:srgbClr val="2F02F0"/>
                </a:solidFill>
              </a:rPr>
              <a:t>fill_up</a:t>
            </a:r>
            <a:r>
              <a:rPr lang="en-US" sz="2800" dirty="0">
                <a:solidFill>
                  <a:srgbClr val="2F02F0"/>
                </a:solidFill>
              </a:rPr>
              <a:t>(score, </a:t>
            </a:r>
            <a:r>
              <a:rPr lang="en-US" sz="2800" dirty="0" err="1">
                <a:solidFill>
                  <a:srgbClr val="2F02F0"/>
                </a:solidFill>
              </a:rPr>
              <a:t>number_of_scores</a:t>
            </a:r>
            <a:r>
              <a:rPr lang="en-US" sz="2800" dirty="0">
                <a:solidFill>
                  <a:srgbClr val="2F02F0"/>
                </a:solidFill>
              </a:rPr>
              <a:t>);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Function Call Details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tabLst>
                <a:tab pos="917575" algn="l"/>
              </a:tabLst>
            </a:pPr>
            <a:r>
              <a:rPr lang="en-US" sz="2800" dirty="0"/>
              <a:t>A formal parameter is </a:t>
            </a:r>
            <a:r>
              <a:rPr lang="en-US" sz="2800" dirty="0">
                <a:solidFill>
                  <a:srgbClr val="008000"/>
                </a:solidFill>
              </a:rPr>
              <a:t>identified as an array </a:t>
            </a:r>
            <a:r>
              <a:rPr lang="en-US" sz="2800" dirty="0" smtClean="0">
                <a:solidFill>
                  <a:srgbClr val="008000"/>
                </a:solidFill>
              </a:rPr>
              <a:t>parameter</a:t>
            </a:r>
            <a:r>
              <a:rPr lang="en-US" sz="2800" dirty="0" smtClean="0"/>
              <a:t> </a:t>
            </a:r>
            <a:r>
              <a:rPr lang="en-US" sz="2800" dirty="0"/>
              <a:t>by the [ ]'s with no index expression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2F02F0"/>
                </a:solidFill>
              </a:rPr>
              <a:t>void </a:t>
            </a:r>
            <a:r>
              <a:rPr lang="en-US" sz="2800" dirty="0" err="1">
                <a:solidFill>
                  <a:srgbClr val="2F02F0"/>
                </a:solidFill>
              </a:rPr>
              <a:t>fill_up</a:t>
            </a:r>
            <a:r>
              <a:rPr lang="en-US" sz="2800" dirty="0">
                <a:solidFill>
                  <a:srgbClr val="2F02F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a[ ]</a:t>
            </a:r>
            <a:r>
              <a:rPr lang="en-US" sz="2800" dirty="0">
                <a:solidFill>
                  <a:srgbClr val="2F02F0"/>
                </a:solidFill>
              </a:rPr>
              <a:t>, 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 size);</a:t>
            </a:r>
            <a:br>
              <a:rPr lang="en-US" sz="2800" dirty="0">
                <a:solidFill>
                  <a:srgbClr val="2F02F0"/>
                </a:solidFill>
              </a:rPr>
            </a:br>
            <a:endParaRPr lang="en-US" sz="2800" dirty="0">
              <a:solidFill>
                <a:srgbClr val="2F02F0"/>
              </a:solidFill>
            </a:endParaRPr>
          </a:p>
          <a:p>
            <a:pPr>
              <a:tabLst>
                <a:tab pos="917575" algn="l"/>
              </a:tabLst>
            </a:pPr>
            <a:r>
              <a:rPr lang="en-US" sz="2800" dirty="0"/>
              <a:t>An array argument does not use the [ ]'s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fill_up</a:t>
            </a:r>
            <a:r>
              <a:rPr lang="en-US" sz="2800" dirty="0">
                <a:solidFill>
                  <a:srgbClr val="2F02F0"/>
                </a:solidFill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score</a:t>
            </a:r>
            <a:r>
              <a:rPr lang="en-US" sz="2800" dirty="0">
                <a:solidFill>
                  <a:srgbClr val="2F02F0"/>
                </a:solidFill>
              </a:rPr>
              <a:t>, </a:t>
            </a:r>
            <a:r>
              <a:rPr lang="en-US" sz="2800" dirty="0" err="1">
                <a:solidFill>
                  <a:srgbClr val="2F02F0"/>
                </a:solidFill>
              </a:rPr>
              <a:t>number_of_scores</a:t>
            </a:r>
            <a:r>
              <a:rPr lang="en-US" sz="2800" dirty="0">
                <a:solidFill>
                  <a:srgbClr val="2F02F0"/>
                </a:solidFill>
              </a:rPr>
              <a:t>);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Function Declaration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ea typeface="MS PGothic" charset="0"/>
              </a:rPr>
              <a:t>Tells the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return type</a:t>
            </a:r>
          </a:p>
          <a:p>
            <a:pPr algn="just"/>
            <a:r>
              <a:rPr lang="en-US" sz="2400" dirty="0">
                <a:ea typeface="MS PGothic" charset="0"/>
              </a:rPr>
              <a:t>Tells the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name</a:t>
            </a:r>
            <a:r>
              <a:rPr lang="en-US" sz="2400" dirty="0">
                <a:ea typeface="MS PGothic" charset="0"/>
              </a:rPr>
              <a:t> of the function</a:t>
            </a:r>
          </a:p>
          <a:p>
            <a:pPr algn="just"/>
            <a:r>
              <a:rPr lang="en-US" sz="2400" dirty="0">
                <a:ea typeface="MS PGothic" charset="0"/>
              </a:rPr>
              <a:t>Tells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how many arguments </a:t>
            </a:r>
            <a:r>
              <a:rPr lang="en-US" sz="2400" dirty="0">
                <a:ea typeface="MS PGothic" charset="0"/>
              </a:rPr>
              <a:t>are needed</a:t>
            </a:r>
          </a:p>
          <a:p>
            <a:pPr algn="just"/>
            <a:r>
              <a:rPr lang="en-US" sz="2400" dirty="0">
                <a:ea typeface="MS PGothic" charset="0"/>
              </a:rPr>
              <a:t>Tells the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types</a:t>
            </a:r>
            <a:r>
              <a:rPr lang="en-US" sz="2400" dirty="0">
                <a:ea typeface="MS PGothic" charset="0"/>
              </a:rPr>
              <a:t> of the arguments</a:t>
            </a:r>
          </a:p>
          <a:p>
            <a:pPr algn="just"/>
            <a:r>
              <a:rPr lang="en-US" sz="2400" dirty="0">
                <a:ea typeface="MS PGothic" charset="0"/>
              </a:rPr>
              <a:t>Tells the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formal parameter names</a:t>
            </a:r>
          </a:p>
          <a:p>
            <a:pPr lvl="1" algn="just"/>
            <a:r>
              <a:rPr lang="en-US" sz="2400" dirty="0">
                <a:ea typeface="MS PGothic" charset="0"/>
              </a:rPr>
              <a:t>Formal parameters are like placeholders for the </a:t>
            </a:r>
            <a:r>
              <a:rPr lang="en-US" sz="2400" dirty="0" smtClean="0">
                <a:ea typeface="MS PGothic" charset="0"/>
              </a:rPr>
              <a:t>actual arguments </a:t>
            </a:r>
            <a:r>
              <a:rPr lang="en-US" sz="2400" dirty="0">
                <a:ea typeface="MS PGothic" charset="0"/>
              </a:rPr>
              <a:t>used when the function is called</a:t>
            </a:r>
          </a:p>
          <a:p>
            <a:pPr lvl="1" algn="just"/>
            <a:r>
              <a:rPr lang="en-US" sz="2400" dirty="0">
                <a:ea typeface="MS PGothic" charset="0"/>
              </a:rPr>
              <a:t>Formal parameter names can be any valid identifier</a:t>
            </a:r>
          </a:p>
          <a:p>
            <a:r>
              <a:rPr lang="en-US" sz="2400" dirty="0">
                <a:ea typeface="MS PGothic" charset="0"/>
              </a:rPr>
              <a:t>Example:</a:t>
            </a:r>
            <a:br>
              <a:rPr lang="en-US" sz="2400" dirty="0">
                <a:ea typeface="MS PGothic" charset="0"/>
              </a:rPr>
            </a:b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double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total_cost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(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int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number_par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, double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price_par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);</a:t>
            </a:r>
            <a:br>
              <a:rPr lang="en-US" sz="2400" dirty="0">
                <a:solidFill>
                  <a:srgbClr val="2F02F0"/>
                </a:solidFill>
                <a:ea typeface="MS PGothic" charset="0"/>
              </a:rPr>
            </a:b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// </a:t>
            </a:r>
            <a:r>
              <a:rPr lang="en-US" sz="2400" dirty="0" smtClean="0">
                <a:solidFill>
                  <a:srgbClr val="2F02F0"/>
                </a:solidFill>
                <a:ea typeface="MS PGothic" charset="0"/>
              </a:rPr>
              <a:t>compute 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total cost including 5% sales tax on</a:t>
            </a:r>
            <a:br>
              <a:rPr lang="en-US" sz="2400" dirty="0">
                <a:solidFill>
                  <a:srgbClr val="2F02F0"/>
                </a:solidFill>
                <a:ea typeface="MS PGothic" charset="0"/>
              </a:rPr>
            </a:b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//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number_par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 items at cost of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price_par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 each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Array Formal Parameters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An array formal parameter is a placeholder for</a:t>
            </a:r>
            <a:br>
              <a:rPr lang="en-US" dirty="0"/>
            </a:br>
            <a:r>
              <a:rPr lang="en-US" dirty="0"/>
              <a:t>the argument</a:t>
            </a:r>
          </a:p>
          <a:p>
            <a:pPr lvl="1" algn="just"/>
            <a:r>
              <a:rPr lang="en-US" dirty="0"/>
              <a:t>When an array is an argument in a function call, an action performed on the array parameter is performed on the array </a:t>
            </a:r>
            <a:r>
              <a:rPr lang="en-US" dirty="0" smtClean="0"/>
              <a:t>argument</a:t>
            </a:r>
            <a:endParaRPr lang="en-US" dirty="0"/>
          </a:p>
          <a:p>
            <a:pPr lvl="1" algn="just"/>
            <a:r>
              <a:rPr lang="en-US" dirty="0"/>
              <a:t>The values of the indexed variables </a:t>
            </a:r>
            <a:r>
              <a:rPr lang="en-US" dirty="0">
                <a:solidFill>
                  <a:srgbClr val="008000"/>
                </a:solidFill>
              </a:rPr>
              <a:t>can be changed by the function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Array </a:t>
            </a:r>
            <a:r>
              <a:rPr lang="en-US" sz="4000" dirty="0"/>
              <a:t>A</a:t>
            </a:r>
            <a:r>
              <a:rPr lang="en-US" sz="4000" dirty="0" smtClean="0"/>
              <a:t>rgument Details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What does the </a:t>
            </a:r>
            <a:r>
              <a:rPr lang="en-US" sz="2800" dirty="0" smtClean="0"/>
              <a:t>computer know </a:t>
            </a:r>
            <a:r>
              <a:rPr lang="en-US" sz="2800" dirty="0"/>
              <a:t>about an array?</a:t>
            </a:r>
          </a:p>
          <a:p>
            <a:pPr lvl="1" algn="just"/>
            <a:r>
              <a:rPr lang="en-US" dirty="0"/>
              <a:t>The base type </a:t>
            </a:r>
          </a:p>
          <a:p>
            <a:pPr lvl="1" algn="just"/>
            <a:r>
              <a:rPr lang="en-US" dirty="0"/>
              <a:t>The address of the first indexed variable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The number of indexed variables</a:t>
            </a:r>
          </a:p>
          <a:p>
            <a:pPr algn="just"/>
            <a:r>
              <a:rPr lang="en-US" sz="2800" dirty="0"/>
              <a:t>What does a </a:t>
            </a:r>
            <a:r>
              <a:rPr lang="en-US" sz="2800" dirty="0">
                <a:solidFill>
                  <a:srgbClr val="008000"/>
                </a:solidFill>
              </a:rPr>
              <a:t>function</a:t>
            </a:r>
            <a:r>
              <a:rPr lang="en-US" sz="2800" dirty="0"/>
              <a:t> know about an array </a:t>
            </a:r>
            <a:r>
              <a:rPr lang="en-US" sz="2800" dirty="0" smtClean="0"/>
              <a:t>argument</a:t>
            </a:r>
            <a:r>
              <a:rPr lang="en-US" sz="2800" dirty="0"/>
              <a:t>?</a:t>
            </a:r>
          </a:p>
          <a:p>
            <a:pPr lvl="1" algn="just"/>
            <a:r>
              <a:rPr lang="en-US" dirty="0"/>
              <a:t>The base type</a:t>
            </a:r>
          </a:p>
          <a:p>
            <a:pPr lvl="1" algn="just"/>
            <a:r>
              <a:rPr lang="en-US" dirty="0"/>
              <a:t>The address of the first indexed variable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/>
              <a:t>const</a:t>
            </a:r>
            <a:r>
              <a:rPr lang="en-US" sz="4000" dirty="0" smtClean="0"/>
              <a:t> Modifier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Array parameters allow a function to change </a:t>
            </a:r>
            <a:r>
              <a:rPr lang="en-US" sz="2800" dirty="0" smtClean="0"/>
              <a:t>the values </a:t>
            </a:r>
            <a:r>
              <a:rPr lang="en-US" sz="2800" dirty="0"/>
              <a:t>stored in the array argument</a:t>
            </a:r>
          </a:p>
          <a:p>
            <a:pPr algn="just"/>
            <a:r>
              <a:rPr lang="en-US" sz="2800" dirty="0"/>
              <a:t>If a function should not change the values of </a:t>
            </a:r>
            <a:r>
              <a:rPr lang="en-US" sz="2800" dirty="0" smtClean="0"/>
              <a:t>the array </a:t>
            </a:r>
            <a:r>
              <a:rPr lang="en-US" sz="2800" dirty="0"/>
              <a:t>argument, use the modifier </a:t>
            </a:r>
            <a:r>
              <a:rPr lang="en-US" sz="2800" dirty="0" err="1">
                <a:solidFill>
                  <a:srgbClr val="2F02F0"/>
                </a:solidFill>
              </a:rPr>
              <a:t>const</a:t>
            </a:r>
            <a:endParaRPr lang="en-US" sz="2800" dirty="0">
              <a:solidFill>
                <a:srgbClr val="2F02F0"/>
              </a:solidFill>
            </a:endParaRPr>
          </a:p>
          <a:p>
            <a:pPr algn="just"/>
            <a:r>
              <a:rPr lang="en-US" sz="2800" dirty="0"/>
              <a:t>An array parameter modified with </a:t>
            </a:r>
            <a:r>
              <a:rPr lang="en-US" sz="2800" dirty="0" err="1">
                <a:solidFill>
                  <a:srgbClr val="2F02F0"/>
                </a:solidFill>
              </a:rPr>
              <a:t>const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/>
              <a:t>is a </a:t>
            </a:r>
            <a:r>
              <a:rPr lang="en-US" sz="2800" dirty="0" smtClean="0">
                <a:solidFill>
                  <a:srgbClr val="008000"/>
                </a:solidFill>
              </a:rPr>
              <a:t>constant </a:t>
            </a:r>
            <a:r>
              <a:rPr lang="en-US" sz="2800" dirty="0">
                <a:solidFill>
                  <a:srgbClr val="008000"/>
                </a:solidFill>
              </a:rPr>
              <a:t>array parameter</a:t>
            </a:r>
          </a:p>
          <a:p>
            <a:pPr lvl="1">
              <a:tabLst>
                <a:tab pos="1370013" algn="l"/>
              </a:tabLst>
            </a:pPr>
            <a:r>
              <a:rPr lang="en-US" dirty="0"/>
              <a:t>Example:   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2F02F0"/>
                </a:solidFill>
              </a:rPr>
              <a:t>void </a:t>
            </a:r>
            <a:r>
              <a:rPr lang="en-US" dirty="0" err="1">
                <a:solidFill>
                  <a:srgbClr val="2F02F0"/>
                </a:solidFill>
              </a:rPr>
              <a:t>show_the_world</a:t>
            </a:r>
            <a:r>
              <a:rPr lang="en-US" dirty="0">
                <a:solidFill>
                  <a:srgbClr val="2F02F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a[ ],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size);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Using </a:t>
            </a:r>
            <a:r>
              <a:rPr lang="en-US" sz="4000" dirty="0" err="1" smtClean="0"/>
              <a:t>const</a:t>
            </a:r>
            <a:r>
              <a:rPr lang="en-US" sz="4000" dirty="0" smtClean="0"/>
              <a:t> with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If </a:t>
            </a:r>
            <a:r>
              <a:rPr lang="en-US" dirty="0" err="1">
                <a:solidFill>
                  <a:srgbClr val="2F02F0"/>
                </a:solidFill>
              </a:rPr>
              <a:t>const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is used to modify an array parameter</a:t>
            </a:r>
            <a:r>
              <a:rPr lang="en-US" dirty="0" smtClean="0"/>
              <a:t>:</a:t>
            </a:r>
            <a:endParaRPr lang="en-US" dirty="0"/>
          </a:p>
          <a:p>
            <a:pPr lvl="1" algn="just"/>
            <a:r>
              <a:rPr lang="en-US" dirty="0" err="1">
                <a:solidFill>
                  <a:srgbClr val="2F02F0"/>
                </a:solidFill>
              </a:rPr>
              <a:t>const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is used in </a:t>
            </a:r>
            <a:r>
              <a:rPr lang="en-US" u="sng" dirty="0"/>
              <a:t>both</a:t>
            </a:r>
            <a:r>
              <a:rPr lang="en-US" dirty="0"/>
              <a:t> the function declaration and definition to modify the array </a:t>
            </a:r>
            <a:r>
              <a:rPr lang="en-US" dirty="0" smtClean="0"/>
              <a:t>parameter</a:t>
            </a:r>
            <a:endParaRPr lang="en-US" dirty="0"/>
          </a:p>
          <a:p>
            <a:pPr lvl="1" algn="just"/>
            <a:r>
              <a:rPr lang="en-US" dirty="0"/>
              <a:t>The compiler will issue an error if you write </a:t>
            </a:r>
            <a:r>
              <a:rPr lang="en-US" dirty="0" smtClean="0"/>
              <a:t>code that </a:t>
            </a:r>
            <a:r>
              <a:rPr lang="en-US" dirty="0"/>
              <a:t>changes the values stored in the array parameter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Function Calls and </a:t>
            </a:r>
            <a:r>
              <a:rPr lang="en-US" sz="4000" dirty="0" err="1" smtClean="0"/>
              <a:t>const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If a function with a constant array </a:t>
            </a:r>
            <a:r>
              <a:rPr lang="en-US" sz="2800" dirty="0" smtClean="0"/>
              <a:t>parameter calls </a:t>
            </a:r>
            <a:r>
              <a:rPr lang="en-US" sz="2800" dirty="0"/>
              <a:t>another function using the </a:t>
            </a:r>
            <a:r>
              <a:rPr lang="en-US" sz="2800" dirty="0" err="1">
                <a:solidFill>
                  <a:srgbClr val="2F02F0"/>
                </a:solidFill>
              </a:rPr>
              <a:t>const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 smtClean="0"/>
              <a:t>array parameter </a:t>
            </a:r>
            <a:r>
              <a:rPr lang="en-US" sz="2800" dirty="0"/>
              <a:t>as an argument</a:t>
            </a:r>
            <a:r>
              <a:rPr lang="en-US" sz="2800" dirty="0" smtClean="0"/>
              <a:t>…</a:t>
            </a:r>
            <a:endParaRPr lang="en-US" sz="2800" dirty="0"/>
          </a:p>
          <a:p>
            <a:pPr lvl="1" algn="just"/>
            <a:r>
              <a:rPr lang="en-US" dirty="0"/>
              <a:t>The called function </a:t>
            </a:r>
            <a:r>
              <a:rPr lang="en-US" dirty="0">
                <a:solidFill>
                  <a:srgbClr val="008000"/>
                </a:solidFill>
              </a:rPr>
              <a:t>must use a </a:t>
            </a:r>
            <a:r>
              <a:rPr lang="en-US" dirty="0" smtClean="0">
                <a:solidFill>
                  <a:srgbClr val="008000"/>
                </a:solidFill>
              </a:rPr>
              <a:t>constant array </a:t>
            </a:r>
            <a:r>
              <a:rPr lang="en-US" dirty="0">
                <a:solidFill>
                  <a:srgbClr val="008000"/>
                </a:solidFill>
              </a:rPr>
              <a:t>parameter</a:t>
            </a:r>
            <a:r>
              <a:rPr lang="en-US" dirty="0"/>
              <a:t> as a placeholder for the </a:t>
            </a:r>
            <a:r>
              <a:rPr lang="en-US" dirty="0" smtClean="0"/>
              <a:t>array</a:t>
            </a:r>
            <a:endParaRPr lang="en-US" dirty="0"/>
          </a:p>
          <a:p>
            <a:pPr lvl="1" algn="just"/>
            <a:r>
              <a:rPr lang="en-US" dirty="0"/>
              <a:t>The compiler will issue an error if a function is </a:t>
            </a:r>
            <a:r>
              <a:rPr lang="en-US" dirty="0" smtClean="0"/>
              <a:t>called </a:t>
            </a:r>
            <a:r>
              <a:rPr lang="en-US" dirty="0"/>
              <a:t>that does not have a </a:t>
            </a:r>
            <a:r>
              <a:rPr lang="en-US" dirty="0" err="1">
                <a:solidFill>
                  <a:srgbClr val="2F02F0"/>
                </a:solidFill>
              </a:rPr>
              <a:t>const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array </a:t>
            </a:r>
            <a:r>
              <a:rPr lang="en-US" dirty="0" smtClean="0"/>
              <a:t>parameter to </a:t>
            </a:r>
            <a:r>
              <a:rPr lang="en-US" dirty="0"/>
              <a:t>accept the array argument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/>
              <a:t>const</a:t>
            </a:r>
            <a:r>
              <a:rPr lang="en-US" sz="4000" dirty="0" smtClean="0"/>
              <a:t> Parameters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52438" algn="l"/>
                <a:tab pos="917575" algn="l"/>
              </a:tabLst>
            </a:pP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2F02F0"/>
                </a:solidFill>
              </a:rPr>
              <a:t>double </a:t>
            </a:r>
            <a:r>
              <a:rPr lang="en-US" sz="2800" dirty="0" err="1">
                <a:solidFill>
                  <a:srgbClr val="2F02F0"/>
                </a:solidFill>
              </a:rPr>
              <a:t>compute_average</a:t>
            </a:r>
            <a:r>
              <a:rPr lang="en-US" sz="2800" dirty="0" smtClean="0">
                <a:solidFill>
                  <a:srgbClr val="2F02F0"/>
                </a:solidFill>
              </a:rPr>
              <a:t>(   </a:t>
            </a:r>
            <a:r>
              <a:rPr lang="en-US" sz="2800" dirty="0" err="1" smtClean="0">
                <a:solidFill>
                  <a:srgbClr val="2F02F0"/>
                </a:solidFill>
              </a:rPr>
              <a:t>int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a[ ], 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 size)</a:t>
            </a:r>
            <a:r>
              <a:rPr lang="en-US" sz="2800" dirty="0" smtClean="0">
                <a:solidFill>
                  <a:srgbClr val="2F02F0"/>
                </a:solidFill>
              </a:rPr>
              <a:t>;</a:t>
            </a:r>
          </a:p>
          <a:p>
            <a:pPr marL="0" indent="0">
              <a:buNone/>
              <a:tabLst>
                <a:tab pos="452438" algn="l"/>
                <a:tab pos="917575" algn="l"/>
              </a:tabLst>
            </a:pPr>
            <a:r>
              <a:rPr lang="en-US" sz="2800" dirty="0" smtClean="0">
                <a:solidFill>
                  <a:srgbClr val="2F02F0"/>
                </a:solidFill>
              </a:rPr>
              <a:t>	</a:t>
            </a:r>
            <a:r>
              <a:rPr lang="is-IS" sz="2800" dirty="0" smtClean="0">
                <a:solidFill>
                  <a:srgbClr val="2F02F0"/>
                </a:solidFill>
              </a:rPr>
              <a:t>…</a:t>
            </a:r>
          </a:p>
          <a:p>
            <a:pPr marL="0" indent="0">
              <a:buNone/>
              <a:tabLst>
                <a:tab pos="452438" algn="l"/>
                <a:tab pos="917575" algn="l"/>
              </a:tabLst>
            </a:pPr>
            <a:r>
              <a:rPr lang="en-US" sz="2800" dirty="0" smtClean="0">
                <a:solidFill>
                  <a:srgbClr val="2F02F0"/>
                </a:solidFill>
              </a:rPr>
              <a:t>	void </a:t>
            </a:r>
            <a:r>
              <a:rPr lang="en-US" sz="2800" dirty="0" err="1">
                <a:solidFill>
                  <a:srgbClr val="2F02F0"/>
                </a:solidFill>
              </a:rPr>
              <a:t>show_difference</a:t>
            </a:r>
            <a:r>
              <a:rPr lang="en-US" sz="2800" dirty="0">
                <a:solidFill>
                  <a:srgbClr val="2F02F0"/>
                </a:solidFill>
              </a:rPr>
              <a:t>(</a:t>
            </a:r>
            <a:r>
              <a:rPr lang="en-US" sz="2800" dirty="0" err="1">
                <a:solidFill>
                  <a:srgbClr val="2F02F0"/>
                </a:solidFill>
              </a:rPr>
              <a:t>const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 a[ ], 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 size)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 smtClean="0">
                <a:solidFill>
                  <a:srgbClr val="2F02F0"/>
                </a:solidFill>
              </a:rPr>
              <a:t>	{</a:t>
            </a:r>
            <a:r>
              <a:rPr lang="en-US" sz="2800" dirty="0">
                <a:solidFill>
                  <a:srgbClr val="2F02F0"/>
                </a:solidFill>
              </a:rPr>
              <a:t/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 smtClean="0">
                <a:solidFill>
                  <a:srgbClr val="2F02F0"/>
                </a:solidFill>
              </a:rPr>
              <a:t>		double </a:t>
            </a:r>
            <a:r>
              <a:rPr lang="en-US" sz="2800" dirty="0">
                <a:solidFill>
                  <a:srgbClr val="2F02F0"/>
                </a:solidFill>
              </a:rPr>
              <a:t>average = </a:t>
            </a:r>
            <a:r>
              <a:rPr lang="en-US" sz="2800" dirty="0" err="1">
                <a:solidFill>
                  <a:srgbClr val="2F02F0"/>
                </a:solidFill>
              </a:rPr>
              <a:t>compute_average</a:t>
            </a:r>
            <a:r>
              <a:rPr lang="en-US" sz="2800" dirty="0">
                <a:solidFill>
                  <a:srgbClr val="2F02F0"/>
                </a:solidFill>
              </a:rPr>
              <a:t>(a, size);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 smtClean="0">
                <a:solidFill>
                  <a:srgbClr val="2F02F0"/>
                </a:solidFill>
              </a:rPr>
              <a:t>		…</a:t>
            </a:r>
            <a:r>
              <a:rPr lang="en-US" sz="2800" dirty="0">
                <a:solidFill>
                  <a:srgbClr val="2F02F0"/>
                </a:solidFill>
              </a:rPr>
              <a:t/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 smtClean="0">
                <a:solidFill>
                  <a:srgbClr val="2F02F0"/>
                </a:solidFill>
              </a:rPr>
              <a:t>	}</a:t>
            </a:r>
            <a:endParaRPr lang="en-US" sz="2800" dirty="0">
              <a:solidFill>
                <a:srgbClr val="2F02F0"/>
              </a:solidFill>
            </a:endParaRPr>
          </a:p>
          <a:p>
            <a:r>
              <a:rPr lang="en-US" sz="2800" dirty="0" err="1">
                <a:solidFill>
                  <a:srgbClr val="2F02F0"/>
                </a:solidFill>
              </a:rPr>
              <a:t>compute_average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/>
              <a:t>has no constant array parameter</a:t>
            </a:r>
          </a:p>
          <a:p>
            <a:pPr algn="just"/>
            <a:r>
              <a:rPr lang="en-US" sz="2800" dirty="0"/>
              <a:t>This code generates an error message </a:t>
            </a:r>
            <a:r>
              <a:rPr lang="en-US" sz="2800" dirty="0" smtClean="0"/>
              <a:t>because </a:t>
            </a:r>
            <a:r>
              <a:rPr lang="en-US" sz="2800" dirty="0" err="1" smtClean="0">
                <a:solidFill>
                  <a:srgbClr val="2F02F0"/>
                </a:solidFill>
              </a:rPr>
              <a:t>compute_average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/>
              <a:t>could change the array parameter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953917" y="2024549"/>
            <a:ext cx="0" cy="402395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53918" y="2426943"/>
            <a:ext cx="590949" cy="0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40321" y="2226888"/>
            <a:ext cx="3320541" cy="400110"/>
          </a:xfrm>
          <a:prstGeom prst="rect">
            <a:avLst/>
          </a:prstGeom>
          <a:solidFill>
            <a:srgbClr val="D4F0E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needs the </a:t>
            </a:r>
            <a:r>
              <a:rPr lang="en-US" sz="2000" dirty="0" err="1" smtClean="0"/>
              <a:t>const</a:t>
            </a:r>
            <a:r>
              <a:rPr lang="en-US" sz="2000" dirty="0" smtClean="0"/>
              <a:t> modifier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26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Returning an Array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800" dirty="0"/>
              <a:t>Recall that functions can return a value of </a:t>
            </a:r>
            <a:r>
              <a:rPr lang="en-US" sz="2800" dirty="0" smtClean="0"/>
              <a:t>type 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2F02F0"/>
                </a:solidFill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2F02F0"/>
                </a:solidFill>
              </a:rPr>
              <a:t>char</a:t>
            </a:r>
            <a:r>
              <a:rPr lang="en-US" sz="2800" dirty="0"/>
              <a:t>, …, or a class type</a:t>
            </a:r>
            <a:br>
              <a:rPr lang="en-US" sz="2800" dirty="0"/>
            </a:br>
            <a:endParaRPr lang="en-US" sz="2800" dirty="0"/>
          </a:p>
          <a:p>
            <a:pPr algn="just"/>
            <a:r>
              <a:rPr lang="en-US" sz="2800" dirty="0" smtClean="0"/>
              <a:t>But</a:t>
            </a:r>
            <a:r>
              <a:rPr lang="is-IS" sz="2800" dirty="0" smtClean="0"/>
              <a:t>… </a:t>
            </a:r>
            <a:r>
              <a:rPr lang="is-IS" sz="2800" dirty="0" smtClean="0">
                <a:solidFill>
                  <a:srgbClr val="008000"/>
                </a:solidFill>
              </a:rPr>
              <a:t>f</a:t>
            </a:r>
            <a:r>
              <a:rPr lang="en-US" sz="2800" dirty="0" err="1" smtClean="0">
                <a:solidFill>
                  <a:srgbClr val="008000"/>
                </a:solidFill>
              </a:rPr>
              <a:t>unctions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>
                <a:solidFill>
                  <a:srgbClr val="008000"/>
                </a:solidFill>
              </a:rPr>
              <a:t>cannot return </a:t>
            </a:r>
            <a:r>
              <a:rPr lang="en-US" sz="2800" dirty="0" smtClean="0">
                <a:solidFill>
                  <a:srgbClr val="008000"/>
                </a:solidFill>
              </a:rPr>
              <a:t>arrays</a:t>
            </a:r>
            <a:endParaRPr lang="en-US" sz="2800" dirty="0" smtClean="0"/>
          </a:p>
          <a:p>
            <a:pPr lvl="1" algn="just"/>
            <a:r>
              <a:rPr lang="en-US" sz="2400" dirty="0" smtClean="0"/>
              <a:t>Remember that even though we cannot return an array, we can still modify the values of an array</a:t>
            </a:r>
            <a:endParaRPr lang="en-US" sz="2400" dirty="0"/>
          </a:p>
          <a:p>
            <a:pPr algn="just"/>
            <a:r>
              <a:rPr lang="en-US" sz="2800" dirty="0"/>
              <a:t>We learn later how to return a pointer to an array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1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providing the size of an array during function call</a:t>
            </a:r>
          </a:p>
          <a:p>
            <a:r>
              <a:rPr lang="en-US" dirty="0" smtClean="0"/>
              <a:t>Incorrectly/Unnecessarily modifying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63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Chapter 6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6.12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number of arguments in function call can be less than function definition—provided the formal parameters in function parameters have default values.</a:t>
            </a:r>
          </a:p>
          <a:p>
            <a:r>
              <a:rPr lang="en-US" sz="2400" dirty="0" smtClean="0"/>
              <a:t>Check demonstration program</a:t>
            </a:r>
          </a:p>
          <a:p>
            <a:pPr algn="just"/>
            <a:r>
              <a:rPr lang="en-US" sz="2400" dirty="0"/>
              <a:t>When some formal parameters have default values and others do not</a:t>
            </a:r>
          </a:p>
          <a:p>
            <a:pPr lvl="1" algn="just"/>
            <a:r>
              <a:rPr lang="en-US" sz="2000" dirty="0"/>
              <a:t>All formal parameters with default values must be</a:t>
            </a:r>
            <a:br>
              <a:rPr lang="en-US" sz="2000" dirty="0"/>
            </a:br>
            <a:r>
              <a:rPr lang="en-US" sz="2000" dirty="0"/>
              <a:t>at the </a:t>
            </a:r>
            <a:r>
              <a:rPr lang="en-US" sz="2000" dirty="0">
                <a:solidFill>
                  <a:srgbClr val="008000"/>
                </a:solidFill>
              </a:rPr>
              <a:t>end</a:t>
            </a:r>
            <a:r>
              <a:rPr lang="en-US" sz="2000" dirty="0"/>
              <a:t> of the parameter list</a:t>
            </a:r>
          </a:p>
          <a:p>
            <a:pPr lvl="1" algn="just"/>
            <a:r>
              <a:rPr lang="en-US" sz="2000" dirty="0"/>
              <a:t>Arguments are applied to the all formal parameters in </a:t>
            </a:r>
            <a:r>
              <a:rPr lang="en-US" sz="2000" dirty="0">
                <a:solidFill>
                  <a:srgbClr val="008000"/>
                </a:solidFill>
              </a:rPr>
              <a:t>order</a:t>
            </a:r>
            <a:r>
              <a:rPr lang="en-US" sz="2000" dirty="0"/>
              <a:t> just as we have seen before</a:t>
            </a:r>
          </a:p>
          <a:p>
            <a:pPr lvl="1" algn="just"/>
            <a:r>
              <a:rPr lang="en-US" sz="2000" dirty="0"/>
              <a:t>The function call must provide at least as many arguments as there are parameters without default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Function Definition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ea typeface="MS PGothic" charset="0"/>
              </a:rPr>
              <a:t>Provides the same information as the declaration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a typeface="MS PGothic" charset="0"/>
              </a:rPr>
              <a:t>Describes how the function does its </a:t>
            </a:r>
            <a:r>
              <a:rPr lang="en-US" sz="2800" dirty="0" smtClean="0">
                <a:ea typeface="MS PGothic" charset="0"/>
              </a:rPr>
              <a:t>task</a:t>
            </a:r>
            <a:endParaRPr lang="en-US" sz="28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796925" algn="l"/>
              </a:tabLst>
            </a:pPr>
            <a:r>
              <a:rPr lang="en-US" sz="2800" dirty="0">
                <a:ea typeface="MS PGothic" charset="0"/>
              </a:rPr>
              <a:t>Example:</a:t>
            </a:r>
            <a:br>
              <a:rPr lang="en-US" sz="2800" dirty="0">
                <a:ea typeface="MS PGothic" charset="0"/>
              </a:rPr>
            </a:br>
            <a:r>
              <a:rPr lang="en-US" sz="2800" dirty="0">
                <a:ea typeface="MS PGothic" charset="0"/>
              </a:rPr>
              <a:t/>
            </a:r>
            <a:br>
              <a:rPr lang="en-US" sz="2800" dirty="0">
                <a:ea typeface="MS PGothic" charset="0"/>
              </a:rPr>
            </a:br>
            <a:endParaRPr lang="en-US" sz="2800" dirty="0" smtClean="0">
              <a:ea typeface="MS PGothic" charset="0"/>
            </a:endParaRPr>
          </a:p>
          <a:p>
            <a:pPr marL="400050" lvl="1" indent="0">
              <a:lnSpc>
                <a:spcPct val="90000"/>
              </a:lnSpc>
              <a:buNone/>
              <a:tabLst>
                <a:tab pos="796925" algn="l"/>
              </a:tabLst>
            </a:pPr>
            <a:r>
              <a:rPr lang="en-US" sz="2400" dirty="0" smtClean="0">
                <a:solidFill>
                  <a:srgbClr val="2F02F0"/>
                </a:solidFill>
                <a:ea typeface="MS PGothic" charset="0"/>
              </a:rPr>
              <a:t>double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total_cost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(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int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number_par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, double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price_par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)</a:t>
            </a:r>
            <a:br>
              <a:rPr lang="en-US" sz="2400" dirty="0">
                <a:solidFill>
                  <a:srgbClr val="2F02F0"/>
                </a:solidFill>
                <a:ea typeface="MS PGothic" charset="0"/>
              </a:rPr>
            </a:b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{</a:t>
            </a:r>
            <a:br>
              <a:rPr lang="en-US" sz="2400" dirty="0">
                <a:solidFill>
                  <a:srgbClr val="2F02F0"/>
                </a:solidFill>
                <a:ea typeface="MS PGothic" charset="0"/>
              </a:rPr>
            </a:b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 </a:t>
            </a:r>
            <a:r>
              <a:rPr lang="en-US" sz="2400" dirty="0" smtClean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en-US" sz="2400" dirty="0" err="1" smtClean="0">
                <a:solidFill>
                  <a:srgbClr val="2F02F0"/>
                </a:solidFill>
                <a:ea typeface="MS PGothic" charset="0"/>
              </a:rPr>
              <a:t>const</a:t>
            </a:r>
            <a:r>
              <a:rPr lang="en-US" sz="2400" dirty="0" smtClean="0">
                <a:solidFill>
                  <a:srgbClr val="2F02F0"/>
                </a:solidFill>
                <a:ea typeface="MS PGothic" charset="0"/>
              </a:rPr>
              <a:t> 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double TAX_RATE = 0.05; //5% tax</a:t>
            </a:r>
            <a:br>
              <a:rPr lang="en-US" sz="2400" dirty="0">
                <a:solidFill>
                  <a:srgbClr val="2F02F0"/>
                </a:solidFill>
                <a:ea typeface="MS PGothic" charset="0"/>
              </a:rPr>
            </a:b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 </a:t>
            </a:r>
            <a:r>
              <a:rPr lang="en-US" sz="2400" dirty="0" smtClean="0">
                <a:solidFill>
                  <a:srgbClr val="2F02F0"/>
                </a:solidFill>
                <a:ea typeface="MS PGothic" charset="0"/>
              </a:rPr>
              <a:t>	double 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subtotal;</a:t>
            </a:r>
            <a:br>
              <a:rPr lang="en-US" sz="2400" dirty="0">
                <a:solidFill>
                  <a:srgbClr val="2F02F0"/>
                </a:solidFill>
                <a:ea typeface="MS PGothic" charset="0"/>
              </a:rPr>
            </a:b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 </a:t>
            </a:r>
            <a:r>
              <a:rPr lang="en-US" sz="2400" dirty="0" smtClean="0">
                <a:solidFill>
                  <a:srgbClr val="2F02F0"/>
                </a:solidFill>
                <a:ea typeface="MS PGothic" charset="0"/>
              </a:rPr>
              <a:t>	subtotal 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=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price_par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 *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number_par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;</a:t>
            </a:r>
            <a:br>
              <a:rPr lang="en-US" sz="2400" dirty="0">
                <a:solidFill>
                  <a:srgbClr val="2F02F0"/>
                </a:solidFill>
                <a:ea typeface="MS PGothic" charset="0"/>
              </a:rPr>
            </a:b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 </a:t>
            </a:r>
            <a:r>
              <a:rPr lang="en-US" sz="2400" dirty="0" smtClean="0">
                <a:solidFill>
                  <a:srgbClr val="2F02F0"/>
                </a:solidFill>
                <a:ea typeface="MS PGothic" charset="0"/>
              </a:rPr>
              <a:t>	return 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(subtotal + subtotal * TAX_RATE);</a:t>
            </a:r>
            <a:br>
              <a:rPr lang="en-US" sz="2400" dirty="0">
                <a:solidFill>
                  <a:srgbClr val="2F02F0"/>
                </a:solidFill>
                <a:ea typeface="MS PGothic" charset="0"/>
              </a:rPr>
            </a:b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}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>
            <a:off x="697279" y="4160349"/>
            <a:ext cx="136965" cy="1928733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-528244" y="4893883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body</a:t>
            </a:r>
            <a:endParaRPr lang="en-US" sz="2400" dirty="0"/>
          </a:p>
        </p:txBody>
      </p:sp>
      <p:sp>
        <p:nvSpPr>
          <p:cNvPr id="4" name="Left Brace 3"/>
          <p:cNvSpPr/>
          <p:nvPr/>
        </p:nvSpPr>
        <p:spPr>
          <a:xfrm rot="5400000">
            <a:off x="4065328" y="379922"/>
            <a:ext cx="298838" cy="6412579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81564" y="2975127"/>
            <a:ext cx="2181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header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19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Chapter 6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</a:t>
            </a:r>
            <a:r>
              <a:rPr lang="en-US" smtClean="0"/>
              <a:t>6.14-6.16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Multiple File C++ Programs</a:t>
            </a:r>
            <a:endParaRPr lang="en-US" sz="4000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C++ allows you to divide a program into parts</a:t>
            </a:r>
          </a:p>
          <a:p>
            <a:pPr lvl="1" algn="just"/>
            <a:r>
              <a:rPr lang="en-US" altLang="en-US" sz="2400" dirty="0"/>
              <a:t>Each part can be stored in a separate </a:t>
            </a:r>
            <a:r>
              <a:rPr lang="en-US" altLang="en-US" sz="2400" dirty="0" smtClean="0"/>
              <a:t>file</a:t>
            </a:r>
            <a:endParaRPr lang="en-US" altLang="en-US" sz="2400" dirty="0"/>
          </a:p>
          <a:p>
            <a:pPr lvl="1" algn="just"/>
            <a:r>
              <a:rPr lang="en-US" altLang="en-US" sz="2400" dirty="0"/>
              <a:t>Each part can be compiled </a:t>
            </a:r>
            <a:r>
              <a:rPr lang="en-US" altLang="en-US" sz="2400" dirty="0" smtClean="0"/>
              <a:t>separately</a:t>
            </a:r>
            <a:endParaRPr lang="en-US" altLang="en-US" sz="2400" dirty="0"/>
          </a:p>
          <a:p>
            <a:pPr lvl="2" algn="just"/>
            <a:r>
              <a:rPr lang="en-US" altLang="en-US" sz="2000" dirty="0" smtClean="0"/>
              <a:t>Each individual compilation is fast</a:t>
            </a:r>
          </a:p>
          <a:p>
            <a:pPr lvl="1" algn="just"/>
            <a:r>
              <a:rPr lang="en-US" altLang="en-US" sz="2400" dirty="0" smtClean="0"/>
              <a:t>Separately compiled code is linked to produce the executable</a:t>
            </a:r>
          </a:p>
          <a:p>
            <a:pPr lvl="1" algn="just"/>
            <a:r>
              <a:rPr lang="en-US" altLang="en-US" sz="2400" dirty="0" smtClean="0"/>
              <a:t>While we’re not working explicitly with class definitions yet, it will become useful as you start to define and work with your own classes</a:t>
            </a:r>
            <a:endParaRPr lang="en-US" altLang="en-US" sz="2400" dirty="0"/>
          </a:p>
          <a:p>
            <a:pPr lvl="2" algn="just"/>
            <a:r>
              <a:rPr lang="en-US" altLang="en-US" dirty="0"/>
              <a:t>C</a:t>
            </a:r>
            <a:r>
              <a:rPr lang="en-US" altLang="en-US" dirty="0" smtClean="0"/>
              <a:t>lass </a:t>
            </a:r>
            <a:r>
              <a:rPr lang="en-US" altLang="en-US" dirty="0"/>
              <a:t>definition can be stored separately from </a:t>
            </a:r>
            <a:r>
              <a:rPr lang="en-US" altLang="en-US" dirty="0" smtClean="0"/>
              <a:t>program</a:t>
            </a:r>
            <a:endParaRPr lang="en-US" altLang="en-US" dirty="0"/>
          </a:p>
          <a:p>
            <a:pPr marL="1543050" lvl="3" algn="just"/>
            <a:r>
              <a:rPr lang="en-US" altLang="en-US" dirty="0"/>
              <a:t>This allows you to use the class in multiple </a:t>
            </a:r>
            <a:r>
              <a:rPr lang="en-US" altLang="en-US" dirty="0" smtClean="0"/>
              <a:t>programs</a:t>
            </a:r>
            <a:endParaRPr lang="en-US" alt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Developing a Large Program</a:t>
            </a:r>
            <a:endParaRPr lang="en-US" sz="4000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tabLst>
                <a:tab pos="914400" algn="l"/>
                <a:tab pos="1371600" algn="l"/>
                <a:tab pos="1828800" algn="l"/>
              </a:tabLst>
            </a:pPr>
            <a:r>
              <a:rPr lang="en-US" sz="2800" dirty="0" smtClean="0">
                <a:cs typeface="Courier New"/>
              </a:rPr>
              <a:t>Usually developed by several teams</a:t>
            </a:r>
          </a:p>
          <a:p>
            <a:pPr>
              <a:tabLst>
                <a:tab pos="914400" algn="l"/>
                <a:tab pos="1371600" algn="l"/>
                <a:tab pos="1828800" algn="l"/>
              </a:tabLst>
            </a:pPr>
            <a:r>
              <a:rPr lang="en-US" sz="2800" dirty="0" smtClean="0">
                <a:cs typeface="Courier New"/>
              </a:rPr>
              <a:t>Made up of many .h and .cpp files</a:t>
            </a:r>
          </a:p>
          <a:p>
            <a:pPr lvl="1">
              <a:tabLst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cs typeface="Courier New"/>
              </a:rPr>
              <a:t>The .h suffix means this is a header file</a:t>
            </a:r>
          </a:p>
          <a:p>
            <a:pPr lvl="1">
              <a:tabLst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cs typeface="Courier New"/>
              </a:rPr>
              <a:t>Each .cpp file can be compiled separately</a:t>
            </a:r>
          </a:p>
          <a:p>
            <a:pPr lvl="1">
              <a:tabLst>
                <a:tab pos="914400" algn="l"/>
                <a:tab pos="1371600" algn="l"/>
                <a:tab pos="1828800" algn="l"/>
              </a:tabLst>
            </a:pPr>
            <a:endParaRPr lang="en-US" sz="2400" dirty="0"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0" name="Picture 9" descr="Screen Shot 2014-10-07 at 2.12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7" y="3541603"/>
            <a:ext cx="5410192" cy="3104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5400" y="3522500"/>
            <a:ext cx="51776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We compile the program with the command</a:t>
            </a:r>
          </a:p>
          <a:p>
            <a:pPr lvl="1"/>
            <a:r>
              <a:rPr lang="en-US" sz="2000" b="1" dirty="0" smtClean="0">
                <a:latin typeface="Monaco"/>
                <a:cs typeface="Monaco"/>
              </a:rPr>
              <a:t>g++ –o pgm main.cpp fct.cpp prn.cpp</a:t>
            </a:r>
            <a:endParaRPr lang="en-US" sz="2400" b="1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6266" y="4661273"/>
            <a:ext cx="3656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compiler makes the executable file </a:t>
            </a:r>
            <a:r>
              <a:rPr lang="en-US" sz="2400" b="1" dirty="0" smtClean="0">
                <a:latin typeface="Courier New"/>
                <a:cs typeface="Courier New"/>
              </a:rPr>
              <a:t>pgm</a:t>
            </a:r>
            <a:r>
              <a:rPr lang="en-US" sz="2400" dirty="0" smtClean="0"/>
              <a:t> along with three </a:t>
            </a:r>
            <a:r>
              <a:rPr lang="en-US" sz="2400" b="1" dirty="0" smtClean="0">
                <a:latin typeface="Courier New"/>
                <a:cs typeface="Courier New"/>
              </a:rPr>
              <a:t>.o</a:t>
            </a:r>
            <a:r>
              <a:rPr lang="en-US" sz="2400" dirty="0" smtClean="0"/>
              <a:t> files that correspond to the </a:t>
            </a:r>
            <a:r>
              <a:rPr lang="en-US" sz="2400" b="1" dirty="0" smtClean="0">
                <a:latin typeface="Courier New"/>
                <a:cs typeface="Courier New"/>
              </a:rPr>
              <a:t>.cpp</a:t>
            </a:r>
            <a:r>
              <a:rPr lang="en-US" sz="2400" dirty="0" smtClean="0"/>
              <a:t> files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9494" y="5442547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main.cpp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9478" y="5456447"/>
            <a:ext cx="6094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fct.cpp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56119" y="5456447"/>
            <a:ext cx="6511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prn.cpp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Include Directives</a:t>
            </a:r>
            <a:endParaRPr lang="en-US" sz="4000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 smtClean="0"/>
              <a:t>To include a predefined header file, use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… &gt;</a:t>
            </a:r>
          </a:p>
          <a:p>
            <a:pPr lvl="1" algn="just"/>
            <a:r>
              <a:rPr lang="en-US" altLang="en-US" dirty="0" smtClean="0"/>
              <a:t>The &lt; … &gt; tells the compiler to look where the system stores predefined header files</a:t>
            </a:r>
          </a:p>
          <a:p>
            <a:pPr marL="857250" lvl="2" indent="0" algn="just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algn="just"/>
            <a:r>
              <a:rPr lang="en-US" altLang="en-US" sz="2800" dirty="0" smtClean="0"/>
              <a:t>To include a header file that you wrote, use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… "</a:t>
            </a:r>
          </a:p>
          <a:p>
            <a:pPr lvl="1" algn="just"/>
            <a:r>
              <a:rPr lang="en-US" altLang="en-US" dirty="0" smtClean="0"/>
              <a:t>The “ … ” usually tells the compiler to look in the current directory for the header file</a:t>
            </a:r>
          </a:p>
          <a:p>
            <a:pPr marL="914400" lvl="2" indent="0" algn="just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pgm.h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Separate Compilation</a:t>
            </a:r>
            <a:endParaRPr lang="en-US" sz="4000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altLang="en-US" sz="2800" dirty="0" smtClean="0"/>
              <a:t>The header file is not compiled separately</a:t>
            </a:r>
          </a:p>
          <a:p>
            <a:pPr lvl="1" algn="just">
              <a:spcAft>
                <a:spcPts val="600"/>
              </a:spcAft>
            </a:pPr>
            <a:r>
              <a:rPr lang="en-US" altLang="en-US" sz="2400" dirty="0" smtClean="0"/>
              <a:t>The preprocessor replaces any occurrence of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pgm.h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 smtClean="0"/>
              <a:t> with the text of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pgm.h</a:t>
            </a:r>
            <a:r>
              <a:rPr lang="en-US" altLang="en-US" sz="2400" dirty="0" smtClean="0"/>
              <a:t> before compiling</a:t>
            </a:r>
          </a:p>
          <a:p>
            <a:pPr lvl="1" algn="just">
              <a:spcAft>
                <a:spcPts val="600"/>
              </a:spcAft>
            </a:pPr>
            <a:r>
              <a:rPr lang="en-US" altLang="en-US" sz="2400" dirty="0" smtClean="0"/>
              <a:t>The implementation files that use the header file must contain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pgm.h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2400" dirty="0" smtClean="0"/>
          </a:p>
          <a:p>
            <a:pPr lvl="2" algn="just">
              <a:spcAft>
                <a:spcPts val="600"/>
              </a:spcAft>
            </a:pPr>
            <a:r>
              <a:rPr lang="en-US" altLang="en-US" dirty="0" smtClean="0"/>
              <a:t>The text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pgm.h</a:t>
            </a:r>
            <a:r>
              <a:rPr lang="en-US" altLang="en-US" dirty="0" smtClean="0"/>
              <a:t> is seen by the compiler in each of these files</a:t>
            </a:r>
          </a:p>
          <a:p>
            <a:pPr lvl="2" algn="just">
              <a:spcAft>
                <a:spcPts val="600"/>
              </a:spcAft>
            </a:pPr>
            <a:r>
              <a:rPr lang="en-US" altLang="en-US" dirty="0" smtClean="0"/>
              <a:t>There is no need to compile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pgm.h</a:t>
            </a:r>
            <a:r>
              <a:rPr lang="en-US" altLang="en-US" dirty="0" smtClean="0"/>
              <a:t> separately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Developing a Large Program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altLang="en-US" sz="2800" dirty="0" smtClean="0"/>
              <a:t>Suppose we have the following:</a:t>
            </a:r>
          </a:p>
          <a:p>
            <a:pPr lvl="1" algn="just">
              <a:spcAft>
                <a:spcPts val="600"/>
              </a:spcAft>
            </a:pPr>
            <a:r>
              <a:rPr lang="en-US" altLang="en-US" dirty="0" smtClean="0"/>
              <a:t>Header file </a:t>
            </a:r>
            <a:r>
              <a:rPr lang="en-US" altLang="en-US" dirty="0" smtClean="0">
                <a:latin typeface="Courier New"/>
                <a:cs typeface="Courier New"/>
              </a:rPr>
              <a:t>f.h</a:t>
            </a:r>
            <a:r>
              <a:rPr lang="en-US" altLang="en-US" dirty="0" smtClean="0"/>
              <a:t> contains the function prototypes</a:t>
            </a:r>
          </a:p>
          <a:p>
            <a:pPr lvl="1" algn="just">
              <a:spcAft>
                <a:spcPts val="600"/>
              </a:spcAft>
            </a:pPr>
            <a:r>
              <a:rPr lang="en-US" altLang="en-US" dirty="0" smtClean="0"/>
              <a:t>The implementation files </a:t>
            </a:r>
            <a:r>
              <a:rPr lang="en-US" altLang="en-US" dirty="0" smtClean="0">
                <a:latin typeface="Courier New"/>
                <a:cs typeface="Courier New"/>
              </a:rPr>
              <a:t>f1.cpp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/>
                <a:cs typeface="Courier New"/>
              </a:rPr>
              <a:t>f2.cpp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/>
                <a:cs typeface="Courier New"/>
              </a:rPr>
              <a:t>f3.cpp</a:t>
            </a:r>
            <a:r>
              <a:rPr lang="en-US" altLang="en-US" dirty="0" smtClean="0"/>
              <a:t> contain the function definitions</a:t>
            </a:r>
          </a:p>
          <a:p>
            <a:pPr lvl="2" algn="just">
              <a:spcAft>
                <a:spcPts val="600"/>
              </a:spcAft>
            </a:pPr>
            <a:r>
              <a:rPr lang="en-US" altLang="en-US" dirty="0" smtClean="0"/>
              <a:t>Each </a:t>
            </a:r>
            <a:r>
              <a:rPr lang="en-US" altLang="en-US" dirty="0" smtClean="0">
                <a:latin typeface="Courier New"/>
                <a:cs typeface="Courier New"/>
              </a:rPr>
              <a:t>.cpp</a:t>
            </a:r>
            <a:r>
              <a:rPr lang="en-US" altLang="en-US" dirty="0" smtClean="0"/>
              <a:t> file must use an include directive to include the header file: </a:t>
            </a:r>
            <a:r>
              <a:rPr lang="en-US" altLang="en-US" dirty="0" smtClean="0">
                <a:latin typeface="Courier New"/>
                <a:cs typeface="Courier New"/>
              </a:rPr>
              <a:t>#include “f.h”</a:t>
            </a:r>
          </a:p>
          <a:p>
            <a:pPr lvl="1" algn="just">
              <a:spcAft>
                <a:spcPts val="600"/>
              </a:spcAft>
            </a:pPr>
            <a:r>
              <a:rPr lang="en-US" altLang="en-US" dirty="0" smtClean="0"/>
              <a:t>We can compile using the following:</a:t>
            </a:r>
          </a:p>
          <a:p>
            <a:pPr marL="914400" lvl="2" indent="0" algn="just">
              <a:spcAft>
                <a:spcPts val="600"/>
              </a:spcAft>
              <a:buNone/>
            </a:pPr>
            <a:r>
              <a:rPr lang="en-US" altLang="en-US" dirty="0" smtClean="0">
                <a:latin typeface="Courier New"/>
                <a:cs typeface="Courier New"/>
              </a:rPr>
              <a:t>g++ f1.cpp f2.cpp f3.cpp</a:t>
            </a:r>
          </a:p>
          <a:p>
            <a:pPr lvl="2" algn="just">
              <a:spcAft>
                <a:spcPts val="600"/>
              </a:spcAft>
            </a:pPr>
            <a:r>
              <a:rPr lang="en-US" altLang="en-US" dirty="0" smtClean="0"/>
              <a:t>Program executable will be stored in </a:t>
            </a:r>
            <a:r>
              <a:rPr lang="en-US" altLang="en-US" dirty="0" smtClean="0">
                <a:latin typeface="Courier New"/>
                <a:cs typeface="Courier New"/>
              </a:rPr>
              <a:t>a.out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1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Developing a Large Program</a:t>
            </a:r>
            <a:endParaRPr lang="en-US" sz="4000" dirty="0"/>
          </a:p>
        </p:txBody>
      </p: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234430" y="1600200"/>
            <a:ext cx="4551523" cy="480774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altLang="en-US" sz="2800" dirty="0" smtClean="0"/>
              <a:t>Given the following files, how would we compile?</a:t>
            </a:r>
          </a:p>
          <a:p>
            <a:pPr lvl="1" algn="just">
              <a:spcAft>
                <a:spcPts val="600"/>
              </a:spcAft>
            </a:pPr>
            <a:r>
              <a:rPr lang="en-US" altLang="en-US" sz="2400" dirty="0" smtClean="0"/>
              <a:t>Assume our executable is </a:t>
            </a:r>
            <a:r>
              <a:rPr lang="en-US" altLang="en-US" sz="2400" dirty="0" smtClean="0">
                <a:latin typeface="Courier New"/>
                <a:cs typeface="Courier New"/>
              </a:rPr>
              <a:t>a.out</a:t>
            </a:r>
          </a:p>
          <a:p>
            <a:pPr algn="just">
              <a:spcAft>
                <a:spcPts val="600"/>
              </a:spcAft>
            </a:pPr>
            <a:endParaRPr lang="en-US" altLang="en-US" sz="2800" dirty="0">
              <a:latin typeface="Courier New"/>
              <a:cs typeface="Courier New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en-US" sz="2800" dirty="0" smtClean="0">
                <a:latin typeface="Courier New"/>
                <a:cs typeface="Courier New"/>
              </a:rPr>
              <a:t>g++ main.cpp min.cpp</a:t>
            </a:r>
            <a:endParaRPr lang="en-US" altLang="en-US" dirty="0" smtClean="0">
              <a:latin typeface="Courier New"/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008722" y="1549573"/>
            <a:ext cx="3638550" cy="830997"/>
          </a:xfrm>
          <a:prstGeom prst="rect">
            <a:avLst/>
          </a:prstGeom>
          <a:noFill/>
          <a:ln w="38100" cmpd="dbl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 dirty="0"/>
              <a:t>#include </a:t>
            </a:r>
            <a:r>
              <a:rPr lang="en-US" altLang="en-US" sz="1600" dirty="0" smtClean="0"/>
              <a:t>&lt;iostream&gt;</a:t>
            </a:r>
            <a:endParaRPr lang="en-US" altLang="en-US" sz="1600" dirty="0"/>
          </a:p>
          <a:p>
            <a:pPr algn="l"/>
            <a:r>
              <a:rPr lang="en-US" altLang="en-US" sz="1600" dirty="0"/>
              <a:t>int min2(int a, int b);</a:t>
            </a:r>
          </a:p>
          <a:p>
            <a:pPr algn="l"/>
            <a:r>
              <a:rPr lang="en-US" altLang="en-US" sz="1600" dirty="0"/>
              <a:t>int min3(int a, int b, int c);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018247" y="2394130"/>
            <a:ext cx="3622675" cy="1569660"/>
          </a:xfrm>
          <a:prstGeom prst="rect">
            <a:avLst/>
          </a:prstGeom>
          <a:noFill/>
          <a:ln w="38100" cmpd="dbl" algn="ctr">
            <a:solidFill>
              <a:srgbClr val="99CC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solidFill>
                  <a:schemeClr val="tx1"/>
                </a:solidFill>
              </a:rPr>
              <a:t>#include “min.h”</a:t>
            </a:r>
            <a:endParaRPr lang="en-US" altLang="en-US" sz="1600" dirty="0"/>
          </a:p>
          <a:p>
            <a:pPr algn="l"/>
            <a:r>
              <a:rPr lang="en-US" altLang="en-US" sz="1600" dirty="0"/>
              <a:t>int </a:t>
            </a:r>
            <a:r>
              <a:rPr lang="en-US" altLang="en-US" sz="1600" dirty="0" smtClean="0"/>
              <a:t>main( )</a:t>
            </a:r>
            <a:endParaRPr lang="en-US" altLang="en-US" sz="1600" dirty="0"/>
          </a:p>
          <a:p>
            <a:pPr algn="l"/>
            <a:r>
              <a:rPr lang="en-US" altLang="en-US" sz="1600" dirty="0"/>
              <a:t>{</a:t>
            </a:r>
          </a:p>
          <a:p>
            <a:pPr algn="l"/>
            <a:r>
              <a:rPr lang="en-US" altLang="en-US" sz="1600" dirty="0"/>
              <a:t>   </a:t>
            </a:r>
            <a:r>
              <a:rPr lang="en-US" altLang="en-US" sz="1600" dirty="0" smtClean="0"/>
              <a:t>cout &lt;&lt; min3(1,3,4</a:t>
            </a:r>
            <a:r>
              <a:rPr lang="en-US" altLang="en-US" sz="1600" dirty="0"/>
              <a:t>) </a:t>
            </a:r>
            <a:r>
              <a:rPr lang="en-US" altLang="en-US" sz="1600" dirty="0" smtClean="0"/>
              <a:t>&lt;&lt; endl;</a:t>
            </a:r>
            <a:endParaRPr lang="en-US" altLang="en-US" sz="1600" dirty="0"/>
          </a:p>
          <a:p>
            <a:pPr algn="l"/>
            <a:r>
              <a:rPr lang="en-US" altLang="en-US" sz="1600" dirty="0"/>
              <a:t>   return 0;</a:t>
            </a:r>
          </a:p>
          <a:p>
            <a:pPr algn="l"/>
            <a:r>
              <a:rPr lang="en-US" altLang="en-US" sz="1600" dirty="0"/>
              <a:t>}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015072" y="3990909"/>
            <a:ext cx="3625850" cy="2800767"/>
          </a:xfrm>
          <a:prstGeom prst="rect">
            <a:avLst/>
          </a:prstGeom>
          <a:noFill/>
          <a:ln w="38100" cmpd="dbl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 dirty="0" smtClean="0"/>
              <a:t>#include “min.h”</a:t>
            </a:r>
          </a:p>
          <a:p>
            <a:pPr algn="l"/>
            <a:r>
              <a:rPr lang="en-US" altLang="en-US" sz="1600" dirty="0" smtClean="0"/>
              <a:t>int </a:t>
            </a:r>
            <a:r>
              <a:rPr lang="en-US" altLang="en-US" sz="1600" dirty="0"/>
              <a:t>min2(int a, int b)</a:t>
            </a:r>
          </a:p>
          <a:p>
            <a:pPr algn="l"/>
            <a:r>
              <a:rPr lang="en-US" altLang="en-US" sz="1600" dirty="0"/>
              <a:t>{</a:t>
            </a:r>
          </a:p>
          <a:p>
            <a:pPr algn="l"/>
            <a:r>
              <a:rPr lang="en-US" altLang="en-US" sz="1600" dirty="0"/>
              <a:t>  if (a&lt;b) return a;</a:t>
            </a:r>
          </a:p>
          <a:p>
            <a:pPr algn="l"/>
            <a:r>
              <a:rPr lang="en-US" altLang="en-US" sz="1600" dirty="0"/>
              <a:t>  else return b;</a:t>
            </a:r>
          </a:p>
          <a:p>
            <a:pPr algn="l"/>
            <a:r>
              <a:rPr lang="en-US" altLang="en-US" sz="1600" dirty="0"/>
              <a:t>}</a:t>
            </a:r>
          </a:p>
          <a:p>
            <a:pPr algn="l"/>
            <a:r>
              <a:rPr lang="en-US" altLang="en-US" sz="1600" dirty="0"/>
              <a:t>int min3(int a, int b, int c)</a:t>
            </a:r>
          </a:p>
          <a:p>
            <a:pPr algn="l"/>
            <a:r>
              <a:rPr lang="en-US" altLang="en-US" sz="1600" dirty="0"/>
              <a:t>{</a:t>
            </a:r>
          </a:p>
          <a:p>
            <a:pPr algn="l"/>
            <a:r>
              <a:rPr lang="en-US" altLang="en-US" sz="1600" dirty="0"/>
              <a:t>  int mofab = min2(a,b);</a:t>
            </a:r>
          </a:p>
          <a:p>
            <a:pPr algn="l"/>
            <a:r>
              <a:rPr lang="en-US" altLang="en-US" sz="1600" dirty="0"/>
              <a:t>  return min2(mofab, c);</a:t>
            </a:r>
          </a:p>
          <a:p>
            <a:pPr algn="l"/>
            <a:r>
              <a:rPr lang="en-US" altLang="en-US" sz="1600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7456706" y="4747267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7901E"/>
                </a:solidFill>
              </a:rPr>
              <a:t>min.cpp</a:t>
            </a:r>
          </a:p>
        </p:txBody>
      </p:sp>
      <p:sp>
        <p:nvSpPr>
          <p:cNvPr id="3" name="Rectangle 2"/>
          <p:cNvSpPr/>
          <p:nvPr/>
        </p:nvSpPr>
        <p:spPr>
          <a:xfrm>
            <a:off x="7346099" y="2702858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7901E"/>
                </a:solidFill>
              </a:rPr>
              <a:t>main.cpp</a:t>
            </a:r>
            <a:endParaRPr lang="en-US" dirty="0">
              <a:solidFill>
                <a:srgbClr val="F7901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56706" y="1743384"/>
            <a:ext cx="735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accent5"/>
                </a:solidFill>
              </a:rPr>
              <a:t>min.h</a:t>
            </a:r>
            <a:endParaRPr lang="en-US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6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" grpId="0"/>
      <p:bldP spid="3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The return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ea typeface="MS PGothic" charset="0"/>
              </a:rPr>
              <a:t>Ends the function call</a:t>
            </a:r>
          </a:p>
          <a:p>
            <a:pPr algn="just"/>
            <a:r>
              <a:rPr lang="en-US" sz="2800" dirty="0">
                <a:ea typeface="MS PGothic" charset="0"/>
              </a:rPr>
              <a:t>Returns the value calculated by the function</a:t>
            </a:r>
          </a:p>
          <a:p>
            <a:r>
              <a:rPr lang="en-US" sz="2800" dirty="0">
                <a:ea typeface="MS PGothic" charset="0"/>
              </a:rPr>
              <a:t>Syntax:</a:t>
            </a:r>
            <a:br>
              <a:rPr lang="en-US" sz="2800" dirty="0">
                <a:ea typeface="MS PGothic" charset="0"/>
              </a:rPr>
            </a:br>
            <a:r>
              <a:rPr lang="en-US" sz="2800" dirty="0">
                <a:ea typeface="MS PGothic" charset="0"/>
              </a:rPr>
              <a:t>   	                </a:t>
            </a:r>
            <a:r>
              <a:rPr lang="en-US" sz="2800" dirty="0">
                <a:solidFill>
                  <a:srgbClr val="2F02F0"/>
                </a:solidFill>
                <a:ea typeface="MS PGothic" charset="0"/>
              </a:rPr>
              <a:t>return expression;</a:t>
            </a:r>
          </a:p>
          <a:p>
            <a:pPr lvl="1"/>
            <a:r>
              <a:rPr lang="en-US" dirty="0">
                <a:ea typeface="MS PGothic" charset="0"/>
              </a:rPr>
              <a:t> 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expression</a:t>
            </a:r>
            <a:r>
              <a:rPr lang="en-US" dirty="0">
                <a:ea typeface="MS PGothic" charset="0"/>
              </a:rPr>
              <a:t>  performs the calculation</a:t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> or</a:t>
            </a:r>
          </a:p>
          <a:p>
            <a:pPr lvl="1"/>
            <a:r>
              <a:rPr lang="en-US" dirty="0">
                <a:solidFill>
                  <a:srgbClr val="2F02F0"/>
                </a:solidFill>
                <a:ea typeface="MS PGothic" charset="0"/>
              </a:rPr>
              <a:t>expression</a:t>
            </a:r>
            <a:r>
              <a:rPr lang="en-US" dirty="0">
                <a:ea typeface="MS PGothic" charset="0"/>
              </a:rPr>
              <a:t> is a variable containing the </a:t>
            </a:r>
            <a:r>
              <a:rPr lang="en-US" dirty="0" smtClean="0">
                <a:ea typeface="MS PGothic" charset="0"/>
              </a:rPr>
              <a:t>calculated </a:t>
            </a:r>
            <a:r>
              <a:rPr lang="en-US" dirty="0">
                <a:ea typeface="MS PGothic" charset="0"/>
              </a:rPr>
              <a:t>value</a:t>
            </a:r>
          </a:p>
          <a:p>
            <a:r>
              <a:rPr lang="en-US" sz="2800" dirty="0">
                <a:ea typeface="MS PGothic" charset="0"/>
              </a:rPr>
              <a:t>Example:     </a:t>
            </a:r>
            <a:br>
              <a:rPr lang="en-US" sz="2800" dirty="0">
                <a:ea typeface="MS PGothic" charset="0"/>
              </a:rPr>
            </a:br>
            <a:r>
              <a:rPr lang="en-US" sz="2800" dirty="0">
                <a:ea typeface="MS PGothic" charset="0"/>
              </a:rPr>
              <a:t>           </a:t>
            </a:r>
            <a:r>
              <a:rPr lang="en-US" sz="2800" dirty="0">
                <a:solidFill>
                  <a:srgbClr val="2F02F0"/>
                </a:solidFill>
                <a:ea typeface="MS PGothic" charset="0"/>
              </a:rPr>
              <a:t>return subtotal + subtotal * TAX_RATE;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The Function Call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ea typeface="MS PGothic" charset="0"/>
              </a:rPr>
              <a:t>Tells the name of the  function to use</a:t>
            </a:r>
          </a:p>
          <a:p>
            <a:pPr algn="just"/>
            <a:r>
              <a:rPr lang="en-US" sz="2800" dirty="0">
                <a:ea typeface="MS PGothic" charset="0"/>
              </a:rPr>
              <a:t>Lists the arguments</a:t>
            </a:r>
          </a:p>
          <a:p>
            <a:pPr algn="just"/>
            <a:r>
              <a:rPr lang="en-US" sz="2800" dirty="0">
                <a:ea typeface="MS PGothic" charset="0"/>
              </a:rPr>
              <a:t>Is used in a statement where the returned </a:t>
            </a:r>
            <a:r>
              <a:rPr lang="en-US" sz="2800" dirty="0" smtClean="0">
                <a:ea typeface="MS PGothic" charset="0"/>
              </a:rPr>
              <a:t>value makes </a:t>
            </a:r>
            <a:r>
              <a:rPr lang="en-US" sz="2800" dirty="0">
                <a:ea typeface="MS PGothic" charset="0"/>
              </a:rPr>
              <a:t>sense</a:t>
            </a:r>
          </a:p>
          <a:p>
            <a:pPr>
              <a:tabLst>
                <a:tab pos="909638" algn="l"/>
              </a:tabLst>
            </a:pPr>
            <a:r>
              <a:rPr lang="en-US" sz="2800" dirty="0">
                <a:ea typeface="MS PGothic" charset="0"/>
              </a:rPr>
              <a:t>Example:</a:t>
            </a:r>
            <a:br>
              <a:rPr lang="en-US" sz="2800" dirty="0">
                <a:ea typeface="MS PGothic" charset="0"/>
              </a:rPr>
            </a:br>
            <a:r>
              <a:rPr lang="en-US" sz="2800" dirty="0">
                <a:ea typeface="MS PGothic" charset="0"/>
              </a:rPr>
              <a:t/>
            </a:r>
            <a:br>
              <a:rPr lang="en-US" sz="2800" dirty="0">
                <a:ea typeface="MS PGothic" charset="0"/>
              </a:rPr>
            </a:br>
            <a:r>
              <a:rPr lang="en-US" sz="2800" dirty="0" smtClean="0">
                <a:ea typeface="MS PGothic" charset="0"/>
              </a:rPr>
              <a:t>	</a:t>
            </a:r>
            <a:r>
              <a:rPr lang="en-US" sz="2800" dirty="0" smtClean="0">
                <a:solidFill>
                  <a:srgbClr val="2F02F0"/>
                </a:solidFill>
                <a:ea typeface="MS PGothic" charset="0"/>
              </a:rPr>
              <a:t>double </a:t>
            </a:r>
            <a:r>
              <a:rPr lang="en-US" sz="2800" dirty="0">
                <a:solidFill>
                  <a:srgbClr val="2F02F0"/>
                </a:solidFill>
                <a:ea typeface="MS PGothic" charset="0"/>
              </a:rPr>
              <a:t>bill = </a:t>
            </a:r>
            <a:r>
              <a:rPr lang="en-US" sz="2800" dirty="0" err="1">
                <a:solidFill>
                  <a:srgbClr val="2F02F0"/>
                </a:solidFill>
                <a:ea typeface="MS PGothic" charset="0"/>
              </a:rPr>
              <a:t>total_cost</a:t>
            </a:r>
            <a:r>
              <a:rPr lang="en-US" sz="2800" dirty="0">
                <a:solidFill>
                  <a:srgbClr val="2F02F0"/>
                </a:solidFill>
                <a:ea typeface="MS PGothic" charset="0"/>
              </a:rPr>
              <a:t>(number, price)</a:t>
            </a:r>
            <a:r>
              <a:rPr lang="en-US" sz="2800" dirty="0" smtClean="0">
                <a:solidFill>
                  <a:srgbClr val="2F02F0"/>
                </a:solidFill>
                <a:ea typeface="MS PGothic" charset="0"/>
              </a:rPr>
              <a:t>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908502" y="5566757"/>
            <a:ext cx="5599696" cy="713218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What can we tell about this function?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326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Order of Arguments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ea typeface="MS PGothic" charset="0"/>
              </a:rPr>
              <a:t>Compiler checks that the </a:t>
            </a:r>
            <a:r>
              <a:rPr lang="en-US" sz="2800" dirty="0">
                <a:solidFill>
                  <a:srgbClr val="008000"/>
                </a:solidFill>
                <a:ea typeface="MS PGothic" charset="0"/>
              </a:rPr>
              <a:t>types</a:t>
            </a:r>
            <a:r>
              <a:rPr lang="en-US" sz="2800" dirty="0">
                <a:ea typeface="MS PGothic" charset="0"/>
              </a:rPr>
              <a:t> of the </a:t>
            </a:r>
            <a:r>
              <a:rPr lang="en-US" sz="2800" dirty="0" smtClean="0">
                <a:ea typeface="MS PGothic" charset="0"/>
              </a:rPr>
              <a:t>arguments are </a:t>
            </a:r>
            <a:r>
              <a:rPr lang="en-US" sz="2800" dirty="0">
                <a:solidFill>
                  <a:srgbClr val="008000"/>
                </a:solidFill>
                <a:ea typeface="MS PGothic" charset="0"/>
              </a:rPr>
              <a:t>correct and in the correct </a:t>
            </a:r>
            <a:r>
              <a:rPr lang="en-US" sz="2800" dirty="0" smtClean="0">
                <a:solidFill>
                  <a:srgbClr val="008000"/>
                </a:solidFill>
                <a:ea typeface="MS PGothic" charset="0"/>
              </a:rPr>
              <a:t>sequence</a:t>
            </a:r>
            <a:endParaRPr lang="en-US" sz="2800" dirty="0">
              <a:ea typeface="MS PGothic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ea typeface="MS PGothic" charset="0"/>
              </a:rPr>
              <a:t>Compiler </a:t>
            </a:r>
            <a:r>
              <a:rPr lang="en-US" sz="2800" dirty="0">
                <a:solidFill>
                  <a:srgbClr val="008000"/>
                </a:solidFill>
                <a:ea typeface="MS PGothic" charset="0"/>
              </a:rPr>
              <a:t>cannot</a:t>
            </a:r>
            <a:r>
              <a:rPr lang="en-US" sz="2800" dirty="0">
                <a:ea typeface="MS PGothic" charset="0"/>
              </a:rPr>
              <a:t> check that arguments are in </a:t>
            </a:r>
            <a:r>
              <a:rPr lang="en-US" sz="2800" dirty="0" smtClean="0">
                <a:ea typeface="MS PGothic" charset="0"/>
              </a:rPr>
              <a:t>the </a:t>
            </a:r>
            <a:r>
              <a:rPr lang="en-US" sz="2800" dirty="0" smtClean="0">
                <a:solidFill>
                  <a:srgbClr val="008000"/>
                </a:solidFill>
                <a:ea typeface="MS PGothic" charset="0"/>
              </a:rPr>
              <a:t>correct </a:t>
            </a:r>
            <a:r>
              <a:rPr lang="en-US" sz="2800" dirty="0">
                <a:solidFill>
                  <a:srgbClr val="008000"/>
                </a:solidFill>
                <a:ea typeface="MS PGothic" charset="0"/>
              </a:rPr>
              <a:t>logical order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ea typeface="MS PGothic" charset="0"/>
              </a:rPr>
              <a:t>Example:  Given the function </a:t>
            </a:r>
            <a:r>
              <a:rPr lang="en-US" sz="2800" dirty="0" smtClean="0">
                <a:ea typeface="MS PGothic" charset="0"/>
              </a:rPr>
              <a:t>declaration:</a:t>
            </a:r>
          </a:p>
          <a:p>
            <a:pPr marL="0" indent="0">
              <a:lnSpc>
                <a:spcPct val="90000"/>
              </a:lnSpc>
              <a:buNone/>
              <a:tabLst>
                <a:tab pos="909638" algn="l"/>
              </a:tabLst>
            </a:pPr>
            <a:r>
              <a:rPr lang="en-US" sz="2400" dirty="0" smtClean="0">
                <a:ea typeface="MS PGothic" charset="0"/>
              </a:rPr>
              <a:t>	</a:t>
            </a:r>
            <a:r>
              <a:rPr lang="en-US" sz="2400" dirty="0" smtClean="0">
                <a:solidFill>
                  <a:srgbClr val="2F02F0"/>
                </a:solidFill>
                <a:ea typeface="MS PGothic" charset="0"/>
              </a:rPr>
              <a:t>char 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grade(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int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received_par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,  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int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min_score_par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);</a:t>
            </a:r>
            <a:br>
              <a:rPr lang="en-US" sz="2400" dirty="0">
                <a:solidFill>
                  <a:srgbClr val="2F02F0"/>
                </a:solidFill>
                <a:ea typeface="MS PGothic" charset="0"/>
              </a:rPr>
            </a:br>
            <a:r>
              <a:rPr lang="en-US" sz="2400" dirty="0" smtClean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  <a:tabLst>
                <a:tab pos="909638" algn="l"/>
              </a:tabLst>
            </a:pP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int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 received = 95,  </a:t>
            </a:r>
            <a:r>
              <a:rPr lang="en-US" sz="2400" dirty="0" err="1">
                <a:solidFill>
                  <a:srgbClr val="2F02F0"/>
                </a:solidFill>
                <a:ea typeface="MS PGothic" charset="0"/>
              </a:rPr>
              <a:t>min_score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 = 60;</a:t>
            </a:r>
            <a:br>
              <a:rPr lang="en-US" sz="2400" dirty="0">
                <a:solidFill>
                  <a:srgbClr val="2F02F0"/>
                </a:solidFill>
                <a:ea typeface="MS PGothic" charset="0"/>
              </a:rPr>
            </a:br>
            <a:r>
              <a:rPr lang="en-US" sz="2400" dirty="0" smtClean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…</a:t>
            </a:r>
          </a:p>
          <a:p>
            <a:pPr marL="0" indent="0">
              <a:lnSpc>
                <a:spcPct val="90000"/>
              </a:lnSpc>
              <a:buNone/>
              <a:tabLst>
                <a:tab pos="909638" algn="l"/>
              </a:tabLst>
            </a:pPr>
            <a:r>
              <a:rPr lang="is-I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en-US" sz="2400" dirty="0" err="1" smtClean="0">
                <a:solidFill>
                  <a:srgbClr val="2F02F0"/>
                </a:solidFill>
                <a:ea typeface="MS PGothic" charset="0"/>
              </a:rPr>
              <a:t>cout</a:t>
            </a:r>
            <a:r>
              <a:rPr lang="en-US" sz="2400" dirty="0" smtClean="0">
                <a:solidFill>
                  <a:srgbClr val="2F02F0"/>
                </a:solidFill>
                <a:ea typeface="MS PGothic" charset="0"/>
              </a:rPr>
              <a:t> 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&lt;&lt;  grade</a:t>
            </a:r>
            <a:r>
              <a:rPr lang="en-US" sz="2400" dirty="0" smtClean="0">
                <a:solidFill>
                  <a:srgbClr val="2F02F0"/>
                </a:solidFill>
                <a:ea typeface="MS PGothic" charset="0"/>
              </a:rPr>
              <a:t>(</a:t>
            </a:r>
            <a:r>
              <a:rPr lang="en-US" sz="2400" dirty="0" err="1" smtClean="0">
                <a:solidFill>
                  <a:srgbClr val="2F02F0"/>
                </a:solidFill>
                <a:ea typeface="MS PGothic" charset="0"/>
              </a:rPr>
              <a:t>min_score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,   received);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ea typeface="MS PGothic" charset="0"/>
              </a:rPr>
              <a:t>Produces a faulty result because the arguments are not in </a:t>
            </a:r>
            <a:r>
              <a:rPr lang="en-US" sz="2400" dirty="0" smtClean="0">
                <a:ea typeface="MS PGothic" charset="0"/>
              </a:rPr>
              <a:t>the </a:t>
            </a:r>
            <a:r>
              <a:rPr lang="en-US" sz="2400" dirty="0">
                <a:ea typeface="MS PGothic" charset="0"/>
              </a:rPr>
              <a:t>correct logical order</a:t>
            </a:r>
            <a:r>
              <a:rPr lang="en-US" sz="2400" dirty="0" smtClean="0">
                <a:ea typeface="MS PGothic" charset="0"/>
              </a:rPr>
              <a:t>. The </a:t>
            </a:r>
            <a:r>
              <a:rPr lang="en-US" sz="2400" dirty="0">
                <a:ea typeface="MS PGothic" charset="0"/>
              </a:rPr>
              <a:t>compiler will not catch this</a:t>
            </a:r>
            <a:r>
              <a:rPr lang="en-US" sz="2400" dirty="0" smtClean="0">
                <a:ea typeface="MS PGothic" charset="0"/>
              </a:rPr>
              <a:t>!</a:t>
            </a:r>
            <a:endParaRPr lang="en-US" dirty="0">
              <a:ea typeface="MS PGothic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3984449" y="4183909"/>
            <a:ext cx="12452" cy="1195403"/>
          </a:xfrm>
          <a:prstGeom prst="straightConnector1">
            <a:avLst/>
          </a:prstGeom>
          <a:ln w="28575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81212" y="4183909"/>
            <a:ext cx="569782" cy="1195403"/>
          </a:xfrm>
          <a:prstGeom prst="straightConnector1">
            <a:avLst/>
          </a:prstGeom>
          <a:ln w="28575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68110" y="5155174"/>
            <a:ext cx="273931" cy="13697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26991" y="5142721"/>
            <a:ext cx="283400" cy="199234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10391" y="5142721"/>
            <a:ext cx="457719" cy="0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Placing Definitions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ea typeface="MS PGothic" charset="0"/>
              </a:rPr>
              <a:t>A function call must be preceded by either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MS PGothic" charset="0"/>
              </a:rPr>
              <a:t>The function’s declaration</a:t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>	or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a typeface="MS PGothic" charset="0"/>
              </a:rPr>
              <a:t>The function’s definition</a:t>
            </a:r>
          </a:p>
          <a:p>
            <a:pPr lvl="2" algn="just">
              <a:lnSpc>
                <a:spcPct val="90000"/>
              </a:lnSpc>
            </a:pPr>
            <a:r>
              <a:rPr lang="en-US" sz="2800" dirty="0">
                <a:ea typeface="MS PGothic" charset="0"/>
              </a:rPr>
              <a:t>If the function’s definition precedes the call,  a </a:t>
            </a:r>
            <a:br>
              <a:rPr lang="en-US" sz="2800" dirty="0">
                <a:ea typeface="MS PGothic" charset="0"/>
              </a:rPr>
            </a:br>
            <a:r>
              <a:rPr lang="en-US" sz="2800" dirty="0">
                <a:ea typeface="MS PGothic" charset="0"/>
              </a:rPr>
              <a:t>declaration is not needed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ea typeface="MS PGothic" charset="0"/>
              </a:rPr>
              <a:t>Placing the function declaration prior to the </a:t>
            </a:r>
            <a:r>
              <a:rPr lang="en-US" sz="2800" dirty="0" smtClean="0">
                <a:ea typeface="MS PGothic" charset="0"/>
              </a:rPr>
              <a:t>main </a:t>
            </a:r>
            <a:r>
              <a:rPr lang="en-US" sz="2800" dirty="0">
                <a:ea typeface="MS PGothic" charset="0"/>
              </a:rPr>
              <a:t>function and the function </a:t>
            </a:r>
            <a:r>
              <a:rPr lang="en-US" sz="2800" dirty="0" smtClean="0">
                <a:ea typeface="MS PGothic" charset="0"/>
              </a:rPr>
              <a:t>definition after </a:t>
            </a:r>
            <a:r>
              <a:rPr lang="en-US" sz="2800" dirty="0">
                <a:ea typeface="MS PGothic" charset="0"/>
              </a:rPr>
              <a:t>the main function leads naturally to </a:t>
            </a:r>
            <a:r>
              <a:rPr lang="en-US" sz="2800" dirty="0" smtClean="0">
                <a:ea typeface="MS PGothic" charset="0"/>
              </a:rPr>
              <a:t>building </a:t>
            </a:r>
            <a:r>
              <a:rPr lang="en-US" sz="2800" dirty="0">
                <a:ea typeface="MS PGothic" charset="0"/>
              </a:rPr>
              <a:t>your own libraries in the </a:t>
            </a:r>
            <a:r>
              <a:rPr lang="en-US" sz="2800" dirty="0" smtClean="0">
                <a:ea typeface="MS PGothic" charset="0"/>
              </a:rPr>
              <a:t>future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Placing Definitions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ea typeface="MS PGothic" charset="0"/>
              </a:rPr>
              <a:t>Typically:</a:t>
            </a:r>
          </a:p>
          <a:p>
            <a:pPr marL="400050" lvl="1" indent="0" algn="just">
              <a:lnSpc>
                <a:spcPct val="70000"/>
              </a:lnSpc>
              <a:buNone/>
              <a:tabLst>
                <a:tab pos="1370013" algn="l"/>
              </a:tabLst>
            </a:pPr>
            <a:r>
              <a:rPr lang="en-US" dirty="0" smtClean="0">
                <a:ea typeface="MS PGothic" charset="0"/>
              </a:rPr>
              <a:t>	</a:t>
            </a:r>
            <a:r>
              <a:rPr lang="en-US" sz="2400" dirty="0" err="1" smtClean="0">
                <a:solidFill>
                  <a:srgbClr val="2F02F0"/>
                </a:solidFill>
                <a:ea typeface="MS PGothic" charset="0"/>
              </a:rPr>
              <a:t>int</a:t>
            </a:r>
            <a:r>
              <a:rPr lang="en-US" sz="2400" dirty="0" smtClean="0">
                <a:solidFill>
                  <a:srgbClr val="2F02F0"/>
                </a:solidFill>
                <a:ea typeface="MS PGothic" charset="0"/>
              </a:rPr>
              <a:t> test(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int x); // function declaration</a:t>
            </a:r>
          </a:p>
          <a:p>
            <a:pPr marL="400050" lvl="1" indent="0" algn="just">
              <a:lnSpc>
                <a:spcPct val="70000"/>
              </a:lnSpc>
              <a:buNone/>
              <a:tabLst>
                <a:tab pos="1370013" algn="l"/>
              </a:tabLst>
            </a:pPr>
            <a:r>
              <a:rPr lang="is-I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...</a:t>
            </a:r>
          </a:p>
          <a:p>
            <a:pPr marL="400050" lvl="1" indent="0" algn="just">
              <a:lnSpc>
                <a:spcPct val="70000"/>
              </a:lnSpc>
              <a:buNone/>
              <a:tabLst>
                <a:tab pos="1370013" algn="l"/>
              </a:tabLst>
            </a:pPr>
            <a:r>
              <a:rPr lang="is-I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int main()</a:t>
            </a:r>
          </a:p>
          <a:p>
            <a:pPr marL="400050" lvl="1" indent="0" algn="just">
              <a:lnSpc>
                <a:spcPct val="70000"/>
              </a:lnSpc>
              <a:buNone/>
              <a:tabLst>
                <a:tab pos="1370013" algn="l"/>
              </a:tabLst>
            </a:pPr>
            <a:r>
              <a:rPr lang="is-I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{</a:t>
            </a:r>
          </a:p>
          <a:p>
            <a:pPr marL="400050" lvl="1" indent="0" algn="just" defTabSz="458788">
              <a:lnSpc>
                <a:spcPct val="70000"/>
              </a:lnSpc>
              <a:buNone/>
              <a:tabLst>
                <a:tab pos="1370013" algn="l"/>
                <a:tab pos="1830388" algn="l"/>
              </a:tabLst>
            </a:pPr>
            <a:r>
              <a:rPr lang="is-I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		...</a:t>
            </a:r>
          </a:p>
          <a:p>
            <a:pPr marL="400050" lvl="1" indent="0" algn="just">
              <a:lnSpc>
                <a:spcPct val="70000"/>
              </a:lnSpc>
              <a:buNone/>
              <a:tabLst>
                <a:tab pos="1370013" algn="l"/>
                <a:tab pos="1830388" algn="l"/>
              </a:tabLst>
            </a:pPr>
            <a:r>
              <a:rPr lang="is-I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	int val = test(5); // function call</a:t>
            </a:r>
          </a:p>
          <a:p>
            <a:pPr marL="400050" lvl="1" indent="0" algn="just">
              <a:lnSpc>
                <a:spcPct val="70000"/>
              </a:lnSpc>
              <a:buNone/>
              <a:tabLst>
                <a:tab pos="1370013" algn="l"/>
                <a:tab pos="1830388" algn="l"/>
              </a:tabLst>
            </a:pPr>
            <a:r>
              <a:rPr lang="is-I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	...</a:t>
            </a:r>
          </a:p>
          <a:p>
            <a:pPr marL="400050" lvl="1" indent="0" algn="just">
              <a:lnSpc>
                <a:spcPct val="70000"/>
              </a:lnSpc>
              <a:buNone/>
              <a:tabLst>
                <a:tab pos="1370013" algn="l"/>
                <a:tab pos="1830388" algn="l"/>
              </a:tabLst>
            </a:pPr>
            <a:r>
              <a:rPr lang="is-I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}</a:t>
            </a:r>
          </a:p>
          <a:p>
            <a:pPr marL="400050" lvl="1" indent="0" algn="just">
              <a:lnSpc>
                <a:spcPct val="70000"/>
              </a:lnSpc>
              <a:buNone/>
              <a:tabLst>
                <a:tab pos="1370013" algn="l"/>
                <a:tab pos="1830388" algn="l"/>
              </a:tabLst>
            </a:pPr>
            <a:r>
              <a:rPr lang="is-I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...</a:t>
            </a:r>
          </a:p>
          <a:p>
            <a:pPr marL="400050" lvl="1" indent="0" algn="just">
              <a:lnSpc>
                <a:spcPct val="70000"/>
              </a:lnSpc>
              <a:buNone/>
              <a:tabLst>
                <a:tab pos="1370013" algn="l"/>
                <a:tab pos="1830388" algn="l"/>
              </a:tabLst>
            </a:pPr>
            <a:r>
              <a:rPr lang="is-I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int test(int x) // function definition</a:t>
            </a:r>
          </a:p>
          <a:p>
            <a:pPr marL="400050" lvl="1" indent="0" algn="just">
              <a:lnSpc>
                <a:spcPct val="70000"/>
              </a:lnSpc>
              <a:buNone/>
              <a:tabLst>
                <a:tab pos="1370013" algn="l"/>
                <a:tab pos="1830388" algn="l"/>
              </a:tabLst>
            </a:pPr>
            <a:r>
              <a:rPr lang="is-I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{</a:t>
            </a:r>
          </a:p>
          <a:p>
            <a:pPr marL="400050" lvl="1" indent="0" algn="just">
              <a:lnSpc>
                <a:spcPct val="70000"/>
              </a:lnSpc>
              <a:buNone/>
              <a:tabLst>
                <a:tab pos="1370013" algn="l"/>
                <a:tab pos="1830388" algn="l"/>
              </a:tabLst>
            </a:pPr>
            <a:r>
              <a:rPr lang="is-I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	...</a:t>
            </a:r>
          </a:p>
          <a:p>
            <a:pPr marL="400050" lvl="1" indent="0" algn="just">
              <a:lnSpc>
                <a:spcPct val="70000"/>
              </a:lnSpc>
              <a:buNone/>
              <a:tabLst>
                <a:tab pos="1370013" algn="l"/>
                <a:tab pos="1830388" algn="l"/>
              </a:tabLst>
            </a:pPr>
            <a:r>
              <a:rPr lang="is-IS" sz="2400" dirty="0">
                <a:solidFill>
                  <a:srgbClr val="2F02F0"/>
                </a:solidFill>
                <a:ea typeface="MS PGothic" charset="0"/>
              </a:rPr>
              <a:t>	</a:t>
            </a:r>
            <a:r>
              <a:rPr lang="is-IS" sz="2400" dirty="0" smtClean="0">
                <a:solidFill>
                  <a:srgbClr val="2F02F0"/>
                </a:solidFill>
                <a:ea typeface="MS PGothic" charset="0"/>
              </a:rPr>
              <a:t>}</a:t>
            </a:r>
            <a:endParaRPr lang="en-US" sz="2400" dirty="0" smtClean="0">
              <a:solidFill>
                <a:srgbClr val="2F02F0"/>
              </a:solidFill>
              <a:ea typeface="MS PGothic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</Template>
  <TotalTime>27822</TotalTime>
  <Words>1653</Words>
  <Application>Microsoft Office PowerPoint</Application>
  <PresentationFormat>On-screen Show (4:3)</PresentationFormat>
  <Paragraphs>330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MS PGothic</vt:lpstr>
      <vt:lpstr>Arial</vt:lpstr>
      <vt:lpstr>Calibri</vt:lpstr>
      <vt:lpstr>Calibri Light</vt:lpstr>
      <vt:lpstr>Courier New</vt:lpstr>
      <vt:lpstr>Monaco</vt:lpstr>
      <vt:lpstr>Times New Roman</vt:lpstr>
      <vt:lpstr>Wingdings</vt:lpstr>
      <vt:lpstr>Lecture 1</vt:lpstr>
      <vt:lpstr>Chapter 6</vt:lpstr>
      <vt:lpstr>Programmer-Defined Functions</vt:lpstr>
      <vt:lpstr>Function Declaration</vt:lpstr>
      <vt:lpstr>Function Definition</vt:lpstr>
      <vt:lpstr>The return Statement</vt:lpstr>
      <vt:lpstr>The Function Call</vt:lpstr>
      <vt:lpstr>Order of Arguments</vt:lpstr>
      <vt:lpstr>Placing Definitions</vt:lpstr>
      <vt:lpstr>Placing Definitions</vt:lpstr>
      <vt:lpstr>Chapter 6</vt:lpstr>
      <vt:lpstr>Top-Down Design</vt:lpstr>
      <vt:lpstr>Benefits of Top-Down Design</vt:lpstr>
      <vt:lpstr>Chapter 6</vt:lpstr>
      <vt:lpstr> Functions with Branches/Loops</vt:lpstr>
      <vt:lpstr>Chapter 6</vt:lpstr>
      <vt:lpstr> Common Errors</vt:lpstr>
      <vt:lpstr>Chapter 6</vt:lpstr>
      <vt:lpstr>Local Variables</vt:lpstr>
      <vt:lpstr>Global Constants</vt:lpstr>
      <vt:lpstr>Global Variables</vt:lpstr>
      <vt:lpstr>Formal Parameters are Local Variables</vt:lpstr>
      <vt:lpstr>Block Scope </vt:lpstr>
      <vt:lpstr> Pass by value or Pass by reference</vt:lpstr>
      <vt:lpstr>Chapter 6</vt:lpstr>
      <vt:lpstr>Arrays in Functions</vt:lpstr>
      <vt:lpstr>Array as Function Arguments</vt:lpstr>
      <vt:lpstr>Array Parameter Declaration</vt:lpstr>
      <vt:lpstr>Function Calls with Arrays</vt:lpstr>
      <vt:lpstr>Function Call Details</vt:lpstr>
      <vt:lpstr>Array Formal Parameters</vt:lpstr>
      <vt:lpstr>Array Argument Details</vt:lpstr>
      <vt:lpstr>const Modifier</vt:lpstr>
      <vt:lpstr>Using const with Arrays</vt:lpstr>
      <vt:lpstr>Function Calls and const</vt:lpstr>
      <vt:lpstr>const Parameters Example</vt:lpstr>
      <vt:lpstr>Returning an Array</vt:lpstr>
      <vt:lpstr> Common Errors</vt:lpstr>
      <vt:lpstr>Chapter 6</vt:lpstr>
      <vt:lpstr> Default Parameters</vt:lpstr>
      <vt:lpstr>Chapter 6</vt:lpstr>
      <vt:lpstr>Multiple File C++ Programs</vt:lpstr>
      <vt:lpstr>Developing a Large Program</vt:lpstr>
      <vt:lpstr>Include Directives</vt:lpstr>
      <vt:lpstr>Separate Compilation</vt:lpstr>
      <vt:lpstr>Developing a Large Program</vt:lpstr>
      <vt:lpstr>Developing a Large Program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Shrestha, Pradhumna</cp:lastModifiedBy>
  <cp:revision>1191</cp:revision>
  <cp:lastPrinted>2016-02-19T03:15:26Z</cp:lastPrinted>
  <dcterms:created xsi:type="dcterms:W3CDTF">2011-09-18T04:52:00Z</dcterms:created>
  <dcterms:modified xsi:type="dcterms:W3CDTF">2018-10-15T19:57:15Z</dcterms:modified>
  <cp:category/>
</cp:coreProperties>
</file>