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6"/>
  </p:notesMasterIdLst>
  <p:handoutMasterIdLst>
    <p:handoutMasterId r:id="rId57"/>
  </p:handoutMasterIdLst>
  <p:sldIdLst>
    <p:sldId id="985" r:id="rId2"/>
    <p:sldId id="956" r:id="rId3"/>
    <p:sldId id="1078" r:id="rId4"/>
    <p:sldId id="952" r:id="rId5"/>
    <p:sldId id="1083" r:id="rId6"/>
    <p:sldId id="1167" r:id="rId7"/>
    <p:sldId id="1168" r:id="rId8"/>
    <p:sldId id="1181" r:id="rId9"/>
    <p:sldId id="1255" r:id="rId10"/>
    <p:sldId id="1190" r:id="rId11"/>
    <p:sldId id="1191" r:id="rId12"/>
    <p:sldId id="1192" r:id="rId13"/>
    <p:sldId id="1273" r:id="rId14"/>
    <p:sldId id="1303" r:id="rId15"/>
    <p:sldId id="1304" r:id="rId16"/>
    <p:sldId id="1305" r:id="rId17"/>
    <p:sldId id="1306" r:id="rId18"/>
    <p:sldId id="1307" r:id="rId19"/>
    <p:sldId id="1308" r:id="rId20"/>
    <p:sldId id="1309" r:id="rId21"/>
    <p:sldId id="1310" r:id="rId22"/>
    <p:sldId id="1311" r:id="rId23"/>
    <p:sldId id="1312" r:id="rId24"/>
    <p:sldId id="1313" r:id="rId25"/>
    <p:sldId id="1316" r:id="rId26"/>
    <p:sldId id="1317" r:id="rId27"/>
    <p:sldId id="1318" r:id="rId28"/>
    <p:sldId id="1320" r:id="rId29"/>
    <p:sldId id="1321" r:id="rId30"/>
    <p:sldId id="1326" r:id="rId31"/>
    <p:sldId id="1327" r:id="rId32"/>
    <p:sldId id="1328" r:id="rId33"/>
    <p:sldId id="1329" r:id="rId34"/>
    <p:sldId id="1330" r:id="rId35"/>
    <p:sldId id="1331" r:id="rId36"/>
    <p:sldId id="1332" r:id="rId37"/>
    <p:sldId id="1333" r:id="rId38"/>
    <p:sldId id="1334" r:id="rId39"/>
    <p:sldId id="1335" r:id="rId40"/>
    <p:sldId id="1336" r:id="rId41"/>
    <p:sldId id="1337" r:id="rId42"/>
    <p:sldId id="1338" r:id="rId43"/>
    <p:sldId id="1339" r:id="rId44"/>
    <p:sldId id="1340" r:id="rId45"/>
    <p:sldId id="1322" r:id="rId46"/>
    <p:sldId id="1323" r:id="rId47"/>
    <p:sldId id="1324" r:id="rId48"/>
    <p:sldId id="1341" r:id="rId49"/>
    <p:sldId id="1342" r:id="rId50"/>
    <p:sldId id="1343" r:id="rId51"/>
    <p:sldId id="1344" r:id="rId52"/>
    <p:sldId id="1345" r:id="rId53"/>
    <p:sldId id="1346" r:id="rId54"/>
    <p:sldId id="1347" r:id="rId5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clrMru>
    <a:srgbClr val="2F02F0"/>
    <a:srgbClr val="008000"/>
    <a:srgbClr val="008040"/>
    <a:srgbClr val="D4F0E1"/>
    <a:srgbClr val="FFFEBA"/>
    <a:srgbClr val="8E8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5569" autoAdjust="0"/>
    <p:restoredTop sz="99869" autoAdjust="0"/>
  </p:normalViewPr>
  <p:slideViewPr>
    <p:cSldViewPr snapToGrid="0" snapToObjects="1">
      <p:cViewPr varScale="1">
        <p:scale>
          <a:sx n="115" d="100"/>
          <a:sy n="115" d="100"/>
        </p:scale>
        <p:origin x="150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195F823-FBE8-6048-B841-B3220ABD8363}" type="datetimeFigureOut">
              <a:rPr lang="en-US" smtClean="0"/>
              <a:t>4/20/2018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3DB7497-E878-754A-8726-6E6A4B18C1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3491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98E46FAF-C616-EA40-83A4-B2A0DDA83D16}" type="datetimeFigureOut">
              <a:rPr lang="en-US" smtClean="0"/>
              <a:pPr/>
              <a:t>4/20/2018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60E75C1-6578-9B4C-8589-654870D3F7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097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496457"/>
            <a:ext cx="6858000" cy="1013506"/>
          </a:xfr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anchor="b"/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798058"/>
          </a:xfr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2700000" scaled="1"/>
            <a:tileRect/>
          </a:gradFill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037887" y="1973943"/>
            <a:ext cx="7648913" cy="2757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trads-06-bg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84"/>
            <a:ext cx="1645920" cy="16459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890" y="205991"/>
            <a:ext cx="3017520" cy="127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741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448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141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	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14350" indent="-171450">
              <a:buFont typeface="Wingdings" panose="05000000000000000000" pitchFamily="2" charset="2"/>
              <a:buChar char="Ø"/>
              <a:defRPr/>
            </a:lvl2pPr>
            <a:lvl3pPr marL="857250" indent="-171450">
              <a:buFont typeface="Wingdings" panose="05000000000000000000" pitchFamily="2" charset="2"/>
              <a:buChar char="§"/>
              <a:defRPr/>
            </a:lvl3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628650" y="1484243"/>
            <a:ext cx="7886700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trads-06-bg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950" y="230190"/>
            <a:ext cx="24384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689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628650" y="1484243"/>
            <a:ext cx="7886700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trads-06-bg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935" y="185738"/>
            <a:ext cx="24384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627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4/20/2018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trads-06-bg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68" y="111760"/>
            <a:ext cx="883920" cy="11785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5525" y="185738"/>
            <a:ext cx="1828800" cy="102870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628650" y="1484243"/>
            <a:ext cx="7886700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010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4/20/2018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trads-06-bg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68" y="138264"/>
            <a:ext cx="883920" cy="11785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5525" y="212242"/>
            <a:ext cx="1828800" cy="102870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628650" y="1484243"/>
            <a:ext cx="7886700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9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4/20/2018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28650" y="1484243"/>
            <a:ext cx="7886700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849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4/20/2018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01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4/20/2018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378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4/20/2018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896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32F47-8935-344A-90C8-F4A39DBE2C41}" type="datetimeFigureOut">
              <a:rPr lang="en-US" smtClean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58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ourier New"/>
                <a:cs typeface="Courier New"/>
              </a:rPr>
              <a:t>Chapter 9</a:t>
            </a:r>
            <a:endParaRPr lang="en-US" sz="4000" dirty="0">
              <a:latin typeface="Courier New"/>
              <a:cs typeface="Courier New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9.1: </a:t>
            </a:r>
            <a:r>
              <a:rPr lang="en-US" dirty="0"/>
              <a:t>Pointers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13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 smtClean="0">
                <a:cs typeface="Courier New"/>
              </a:rPr>
              <a:t>Assignment Operator</a:t>
            </a:r>
            <a:br>
              <a:rPr lang="en-US" sz="4000" dirty="0" smtClean="0">
                <a:cs typeface="Courier New"/>
              </a:rPr>
            </a:br>
            <a:r>
              <a:rPr lang="en-US" sz="4000" dirty="0" smtClean="0">
                <a:cs typeface="Courier New"/>
              </a:rPr>
              <a:t>and Pointers</a:t>
            </a:r>
            <a:endParaRPr lang="en-US" sz="4000" dirty="0">
              <a:cs typeface="Courier New"/>
            </a:endParaRP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5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1" y="111761"/>
            <a:ext cx="1178560" cy="11785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94598"/>
            <a:ext cx="8132966" cy="483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43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The new Operator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Using pointers, variables can be manipulated </a:t>
            </a:r>
            <a:r>
              <a:rPr lang="en-US" sz="2800" dirty="0" smtClean="0"/>
              <a:t>even </a:t>
            </a:r>
            <a:r>
              <a:rPr lang="en-US" sz="2800" dirty="0"/>
              <a:t>if there is no identifier for them</a:t>
            </a:r>
          </a:p>
          <a:p>
            <a:pPr lvl="1" algn="just"/>
            <a:r>
              <a:rPr lang="en-US" dirty="0"/>
              <a:t>To create a pointer to a new "</a:t>
            </a:r>
            <a:r>
              <a:rPr lang="en-US" dirty="0">
                <a:solidFill>
                  <a:srgbClr val="008000"/>
                </a:solidFill>
              </a:rPr>
              <a:t>nameless</a:t>
            </a:r>
            <a:r>
              <a:rPr lang="en-US" dirty="0"/>
              <a:t>" </a:t>
            </a:r>
            <a:r>
              <a:rPr lang="en-US" dirty="0" smtClean="0"/>
              <a:t>variable of </a:t>
            </a:r>
            <a:r>
              <a:rPr lang="en-US" dirty="0"/>
              <a:t>type </a:t>
            </a:r>
            <a:r>
              <a:rPr lang="en-US" dirty="0" err="1" smtClean="0">
                <a:solidFill>
                  <a:srgbClr val="2F02F0"/>
                </a:solidFill>
              </a:rPr>
              <a:t>int</a:t>
            </a:r>
            <a:r>
              <a:rPr lang="en-US" dirty="0" smtClean="0"/>
              <a:t>:</a:t>
            </a:r>
          </a:p>
          <a:p>
            <a:pPr marL="457200" lvl="1" indent="0" algn="just">
              <a:buNone/>
              <a:tabLst>
                <a:tab pos="1368425" algn="l"/>
              </a:tabLst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2F02F0"/>
                </a:solidFill>
              </a:rPr>
              <a:t>p1 </a:t>
            </a:r>
            <a:r>
              <a:rPr lang="en-US" dirty="0">
                <a:solidFill>
                  <a:srgbClr val="2F02F0"/>
                </a:solidFill>
              </a:rPr>
              <a:t>= new </a:t>
            </a:r>
            <a:r>
              <a:rPr lang="en-US" dirty="0" err="1">
                <a:solidFill>
                  <a:srgbClr val="2F02F0"/>
                </a:solidFill>
              </a:rPr>
              <a:t>int</a:t>
            </a:r>
            <a:r>
              <a:rPr lang="en-US" dirty="0">
                <a:solidFill>
                  <a:srgbClr val="2F02F0"/>
                </a:solidFill>
              </a:rPr>
              <a:t>;</a:t>
            </a:r>
          </a:p>
          <a:p>
            <a:pPr lvl="1"/>
            <a:r>
              <a:rPr lang="en-US" dirty="0"/>
              <a:t>The new variable is referred to as </a:t>
            </a:r>
            <a:r>
              <a:rPr lang="en-US" dirty="0">
                <a:solidFill>
                  <a:srgbClr val="2F02F0"/>
                </a:solidFill>
              </a:rPr>
              <a:t>*p1 </a:t>
            </a:r>
          </a:p>
          <a:p>
            <a:pPr lvl="1"/>
            <a:r>
              <a:rPr lang="en-US" dirty="0">
                <a:solidFill>
                  <a:srgbClr val="2F02F0"/>
                </a:solidFill>
              </a:rPr>
              <a:t>*p1 </a:t>
            </a:r>
            <a:r>
              <a:rPr lang="en-US" dirty="0"/>
              <a:t>can be used anyplace an integer variable </a:t>
            </a:r>
            <a:r>
              <a:rPr lang="en-US" dirty="0" smtClean="0"/>
              <a:t>can</a:t>
            </a:r>
          </a:p>
          <a:p>
            <a:pPr marL="457200" lvl="1" indent="0">
              <a:buNone/>
              <a:tabLst>
                <a:tab pos="1368425" algn="l"/>
              </a:tabLst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rgbClr val="2F02F0"/>
                </a:solidFill>
              </a:rPr>
              <a:t>cin</a:t>
            </a:r>
            <a:r>
              <a:rPr lang="en-US" dirty="0" smtClean="0">
                <a:solidFill>
                  <a:srgbClr val="2F02F0"/>
                </a:solidFill>
              </a:rPr>
              <a:t> </a:t>
            </a:r>
            <a:r>
              <a:rPr lang="en-US" dirty="0">
                <a:solidFill>
                  <a:srgbClr val="2F02F0"/>
                </a:solidFill>
              </a:rPr>
              <a:t>&gt;&gt; *p1;</a:t>
            </a:r>
            <a:br>
              <a:rPr lang="en-US" dirty="0">
                <a:solidFill>
                  <a:srgbClr val="2F02F0"/>
                </a:solidFill>
              </a:rPr>
            </a:br>
            <a:r>
              <a:rPr lang="en-US" dirty="0">
                <a:solidFill>
                  <a:srgbClr val="2F02F0"/>
                </a:solidFill>
              </a:rPr>
              <a:t>    </a:t>
            </a:r>
            <a:r>
              <a:rPr lang="en-US" dirty="0" smtClean="0">
                <a:solidFill>
                  <a:srgbClr val="2F02F0"/>
                </a:solidFill>
              </a:rPr>
              <a:t>	*</a:t>
            </a:r>
            <a:r>
              <a:rPr lang="en-US" dirty="0">
                <a:solidFill>
                  <a:srgbClr val="2F02F0"/>
                </a:solidFill>
              </a:rPr>
              <a:t>p1 = *p1 + 7;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5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1" y="111761"/>
            <a:ext cx="1178560" cy="117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6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Dynamic Variables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Variables created using the </a:t>
            </a:r>
            <a:r>
              <a:rPr lang="en-US" sz="2800" dirty="0">
                <a:solidFill>
                  <a:srgbClr val="2F02F0"/>
                </a:solidFill>
              </a:rPr>
              <a:t>new</a:t>
            </a:r>
            <a:r>
              <a:rPr lang="en-US" sz="2800" dirty="0"/>
              <a:t> operator </a:t>
            </a:r>
            <a:r>
              <a:rPr lang="en-US" sz="2800" dirty="0" smtClean="0"/>
              <a:t>are called </a:t>
            </a:r>
            <a:r>
              <a:rPr lang="en-US" sz="2800" dirty="0">
                <a:solidFill>
                  <a:srgbClr val="008000"/>
                </a:solidFill>
              </a:rPr>
              <a:t>dynamic variables</a:t>
            </a:r>
          </a:p>
          <a:p>
            <a:pPr lvl="1" algn="just"/>
            <a:r>
              <a:rPr lang="en-US" dirty="0"/>
              <a:t>Dynamic variables are created and destroyed while the program is running</a:t>
            </a:r>
          </a:p>
          <a:p>
            <a:pPr lvl="1" algn="just"/>
            <a:r>
              <a:rPr lang="en-US" dirty="0"/>
              <a:t>Additional examples of pointers and dynamic </a:t>
            </a:r>
            <a:r>
              <a:rPr lang="en-US" dirty="0" smtClean="0"/>
              <a:t>variables </a:t>
            </a:r>
            <a:r>
              <a:rPr lang="en-US" dirty="0"/>
              <a:t>are shown in </a:t>
            </a:r>
            <a:r>
              <a:rPr lang="en-US" dirty="0" smtClean="0"/>
              <a:t>Display 9.2</a:t>
            </a:r>
          </a:p>
          <a:p>
            <a:pPr lvl="1" algn="just"/>
            <a:r>
              <a:rPr lang="en-US" dirty="0" smtClean="0"/>
              <a:t>An </a:t>
            </a:r>
            <a:r>
              <a:rPr lang="en-US" dirty="0"/>
              <a:t>illustration of the code in Display 9.2 is </a:t>
            </a:r>
            <a:r>
              <a:rPr lang="en-US" dirty="0" smtClean="0"/>
              <a:t>seen </a:t>
            </a:r>
            <a:r>
              <a:rPr lang="en-US" dirty="0"/>
              <a:t>in </a:t>
            </a:r>
            <a:r>
              <a:rPr lang="en-US" dirty="0" smtClean="0"/>
              <a:t>Display 9.3</a:t>
            </a:r>
            <a:endParaRPr lang="en-US" dirty="0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5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1" y="111761"/>
            <a:ext cx="1178560" cy="117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68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new and Class Types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Using operator new with class types </a:t>
            </a:r>
            <a:r>
              <a:rPr lang="en-US" sz="2800" dirty="0" smtClean="0"/>
              <a:t>calls a </a:t>
            </a:r>
            <a:r>
              <a:rPr lang="en-US" sz="2800" dirty="0">
                <a:solidFill>
                  <a:srgbClr val="008000"/>
                </a:solidFill>
              </a:rPr>
              <a:t>constructor</a:t>
            </a:r>
            <a:r>
              <a:rPr lang="en-US" sz="2800" dirty="0"/>
              <a:t> as well as allocating memory</a:t>
            </a:r>
          </a:p>
          <a:p>
            <a:pPr lvl="1" algn="just"/>
            <a:r>
              <a:rPr lang="en-US" dirty="0"/>
              <a:t>If </a:t>
            </a:r>
            <a:r>
              <a:rPr lang="en-US" dirty="0" err="1">
                <a:solidFill>
                  <a:srgbClr val="2F02F0"/>
                </a:solidFill>
              </a:rPr>
              <a:t>MyType</a:t>
            </a:r>
            <a:r>
              <a:rPr lang="en-US" dirty="0">
                <a:solidFill>
                  <a:srgbClr val="2F02F0"/>
                </a:solidFill>
              </a:rPr>
              <a:t> </a:t>
            </a:r>
            <a:r>
              <a:rPr lang="en-US" dirty="0"/>
              <a:t>is a class type, </a:t>
            </a:r>
            <a:r>
              <a:rPr lang="en-US" dirty="0" smtClean="0"/>
              <a:t>then</a:t>
            </a:r>
          </a:p>
          <a:p>
            <a:pPr marL="457200" lvl="1" indent="0">
              <a:buNone/>
              <a:tabLst>
                <a:tab pos="1368425" algn="l"/>
                <a:tab pos="3884613" algn="l"/>
              </a:tabLst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rgbClr val="2F02F0"/>
                </a:solidFill>
              </a:rPr>
              <a:t>MyType</a:t>
            </a:r>
            <a:r>
              <a:rPr lang="en-US" dirty="0" smtClean="0">
                <a:solidFill>
                  <a:srgbClr val="2F02F0"/>
                </a:solidFill>
              </a:rPr>
              <a:t> </a:t>
            </a:r>
            <a:r>
              <a:rPr lang="en-US" dirty="0">
                <a:solidFill>
                  <a:srgbClr val="2F02F0"/>
                </a:solidFill>
              </a:rPr>
              <a:t>*</a:t>
            </a:r>
            <a:r>
              <a:rPr lang="en-US" dirty="0" err="1">
                <a:solidFill>
                  <a:srgbClr val="2F02F0"/>
                </a:solidFill>
              </a:rPr>
              <a:t>myPtr</a:t>
            </a:r>
            <a:r>
              <a:rPr lang="en-US" dirty="0" smtClean="0">
                <a:solidFill>
                  <a:srgbClr val="2F02F0"/>
                </a:solidFill>
              </a:rPr>
              <a:t>;	/</a:t>
            </a:r>
            <a:r>
              <a:rPr lang="en-US" dirty="0">
                <a:solidFill>
                  <a:srgbClr val="2F02F0"/>
                </a:solidFill>
              </a:rPr>
              <a:t>/ creates a pointer to a </a:t>
            </a:r>
            <a:br>
              <a:rPr lang="en-US" dirty="0">
                <a:solidFill>
                  <a:srgbClr val="2F02F0"/>
                </a:solidFill>
              </a:rPr>
            </a:br>
            <a:r>
              <a:rPr lang="en-US" dirty="0">
                <a:solidFill>
                  <a:srgbClr val="2F02F0"/>
                </a:solidFill>
              </a:rPr>
              <a:t>                                    </a:t>
            </a:r>
            <a:r>
              <a:rPr lang="en-US" dirty="0" smtClean="0">
                <a:solidFill>
                  <a:srgbClr val="2F02F0"/>
                </a:solidFill>
              </a:rPr>
              <a:t>	/</a:t>
            </a:r>
            <a:r>
              <a:rPr lang="en-US" dirty="0">
                <a:solidFill>
                  <a:srgbClr val="2F02F0"/>
                </a:solidFill>
              </a:rPr>
              <a:t>/ variable of type </a:t>
            </a:r>
            <a:r>
              <a:rPr lang="en-US" dirty="0" err="1" smtClean="0">
                <a:solidFill>
                  <a:srgbClr val="2F02F0"/>
                </a:solidFill>
              </a:rPr>
              <a:t>MyType</a:t>
            </a:r>
            <a:endParaRPr lang="en-US" dirty="0" smtClean="0">
              <a:solidFill>
                <a:srgbClr val="2F02F0"/>
              </a:solidFill>
            </a:endParaRPr>
          </a:p>
          <a:p>
            <a:pPr marL="457200" lvl="1" indent="0">
              <a:buNone/>
              <a:tabLst>
                <a:tab pos="1368425" algn="l"/>
                <a:tab pos="3884613" algn="l"/>
              </a:tabLst>
            </a:pPr>
            <a:r>
              <a:rPr lang="en-US" dirty="0" smtClean="0">
                <a:solidFill>
                  <a:srgbClr val="2F02F0"/>
                </a:solidFill>
              </a:rPr>
              <a:t>  	</a:t>
            </a:r>
            <a:r>
              <a:rPr lang="en-US" dirty="0" err="1" smtClean="0">
                <a:solidFill>
                  <a:srgbClr val="2F02F0"/>
                </a:solidFill>
              </a:rPr>
              <a:t>myPtr</a:t>
            </a:r>
            <a:r>
              <a:rPr lang="en-US" dirty="0" smtClean="0">
                <a:solidFill>
                  <a:srgbClr val="2F02F0"/>
                </a:solidFill>
              </a:rPr>
              <a:t> </a:t>
            </a:r>
            <a:r>
              <a:rPr lang="en-US" dirty="0">
                <a:solidFill>
                  <a:srgbClr val="2F02F0"/>
                </a:solidFill>
              </a:rPr>
              <a:t>= new </a:t>
            </a:r>
            <a:r>
              <a:rPr lang="en-US" dirty="0" err="1">
                <a:solidFill>
                  <a:srgbClr val="2F02F0"/>
                </a:solidFill>
              </a:rPr>
              <a:t>MyType</a:t>
            </a:r>
            <a:r>
              <a:rPr lang="en-US" dirty="0">
                <a:solidFill>
                  <a:srgbClr val="2F02F0"/>
                </a:solidFill>
              </a:rPr>
              <a:t>; </a:t>
            </a:r>
            <a:br>
              <a:rPr lang="en-US" dirty="0">
                <a:solidFill>
                  <a:srgbClr val="2F02F0"/>
                </a:solidFill>
              </a:rPr>
            </a:br>
            <a:r>
              <a:rPr lang="en-US" dirty="0">
                <a:solidFill>
                  <a:srgbClr val="2F02F0"/>
                </a:solidFill>
              </a:rPr>
              <a:t>                          </a:t>
            </a:r>
            <a:r>
              <a:rPr lang="en-US" dirty="0" smtClean="0">
                <a:solidFill>
                  <a:srgbClr val="2F02F0"/>
                </a:solidFill>
              </a:rPr>
              <a:t>	/</a:t>
            </a:r>
            <a:r>
              <a:rPr lang="en-US" dirty="0">
                <a:solidFill>
                  <a:srgbClr val="2F02F0"/>
                </a:solidFill>
              </a:rPr>
              <a:t>/ calls </a:t>
            </a:r>
            <a:r>
              <a:rPr lang="en-US" dirty="0" smtClean="0">
                <a:solidFill>
                  <a:srgbClr val="2F02F0"/>
                </a:solidFill>
              </a:rPr>
              <a:t>default constructor</a:t>
            </a:r>
          </a:p>
          <a:p>
            <a:pPr marL="457200" lvl="1" indent="0">
              <a:buNone/>
              <a:tabLst>
                <a:tab pos="1368425" algn="l"/>
                <a:tab pos="3884613" algn="l"/>
              </a:tabLst>
            </a:pPr>
            <a:r>
              <a:rPr lang="en-US" dirty="0" smtClean="0">
                <a:solidFill>
                  <a:srgbClr val="2F02F0"/>
                </a:solidFill>
              </a:rPr>
              <a:t>    	</a:t>
            </a:r>
            <a:r>
              <a:rPr lang="en-US" dirty="0" err="1" smtClean="0">
                <a:solidFill>
                  <a:srgbClr val="2F02F0"/>
                </a:solidFill>
              </a:rPr>
              <a:t>myPtr</a:t>
            </a:r>
            <a:r>
              <a:rPr lang="en-US" dirty="0" smtClean="0">
                <a:solidFill>
                  <a:srgbClr val="2F02F0"/>
                </a:solidFill>
              </a:rPr>
              <a:t>  </a:t>
            </a:r>
            <a:r>
              <a:rPr lang="en-US" dirty="0">
                <a:solidFill>
                  <a:srgbClr val="2F02F0"/>
                </a:solidFill>
              </a:rPr>
              <a:t>= new </a:t>
            </a:r>
            <a:r>
              <a:rPr lang="en-US" dirty="0" err="1">
                <a:solidFill>
                  <a:srgbClr val="2F02F0"/>
                </a:solidFill>
              </a:rPr>
              <a:t>MyType</a:t>
            </a:r>
            <a:r>
              <a:rPr lang="en-US" dirty="0">
                <a:solidFill>
                  <a:srgbClr val="2F02F0"/>
                </a:solidFill>
              </a:rPr>
              <a:t> (32.0, 17);</a:t>
            </a:r>
            <a:br>
              <a:rPr lang="en-US" dirty="0">
                <a:solidFill>
                  <a:srgbClr val="2F02F0"/>
                </a:solidFill>
              </a:rPr>
            </a:br>
            <a:r>
              <a:rPr lang="en-US" dirty="0">
                <a:solidFill>
                  <a:srgbClr val="2F02F0"/>
                </a:solidFill>
              </a:rPr>
              <a:t>                           </a:t>
            </a:r>
            <a:r>
              <a:rPr lang="en-US" dirty="0" smtClean="0">
                <a:solidFill>
                  <a:srgbClr val="2F02F0"/>
                </a:solidFill>
              </a:rPr>
              <a:t>	/</a:t>
            </a:r>
            <a:r>
              <a:rPr lang="en-US" dirty="0">
                <a:solidFill>
                  <a:srgbClr val="2F02F0"/>
                </a:solidFill>
              </a:rPr>
              <a:t>/ calls  </a:t>
            </a:r>
            <a:r>
              <a:rPr lang="en-US" dirty="0" err="1">
                <a:solidFill>
                  <a:srgbClr val="2F02F0"/>
                </a:solidFill>
              </a:rPr>
              <a:t>Mytype</a:t>
            </a:r>
            <a:r>
              <a:rPr lang="en-US" dirty="0">
                <a:solidFill>
                  <a:srgbClr val="2F02F0"/>
                </a:solidFill>
              </a:rPr>
              <a:t>(double, </a:t>
            </a:r>
            <a:r>
              <a:rPr lang="en-US" dirty="0" err="1">
                <a:solidFill>
                  <a:srgbClr val="2F02F0"/>
                </a:solidFill>
              </a:rPr>
              <a:t>int</a:t>
            </a:r>
            <a:r>
              <a:rPr lang="en-US" dirty="0">
                <a:solidFill>
                  <a:srgbClr val="2F02F0"/>
                </a:solidFill>
              </a:rPr>
              <a:t>);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5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1" y="111761"/>
            <a:ext cx="1178560" cy="117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2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Basic Memory Management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An area of memory called the </a:t>
            </a:r>
            <a:r>
              <a:rPr lang="en-US" sz="2800" b="1" dirty="0" err="1"/>
              <a:t>freestore</a:t>
            </a:r>
            <a:r>
              <a:rPr lang="en-US" sz="2800" dirty="0"/>
              <a:t> or the </a:t>
            </a:r>
            <a:r>
              <a:rPr lang="en-US" sz="2800" b="1" dirty="0"/>
              <a:t>heap</a:t>
            </a:r>
            <a:r>
              <a:rPr lang="en-US" sz="2800" dirty="0"/>
              <a:t> is reserved for dynamic variables</a:t>
            </a:r>
          </a:p>
          <a:p>
            <a:pPr lvl="1" algn="just"/>
            <a:r>
              <a:rPr lang="en-US" dirty="0"/>
              <a:t>New dynamic variables use memory in the </a:t>
            </a:r>
            <a:r>
              <a:rPr lang="en-US" dirty="0" err="1"/>
              <a:t>freestore</a:t>
            </a:r>
            <a:endParaRPr lang="en-US" dirty="0"/>
          </a:p>
          <a:p>
            <a:pPr lvl="1" algn="just"/>
            <a:r>
              <a:rPr lang="en-US" dirty="0"/>
              <a:t>If all of the </a:t>
            </a:r>
            <a:r>
              <a:rPr lang="en-US" dirty="0" err="1"/>
              <a:t>freestore</a:t>
            </a:r>
            <a:r>
              <a:rPr lang="en-US" dirty="0"/>
              <a:t> is used, calls to new will fail</a:t>
            </a:r>
          </a:p>
          <a:p>
            <a:pPr algn="just"/>
            <a:r>
              <a:rPr lang="en-US" sz="2800" dirty="0"/>
              <a:t>Unneeded memory can be recycled</a:t>
            </a:r>
          </a:p>
          <a:p>
            <a:pPr lvl="1" algn="just"/>
            <a:r>
              <a:rPr lang="en-US" dirty="0"/>
              <a:t>When variables are no longer needed, they can be </a:t>
            </a:r>
            <a:r>
              <a:rPr lang="en-US" dirty="0">
                <a:solidFill>
                  <a:srgbClr val="008000"/>
                </a:solidFill>
              </a:rPr>
              <a:t>deleted</a:t>
            </a:r>
            <a:r>
              <a:rPr lang="en-US" dirty="0"/>
              <a:t> and the memory they used is returned to the </a:t>
            </a:r>
            <a:r>
              <a:rPr lang="en-US" dirty="0" err="1"/>
              <a:t>freestore</a:t>
            </a:r>
            <a:endParaRPr lang="en-US" dirty="0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5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1" y="111761"/>
            <a:ext cx="1178560" cy="117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12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The delete Operator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When dynamic variables are no longer needed, </a:t>
            </a:r>
            <a:r>
              <a:rPr lang="en-US" sz="2800" dirty="0" smtClean="0"/>
              <a:t>delete </a:t>
            </a:r>
            <a:r>
              <a:rPr lang="en-US" sz="2800" dirty="0"/>
              <a:t>them to return memory to the </a:t>
            </a:r>
            <a:r>
              <a:rPr lang="en-US" sz="2800" dirty="0" err="1"/>
              <a:t>freestore</a:t>
            </a:r>
            <a:endParaRPr lang="en-US" sz="2800" dirty="0"/>
          </a:p>
          <a:p>
            <a:pPr lvl="1" algn="just"/>
            <a:r>
              <a:rPr lang="en-US" dirty="0" smtClean="0"/>
              <a:t>Example:</a:t>
            </a:r>
          </a:p>
          <a:p>
            <a:pPr marL="457200" lvl="1" indent="0" algn="just">
              <a:buNone/>
              <a:tabLst>
                <a:tab pos="1368425" algn="l"/>
              </a:tabLst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2F02F0"/>
                </a:solidFill>
              </a:rPr>
              <a:t>delete </a:t>
            </a:r>
            <a:r>
              <a:rPr lang="en-US" dirty="0">
                <a:solidFill>
                  <a:srgbClr val="2F02F0"/>
                </a:solidFill>
              </a:rPr>
              <a:t>p</a:t>
            </a:r>
            <a:r>
              <a:rPr lang="en-US" dirty="0" smtClean="0">
                <a:solidFill>
                  <a:srgbClr val="2F02F0"/>
                </a:solidFill>
              </a:rPr>
              <a:t>;</a:t>
            </a:r>
            <a:endParaRPr lang="en-US" dirty="0" smtClean="0"/>
          </a:p>
          <a:p>
            <a:pPr lvl="2" algn="just">
              <a:tabLst>
                <a:tab pos="1368425" algn="l"/>
              </a:tabLst>
            </a:pPr>
            <a:r>
              <a:rPr lang="en-US" sz="2800" dirty="0" smtClean="0"/>
              <a:t>The </a:t>
            </a:r>
            <a:r>
              <a:rPr lang="en-US" sz="2800" dirty="0"/>
              <a:t>value of </a:t>
            </a:r>
            <a:r>
              <a:rPr lang="en-US" sz="2800" dirty="0">
                <a:solidFill>
                  <a:srgbClr val="2F02F0"/>
                </a:solidFill>
              </a:rPr>
              <a:t>p</a:t>
            </a:r>
            <a:r>
              <a:rPr lang="en-US" sz="2800" dirty="0"/>
              <a:t> is now undefined and the memory used by the variable that </a:t>
            </a:r>
            <a:r>
              <a:rPr lang="en-US" sz="2800" dirty="0">
                <a:solidFill>
                  <a:srgbClr val="2F02F0"/>
                </a:solidFill>
              </a:rPr>
              <a:t>p</a:t>
            </a:r>
            <a:r>
              <a:rPr lang="en-US" sz="2800" dirty="0"/>
              <a:t> pointed to is back in the </a:t>
            </a:r>
            <a:r>
              <a:rPr lang="en-US" sz="2800" dirty="0" err="1" smtClean="0"/>
              <a:t>freestore</a:t>
            </a:r>
            <a:endParaRPr lang="en-US" sz="2800" dirty="0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5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1" y="111761"/>
            <a:ext cx="1178560" cy="117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72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Dangling Pointers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Using </a:t>
            </a:r>
            <a:r>
              <a:rPr lang="en-US" sz="2800" dirty="0">
                <a:solidFill>
                  <a:srgbClr val="2F02F0"/>
                </a:solidFill>
              </a:rPr>
              <a:t>delete</a:t>
            </a:r>
            <a:r>
              <a:rPr lang="en-US" sz="2800" dirty="0"/>
              <a:t> on a pointer variable destroys the </a:t>
            </a:r>
            <a:r>
              <a:rPr lang="en-US" sz="2800" dirty="0" smtClean="0"/>
              <a:t>dynamic </a:t>
            </a:r>
            <a:r>
              <a:rPr lang="en-US" sz="2800" dirty="0"/>
              <a:t>variable pointed to</a:t>
            </a:r>
          </a:p>
          <a:p>
            <a:pPr algn="just"/>
            <a:r>
              <a:rPr lang="en-US" sz="2800" dirty="0"/>
              <a:t>If another pointer variable was pointing to the </a:t>
            </a:r>
            <a:r>
              <a:rPr lang="en-US" sz="2800" dirty="0" smtClean="0"/>
              <a:t>dynamic </a:t>
            </a:r>
            <a:r>
              <a:rPr lang="en-US" sz="2800" dirty="0"/>
              <a:t>variable, that variable is also undefined</a:t>
            </a:r>
          </a:p>
          <a:p>
            <a:pPr algn="just"/>
            <a:r>
              <a:rPr lang="en-US" sz="2800" u="sng" dirty="0"/>
              <a:t>Undefined pointer variables</a:t>
            </a:r>
            <a:r>
              <a:rPr lang="en-US" sz="2800" dirty="0"/>
              <a:t> are </a:t>
            </a:r>
            <a:r>
              <a:rPr lang="en-US" sz="2800" dirty="0" smtClean="0"/>
              <a:t>called </a:t>
            </a:r>
            <a:r>
              <a:rPr lang="en-US" sz="2800" dirty="0" smtClean="0">
                <a:solidFill>
                  <a:srgbClr val="008000"/>
                </a:solidFill>
              </a:rPr>
              <a:t>dangling</a:t>
            </a:r>
            <a:r>
              <a:rPr lang="en-US" sz="2800" dirty="0" smtClean="0"/>
              <a:t> </a:t>
            </a:r>
            <a:r>
              <a:rPr lang="en-US" sz="2800" dirty="0"/>
              <a:t>pointers </a:t>
            </a:r>
          </a:p>
          <a:p>
            <a:pPr lvl="1" algn="just"/>
            <a:r>
              <a:rPr lang="en-US" dirty="0"/>
              <a:t>Dereferencing a dangling pointer (</a:t>
            </a:r>
            <a:r>
              <a:rPr lang="en-US" dirty="0">
                <a:solidFill>
                  <a:srgbClr val="2F02F0"/>
                </a:solidFill>
              </a:rPr>
              <a:t>*p</a:t>
            </a:r>
            <a:r>
              <a:rPr lang="en-US" dirty="0"/>
              <a:t>) is </a:t>
            </a:r>
            <a:r>
              <a:rPr lang="en-US" u="sng" dirty="0" smtClean="0"/>
              <a:t>usually</a:t>
            </a:r>
            <a:r>
              <a:rPr lang="en-US" dirty="0" smtClean="0"/>
              <a:t> </a:t>
            </a:r>
            <a:r>
              <a:rPr lang="en-US" dirty="0" err="1" smtClean="0"/>
              <a:t>disasterous</a:t>
            </a:r>
            <a:endParaRPr lang="en-US" dirty="0"/>
          </a:p>
          <a:p>
            <a:pPr algn="just"/>
            <a:endParaRPr lang="en-US" sz="2800" dirty="0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5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1" y="111761"/>
            <a:ext cx="1178560" cy="117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63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Automatic Variables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Variables declared in a function are created by </a:t>
            </a:r>
            <a:r>
              <a:rPr lang="en-US" sz="2800" dirty="0" smtClean="0"/>
              <a:t>C</a:t>
            </a:r>
            <a:r>
              <a:rPr lang="en-US" sz="2800" dirty="0"/>
              <a:t>++ and destroyed when the function ends</a:t>
            </a:r>
          </a:p>
          <a:p>
            <a:pPr lvl="1" algn="just"/>
            <a:r>
              <a:rPr lang="en-US" dirty="0"/>
              <a:t>These are called </a:t>
            </a:r>
            <a:r>
              <a:rPr lang="en-US" dirty="0">
                <a:solidFill>
                  <a:srgbClr val="008000"/>
                </a:solidFill>
              </a:rPr>
              <a:t>automatic variables</a:t>
            </a:r>
            <a:r>
              <a:rPr lang="en-US" dirty="0"/>
              <a:t> because their creation and destruction is controlled </a:t>
            </a:r>
            <a:r>
              <a:rPr lang="en-US" dirty="0" smtClean="0"/>
              <a:t>auto-</a:t>
            </a:r>
            <a:r>
              <a:rPr lang="en-US" dirty="0" err="1" smtClean="0"/>
              <a:t>matically</a:t>
            </a:r>
            <a:endParaRPr lang="en-US" dirty="0"/>
          </a:p>
          <a:p>
            <a:pPr algn="just"/>
            <a:r>
              <a:rPr lang="en-US" sz="2800" dirty="0"/>
              <a:t>The </a:t>
            </a:r>
            <a:r>
              <a:rPr lang="en-US" sz="2800" dirty="0" smtClean="0"/>
              <a:t>programmer </a:t>
            </a:r>
            <a:r>
              <a:rPr lang="en-US" sz="2800" dirty="0" smtClean="0">
                <a:solidFill>
                  <a:srgbClr val="008000"/>
                </a:solidFill>
              </a:rPr>
              <a:t>manually</a:t>
            </a:r>
            <a:r>
              <a:rPr lang="en-US" sz="2800" dirty="0" smtClean="0"/>
              <a:t> </a:t>
            </a:r>
            <a:r>
              <a:rPr lang="en-US" sz="2800" dirty="0"/>
              <a:t>controls creation and </a:t>
            </a:r>
            <a:r>
              <a:rPr lang="en-US" sz="2800" dirty="0" smtClean="0"/>
              <a:t>destruction </a:t>
            </a:r>
            <a:r>
              <a:rPr lang="en-US" sz="2800" dirty="0"/>
              <a:t>of pointer variables with </a:t>
            </a:r>
            <a:r>
              <a:rPr lang="en-US" sz="2800" dirty="0" smtClean="0"/>
              <a:t>operators </a:t>
            </a:r>
            <a:r>
              <a:rPr lang="en-US" sz="2800" dirty="0" smtClean="0">
                <a:solidFill>
                  <a:srgbClr val="2F02F0"/>
                </a:solidFill>
              </a:rPr>
              <a:t>new</a:t>
            </a:r>
            <a:r>
              <a:rPr lang="en-US" sz="2800" dirty="0" smtClean="0"/>
              <a:t> </a:t>
            </a:r>
            <a:r>
              <a:rPr lang="en-US" sz="2800" dirty="0"/>
              <a:t>and </a:t>
            </a:r>
            <a:r>
              <a:rPr lang="en-US" sz="2800" dirty="0">
                <a:solidFill>
                  <a:srgbClr val="2F02F0"/>
                </a:solidFill>
              </a:rPr>
              <a:t>delete 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5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1" y="111761"/>
            <a:ext cx="1178560" cy="117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57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Type Definitions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A name can be assigned to a </a:t>
            </a:r>
            <a:r>
              <a:rPr lang="en-US" sz="2800" dirty="0">
                <a:solidFill>
                  <a:srgbClr val="008000"/>
                </a:solidFill>
              </a:rPr>
              <a:t>type definition</a:t>
            </a:r>
            <a:r>
              <a:rPr lang="en-US" sz="2800" dirty="0"/>
              <a:t>, </a:t>
            </a:r>
            <a:r>
              <a:rPr lang="en-US" sz="2800" dirty="0" smtClean="0"/>
              <a:t>then </a:t>
            </a:r>
            <a:r>
              <a:rPr lang="en-US" sz="2800" dirty="0"/>
              <a:t>used to declare variables</a:t>
            </a:r>
          </a:p>
          <a:p>
            <a:pPr algn="just"/>
            <a:r>
              <a:rPr lang="en-US" sz="2800" dirty="0"/>
              <a:t>The keyword </a:t>
            </a:r>
            <a:r>
              <a:rPr lang="en-US" sz="2800" dirty="0" err="1">
                <a:solidFill>
                  <a:srgbClr val="2F02F0"/>
                </a:solidFill>
              </a:rPr>
              <a:t>typedef</a:t>
            </a:r>
            <a:r>
              <a:rPr lang="en-US" sz="2800" dirty="0">
                <a:solidFill>
                  <a:srgbClr val="2F02F0"/>
                </a:solidFill>
              </a:rPr>
              <a:t> </a:t>
            </a:r>
            <a:r>
              <a:rPr lang="en-US" sz="2800" dirty="0"/>
              <a:t>is used to define new </a:t>
            </a:r>
            <a:r>
              <a:rPr lang="en-US" sz="2800" dirty="0" smtClean="0"/>
              <a:t>type </a:t>
            </a:r>
            <a:r>
              <a:rPr lang="en-US" sz="2800" dirty="0"/>
              <a:t>names</a:t>
            </a:r>
          </a:p>
          <a:p>
            <a:pPr lvl="1" algn="just"/>
            <a:r>
              <a:rPr lang="en-US" dirty="0"/>
              <a:t>Syntax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dirty="0" err="1" smtClean="0">
                <a:solidFill>
                  <a:srgbClr val="2F02F0"/>
                </a:solidFill>
              </a:rPr>
              <a:t>typedef</a:t>
            </a:r>
            <a:r>
              <a:rPr lang="en-US" dirty="0" smtClean="0">
                <a:solidFill>
                  <a:srgbClr val="2F02F0"/>
                </a:solidFill>
              </a:rPr>
              <a:t> </a:t>
            </a:r>
            <a:r>
              <a:rPr lang="en-US" dirty="0" err="1">
                <a:solidFill>
                  <a:srgbClr val="2F02F0"/>
                </a:solidFill>
              </a:rPr>
              <a:t>Known_Type_Definition</a:t>
            </a:r>
            <a:r>
              <a:rPr lang="en-US" dirty="0">
                <a:solidFill>
                  <a:srgbClr val="2F02F0"/>
                </a:solidFill>
              </a:rPr>
              <a:t>  </a:t>
            </a:r>
            <a:r>
              <a:rPr lang="en-US" dirty="0" err="1">
                <a:solidFill>
                  <a:srgbClr val="2F02F0"/>
                </a:solidFill>
              </a:rPr>
              <a:t>New_Type_Name</a:t>
            </a:r>
            <a:r>
              <a:rPr lang="en-US" dirty="0" smtClean="0">
                <a:solidFill>
                  <a:srgbClr val="2F02F0"/>
                </a:solidFill>
              </a:rPr>
              <a:t>;</a:t>
            </a:r>
            <a:endParaRPr lang="en-US" dirty="0"/>
          </a:p>
          <a:p>
            <a:pPr lvl="1" algn="just"/>
            <a:r>
              <a:rPr lang="en-US" dirty="0" err="1">
                <a:solidFill>
                  <a:srgbClr val="2F02F0"/>
                </a:solidFill>
              </a:rPr>
              <a:t>Known_Type_Definition</a:t>
            </a:r>
            <a:r>
              <a:rPr lang="en-US" dirty="0"/>
              <a:t> can be any type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5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18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1" y="111761"/>
            <a:ext cx="1178560" cy="117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8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Defining Pointer Types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To avoid mistakes using pointers, define a </a:t>
            </a:r>
            <a:r>
              <a:rPr lang="en-US" sz="2800" dirty="0" smtClean="0"/>
              <a:t>pointer type </a:t>
            </a:r>
            <a:r>
              <a:rPr lang="en-US" sz="2800" dirty="0"/>
              <a:t>name</a:t>
            </a:r>
          </a:p>
          <a:p>
            <a:pPr lvl="1"/>
            <a:r>
              <a:rPr lang="en-US" dirty="0"/>
              <a:t>Example</a:t>
            </a:r>
            <a:r>
              <a:rPr lang="en-US" dirty="0" smtClean="0"/>
              <a:t>:</a:t>
            </a:r>
          </a:p>
          <a:p>
            <a:pPr marL="457200" lvl="1" indent="0">
              <a:buNone/>
              <a:tabLst>
                <a:tab pos="1368425" algn="l"/>
              </a:tabLst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rgbClr val="2F02F0"/>
                </a:solidFill>
              </a:rPr>
              <a:t>typedef</a:t>
            </a:r>
            <a:r>
              <a:rPr lang="en-US" dirty="0" smtClean="0">
                <a:solidFill>
                  <a:srgbClr val="2F02F0"/>
                </a:solidFill>
              </a:rPr>
              <a:t> </a:t>
            </a:r>
            <a:r>
              <a:rPr lang="en-US" dirty="0" err="1">
                <a:solidFill>
                  <a:srgbClr val="2F02F0"/>
                </a:solidFill>
              </a:rPr>
              <a:t>int</a:t>
            </a:r>
            <a:r>
              <a:rPr lang="en-US" dirty="0">
                <a:solidFill>
                  <a:srgbClr val="2F02F0"/>
                </a:solidFill>
              </a:rPr>
              <a:t>* </a:t>
            </a:r>
            <a:r>
              <a:rPr lang="en-US" dirty="0" err="1">
                <a:solidFill>
                  <a:srgbClr val="2F02F0"/>
                </a:solidFill>
              </a:rPr>
              <a:t>IntPtr</a:t>
            </a:r>
            <a:r>
              <a:rPr lang="en-US" dirty="0" smtClean="0">
                <a:solidFill>
                  <a:srgbClr val="2F02F0"/>
                </a:solidFill>
              </a:rPr>
              <a:t>;</a:t>
            </a:r>
          </a:p>
          <a:p>
            <a:pPr lvl="2" algn="just">
              <a:tabLst>
                <a:tab pos="1368425" algn="l"/>
              </a:tabLst>
            </a:pPr>
            <a:r>
              <a:rPr lang="en-US" sz="2800" dirty="0" smtClean="0"/>
              <a:t>Defines </a:t>
            </a:r>
            <a:r>
              <a:rPr lang="en-US" sz="2800" dirty="0"/>
              <a:t>a new type, </a:t>
            </a:r>
            <a:r>
              <a:rPr lang="en-US" sz="2800" dirty="0" err="1">
                <a:solidFill>
                  <a:srgbClr val="2F02F0"/>
                </a:solidFill>
              </a:rPr>
              <a:t>IntPtr</a:t>
            </a:r>
            <a:r>
              <a:rPr lang="en-US" sz="2800" dirty="0"/>
              <a:t>, for </a:t>
            </a:r>
            <a:r>
              <a:rPr lang="en-US" sz="2800" dirty="0" smtClean="0"/>
              <a:t>pointer variables containing </a:t>
            </a:r>
            <a:r>
              <a:rPr lang="en-US" sz="2800" dirty="0"/>
              <a:t>pointers to </a:t>
            </a:r>
            <a:r>
              <a:rPr lang="en-US" sz="2800" dirty="0" err="1">
                <a:solidFill>
                  <a:srgbClr val="2F02F0"/>
                </a:solidFill>
              </a:rPr>
              <a:t>int</a:t>
            </a:r>
            <a:r>
              <a:rPr lang="en-US" sz="2800" dirty="0">
                <a:solidFill>
                  <a:srgbClr val="2F02F0"/>
                </a:solidFill>
              </a:rPr>
              <a:t> </a:t>
            </a:r>
            <a:r>
              <a:rPr lang="en-US" sz="2800" dirty="0" smtClean="0"/>
              <a:t>variables</a:t>
            </a:r>
          </a:p>
          <a:p>
            <a:pPr lvl="2" algn="just">
              <a:tabLst>
                <a:tab pos="1368425" algn="l"/>
              </a:tabLst>
            </a:pPr>
            <a:endParaRPr lang="en-US" sz="2800" dirty="0"/>
          </a:p>
          <a:p>
            <a:pPr marL="457200" lvl="1" indent="0">
              <a:buNone/>
            </a:pPr>
            <a:r>
              <a:rPr lang="en-US" dirty="0" err="1">
                <a:solidFill>
                  <a:srgbClr val="2F02F0"/>
                </a:solidFill>
              </a:rPr>
              <a:t>IntPtr</a:t>
            </a:r>
            <a:r>
              <a:rPr lang="en-US" dirty="0">
                <a:solidFill>
                  <a:srgbClr val="2F02F0"/>
                </a:solidFill>
              </a:rPr>
              <a:t> p</a:t>
            </a:r>
            <a:r>
              <a:rPr lang="en-US" dirty="0" smtClean="0">
                <a:solidFill>
                  <a:srgbClr val="2F02F0"/>
                </a:solidFill>
              </a:rPr>
              <a:t>;</a:t>
            </a:r>
            <a:r>
              <a:rPr lang="en-US" dirty="0" smtClean="0"/>
              <a:t> is </a:t>
            </a:r>
            <a:r>
              <a:rPr lang="en-US" dirty="0"/>
              <a:t>equivalent </a:t>
            </a:r>
            <a:r>
              <a:rPr lang="en-US" dirty="0" smtClean="0"/>
              <a:t>to </a:t>
            </a:r>
            <a:r>
              <a:rPr lang="en-US" dirty="0" err="1" smtClean="0">
                <a:solidFill>
                  <a:srgbClr val="2F02F0"/>
                </a:solidFill>
              </a:rPr>
              <a:t>int</a:t>
            </a:r>
            <a:r>
              <a:rPr lang="en-US" dirty="0" smtClean="0">
                <a:solidFill>
                  <a:srgbClr val="2F02F0"/>
                </a:solidFill>
              </a:rPr>
              <a:t> </a:t>
            </a:r>
            <a:r>
              <a:rPr lang="en-US" dirty="0">
                <a:solidFill>
                  <a:srgbClr val="2F02F0"/>
                </a:solidFill>
              </a:rPr>
              <a:t>*p;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5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19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1" y="111761"/>
            <a:ext cx="1178560" cy="117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75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Pointers 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lnSpc>
                <a:spcPct val="80000"/>
              </a:lnSpc>
            </a:pPr>
            <a:r>
              <a:rPr lang="en-US" sz="2800" dirty="0"/>
              <a:t>A pointer is the </a:t>
            </a:r>
            <a:r>
              <a:rPr lang="en-US" sz="2800" dirty="0">
                <a:solidFill>
                  <a:srgbClr val="008000"/>
                </a:solidFill>
              </a:rPr>
              <a:t>memory address of a variable </a:t>
            </a:r>
          </a:p>
          <a:p>
            <a:pPr algn="just">
              <a:lnSpc>
                <a:spcPct val="80000"/>
              </a:lnSpc>
            </a:pPr>
            <a:r>
              <a:rPr lang="en-US" sz="2800" dirty="0"/>
              <a:t>Memory addresses can be used as names for </a:t>
            </a:r>
            <a:r>
              <a:rPr lang="en-US" sz="2800" dirty="0" smtClean="0"/>
              <a:t>variables  </a:t>
            </a:r>
            <a:endParaRPr lang="en-US" sz="2800" dirty="0"/>
          </a:p>
          <a:p>
            <a:pPr lvl="1" algn="just">
              <a:lnSpc>
                <a:spcPct val="80000"/>
              </a:lnSpc>
            </a:pPr>
            <a:r>
              <a:rPr lang="en-US" dirty="0"/>
              <a:t>If a variable is stored in three memory locations, the address of the first can be used as a name for the variable. </a:t>
            </a:r>
          </a:p>
          <a:p>
            <a:pPr lvl="1" algn="just">
              <a:lnSpc>
                <a:spcPct val="80000"/>
              </a:lnSpc>
            </a:pPr>
            <a:r>
              <a:rPr lang="en-US" dirty="0"/>
              <a:t>When a variable is used as a call-by-reference </a:t>
            </a:r>
            <a:r>
              <a:rPr lang="en-US" dirty="0" smtClean="0"/>
              <a:t>argument</a:t>
            </a:r>
            <a:r>
              <a:rPr lang="en-US" dirty="0"/>
              <a:t>, its address is passed </a:t>
            </a:r>
            <a:endParaRPr lang="en-US" dirty="0" smtClean="0"/>
          </a:p>
          <a:p>
            <a:pPr algn="just">
              <a:lnSpc>
                <a:spcPct val="80000"/>
              </a:lnSpc>
            </a:pPr>
            <a:r>
              <a:rPr lang="en-US" sz="2800" dirty="0"/>
              <a:t>An address used to tell where a variable is stored in memory is a pointer</a:t>
            </a:r>
          </a:p>
          <a:p>
            <a:pPr lvl="1" algn="just">
              <a:lnSpc>
                <a:spcPct val="80000"/>
              </a:lnSpc>
            </a:pPr>
            <a:r>
              <a:rPr lang="en-US" dirty="0"/>
              <a:t>Pointers "</a:t>
            </a:r>
            <a:r>
              <a:rPr lang="en-US" dirty="0">
                <a:solidFill>
                  <a:srgbClr val="008000"/>
                </a:solidFill>
              </a:rPr>
              <a:t>point</a:t>
            </a:r>
            <a:r>
              <a:rPr lang="en-US" dirty="0"/>
              <a:t>" to a variable by telling where the variable is </a:t>
            </a:r>
            <a:r>
              <a:rPr lang="en-US" dirty="0" smtClean="0"/>
              <a:t>located</a:t>
            </a:r>
            <a:endParaRPr lang="en-US" dirty="0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5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1" y="111761"/>
            <a:ext cx="1178560" cy="117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08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Multiple Declarations Again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Using our new pointer type defined </a:t>
            </a:r>
            <a:r>
              <a:rPr lang="en-US" sz="2800" dirty="0" smtClean="0"/>
              <a:t>as</a:t>
            </a:r>
          </a:p>
          <a:p>
            <a:pPr marL="0" indent="0" algn="just">
              <a:buNone/>
              <a:tabLst>
                <a:tab pos="912813" algn="l"/>
              </a:tabLst>
            </a:pPr>
            <a:r>
              <a:rPr lang="en-US" sz="2800" dirty="0" smtClean="0">
                <a:solidFill>
                  <a:srgbClr val="2F02F0"/>
                </a:solidFill>
              </a:rPr>
              <a:t>	</a:t>
            </a:r>
            <a:r>
              <a:rPr lang="en-US" sz="2800" dirty="0" err="1" smtClean="0">
                <a:solidFill>
                  <a:srgbClr val="2F02F0"/>
                </a:solidFill>
              </a:rPr>
              <a:t>typedef</a:t>
            </a:r>
            <a:r>
              <a:rPr lang="en-US" sz="2800" dirty="0" smtClean="0">
                <a:solidFill>
                  <a:srgbClr val="2F02F0"/>
                </a:solidFill>
              </a:rPr>
              <a:t> </a:t>
            </a:r>
            <a:r>
              <a:rPr lang="en-US" sz="2800" dirty="0" err="1">
                <a:solidFill>
                  <a:srgbClr val="2F02F0"/>
                </a:solidFill>
              </a:rPr>
              <a:t>int</a:t>
            </a:r>
            <a:r>
              <a:rPr lang="en-US" sz="2800" dirty="0">
                <a:solidFill>
                  <a:srgbClr val="2F02F0"/>
                </a:solidFill>
              </a:rPr>
              <a:t>* </a:t>
            </a:r>
            <a:r>
              <a:rPr lang="en-US" sz="2800" dirty="0" err="1">
                <a:solidFill>
                  <a:srgbClr val="2F02F0"/>
                </a:solidFill>
              </a:rPr>
              <a:t>IntPtr</a:t>
            </a:r>
            <a:r>
              <a:rPr lang="en-US" sz="2800" dirty="0" smtClean="0">
                <a:solidFill>
                  <a:srgbClr val="2F02F0"/>
                </a:solidFill>
              </a:rPr>
              <a:t>;</a:t>
            </a:r>
            <a:endParaRPr lang="en-US" sz="2800" dirty="0">
              <a:solidFill>
                <a:srgbClr val="2F02F0"/>
              </a:solidFill>
            </a:endParaRPr>
          </a:p>
          <a:p>
            <a:pPr lvl="1">
              <a:tabLst>
                <a:tab pos="1368425" algn="l"/>
                <a:tab pos="3427413" algn="l"/>
              </a:tabLst>
            </a:pPr>
            <a:r>
              <a:rPr lang="en-US" dirty="0"/>
              <a:t>Prevent this error in pointer declaration:</a:t>
            </a:r>
            <a:br>
              <a:rPr lang="en-US" dirty="0"/>
            </a:br>
            <a:r>
              <a:rPr lang="en-US" dirty="0" smtClean="0"/>
              <a:t>	</a:t>
            </a:r>
            <a:r>
              <a:rPr lang="en-US" dirty="0" err="1" smtClean="0">
                <a:solidFill>
                  <a:srgbClr val="2F02F0"/>
                </a:solidFill>
              </a:rPr>
              <a:t>int</a:t>
            </a:r>
            <a:r>
              <a:rPr lang="en-US" dirty="0" smtClean="0">
                <a:solidFill>
                  <a:srgbClr val="2F02F0"/>
                </a:solidFill>
              </a:rPr>
              <a:t> </a:t>
            </a:r>
            <a:r>
              <a:rPr lang="en-US" dirty="0">
                <a:solidFill>
                  <a:srgbClr val="2F02F0"/>
                </a:solidFill>
              </a:rPr>
              <a:t>*P1, P2;  </a:t>
            </a:r>
            <a:r>
              <a:rPr lang="en-US" dirty="0" smtClean="0">
                <a:solidFill>
                  <a:srgbClr val="2F02F0"/>
                </a:solidFill>
              </a:rPr>
              <a:t>	/</a:t>
            </a:r>
            <a:r>
              <a:rPr lang="en-US" dirty="0">
                <a:solidFill>
                  <a:srgbClr val="2F02F0"/>
                </a:solidFill>
              </a:rPr>
              <a:t>/ </a:t>
            </a:r>
            <a:r>
              <a:rPr lang="en-US" dirty="0" smtClean="0">
                <a:solidFill>
                  <a:srgbClr val="2F02F0"/>
                </a:solidFill>
              </a:rPr>
              <a:t>only </a:t>
            </a:r>
            <a:r>
              <a:rPr lang="en-US" dirty="0">
                <a:solidFill>
                  <a:srgbClr val="2F02F0"/>
                </a:solidFill>
              </a:rPr>
              <a:t>P1 is a pointer </a:t>
            </a:r>
            <a:r>
              <a:rPr lang="en-US" dirty="0" smtClean="0">
                <a:solidFill>
                  <a:srgbClr val="2F02F0"/>
                </a:solidFill>
              </a:rPr>
              <a:t>variable</a:t>
            </a:r>
          </a:p>
          <a:p>
            <a:pPr lvl="1">
              <a:tabLst>
                <a:tab pos="1368425" algn="l"/>
                <a:tab pos="3662363" algn="l"/>
              </a:tabLst>
            </a:pPr>
            <a:r>
              <a:rPr lang="en-US" sz="2800" dirty="0" smtClean="0"/>
              <a:t>by using this instead:</a:t>
            </a:r>
          </a:p>
          <a:p>
            <a:pPr marL="0" indent="0">
              <a:buNone/>
              <a:tabLst>
                <a:tab pos="1368425" algn="l"/>
                <a:tab pos="3427413" algn="l"/>
              </a:tabLst>
            </a:pPr>
            <a:r>
              <a:rPr lang="en-US" sz="2800" dirty="0">
                <a:solidFill>
                  <a:srgbClr val="2F02F0"/>
                </a:solidFill>
              </a:rPr>
              <a:t>	</a:t>
            </a:r>
            <a:r>
              <a:rPr lang="en-US" sz="2800" dirty="0" err="1" smtClean="0">
                <a:solidFill>
                  <a:srgbClr val="2F02F0"/>
                </a:solidFill>
              </a:rPr>
              <a:t>IntPtr</a:t>
            </a:r>
            <a:r>
              <a:rPr lang="en-US" sz="2800" dirty="0" smtClean="0">
                <a:solidFill>
                  <a:srgbClr val="2F02F0"/>
                </a:solidFill>
              </a:rPr>
              <a:t> </a:t>
            </a:r>
            <a:r>
              <a:rPr lang="en-US" sz="2800" dirty="0">
                <a:solidFill>
                  <a:srgbClr val="2F02F0"/>
                </a:solidFill>
              </a:rPr>
              <a:t>P1, P2;  	// </a:t>
            </a:r>
            <a:r>
              <a:rPr lang="en-US" sz="2800" dirty="0" smtClean="0">
                <a:solidFill>
                  <a:srgbClr val="2F02F0"/>
                </a:solidFill>
              </a:rPr>
              <a:t>both P1 </a:t>
            </a:r>
            <a:r>
              <a:rPr lang="en-US" sz="2800" dirty="0">
                <a:solidFill>
                  <a:srgbClr val="2F02F0"/>
                </a:solidFill>
              </a:rPr>
              <a:t>and P2 are pointer </a:t>
            </a:r>
            <a:br>
              <a:rPr lang="en-US" sz="2800" dirty="0">
                <a:solidFill>
                  <a:srgbClr val="2F02F0"/>
                </a:solidFill>
              </a:rPr>
            </a:br>
            <a:r>
              <a:rPr lang="en-US" sz="2800" dirty="0">
                <a:solidFill>
                  <a:srgbClr val="2F02F0"/>
                </a:solidFill>
              </a:rPr>
              <a:t>                            	// variables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5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20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1" y="111761"/>
            <a:ext cx="1178560" cy="117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74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Pointer Reference Parameters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A second advantage in using </a:t>
            </a:r>
            <a:r>
              <a:rPr lang="en-US" sz="2800" dirty="0" err="1">
                <a:solidFill>
                  <a:srgbClr val="2F02F0"/>
                </a:solidFill>
              </a:rPr>
              <a:t>typedef</a:t>
            </a:r>
            <a:r>
              <a:rPr lang="en-US" sz="2800" dirty="0">
                <a:solidFill>
                  <a:srgbClr val="2F02F0"/>
                </a:solidFill>
              </a:rPr>
              <a:t> </a:t>
            </a:r>
            <a:r>
              <a:rPr lang="en-US" sz="2800" dirty="0" smtClean="0"/>
              <a:t>to define </a:t>
            </a:r>
            <a:r>
              <a:rPr lang="en-US" sz="2800" dirty="0"/>
              <a:t>a pointer type is seen in parameter lists</a:t>
            </a:r>
          </a:p>
          <a:p>
            <a:pPr lvl="1"/>
            <a:r>
              <a:rPr lang="en-US" dirty="0"/>
              <a:t>Example</a:t>
            </a:r>
            <a:r>
              <a:rPr lang="en-US" dirty="0" smtClean="0"/>
              <a:t>:</a:t>
            </a:r>
          </a:p>
          <a:p>
            <a:pPr marL="457200" lvl="1" indent="0">
              <a:buNone/>
              <a:tabLst>
                <a:tab pos="1368425" algn="l"/>
              </a:tabLst>
            </a:pPr>
            <a:r>
              <a:rPr lang="en-US" dirty="0" smtClean="0">
                <a:solidFill>
                  <a:srgbClr val="2F02F0"/>
                </a:solidFill>
              </a:rPr>
              <a:t>	void </a:t>
            </a:r>
            <a:r>
              <a:rPr lang="en-US" dirty="0" err="1" smtClean="0">
                <a:solidFill>
                  <a:srgbClr val="2F02F0"/>
                </a:solidFill>
              </a:rPr>
              <a:t>sample_function</a:t>
            </a:r>
            <a:r>
              <a:rPr lang="en-US" dirty="0" smtClean="0">
                <a:solidFill>
                  <a:srgbClr val="2F02F0"/>
                </a:solidFill>
              </a:rPr>
              <a:t>(</a:t>
            </a:r>
            <a:r>
              <a:rPr lang="en-US" dirty="0" err="1" smtClean="0">
                <a:solidFill>
                  <a:srgbClr val="2F02F0"/>
                </a:solidFill>
              </a:rPr>
              <a:t>IntPtr</a:t>
            </a:r>
            <a:r>
              <a:rPr lang="en-US" dirty="0" smtClean="0">
                <a:solidFill>
                  <a:srgbClr val="2F02F0"/>
                </a:solidFill>
              </a:rPr>
              <a:t> </a:t>
            </a:r>
            <a:r>
              <a:rPr lang="en-US" dirty="0" err="1">
                <a:solidFill>
                  <a:srgbClr val="2F02F0"/>
                </a:solidFill>
              </a:rPr>
              <a:t>pointer_var</a:t>
            </a:r>
            <a:r>
              <a:rPr lang="en-US" dirty="0">
                <a:solidFill>
                  <a:srgbClr val="2F02F0"/>
                </a:solidFill>
              </a:rPr>
              <a:t>)</a:t>
            </a:r>
            <a:r>
              <a:rPr lang="en-US" dirty="0" smtClean="0">
                <a:solidFill>
                  <a:srgbClr val="2F02F0"/>
                </a:solidFill>
              </a:rPr>
              <a:t>;</a:t>
            </a:r>
          </a:p>
          <a:p>
            <a:pPr lvl="1">
              <a:tabLst>
                <a:tab pos="1368425" algn="l"/>
              </a:tabLst>
            </a:pPr>
            <a:r>
              <a:rPr lang="en-US" dirty="0" smtClean="0"/>
              <a:t>is </a:t>
            </a:r>
            <a:r>
              <a:rPr lang="en-US" dirty="0"/>
              <a:t>less confusing </a:t>
            </a:r>
            <a:r>
              <a:rPr lang="en-US" dirty="0" smtClean="0"/>
              <a:t>than</a:t>
            </a:r>
          </a:p>
          <a:p>
            <a:pPr marL="457200" lvl="1" indent="0">
              <a:buNone/>
              <a:tabLst>
                <a:tab pos="1368425" algn="l"/>
              </a:tabLst>
            </a:pPr>
            <a:r>
              <a:rPr lang="en-US" dirty="0" smtClean="0">
                <a:solidFill>
                  <a:srgbClr val="2F02F0"/>
                </a:solidFill>
              </a:rPr>
              <a:t>	void </a:t>
            </a:r>
            <a:r>
              <a:rPr lang="en-US" dirty="0" err="1">
                <a:solidFill>
                  <a:srgbClr val="2F02F0"/>
                </a:solidFill>
              </a:rPr>
              <a:t>sample_function</a:t>
            </a:r>
            <a:r>
              <a:rPr lang="en-US" dirty="0">
                <a:solidFill>
                  <a:srgbClr val="2F02F0"/>
                </a:solidFill>
              </a:rPr>
              <a:t>( </a:t>
            </a:r>
            <a:r>
              <a:rPr lang="en-US" dirty="0" err="1">
                <a:solidFill>
                  <a:srgbClr val="2F02F0"/>
                </a:solidFill>
              </a:rPr>
              <a:t>int</a:t>
            </a:r>
            <a:r>
              <a:rPr lang="en-US" dirty="0" smtClean="0">
                <a:solidFill>
                  <a:srgbClr val="2F02F0"/>
                </a:solidFill>
              </a:rPr>
              <a:t>* </a:t>
            </a:r>
            <a:r>
              <a:rPr lang="en-US" dirty="0" err="1">
                <a:solidFill>
                  <a:srgbClr val="2F02F0"/>
                </a:solidFill>
              </a:rPr>
              <a:t>pointer_var</a:t>
            </a:r>
            <a:r>
              <a:rPr lang="en-US" dirty="0">
                <a:solidFill>
                  <a:srgbClr val="2F02F0"/>
                </a:solidFill>
              </a:rPr>
              <a:t>);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5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21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1" y="111761"/>
            <a:ext cx="1178560" cy="117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27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Dynamic Arrays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/>
              <a:t>A </a:t>
            </a:r>
            <a:r>
              <a:rPr lang="en-US" sz="2800" dirty="0"/>
              <a:t>dynamic array is an array whose size is </a:t>
            </a:r>
            <a:r>
              <a:rPr lang="en-US" sz="2800" dirty="0" smtClean="0"/>
              <a:t>determined </a:t>
            </a:r>
            <a:r>
              <a:rPr lang="en-US" sz="2800" dirty="0"/>
              <a:t>when the program is running, not </a:t>
            </a:r>
            <a:r>
              <a:rPr lang="en-US" sz="2800" dirty="0" smtClean="0"/>
              <a:t>when </a:t>
            </a:r>
            <a:r>
              <a:rPr lang="en-US" sz="2800" dirty="0"/>
              <a:t>you write the program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5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1" y="111761"/>
            <a:ext cx="1178560" cy="117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4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Pointer &amp; Array Variables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Array variables are actually pointer variables </a:t>
            </a:r>
            <a:r>
              <a:rPr lang="en-US" sz="2800" dirty="0" smtClean="0"/>
              <a:t>that </a:t>
            </a:r>
            <a:r>
              <a:rPr lang="en-US" sz="2800" dirty="0"/>
              <a:t>point to the first indexed variable</a:t>
            </a:r>
          </a:p>
          <a:p>
            <a:pPr lvl="1"/>
            <a:r>
              <a:rPr lang="en-US" dirty="0" smtClean="0"/>
              <a:t>Example:</a:t>
            </a:r>
          </a:p>
          <a:p>
            <a:pPr marL="457200" lvl="1" indent="0">
              <a:buNone/>
              <a:tabLst>
                <a:tab pos="912813" algn="l"/>
              </a:tabLst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rgbClr val="2F02F0"/>
                </a:solidFill>
              </a:rPr>
              <a:t>int</a:t>
            </a:r>
            <a:r>
              <a:rPr lang="en-US" dirty="0" smtClean="0">
                <a:solidFill>
                  <a:srgbClr val="2F02F0"/>
                </a:solidFill>
              </a:rPr>
              <a:t>  </a:t>
            </a:r>
            <a:r>
              <a:rPr lang="en-US" dirty="0">
                <a:solidFill>
                  <a:srgbClr val="2F02F0"/>
                </a:solidFill>
              </a:rPr>
              <a:t>a[10];</a:t>
            </a:r>
            <a:br>
              <a:rPr lang="en-US" dirty="0">
                <a:solidFill>
                  <a:srgbClr val="2F02F0"/>
                </a:solidFill>
              </a:rPr>
            </a:br>
            <a:r>
              <a:rPr lang="en-US" dirty="0">
                <a:solidFill>
                  <a:srgbClr val="2F02F0"/>
                </a:solidFill>
              </a:rPr>
              <a:t> </a:t>
            </a:r>
            <a:r>
              <a:rPr lang="en-US" dirty="0" smtClean="0">
                <a:solidFill>
                  <a:srgbClr val="2F02F0"/>
                </a:solidFill>
              </a:rPr>
              <a:t>	</a:t>
            </a:r>
            <a:r>
              <a:rPr lang="en-US" dirty="0" err="1" smtClean="0">
                <a:solidFill>
                  <a:srgbClr val="2F02F0"/>
                </a:solidFill>
              </a:rPr>
              <a:t>typedef</a:t>
            </a:r>
            <a:r>
              <a:rPr lang="en-US" dirty="0" smtClean="0">
                <a:solidFill>
                  <a:srgbClr val="2F02F0"/>
                </a:solidFill>
              </a:rPr>
              <a:t> </a:t>
            </a:r>
            <a:r>
              <a:rPr lang="en-US" dirty="0" err="1">
                <a:solidFill>
                  <a:srgbClr val="2F02F0"/>
                </a:solidFill>
              </a:rPr>
              <a:t>int</a:t>
            </a:r>
            <a:r>
              <a:rPr lang="en-US" dirty="0">
                <a:solidFill>
                  <a:srgbClr val="2F02F0"/>
                </a:solidFill>
              </a:rPr>
              <a:t>* </a:t>
            </a:r>
            <a:r>
              <a:rPr lang="en-US" dirty="0" err="1">
                <a:solidFill>
                  <a:srgbClr val="2F02F0"/>
                </a:solidFill>
              </a:rPr>
              <a:t>IntPtr</a:t>
            </a:r>
            <a:r>
              <a:rPr lang="en-US" dirty="0">
                <a:solidFill>
                  <a:srgbClr val="2F02F0"/>
                </a:solidFill>
              </a:rPr>
              <a:t>;</a:t>
            </a:r>
            <a:br>
              <a:rPr lang="en-US" dirty="0">
                <a:solidFill>
                  <a:srgbClr val="2F02F0"/>
                </a:solidFill>
              </a:rPr>
            </a:br>
            <a:r>
              <a:rPr lang="en-US" dirty="0">
                <a:solidFill>
                  <a:srgbClr val="2F02F0"/>
                </a:solidFill>
              </a:rPr>
              <a:t>    </a:t>
            </a:r>
            <a:r>
              <a:rPr lang="en-US" dirty="0" smtClean="0">
                <a:solidFill>
                  <a:srgbClr val="2F02F0"/>
                </a:solidFill>
              </a:rPr>
              <a:t>	</a:t>
            </a:r>
            <a:r>
              <a:rPr lang="en-US" dirty="0" err="1" smtClean="0">
                <a:solidFill>
                  <a:srgbClr val="2F02F0"/>
                </a:solidFill>
              </a:rPr>
              <a:t>IntPtr</a:t>
            </a:r>
            <a:r>
              <a:rPr lang="en-US" dirty="0" smtClean="0">
                <a:solidFill>
                  <a:srgbClr val="2F02F0"/>
                </a:solidFill>
              </a:rPr>
              <a:t> </a:t>
            </a:r>
            <a:r>
              <a:rPr lang="en-US" dirty="0">
                <a:solidFill>
                  <a:srgbClr val="2F02F0"/>
                </a:solidFill>
              </a:rPr>
              <a:t>p;</a:t>
            </a:r>
          </a:p>
          <a:p>
            <a:pPr lvl="1"/>
            <a:r>
              <a:rPr lang="en-US" dirty="0"/>
              <a:t>Variables </a:t>
            </a:r>
            <a:r>
              <a:rPr lang="en-US" dirty="0">
                <a:solidFill>
                  <a:srgbClr val="2F02F0"/>
                </a:solidFill>
              </a:rPr>
              <a:t>a</a:t>
            </a:r>
            <a:r>
              <a:rPr lang="en-US" dirty="0"/>
              <a:t> and </a:t>
            </a:r>
            <a:r>
              <a:rPr lang="en-US" dirty="0">
                <a:solidFill>
                  <a:srgbClr val="2F02F0"/>
                </a:solidFill>
              </a:rPr>
              <a:t>p</a:t>
            </a:r>
            <a:r>
              <a:rPr lang="en-US" dirty="0"/>
              <a:t> are the same kind of variable</a:t>
            </a:r>
          </a:p>
          <a:p>
            <a:r>
              <a:rPr lang="en-US" sz="2800" dirty="0"/>
              <a:t>Since </a:t>
            </a:r>
            <a:r>
              <a:rPr lang="en-US" sz="2800" dirty="0">
                <a:solidFill>
                  <a:srgbClr val="2F02F0"/>
                </a:solidFill>
              </a:rPr>
              <a:t>a</a:t>
            </a:r>
            <a:r>
              <a:rPr lang="en-US" sz="2800" dirty="0"/>
              <a:t> is a pointer variable that points to </a:t>
            </a:r>
            <a:r>
              <a:rPr lang="en-US" sz="2800" dirty="0">
                <a:solidFill>
                  <a:srgbClr val="2F02F0"/>
                </a:solidFill>
              </a:rPr>
              <a:t>a[0]</a:t>
            </a:r>
            <a:r>
              <a:rPr lang="en-US" sz="2800" dirty="0" smtClean="0"/>
              <a:t>,</a:t>
            </a:r>
          </a:p>
          <a:p>
            <a:pPr marL="0" indent="0" algn="ctr">
              <a:buNone/>
            </a:pPr>
            <a:r>
              <a:rPr lang="en-US" sz="2800" dirty="0" smtClean="0">
                <a:solidFill>
                  <a:srgbClr val="2F02F0"/>
                </a:solidFill>
              </a:rPr>
              <a:t>p </a:t>
            </a:r>
            <a:r>
              <a:rPr lang="en-US" sz="2800" dirty="0">
                <a:solidFill>
                  <a:srgbClr val="2F02F0"/>
                </a:solidFill>
              </a:rPr>
              <a:t>= a</a:t>
            </a:r>
            <a:r>
              <a:rPr lang="en-US" sz="2800" dirty="0" smtClean="0">
                <a:solidFill>
                  <a:srgbClr val="2F02F0"/>
                </a:solidFill>
              </a:rPr>
              <a:t>;</a:t>
            </a:r>
          </a:p>
          <a:p>
            <a:pPr marL="349250" lvl="1" indent="0">
              <a:buNone/>
            </a:pPr>
            <a:r>
              <a:rPr lang="en-US" dirty="0" smtClean="0"/>
              <a:t>causes </a:t>
            </a:r>
            <a:r>
              <a:rPr lang="en-US" dirty="0">
                <a:solidFill>
                  <a:srgbClr val="2F02F0"/>
                </a:solidFill>
              </a:rPr>
              <a:t>p</a:t>
            </a:r>
            <a:r>
              <a:rPr lang="en-US" dirty="0"/>
              <a:t> to point to the same location as </a:t>
            </a:r>
            <a:r>
              <a:rPr lang="en-US" dirty="0">
                <a:solidFill>
                  <a:srgbClr val="2F02F0"/>
                </a:solidFill>
              </a:rPr>
              <a:t>a</a:t>
            </a:r>
            <a:endParaRPr lang="en-US" sz="2400" dirty="0">
              <a:solidFill>
                <a:srgbClr val="2F02F0"/>
              </a:solidFill>
            </a:endParaRP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5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1" y="111761"/>
            <a:ext cx="1178560" cy="117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60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Pointer &amp; Array Variables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Continuing the previous </a:t>
            </a:r>
            <a:r>
              <a:rPr lang="en-US" sz="2800" dirty="0" smtClean="0"/>
              <a:t>example:</a:t>
            </a:r>
          </a:p>
          <a:p>
            <a:pPr lvl="1" algn="just">
              <a:lnSpc>
                <a:spcPct val="90000"/>
              </a:lnSpc>
            </a:pPr>
            <a:r>
              <a:rPr lang="en-US" dirty="0" smtClean="0"/>
              <a:t>Pointer </a:t>
            </a:r>
            <a:r>
              <a:rPr lang="en-US" dirty="0"/>
              <a:t>variable </a:t>
            </a:r>
            <a:r>
              <a:rPr lang="en-US" dirty="0">
                <a:solidFill>
                  <a:srgbClr val="2F02F0"/>
                </a:solidFill>
              </a:rPr>
              <a:t>p</a:t>
            </a:r>
            <a:r>
              <a:rPr lang="en-US" dirty="0"/>
              <a:t> can be used as if it were </a:t>
            </a:r>
            <a:r>
              <a:rPr lang="en-US" dirty="0" smtClean="0"/>
              <a:t>an array variable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Example:</a:t>
            </a:r>
          </a:p>
          <a:p>
            <a:pPr marL="857250" lvl="2" indent="0">
              <a:lnSpc>
                <a:spcPct val="90000"/>
              </a:lnSpc>
              <a:buNone/>
              <a:tabLst>
                <a:tab pos="1368425" algn="l"/>
              </a:tabLst>
            </a:pPr>
            <a:r>
              <a:rPr lang="en-US" sz="2800" dirty="0" smtClean="0"/>
              <a:t>	</a:t>
            </a:r>
            <a:r>
              <a:rPr lang="en-US" sz="2800" dirty="0" smtClean="0">
                <a:solidFill>
                  <a:srgbClr val="2F02F0"/>
                </a:solidFill>
              </a:rPr>
              <a:t>p</a:t>
            </a:r>
            <a:r>
              <a:rPr lang="en-US" sz="2800" dirty="0">
                <a:solidFill>
                  <a:srgbClr val="2F02F0"/>
                </a:solidFill>
              </a:rPr>
              <a:t>[0], p[1], </a:t>
            </a:r>
            <a:r>
              <a:rPr lang="en-US" sz="2800" dirty="0" smtClean="0">
                <a:solidFill>
                  <a:srgbClr val="2F02F0"/>
                </a:solidFill>
              </a:rPr>
              <a:t>…, p</a:t>
            </a:r>
            <a:r>
              <a:rPr lang="en-US" sz="2800" dirty="0">
                <a:solidFill>
                  <a:srgbClr val="2F02F0"/>
                </a:solidFill>
              </a:rPr>
              <a:t>[9</a:t>
            </a:r>
            <a:r>
              <a:rPr lang="en-US" sz="2800" dirty="0" smtClean="0">
                <a:solidFill>
                  <a:srgbClr val="2F02F0"/>
                </a:solidFill>
              </a:rPr>
              <a:t>]</a:t>
            </a:r>
          </a:p>
          <a:p>
            <a:pPr marL="1200150" lvl="2" indent="-342900">
              <a:lnSpc>
                <a:spcPct val="90000"/>
              </a:lnSpc>
            </a:pPr>
            <a:r>
              <a:rPr lang="en-US" sz="2800" dirty="0" smtClean="0"/>
              <a:t>Are </a:t>
            </a:r>
            <a:r>
              <a:rPr lang="en-US" sz="2800" dirty="0"/>
              <a:t>all legal ways to use </a:t>
            </a:r>
            <a:r>
              <a:rPr lang="en-US" sz="2800" dirty="0">
                <a:solidFill>
                  <a:srgbClr val="2F02F0"/>
                </a:solidFill>
              </a:rPr>
              <a:t>p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Variable </a:t>
            </a:r>
            <a:r>
              <a:rPr lang="en-US" dirty="0">
                <a:solidFill>
                  <a:srgbClr val="2F02F0"/>
                </a:solidFill>
              </a:rPr>
              <a:t>a</a:t>
            </a:r>
            <a:r>
              <a:rPr lang="en-US" dirty="0"/>
              <a:t> can be used as a pointer variable </a:t>
            </a:r>
            <a:r>
              <a:rPr lang="en-US" dirty="0" smtClean="0">
                <a:solidFill>
                  <a:srgbClr val="008000"/>
                </a:solidFill>
              </a:rPr>
              <a:t>except</a:t>
            </a:r>
            <a:r>
              <a:rPr lang="en-US" dirty="0" smtClean="0"/>
              <a:t> </a:t>
            </a:r>
            <a:r>
              <a:rPr lang="en-US" dirty="0"/>
              <a:t>the pointer value in </a:t>
            </a:r>
            <a:r>
              <a:rPr lang="en-US" dirty="0">
                <a:solidFill>
                  <a:srgbClr val="2F02F0"/>
                </a:solidFill>
              </a:rPr>
              <a:t>a</a:t>
            </a:r>
            <a:r>
              <a:rPr lang="en-US" dirty="0"/>
              <a:t> cannot be changed</a:t>
            </a:r>
          </a:p>
          <a:p>
            <a:pPr lvl="2">
              <a:lnSpc>
                <a:spcPct val="90000"/>
              </a:lnSpc>
              <a:tabLst>
                <a:tab pos="3711575" algn="l"/>
              </a:tabLst>
            </a:pPr>
            <a:r>
              <a:rPr lang="en-US" sz="2800" dirty="0"/>
              <a:t>This is not legal: </a:t>
            </a:r>
            <a:r>
              <a:rPr lang="en-US" sz="2800" dirty="0" smtClean="0"/>
              <a:t>	</a:t>
            </a:r>
            <a:r>
              <a:rPr lang="en-US" sz="2800" dirty="0" err="1" smtClean="0">
                <a:solidFill>
                  <a:srgbClr val="2F02F0"/>
                </a:solidFill>
              </a:rPr>
              <a:t>IntPtr</a:t>
            </a:r>
            <a:r>
              <a:rPr lang="en-US" sz="2800" dirty="0" smtClean="0">
                <a:solidFill>
                  <a:srgbClr val="2F02F0"/>
                </a:solidFill>
              </a:rPr>
              <a:t> </a:t>
            </a:r>
            <a:r>
              <a:rPr lang="en-US" sz="2800" dirty="0">
                <a:solidFill>
                  <a:srgbClr val="2F02F0"/>
                </a:solidFill>
              </a:rPr>
              <a:t>p2;</a:t>
            </a:r>
            <a:br>
              <a:rPr lang="en-US" sz="2800" dirty="0">
                <a:solidFill>
                  <a:srgbClr val="2F02F0"/>
                </a:solidFill>
              </a:rPr>
            </a:br>
            <a:r>
              <a:rPr lang="en-US" sz="2800" dirty="0">
                <a:solidFill>
                  <a:srgbClr val="2F02F0"/>
                </a:solidFill>
              </a:rPr>
              <a:t>                                … // p2 is assigned a value</a:t>
            </a:r>
            <a:br>
              <a:rPr lang="en-US" sz="2800" dirty="0">
                <a:solidFill>
                  <a:srgbClr val="2F02F0"/>
                </a:solidFill>
              </a:rPr>
            </a:br>
            <a:r>
              <a:rPr lang="en-US" sz="2800" dirty="0">
                <a:solidFill>
                  <a:srgbClr val="2F02F0"/>
                </a:solidFill>
              </a:rPr>
              <a:t>                           </a:t>
            </a:r>
            <a:r>
              <a:rPr lang="en-US" sz="2800" dirty="0" smtClean="0">
                <a:solidFill>
                  <a:srgbClr val="2F02F0"/>
                </a:solidFill>
              </a:rPr>
              <a:t>	a </a:t>
            </a:r>
            <a:r>
              <a:rPr lang="en-US" sz="2800" dirty="0">
                <a:solidFill>
                  <a:srgbClr val="2F02F0"/>
                </a:solidFill>
              </a:rPr>
              <a:t>= p2  // attempt to change </a:t>
            </a:r>
            <a:r>
              <a:rPr lang="en-US" sz="2800" dirty="0" smtClean="0">
                <a:solidFill>
                  <a:srgbClr val="2F02F0"/>
                </a:solidFill>
              </a:rPr>
              <a:t>a</a:t>
            </a:r>
            <a:endParaRPr lang="en-US" sz="2800" dirty="0">
              <a:solidFill>
                <a:srgbClr val="2F02F0"/>
              </a:solidFill>
            </a:endParaRP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5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1" y="111761"/>
            <a:ext cx="1178560" cy="117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4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Creating Dynamic Arrays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Normal arrays require that the programmer </a:t>
            </a:r>
            <a:r>
              <a:rPr lang="en-US" sz="2800" dirty="0" smtClean="0"/>
              <a:t>determine </a:t>
            </a:r>
            <a:r>
              <a:rPr lang="en-US" sz="2800" dirty="0"/>
              <a:t>the size of the array when the </a:t>
            </a:r>
            <a:r>
              <a:rPr lang="en-US" sz="2800" dirty="0" smtClean="0"/>
              <a:t>program is </a:t>
            </a:r>
            <a:r>
              <a:rPr lang="en-US" sz="2800" dirty="0"/>
              <a:t>written</a:t>
            </a:r>
          </a:p>
          <a:p>
            <a:pPr lvl="1" algn="just"/>
            <a:r>
              <a:rPr lang="en-US" dirty="0"/>
              <a:t>What if the programmer estimates too large?</a:t>
            </a:r>
          </a:p>
          <a:p>
            <a:pPr lvl="2" algn="just"/>
            <a:r>
              <a:rPr lang="en-US" sz="2800" dirty="0"/>
              <a:t>Memory is wasted</a:t>
            </a:r>
          </a:p>
          <a:p>
            <a:pPr lvl="1" algn="just"/>
            <a:r>
              <a:rPr lang="en-US" dirty="0"/>
              <a:t>What if the programmer estimates too small?</a:t>
            </a:r>
          </a:p>
          <a:p>
            <a:pPr lvl="2" algn="just"/>
            <a:r>
              <a:rPr lang="en-US" sz="2800" dirty="0"/>
              <a:t>The program may not work in some situations</a:t>
            </a:r>
          </a:p>
          <a:p>
            <a:pPr algn="just"/>
            <a:r>
              <a:rPr lang="en-US" sz="2800" dirty="0"/>
              <a:t>Dynamic arrays can be created with just the </a:t>
            </a:r>
            <a:r>
              <a:rPr lang="en-US" sz="2800" dirty="0" smtClean="0"/>
              <a:t>right </a:t>
            </a:r>
            <a:r>
              <a:rPr lang="en-US" sz="2800" dirty="0"/>
              <a:t>size while the program is running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5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1" y="111761"/>
            <a:ext cx="1178560" cy="117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52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Creating Dynamic Arrays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r>
              <a:rPr lang="en-US" sz="2800" dirty="0"/>
              <a:t>Dynamic arrays are created using the </a:t>
            </a:r>
            <a:r>
              <a:rPr lang="en-US" sz="2800" dirty="0">
                <a:solidFill>
                  <a:srgbClr val="2F02F0"/>
                </a:solidFill>
              </a:rPr>
              <a:t>new</a:t>
            </a:r>
            <a:r>
              <a:rPr lang="en-US" sz="2800" dirty="0"/>
              <a:t> </a:t>
            </a:r>
            <a:r>
              <a:rPr lang="en-US" sz="2800" dirty="0" smtClean="0"/>
              <a:t>operator</a:t>
            </a:r>
            <a:endParaRPr lang="en-US" sz="2800" dirty="0"/>
          </a:p>
          <a:p>
            <a:r>
              <a:rPr lang="en-US" sz="2800" dirty="0" smtClean="0"/>
              <a:t>Example: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create an array of 10 elements of </a:t>
            </a:r>
            <a:r>
              <a:rPr lang="en-US" dirty="0" smtClean="0"/>
              <a:t>type </a:t>
            </a:r>
            <a:r>
              <a:rPr lang="en-US" dirty="0" smtClean="0">
                <a:solidFill>
                  <a:srgbClr val="2F02F0"/>
                </a:solidFill>
              </a:rPr>
              <a:t>double</a:t>
            </a:r>
            <a:r>
              <a:rPr lang="en-US" dirty="0" smtClean="0"/>
              <a:t>:</a:t>
            </a:r>
          </a:p>
          <a:p>
            <a:pPr marL="457200" lvl="1" indent="0">
              <a:buNone/>
              <a:tabLst>
                <a:tab pos="1368425" algn="l"/>
              </a:tabLst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rgbClr val="2F02F0"/>
                </a:solidFill>
              </a:rPr>
              <a:t>typedef</a:t>
            </a:r>
            <a:r>
              <a:rPr lang="en-US" dirty="0" smtClean="0">
                <a:solidFill>
                  <a:srgbClr val="2F02F0"/>
                </a:solidFill>
              </a:rPr>
              <a:t> </a:t>
            </a:r>
            <a:r>
              <a:rPr lang="en-US" dirty="0">
                <a:solidFill>
                  <a:srgbClr val="2F02F0"/>
                </a:solidFill>
              </a:rPr>
              <a:t>double* </a:t>
            </a:r>
            <a:r>
              <a:rPr lang="en-US" dirty="0" err="1">
                <a:solidFill>
                  <a:srgbClr val="2F02F0"/>
                </a:solidFill>
              </a:rPr>
              <a:t>DoublePtr</a:t>
            </a:r>
            <a:r>
              <a:rPr lang="en-US" dirty="0">
                <a:solidFill>
                  <a:srgbClr val="2F02F0"/>
                </a:solidFill>
              </a:rPr>
              <a:t>;</a:t>
            </a:r>
            <a:br>
              <a:rPr lang="en-US" dirty="0">
                <a:solidFill>
                  <a:srgbClr val="2F02F0"/>
                </a:solidFill>
              </a:rPr>
            </a:br>
            <a:r>
              <a:rPr lang="en-US" dirty="0">
                <a:solidFill>
                  <a:srgbClr val="2F02F0"/>
                </a:solidFill>
              </a:rPr>
              <a:t> </a:t>
            </a:r>
            <a:r>
              <a:rPr lang="en-US" dirty="0" smtClean="0">
                <a:solidFill>
                  <a:srgbClr val="2F02F0"/>
                </a:solidFill>
              </a:rPr>
              <a:t>	</a:t>
            </a:r>
            <a:r>
              <a:rPr lang="en-US" dirty="0" err="1" smtClean="0">
                <a:solidFill>
                  <a:srgbClr val="2F02F0"/>
                </a:solidFill>
              </a:rPr>
              <a:t>DoublePtr</a:t>
            </a:r>
            <a:r>
              <a:rPr lang="en-US" dirty="0" smtClean="0">
                <a:solidFill>
                  <a:srgbClr val="2F02F0"/>
                </a:solidFill>
              </a:rPr>
              <a:t> </a:t>
            </a:r>
            <a:r>
              <a:rPr lang="en-US" dirty="0">
                <a:solidFill>
                  <a:srgbClr val="2F02F0"/>
                </a:solidFill>
              </a:rPr>
              <a:t>d;</a:t>
            </a:r>
            <a:br>
              <a:rPr lang="en-US" dirty="0">
                <a:solidFill>
                  <a:srgbClr val="2F02F0"/>
                </a:solidFill>
              </a:rPr>
            </a:br>
            <a:r>
              <a:rPr lang="en-US" dirty="0">
                <a:solidFill>
                  <a:srgbClr val="2F02F0"/>
                </a:solidFill>
              </a:rPr>
              <a:t>     </a:t>
            </a:r>
            <a:r>
              <a:rPr lang="en-US" dirty="0" smtClean="0">
                <a:solidFill>
                  <a:srgbClr val="2F02F0"/>
                </a:solidFill>
              </a:rPr>
              <a:t>	d </a:t>
            </a:r>
            <a:r>
              <a:rPr lang="en-US" dirty="0">
                <a:solidFill>
                  <a:srgbClr val="2F02F0"/>
                </a:solidFill>
              </a:rPr>
              <a:t>= new double[10];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lvl="2" algn="just"/>
            <a:r>
              <a:rPr lang="en-US" sz="2800" dirty="0">
                <a:solidFill>
                  <a:srgbClr val="2F02F0"/>
                </a:solidFill>
              </a:rPr>
              <a:t>d</a:t>
            </a:r>
            <a:r>
              <a:rPr lang="en-US" sz="2800" dirty="0"/>
              <a:t> can now be used as if it were an </a:t>
            </a:r>
            <a:r>
              <a:rPr lang="en-US" sz="2800" dirty="0" smtClean="0"/>
              <a:t>ordinary array</a:t>
            </a:r>
            <a:r>
              <a:rPr lang="en-US" sz="2800" dirty="0"/>
              <a:t>!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5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1" y="111761"/>
            <a:ext cx="1178560" cy="1178560"/>
          </a:xfrm>
          <a:prstGeom prst="rect">
            <a:avLst/>
          </a:prstGeom>
        </p:spPr>
      </p:pic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5066177" y="4591817"/>
            <a:ext cx="22574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buClr>
                <a:srgbClr val="05310F"/>
              </a:buClr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buClr>
                <a:srgbClr val="05310F"/>
              </a:buClr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buClr>
                <a:srgbClr val="05310F"/>
              </a:buClr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buClr>
                <a:srgbClr val="05310F"/>
              </a:buClr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CC0000"/>
              </a:buClr>
              <a:buFont typeface="Wingdings" charset="0"/>
              <a:buNone/>
            </a:pPr>
            <a:r>
              <a:rPr lang="en-US" sz="2000" b="1" dirty="0">
                <a:solidFill>
                  <a:srgbClr val="008000"/>
                </a:solidFill>
              </a:rPr>
              <a:t>This could be an </a:t>
            </a:r>
            <a:br>
              <a:rPr lang="en-US" sz="2000" b="1" dirty="0">
                <a:solidFill>
                  <a:srgbClr val="008000"/>
                </a:solidFill>
              </a:rPr>
            </a:br>
            <a:r>
              <a:rPr lang="en-US" sz="2000" b="1" dirty="0">
                <a:solidFill>
                  <a:srgbClr val="008000"/>
                </a:solidFill>
              </a:rPr>
              <a:t>integer variable!</a:t>
            </a:r>
          </a:p>
        </p:txBody>
      </p: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4424827" y="4561655"/>
            <a:ext cx="666750" cy="381000"/>
            <a:chOff x="3468" y="2789"/>
            <a:chExt cx="420" cy="240"/>
          </a:xfrm>
        </p:grpSpPr>
        <p:sp>
          <p:nvSpPr>
            <p:cNvPr id="11" name="Line 3"/>
            <p:cNvSpPr>
              <a:spLocks noChangeShapeType="1"/>
            </p:cNvSpPr>
            <p:nvPr/>
          </p:nvSpPr>
          <p:spPr bwMode="auto">
            <a:xfrm flipH="1">
              <a:off x="3468" y="3029"/>
              <a:ext cx="420" cy="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4"/>
            <p:cNvSpPr>
              <a:spLocks noChangeShapeType="1"/>
            </p:cNvSpPr>
            <p:nvPr/>
          </p:nvSpPr>
          <p:spPr bwMode="auto">
            <a:xfrm flipH="1" flipV="1">
              <a:off x="3480" y="2789"/>
              <a:ext cx="0" cy="234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2811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Dynamic Arrays</a:t>
            </a:r>
            <a:r>
              <a:rPr lang="en-US" sz="3200" dirty="0" smtClean="0"/>
              <a:t> (cont’d)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Pointer variable </a:t>
            </a:r>
            <a:r>
              <a:rPr lang="en-US" sz="2800" dirty="0">
                <a:solidFill>
                  <a:srgbClr val="2F02F0"/>
                </a:solidFill>
              </a:rPr>
              <a:t>d</a:t>
            </a:r>
            <a:r>
              <a:rPr lang="en-US" sz="2800" dirty="0"/>
              <a:t> is a pointer to </a:t>
            </a:r>
            <a:r>
              <a:rPr lang="en-US" sz="2800" dirty="0">
                <a:solidFill>
                  <a:srgbClr val="2F02F0"/>
                </a:solidFill>
              </a:rPr>
              <a:t>d[0]</a:t>
            </a:r>
          </a:p>
          <a:p>
            <a:pPr algn="just"/>
            <a:r>
              <a:rPr lang="en-US" sz="2800" dirty="0"/>
              <a:t>When finished with the array, it </a:t>
            </a:r>
            <a:r>
              <a:rPr lang="en-US" sz="2800" u="sng" dirty="0"/>
              <a:t>should be </a:t>
            </a:r>
            <a:r>
              <a:rPr lang="en-US" sz="2800" u="sng" dirty="0" smtClean="0"/>
              <a:t>deleted</a:t>
            </a:r>
            <a:r>
              <a:rPr lang="en-US" sz="2800" dirty="0" smtClean="0"/>
              <a:t> </a:t>
            </a:r>
            <a:r>
              <a:rPr lang="en-US" sz="2800" dirty="0"/>
              <a:t>to return memory to the </a:t>
            </a:r>
            <a:r>
              <a:rPr lang="en-US" sz="2800" dirty="0" err="1"/>
              <a:t>freestore</a:t>
            </a:r>
            <a:endParaRPr lang="en-US" sz="2800" dirty="0"/>
          </a:p>
          <a:p>
            <a:pPr lvl="1" algn="just">
              <a:tabLst>
                <a:tab pos="2736850" algn="l"/>
              </a:tabLst>
            </a:pPr>
            <a:r>
              <a:rPr lang="en-US" dirty="0" smtClean="0"/>
              <a:t>Example:	</a:t>
            </a:r>
            <a:r>
              <a:rPr lang="en-US" dirty="0" smtClean="0">
                <a:solidFill>
                  <a:srgbClr val="2F02F0"/>
                </a:solidFill>
              </a:rPr>
              <a:t>delete </a:t>
            </a:r>
            <a:r>
              <a:rPr lang="en-US" dirty="0">
                <a:solidFill>
                  <a:srgbClr val="2F02F0"/>
                </a:solidFill>
              </a:rPr>
              <a:t>[ ] d;</a:t>
            </a:r>
          </a:p>
          <a:p>
            <a:pPr lvl="2" algn="just"/>
            <a:r>
              <a:rPr lang="en-US" sz="2800" dirty="0"/>
              <a:t>The brackets tell C++ a dynamic array is being </a:t>
            </a:r>
            <a:r>
              <a:rPr lang="en-US" sz="2800" dirty="0" smtClean="0"/>
              <a:t>deleted, </a:t>
            </a:r>
            <a:r>
              <a:rPr lang="en-US" sz="2800" dirty="0"/>
              <a:t>so it must check the size to know how many indexed variables to remove</a:t>
            </a:r>
          </a:p>
          <a:p>
            <a:pPr lvl="2" algn="just"/>
            <a:r>
              <a:rPr lang="en-US" sz="2800" dirty="0"/>
              <a:t>Forgetting the brackets</a:t>
            </a:r>
            <a:r>
              <a:rPr lang="en-US" sz="2800" dirty="0" smtClean="0"/>
              <a:t>, is </a:t>
            </a:r>
            <a:r>
              <a:rPr lang="en-US" sz="2800" dirty="0"/>
              <a:t>not </a:t>
            </a:r>
            <a:r>
              <a:rPr lang="en-US" sz="2800" dirty="0" smtClean="0"/>
              <a:t>illegal</a:t>
            </a:r>
            <a:r>
              <a:rPr lang="en-US" sz="2800" dirty="0"/>
              <a:t>, but would </a:t>
            </a:r>
            <a:r>
              <a:rPr lang="en-US" sz="2800" dirty="0" smtClean="0"/>
              <a:t>tell the </a:t>
            </a:r>
            <a:r>
              <a:rPr lang="en-US" sz="2800" dirty="0"/>
              <a:t>computer </a:t>
            </a:r>
            <a:r>
              <a:rPr lang="en-US" sz="2800" dirty="0" smtClean="0"/>
              <a:t>to remove </a:t>
            </a:r>
            <a:r>
              <a:rPr lang="en-US" sz="2800" dirty="0"/>
              <a:t>only one variable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5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1" y="111761"/>
            <a:ext cx="1178560" cy="117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15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Pointer Arithmetic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Arithmetic can be performed on the addresses </a:t>
            </a:r>
            <a:r>
              <a:rPr lang="en-US" sz="2800" dirty="0" smtClean="0"/>
              <a:t>contained </a:t>
            </a:r>
            <a:r>
              <a:rPr lang="en-US" sz="2800" dirty="0"/>
              <a:t>in pointers</a:t>
            </a:r>
          </a:p>
          <a:p>
            <a:pPr lvl="1" algn="just"/>
            <a:r>
              <a:rPr lang="en-US" dirty="0"/>
              <a:t>Using the dynamic array of doubles, </a:t>
            </a:r>
            <a:r>
              <a:rPr lang="en-US" dirty="0">
                <a:solidFill>
                  <a:srgbClr val="2F02F0"/>
                </a:solidFill>
              </a:rPr>
              <a:t>d</a:t>
            </a:r>
            <a:r>
              <a:rPr lang="en-US" dirty="0"/>
              <a:t>, declared previously, recall that </a:t>
            </a:r>
            <a:r>
              <a:rPr lang="en-US" dirty="0">
                <a:solidFill>
                  <a:srgbClr val="2F02F0"/>
                </a:solidFill>
              </a:rPr>
              <a:t>d</a:t>
            </a:r>
            <a:r>
              <a:rPr lang="en-US" dirty="0"/>
              <a:t> points to </a:t>
            </a:r>
            <a:r>
              <a:rPr lang="en-US" dirty="0">
                <a:solidFill>
                  <a:srgbClr val="2F02F0"/>
                </a:solidFill>
              </a:rPr>
              <a:t>d[0]</a:t>
            </a:r>
          </a:p>
          <a:p>
            <a:pPr lvl="1" algn="just"/>
            <a:r>
              <a:rPr lang="en-US" dirty="0"/>
              <a:t>The expression </a:t>
            </a:r>
            <a:r>
              <a:rPr lang="en-US" dirty="0">
                <a:solidFill>
                  <a:srgbClr val="2F02F0"/>
                </a:solidFill>
              </a:rPr>
              <a:t>d+1</a:t>
            </a:r>
            <a:r>
              <a:rPr lang="en-US" dirty="0"/>
              <a:t> evaluates to the address of </a:t>
            </a:r>
            <a:r>
              <a:rPr lang="en-US" dirty="0">
                <a:solidFill>
                  <a:srgbClr val="2F02F0"/>
                </a:solidFill>
              </a:rPr>
              <a:t>d[1]</a:t>
            </a:r>
            <a:r>
              <a:rPr lang="en-US" dirty="0"/>
              <a:t> and </a:t>
            </a:r>
            <a:r>
              <a:rPr lang="en-US" dirty="0">
                <a:solidFill>
                  <a:srgbClr val="2F02F0"/>
                </a:solidFill>
              </a:rPr>
              <a:t>d+2</a:t>
            </a:r>
            <a:r>
              <a:rPr lang="en-US" dirty="0"/>
              <a:t> evaluates to the address of </a:t>
            </a:r>
            <a:r>
              <a:rPr lang="en-US" dirty="0">
                <a:solidFill>
                  <a:srgbClr val="2F02F0"/>
                </a:solidFill>
              </a:rPr>
              <a:t>d[2]</a:t>
            </a:r>
          </a:p>
          <a:p>
            <a:pPr lvl="2" algn="just"/>
            <a:r>
              <a:rPr lang="en-US" sz="2800" dirty="0"/>
              <a:t>Notice that adding one adds enough bytes for </a:t>
            </a:r>
            <a:r>
              <a:rPr lang="en-US" sz="2800" dirty="0" smtClean="0"/>
              <a:t>one variable </a:t>
            </a:r>
            <a:r>
              <a:rPr lang="en-US" sz="2800" dirty="0"/>
              <a:t>of the type stored in the array           </a:t>
            </a:r>
          </a:p>
          <a:p>
            <a:pPr lvl="1" algn="just"/>
            <a:endParaRPr lang="en-US" dirty="0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5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28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1" y="111761"/>
            <a:ext cx="1178560" cy="117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0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Pointer Arithmetic Operations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You can add and subtract with pointers</a:t>
            </a:r>
          </a:p>
          <a:p>
            <a:pPr lvl="1" algn="just"/>
            <a:r>
              <a:rPr lang="en-US" sz="2400" dirty="0"/>
              <a:t>The </a:t>
            </a:r>
            <a:r>
              <a:rPr lang="en-US" sz="2400" dirty="0">
                <a:solidFill>
                  <a:srgbClr val="2F02F0"/>
                </a:solidFill>
              </a:rPr>
              <a:t>++</a:t>
            </a:r>
            <a:r>
              <a:rPr lang="en-US" sz="2400" dirty="0"/>
              <a:t> and </a:t>
            </a:r>
            <a:r>
              <a:rPr lang="en-US" sz="2400" dirty="0" smtClean="0">
                <a:solidFill>
                  <a:srgbClr val="2F02F0"/>
                </a:solidFill>
              </a:rPr>
              <a:t>--</a:t>
            </a:r>
            <a:r>
              <a:rPr lang="en-US" sz="2400" dirty="0" smtClean="0"/>
              <a:t> </a:t>
            </a:r>
            <a:r>
              <a:rPr lang="en-US" sz="2400" dirty="0"/>
              <a:t>operators can be used</a:t>
            </a:r>
          </a:p>
          <a:p>
            <a:pPr lvl="1" algn="just"/>
            <a:r>
              <a:rPr lang="en-US" sz="2400" dirty="0"/>
              <a:t>Two pointers of the same type can be </a:t>
            </a:r>
            <a:r>
              <a:rPr lang="en-US" sz="2400" dirty="0" smtClean="0"/>
              <a:t>subtracted to </a:t>
            </a:r>
            <a:r>
              <a:rPr lang="en-US" sz="2400" dirty="0"/>
              <a:t>obtain the number of indexed </a:t>
            </a:r>
            <a:r>
              <a:rPr lang="en-US" sz="2400" dirty="0" smtClean="0"/>
              <a:t>variables between</a:t>
            </a:r>
            <a:endParaRPr lang="en-US" sz="2400" dirty="0"/>
          </a:p>
          <a:p>
            <a:pPr lvl="2" algn="just"/>
            <a:r>
              <a:rPr lang="en-US" dirty="0"/>
              <a:t>The pointers should be in the same array!</a:t>
            </a:r>
          </a:p>
          <a:p>
            <a:pPr lvl="1">
              <a:tabLst>
                <a:tab pos="1368425" algn="l"/>
              </a:tabLst>
            </a:pPr>
            <a:r>
              <a:rPr lang="en-US" sz="2400" dirty="0" smtClean="0"/>
              <a:t>This code shows one way </a:t>
            </a:r>
            <a:r>
              <a:rPr lang="en-US" sz="2400" dirty="0"/>
              <a:t>to use pointer </a:t>
            </a:r>
            <a:r>
              <a:rPr lang="en-US" sz="2400" dirty="0" smtClean="0"/>
              <a:t>arithmetic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dirty="0" smtClean="0"/>
              <a:t>	</a:t>
            </a:r>
            <a:r>
              <a:rPr lang="en-US" sz="2400" dirty="0" smtClean="0">
                <a:solidFill>
                  <a:srgbClr val="2F02F0"/>
                </a:solidFill>
              </a:rPr>
              <a:t>for </a:t>
            </a:r>
            <a:r>
              <a:rPr lang="en-US" sz="2400" dirty="0">
                <a:solidFill>
                  <a:srgbClr val="2F02F0"/>
                </a:solidFill>
              </a:rPr>
              <a:t>(</a:t>
            </a:r>
            <a:r>
              <a:rPr lang="en-US" sz="2400" dirty="0" err="1">
                <a:solidFill>
                  <a:srgbClr val="2F02F0"/>
                </a:solidFill>
              </a:rPr>
              <a:t>int</a:t>
            </a:r>
            <a:r>
              <a:rPr lang="en-US" sz="2400" dirty="0">
                <a:solidFill>
                  <a:srgbClr val="2F02F0"/>
                </a:solidFill>
              </a:rPr>
              <a:t> </a:t>
            </a:r>
            <a:r>
              <a:rPr lang="en-US" sz="2400" dirty="0" err="1">
                <a:solidFill>
                  <a:srgbClr val="2F02F0"/>
                </a:solidFill>
              </a:rPr>
              <a:t>i</a:t>
            </a:r>
            <a:r>
              <a:rPr lang="en-US" sz="2400" dirty="0">
                <a:solidFill>
                  <a:srgbClr val="2F02F0"/>
                </a:solidFill>
              </a:rPr>
              <a:t> = 0; </a:t>
            </a:r>
            <a:r>
              <a:rPr lang="en-US" sz="2400" dirty="0" err="1">
                <a:solidFill>
                  <a:srgbClr val="2F02F0"/>
                </a:solidFill>
              </a:rPr>
              <a:t>i</a:t>
            </a:r>
            <a:r>
              <a:rPr lang="en-US" sz="2400" dirty="0">
                <a:solidFill>
                  <a:srgbClr val="2F02F0"/>
                </a:solidFill>
              </a:rPr>
              <a:t> &lt; </a:t>
            </a:r>
            <a:r>
              <a:rPr lang="en-US" sz="2400" dirty="0" err="1">
                <a:solidFill>
                  <a:srgbClr val="2F02F0"/>
                </a:solidFill>
              </a:rPr>
              <a:t>array_size</a:t>
            </a:r>
            <a:r>
              <a:rPr lang="en-US" sz="2400" dirty="0">
                <a:solidFill>
                  <a:srgbClr val="2F02F0"/>
                </a:solidFill>
              </a:rPr>
              <a:t>; </a:t>
            </a:r>
            <a:r>
              <a:rPr lang="en-US" sz="2400" dirty="0" err="1">
                <a:solidFill>
                  <a:srgbClr val="2F02F0"/>
                </a:solidFill>
              </a:rPr>
              <a:t>i</a:t>
            </a:r>
            <a:r>
              <a:rPr lang="en-US" sz="2400" dirty="0">
                <a:solidFill>
                  <a:srgbClr val="2F02F0"/>
                </a:solidFill>
              </a:rPr>
              <a:t>++)</a:t>
            </a:r>
            <a:br>
              <a:rPr lang="en-US" sz="2400" dirty="0">
                <a:solidFill>
                  <a:srgbClr val="2F02F0"/>
                </a:solidFill>
              </a:rPr>
            </a:br>
            <a:r>
              <a:rPr lang="en-US" sz="2400" dirty="0">
                <a:solidFill>
                  <a:srgbClr val="2F02F0"/>
                </a:solidFill>
              </a:rPr>
              <a:t>  </a:t>
            </a:r>
            <a:r>
              <a:rPr lang="en-US" sz="2400" dirty="0" smtClean="0">
                <a:solidFill>
                  <a:srgbClr val="2F02F0"/>
                </a:solidFill>
              </a:rPr>
              <a:t>	{</a:t>
            </a:r>
          </a:p>
          <a:p>
            <a:pPr marL="914400" lvl="2" indent="0">
              <a:buNone/>
              <a:tabLst>
                <a:tab pos="1368425" algn="l"/>
                <a:tab pos="1825625" algn="l"/>
              </a:tabLst>
            </a:pPr>
            <a:r>
              <a:rPr lang="en-US" dirty="0" smtClean="0">
                <a:solidFill>
                  <a:srgbClr val="2F02F0"/>
                </a:solidFill>
              </a:rPr>
              <a:t>		</a:t>
            </a:r>
            <a:r>
              <a:rPr lang="en-US" dirty="0" err="1" smtClean="0">
                <a:solidFill>
                  <a:srgbClr val="2F02F0"/>
                </a:solidFill>
              </a:rPr>
              <a:t>cout</a:t>
            </a:r>
            <a:r>
              <a:rPr lang="en-US" dirty="0" smtClean="0">
                <a:solidFill>
                  <a:srgbClr val="2F02F0"/>
                </a:solidFill>
              </a:rPr>
              <a:t> </a:t>
            </a:r>
            <a:r>
              <a:rPr lang="en-US" dirty="0">
                <a:solidFill>
                  <a:srgbClr val="2F02F0"/>
                </a:solidFill>
              </a:rPr>
              <a:t>&lt;&lt; *(d + </a:t>
            </a:r>
            <a:r>
              <a:rPr lang="en-US" dirty="0" err="1">
                <a:solidFill>
                  <a:srgbClr val="2F02F0"/>
                </a:solidFill>
              </a:rPr>
              <a:t>i</a:t>
            </a:r>
            <a:r>
              <a:rPr lang="en-US" dirty="0">
                <a:solidFill>
                  <a:srgbClr val="2F02F0"/>
                </a:solidFill>
              </a:rPr>
              <a:t>) &lt;&lt; "  " </a:t>
            </a:r>
            <a:r>
              <a:rPr lang="en-US" dirty="0" smtClean="0">
                <a:solidFill>
                  <a:srgbClr val="2F02F0"/>
                </a:solidFill>
              </a:rPr>
              <a:t>;</a:t>
            </a:r>
          </a:p>
          <a:p>
            <a:pPr marL="914400" lvl="2" indent="0">
              <a:buNone/>
              <a:tabLst>
                <a:tab pos="1368425" algn="l"/>
                <a:tab pos="1825625" algn="l"/>
              </a:tabLst>
            </a:pPr>
            <a:r>
              <a:rPr lang="en-US" dirty="0">
                <a:solidFill>
                  <a:srgbClr val="2F02F0"/>
                </a:solidFill>
              </a:rPr>
              <a:t>	</a:t>
            </a:r>
            <a:r>
              <a:rPr lang="en-US" dirty="0" smtClean="0">
                <a:solidFill>
                  <a:srgbClr val="2F02F0"/>
                </a:solidFill>
              </a:rPr>
              <a:t>	</a:t>
            </a:r>
            <a:r>
              <a:rPr lang="en-US" dirty="0">
                <a:solidFill>
                  <a:srgbClr val="2F02F0"/>
                </a:solidFill>
              </a:rPr>
              <a:t>// same as </a:t>
            </a:r>
            <a:r>
              <a:rPr lang="en-US" dirty="0" err="1">
                <a:solidFill>
                  <a:srgbClr val="2F02F0"/>
                </a:solidFill>
              </a:rPr>
              <a:t>cout</a:t>
            </a:r>
            <a:r>
              <a:rPr lang="en-US" dirty="0">
                <a:solidFill>
                  <a:srgbClr val="2F02F0"/>
                </a:solidFill>
              </a:rPr>
              <a:t> &lt;&lt; d[</a:t>
            </a:r>
            <a:r>
              <a:rPr lang="en-US" dirty="0" err="1">
                <a:solidFill>
                  <a:srgbClr val="2F02F0"/>
                </a:solidFill>
              </a:rPr>
              <a:t>i</a:t>
            </a:r>
            <a:r>
              <a:rPr lang="en-US" dirty="0">
                <a:solidFill>
                  <a:srgbClr val="2F02F0"/>
                </a:solidFill>
              </a:rPr>
              <a:t>] &lt;&lt; "  " </a:t>
            </a:r>
            <a:r>
              <a:rPr lang="en-US" dirty="0" smtClean="0">
                <a:solidFill>
                  <a:srgbClr val="2F02F0"/>
                </a:solidFill>
              </a:rPr>
              <a:t>;</a:t>
            </a:r>
          </a:p>
          <a:p>
            <a:pPr marL="914400" lvl="2" indent="0">
              <a:buNone/>
              <a:tabLst>
                <a:tab pos="1368425" algn="l"/>
                <a:tab pos="1825625" algn="l"/>
              </a:tabLst>
            </a:pPr>
            <a:r>
              <a:rPr lang="en-US" dirty="0">
                <a:solidFill>
                  <a:srgbClr val="2F02F0"/>
                </a:solidFill>
              </a:rPr>
              <a:t>	</a:t>
            </a:r>
            <a:r>
              <a:rPr lang="en-US" dirty="0" smtClean="0">
                <a:solidFill>
                  <a:srgbClr val="2F02F0"/>
                </a:solidFill>
              </a:rPr>
              <a:t>}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5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29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1" y="111761"/>
            <a:ext cx="1178560" cy="117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34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Declaring Pointers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800" dirty="0"/>
              <a:t>Pointer variables must be declared to have a </a:t>
            </a:r>
            <a:r>
              <a:rPr lang="en-US" sz="2800" dirty="0" smtClean="0">
                <a:solidFill>
                  <a:srgbClr val="008000"/>
                </a:solidFill>
              </a:rPr>
              <a:t>pointer </a:t>
            </a:r>
            <a:r>
              <a:rPr lang="en-US" sz="2800" dirty="0">
                <a:solidFill>
                  <a:srgbClr val="008000"/>
                </a:solidFill>
              </a:rPr>
              <a:t>type</a:t>
            </a:r>
          </a:p>
          <a:p>
            <a:pPr lvl="1" algn="just"/>
            <a:r>
              <a:rPr lang="en-US" dirty="0" smtClean="0"/>
              <a:t>Example:</a:t>
            </a:r>
          </a:p>
          <a:p>
            <a:pPr lvl="2" algn="just"/>
            <a:r>
              <a:rPr lang="en-US" sz="2800" dirty="0" smtClean="0"/>
              <a:t>To </a:t>
            </a:r>
            <a:r>
              <a:rPr lang="en-US" sz="2800" dirty="0"/>
              <a:t>declare a pointer variable </a:t>
            </a:r>
            <a:r>
              <a:rPr lang="en-US" sz="2800" dirty="0">
                <a:solidFill>
                  <a:srgbClr val="2F02F0"/>
                </a:solidFill>
              </a:rPr>
              <a:t>p</a:t>
            </a:r>
            <a:r>
              <a:rPr lang="en-US" sz="2800" dirty="0"/>
              <a:t> that can "point" to a variable of type </a:t>
            </a:r>
            <a:r>
              <a:rPr lang="en-US" sz="2800" dirty="0" smtClean="0"/>
              <a:t>double:</a:t>
            </a:r>
          </a:p>
          <a:p>
            <a:pPr marL="914400" lvl="2" indent="0" algn="just">
              <a:buNone/>
              <a:tabLst>
                <a:tab pos="1825625" algn="l"/>
              </a:tabLst>
            </a:pPr>
            <a:r>
              <a:rPr lang="en-US" sz="2800" dirty="0" smtClean="0"/>
              <a:t>	</a:t>
            </a:r>
            <a:r>
              <a:rPr lang="en-US" sz="2800" dirty="0" smtClean="0">
                <a:solidFill>
                  <a:srgbClr val="2F02F0"/>
                </a:solidFill>
              </a:rPr>
              <a:t>double  </a:t>
            </a:r>
            <a:r>
              <a:rPr lang="en-US" sz="2800" dirty="0">
                <a:solidFill>
                  <a:srgbClr val="2F02F0"/>
                </a:solidFill>
              </a:rPr>
              <a:t>*p;</a:t>
            </a:r>
          </a:p>
          <a:p>
            <a:pPr lvl="1" algn="just"/>
            <a:r>
              <a:rPr lang="en-US" dirty="0"/>
              <a:t>The </a:t>
            </a:r>
            <a:r>
              <a:rPr lang="en-US" dirty="0">
                <a:solidFill>
                  <a:srgbClr val="008000"/>
                </a:solidFill>
              </a:rPr>
              <a:t>asterisk</a:t>
            </a:r>
            <a:r>
              <a:rPr lang="en-US" dirty="0"/>
              <a:t> identifies </a:t>
            </a:r>
            <a:r>
              <a:rPr lang="en-US" dirty="0">
                <a:solidFill>
                  <a:srgbClr val="2F02F0"/>
                </a:solidFill>
              </a:rPr>
              <a:t>p</a:t>
            </a:r>
            <a:r>
              <a:rPr lang="en-US" dirty="0"/>
              <a:t> as a pointer variable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5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1" y="111761"/>
            <a:ext cx="1178560" cy="117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30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2390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Arrays and Pointers</a:t>
            </a:r>
            <a:endParaRPr lang="en-US" sz="4000" dirty="0"/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5026737"/>
          </a:xfrm>
        </p:spPr>
        <p:txBody>
          <a:bodyPr>
            <a:noAutofit/>
          </a:bodyPr>
          <a:lstStyle/>
          <a:p>
            <a:pPr algn="just">
              <a:spcAft>
                <a:spcPts val="600"/>
              </a:spcAft>
            </a:pPr>
            <a:r>
              <a:rPr lang="en-US" altLang="en-US" dirty="0" smtClean="0"/>
              <a:t>Pointer Arithmetic</a:t>
            </a:r>
          </a:p>
          <a:p>
            <a:pPr lvl="1" algn="just">
              <a:spcAft>
                <a:spcPts val="600"/>
              </a:spcAft>
            </a:pPr>
            <a:r>
              <a:rPr lang="en-US" altLang="en-US" dirty="0" smtClean="0"/>
              <a:t>When we add to a pointer, such as </a:t>
            </a:r>
            <a:r>
              <a:rPr lang="en-US" altLang="en-US" dirty="0" smtClean="0">
                <a:solidFill>
                  <a:srgbClr val="2F02F0"/>
                </a:solidFill>
              </a:rPr>
              <a:t>(p + 1)</a:t>
            </a:r>
            <a:r>
              <a:rPr lang="en-US" altLang="en-US" dirty="0" smtClean="0"/>
              <a:t>, we do not literally add 1 to the pointer address</a:t>
            </a:r>
          </a:p>
          <a:p>
            <a:pPr lvl="1" algn="just">
              <a:spcAft>
                <a:spcPts val="600"/>
              </a:spcAft>
            </a:pPr>
            <a:r>
              <a:rPr lang="en-US" altLang="en-US" dirty="0" smtClean="0"/>
              <a:t>Instead, we </a:t>
            </a:r>
            <a:r>
              <a:rPr lang="en-US" altLang="en-US" u="sng" dirty="0" smtClean="0"/>
              <a:t>add one “address”</a:t>
            </a:r>
            <a:r>
              <a:rPr lang="en-US" altLang="en-US" dirty="0" smtClean="0"/>
              <a:t> to the pointer</a:t>
            </a:r>
          </a:p>
          <a:p>
            <a:pPr lvl="1" algn="just">
              <a:spcAft>
                <a:spcPts val="600"/>
              </a:spcAft>
            </a:pPr>
            <a:r>
              <a:rPr lang="en-US" altLang="en-US" dirty="0" smtClean="0"/>
              <a:t>Be careful:</a:t>
            </a:r>
          </a:p>
          <a:p>
            <a:pPr lvl="2" algn="just">
              <a:spcAft>
                <a:spcPts val="600"/>
              </a:spcAft>
            </a:pPr>
            <a:r>
              <a:rPr lang="en-US" altLang="en-US" sz="2800" dirty="0" smtClean="0">
                <a:solidFill>
                  <a:srgbClr val="2F02F0"/>
                </a:solidFill>
              </a:rPr>
              <a:t>*(++p)</a:t>
            </a:r>
            <a:r>
              <a:rPr lang="en-US" altLang="en-US" sz="2800" dirty="0" smtClean="0"/>
              <a:t> works too, but now we have lost our pointer to the beginning of the array!!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30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50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2390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Arrays and Pointers</a:t>
            </a:r>
            <a:endParaRPr lang="en-US" sz="4000" dirty="0"/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lnSpc>
                <a:spcPct val="80000"/>
              </a:lnSpc>
              <a:spcAft>
                <a:spcPts val="600"/>
              </a:spcAft>
            </a:pPr>
            <a:r>
              <a:rPr lang="en-US" altLang="en-US" sz="2800" dirty="0" smtClean="0"/>
              <a:t>Array variables are actually pointers</a:t>
            </a:r>
          </a:p>
          <a:p>
            <a:pPr algn="just">
              <a:lnSpc>
                <a:spcPct val="80000"/>
              </a:lnSpc>
              <a:spcAft>
                <a:spcPts val="600"/>
              </a:spcAft>
            </a:pPr>
            <a:r>
              <a:rPr lang="en-US" altLang="en-US" sz="2800" dirty="0" smtClean="0"/>
              <a:t>When you declare an array such as:</a:t>
            </a:r>
          </a:p>
          <a:p>
            <a:pPr marL="400050" lvl="1" indent="0" algn="just">
              <a:lnSpc>
                <a:spcPct val="80000"/>
              </a:lnSpc>
              <a:spcAft>
                <a:spcPts val="600"/>
              </a:spcAft>
              <a:buNone/>
            </a:pPr>
            <a:r>
              <a:rPr lang="en-US" altLang="en-US" sz="2400" dirty="0" smtClean="0">
                <a:solidFill>
                  <a:srgbClr val="2F02F0"/>
                </a:solidFill>
                <a:cs typeface="Courier New"/>
              </a:rPr>
              <a:t>double data[3] = { 1.1, 2.2, 3.3 };</a:t>
            </a:r>
          </a:p>
          <a:p>
            <a:pPr algn="just">
              <a:lnSpc>
                <a:spcPct val="80000"/>
              </a:lnSpc>
              <a:spcAft>
                <a:spcPts val="600"/>
              </a:spcAft>
            </a:pPr>
            <a:r>
              <a:rPr lang="en-US" altLang="en-US" sz="2800" dirty="0"/>
              <a:t>I</a:t>
            </a:r>
            <a:r>
              <a:rPr lang="en-US" altLang="en-US" sz="2800" dirty="0" smtClean="0"/>
              <a:t>dentifier </a:t>
            </a:r>
            <a:r>
              <a:rPr lang="en-US" altLang="en-US" sz="2800" dirty="0" smtClean="0">
                <a:solidFill>
                  <a:srgbClr val="2F02F0"/>
                </a:solidFill>
                <a:cs typeface="Courier New"/>
              </a:rPr>
              <a:t>data</a:t>
            </a:r>
            <a:r>
              <a:rPr lang="en-US" altLang="en-US" sz="2800" dirty="0" smtClean="0">
                <a:solidFill>
                  <a:srgbClr val="2F02F0"/>
                </a:solidFill>
              </a:rPr>
              <a:t> </a:t>
            </a:r>
            <a:r>
              <a:rPr lang="en-US" altLang="en-US" sz="2800" dirty="0" smtClean="0"/>
              <a:t>(without brackets) is a pointer</a:t>
            </a:r>
          </a:p>
          <a:p>
            <a:pPr lvl="1" algn="just">
              <a:lnSpc>
                <a:spcPct val="80000"/>
              </a:lnSpc>
              <a:spcAft>
                <a:spcPts val="600"/>
              </a:spcAft>
            </a:pPr>
            <a:r>
              <a:rPr lang="en-US" altLang="en-US" sz="2400" dirty="0" smtClean="0">
                <a:solidFill>
                  <a:srgbClr val="2F02F0"/>
                </a:solidFill>
                <a:cs typeface="Courier New"/>
              </a:rPr>
              <a:t>data</a:t>
            </a:r>
            <a:r>
              <a:rPr lang="en-US" altLang="en-US" sz="2400" dirty="0" smtClean="0">
                <a:solidFill>
                  <a:srgbClr val="2F02F0"/>
                </a:solidFill>
              </a:rPr>
              <a:t> </a:t>
            </a:r>
            <a:r>
              <a:rPr lang="en-US" altLang="en-US" sz="2400" dirty="0" smtClean="0"/>
              <a:t>points to the first element of the array</a:t>
            </a:r>
          </a:p>
          <a:p>
            <a:pPr lvl="1" algn="just">
              <a:lnSpc>
                <a:spcPct val="80000"/>
              </a:lnSpc>
              <a:spcAft>
                <a:spcPts val="600"/>
              </a:spcAft>
            </a:pPr>
            <a:r>
              <a:rPr lang="en-US" altLang="en-US" sz="2400" dirty="0" smtClean="0">
                <a:solidFill>
                  <a:srgbClr val="2F02F0"/>
                </a:solidFill>
                <a:cs typeface="Courier New"/>
              </a:rPr>
              <a:t>data+1</a:t>
            </a:r>
            <a:r>
              <a:rPr lang="en-US" altLang="en-US" sz="2400" dirty="0" smtClean="0"/>
              <a:t> points to the second element of the array</a:t>
            </a:r>
          </a:p>
          <a:p>
            <a:pPr lvl="1" algn="just">
              <a:lnSpc>
                <a:spcPct val="80000"/>
              </a:lnSpc>
              <a:spcAft>
                <a:spcPts val="600"/>
              </a:spcAft>
            </a:pPr>
            <a:r>
              <a:rPr lang="en-US" altLang="en-US" sz="2400" dirty="0" smtClean="0">
                <a:solidFill>
                  <a:srgbClr val="2F02F0"/>
                </a:solidFill>
                <a:cs typeface="Courier New"/>
              </a:rPr>
              <a:t>data+2</a:t>
            </a:r>
            <a:r>
              <a:rPr lang="en-US" altLang="en-US" sz="2400" dirty="0" smtClean="0"/>
              <a:t> points to the third element of the array</a:t>
            </a:r>
          </a:p>
          <a:p>
            <a:pPr lvl="1" algn="just">
              <a:lnSpc>
                <a:spcPct val="80000"/>
              </a:lnSpc>
              <a:spcAft>
                <a:spcPts val="600"/>
              </a:spcAft>
            </a:pPr>
            <a:r>
              <a:rPr lang="en-US" altLang="en-US" sz="2400" dirty="0" smtClean="0">
                <a:solidFill>
                  <a:srgbClr val="2F02F0"/>
                </a:solidFill>
                <a:cs typeface="Courier New"/>
              </a:rPr>
              <a:t>*data</a:t>
            </a:r>
            <a:r>
              <a:rPr lang="en-US" altLang="en-US" sz="2400" dirty="0" smtClean="0">
                <a:solidFill>
                  <a:srgbClr val="2F02F0"/>
                </a:solidFill>
              </a:rPr>
              <a:t> </a:t>
            </a:r>
            <a:r>
              <a:rPr lang="en-US" altLang="en-US" sz="2400" dirty="0" smtClean="0"/>
              <a:t>has the value 1.1</a:t>
            </a:r>
          </a:p>
          <a:p>
            <a:pPr lvl="1" algn="just">
              <a:lnSpc>
                <a:spcPct val="80000"/>
              </a:lnSpc>
              <a:spcAft>
                <a:spcPts val="600"/>
              </a:spcAft>
            </a:pPr>
            <a:r>
              <a:rPr lang="en-US" altLang="en-US" sz="2400" dirty="0" smtClean="0">
                <a:solidFill>
                  <a:srgbClr val="2F02F0"/>
                </a:solidFill>
                <a:cs typeface="Courier New"/>
              </a:rPr>
              <a:t>*(data+1)</a:t>
            </a:r>
            <a:r>
              <a:rPr lang="en-US" altLang="en-US" sz="2400" dirty="0" smtClean="0">
                <a:solidFill>
                  <a:srgbClr val="2F02F0"/>
                </a:solidFill>
              </a:rPr>
              <a:t> </a:t>
            </a:r>
            <a:r>
              <a:rPr lang="en-US" altLang="en-US" sz="2400" dirty="0" smtClean="0"/>
              <a:t>has the value 2.2</a:t>
            </a:r>
          </a:p>
          <a:p>
            <a:pPr lvl="1" algn="just">
              <a:lnSpc>
                <a:spcPct val="80000"/>
              </a:lnSpc>
              <a:spcAft>
                <a:spcPts val="600"/>
              </a:spcAft>
            </a:pPr>
            <a:r>
              <a:rPr lang="en-US" altLang="en-US" sz="2400" dirty="0" smtClean="0">
                <a:solidFill>
                  <a:srgbClr val="2F02F0"/>
                </a:solidFill>
                <a:cs typeface="Courier New"/>
              </a:rPr>
              <a:t>*(data+2)</a:t>
            </a:r>
            <a:r>
              <a:rPr lang="en-US" altLang="en-US" sz="2400" dirty="0" smtClean="0">
                <a:solidFill>
                  <a:srgbClr val="2F02F0"/>
                </a:solidFill>
              </a:rPr>
              <a:t> </a:t>
            </a:r>
            <a:r>
              <a:rPr lang="en-US" altLang="en-US" sz="2400" dirty="0" smtClean="0"/>
              <a:t>has the value 3.3</a:t>
            </a:r>
          </a:p>
          <a:p>
            <a:pPr algn="just">
              <a:lnSpc>
                <a:spcPct val="80000"/>
              </a:lnSpc>
              <a:spcAft>
                <a:spcPts val="600"/>
              </a:spcAft>
            </a:pPr>
            <a:r>
              <a:rPr lang="en-US" altLang="en-US" sz="2800" dirty="0" smtClean="0">
                <a:solidFill>
                  <a:srgbClr val="2F02F0"/>
                </a:solidFill>
                <a:cs typeface="Courier New"/>
              </a:rPr>
              <a:t>data[2]</a:t>
            </a:r>
            <a:r>
              <a:rPr lang="en-US" altLang="en-US" sz="2800" dirty="0" smtClean="0"/>
              <a:t> is shorthand notation for </a:t>
            </a:r>
            <a:r>
              <a:rPr lang="en-US" altLang="en-US" sz="2800" dirty="0" smtClean="0">
                <a:solidFill>
                  <a:srgbClr val="2F02F0"/>
                </a:solidFill>
                <a:cs typeface="Courier New"/>
              </a:rPr>
              <a:t>*(data+2)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31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64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2390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Passing Arrays to Functions</a:t>
            </a:r>
            <a:endParaRPr lang="en-US" sz="4000" dirty="0"/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  <a:tabLst>
                <a:tab pos="741363" algn="l"/>
              </a:tabLst>
            </a:pPr>
            <a:r>
              <a:rPr lang="en-US" altLang="en-US" sz="2800" dirty="0" smtClean="0"/>
              <a:t>When we pass an array to a function, we are passing the array address</a:t>
            </a:r>
          </a:p>
          <a:p>
            <a:pPr marL="400050" lvl="1" indent="0" algn="just">
              <a:lnSpc>
                <a:spcPct val="80000"/>
              </a:lnSpc>
              <a:spcAft>
                <a:spcPts val="600"/>
              </a:spcAft>
              <a:buNone/>
              <a:tabLst>
                <a:tab pos="741363" algn="l"/>
              </a:tabLst>
            </a:pPr>
            <a:r>
              <a:rPr lang="en-US" altLang="en-US" dirty="0" smtClean="0">
                <a:solidFill>
                  <a:srgbClr val="2F02F0"/>
                </a:solidFill>
                <a:cs typeface="Courier New"/>
              </a:rPr>
              <a:t>int sumArray(int </a:t>
            </a:r>
            <a:r>
              <a:rPr lang="en-US" altLang="en-US" dirty="0" err="1" smtClean="0">
                <a:solidFill>
                  <a:srgbClr val="2F02F0"/>
                </a:solidFill>
                <a:cs typeface="Courier New"/>
              </a:rPr>
              <a:t>arr</a:t>
            </a:r>
            <a:r>
              <a:rPr lang="en-US" altLang="en-US" dirty="0" smtClean="0">
                <a:solidFill>
                  <a:srgbClr val="FF0000"/>
                </a:solidFill>
                <a:cs typeface="Courier New"/>
              </a:rPr>
              <a:t>[ ]</a:t>
            </a:r>
            <a:r>
              <a:rPr lang="en-US" altLang="en-US" dirty="0" smtClean="0">
                <a:solidFill>
                  <a:srgbClr val="2F02F0"/>
                </a:solidFill>
                <a:cs typeface="Courier New"/>
              </a:rPr>
              <a:t>, int size);</a:t>
            </a:r>
          </a:p>
          <a:p>
            <a:pPr marL="400050" lvl="1" indent="0" algn="just">
              <a:lnSpc>
                <a:spcPct val="80000"/>
              </a:lnSpc>
              <a:spcAft>
                <a:spcPts val="600"/>
              </a:spcAft>
              <a:buNone/>
              <a:tabLst>
                <a:tab pos="741363" algn="l"/>
              </a:tabLst>
            </a:pPr>
            <a:endParaRPr lang="en-US" altLang="en-US" dirty="0">
              <a:solidFill>
                <a:srgbClr val="2F02F0"/>
              </a:solidFill>
              <a:cs typeface="Courier New"/>
            </a:endParaRPr>
          </a:p>
          <a:p>
            <a:pPr marL="400050" lvl="1" indent="0" algn="just">
              <a:lnSpc>
                <a:spcPct val="80000"/>
              </a:lnSpc>
              <a:spcAft>
                <a:spcPts val="600"/>
              </a:spcAft>
              <a:buNone/>
              <a:tabLst>
                <a:tab pos="741363" algn="l"/>
              </a:tabLst>
            </a:pPr>
            <a:r>
              <a:rPr lang="en-US" altLang="en-US" dirty="0" smtClean="0">
                <a:solidFill>
                  <a:srgbClr val="2F02F0"/>
                </a:solidFill>
                <a:cs typeface="Courier New"/>
              </a:rPr>
              <a:t>int main()</a:t>
            </a:r>
          </a:p>
          <a:p>
            <a:pPr marL="400050" lvl="1" indent="0" algn="just">
              <a:lnSpc>
                <a:spcPct val="80000"/>
              </a:lnSpc>
              <a:spcAft>
                <a:spcPts val="600"/>
              </a:spcAft>
              <a:buNone/>
              <a:tabLst>
                <a:tab pos="741363" algn="l"/>
              </a:tabLst>
            </a:pPr>
            <a:r>
              <a:rPr lang="en-US" altLang="en-US" dirty="0" smtClean="0">
                <a:solidFill>
                  <a:srgbClr val="2F02F0"/>
                </a:solidFill>
                <a:cs typeface="Courier New"/>
              </a:rPr>
              <a:t>{</a:t>
            </a:r>
          </a:p>
          <a:p>
            <a:pPr marL="400050" lvl="1" indent="0" algn="just">
              <a:lnSpc>
                <a:spcPct val="80000"/>
              </a:lnSpc>
              <a:spcAft>
                <a:spcPts val="600"/>
              </a:spcAft>
              <a:buNone/>
              <a:tabLst>
                <a:tab pos="741363" algn="l"/>
              </a:tabLst>
            </a:pPr>
            <a:r>
              <a:rPr lang="en-US" altLang="en-US" dirty="0">
                <a:solidFill>
                  <a:srgbClr val="2F02F0"/>
                </a:solidFill>
                <a:cs typeface="Courier New"/>
              </a:rPr>
              <a:t>	</a:t>
            </a:r>
            <a:r>
              <a:rPr lang="en-US" altLang="en-US" dirty="0" smtClean="0">
                <a:solidFill>
                  <a:srgbClr val="2F02F0"/>
                </a:solidFill>
                <a:cs typeface="Courier New"/>
              </a:rPr>
              <a:t>int list[] = {1, 2, 3, 4};</a:t>
            </a:r>
          </a:p>
          <a:p>
            <a:pPr marL="400050" lvl="1" indent="0" algn="just">
              <a:lnSpc>
                <a:spcPct val="80000"/>
              </a:lnSpc>
              <a:spcAft>
                <a:spcPts val="600"/>
              </a:spcAft>
              <a:buNone/>
              <a:tabLst>
                <a:tab pos="741363" algn="l"/>
              </a:tabLst>
            </a:pPr>
            <a:r>
              <a:rPr lang="en-US" altLang="en-US" dirty="0">
                <a:solidFill>
                  <a:srgbClr val="2F02F0"/>
                </a:solidFill>
                <a:cs typeface="Courier New"/>
              </a:rPr>
              <a:t>	</a:t>
            </a:r>
            <a:r>
              <a:rPr lang="en-US" altLang="en-US" dirty="0" smtClean="0">
                <a:solidFill>
                  <a:srgbClr val="2F02F0"/>
                </a:solidFill>
                <a:cs typeface="Courier New"/>
              </a:rPr>
              <a:t>…</a:t>
            </a:r>
          </a:p>
          <a:p>
            <a:pPr marL="400050" lvl="1" indent="0" algn="just">
              <a:lnSpc>
                <a:spcPct val="80000"/>
              </a:lnSpc>
              <a:spcAft>
                <a:spcPts val="600"/>
              </a:spcAft>
              <a:buNone/>
              <a:tabLst>
                <a:tab pos="741363" algn="l"/>
              </a:tabLst>
            </a:pPr>
            <a:r>
              <a:rPr lang="en-US" altLang="en-US" dirty="0">
                <a:solidFill>
                  <a:srgbClr val="2F02F0"/>
                </a:solidFill>
                <a:cs typeface="Courier New"/>
              </a:rPr>
              <a:t>	</a:t>
            </a:r>
            <a:r>
              <a:rPr lang="en-US" altLang="en-US" dirty="0" smtClean="0">
                <a:solidFill>
                  <a:srgbClr val="2F02F0"/>
                </a:solidFill>
                <a:cs typeface="Courier New"/>
              </a:rPr>
              <a:t>int sum = sumArray(list, 4);</a:t>
            </a:r>
          </a:p>
          <a:p>
            <a:pPr marL="400050" lvl="1" indent="0" algn="just">
              <a:lnSpc>
                <a:spcPct val="80000"/>
              </a:lnSpc>
              <a:spcAft>
                <a:spcPts val="600"/>
              </a:spcAft>
              <a:buNone/>
              <a:tabLst>
                <a:tab pos="741363" algn="l"/>
              </a:tabLst>
            </a:pPr>
            <a:r>
              <a:rPr lang="en-US" altLang="en-US" dirty="0">
                <a:solidFill>
                  <a:srgbClr val="2F02F0"/>
                </a:solidFill>
                <a:cs typeface="Courier New"/>
              </a:rPr>
              <a:t>	</a:t>
            </a:r>
            <a:r>
              <a:rPr lang="en-US" altLang="en-US" dirty="0" smtClean="0">
                <a:solidFill>
                  <a:srgbClr val="2F02F0"/>
                </a:solidFill>
                <a:cs typeface="Courier New"/>
              </a:rPr>
              <a:t>…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31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2390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Passing Arrays to Functions</a:t>
            </a:r>
            <a:endParaRPr lang="en-US" sz="4000" dirty="0"/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  <a:tabLst>
                <a:tab pos="741363" algn="l"/>
              </a:tabLst>
            </a:pPr>
            <a:r>
              <a:rPr lang="en-US" altLang="en-US" sz="2800" dirty="0" smtClean="0"/>
              <a:t>This works too … because array name is a pointer to the beginning of the array</a:t>
            </a:r>
          </a:p>
          <a:p>
            <a:pPr marL="400050" lvl="1" indent="0" algn="just">
              <a:lnSpc>
                <a:spcPct val="80000"/>
              </a:lnSpc>
              <a:spcAft>
                <a:spcPts val="600"/>
              </a:spcAft>
              <a:buNone/>
              <a:tabLst>
                <a:tab pos="741363" algn="l"/>
              </a:tabLst>
            </a:pPr>
            <a:r>
              <a:rPr lang="en-US" altLang="en-US" dirty="0" smtClean="0">
                <a:solidFill>
                  <a:srgbClr val="2F02F0"/>
                </a:solidFill>
                <a:cs typeface="Courier New"/>
              </a:rPr>
              <a:t>int sumArray(int </a:t>
            </a:r>
            <a:r>
              <a:rPr lang="en-US" altLang="en-US" dirty="0" smtClean="0">
                <a:solidFill>
                  <a:srgbClr val="FF0000"/>
                </a:solidFill>
                <a:cs typeface="Courier New"/>
              </a:rPr>
              <a:t>*</a:t>
            </a:r>
            <a:r>
              <a:rPr lang="en-US" altLang="en-US" dirty="0" smtClean="0">
                <a:solidFill>
                  <a:srgbClr val="2F02F0"/>
                </a:solidFill>
                <a:cs typeface="Courier New"/>
              </a:rPr>
              <a:t>arr, int size);</a:t>
            </a:r>
          </a:p>
          <a:p>
            <a:pPr marL="400050" lvl="1" indent="0" algn="just">
              <a:lnSpc>
                <a:spcPct val="80000"/>
              </a:lnSpc>
              <a:spcAft>
                <a:spcPts val="600"/>
              </a:spcAft>
              <a:buNone/>
              <a:tabLst>
                <a:tab pos="741363" algn="l"/>
              </a:tabLst>
            </a:pPr>
            <a:endParaRPr lang="en-US" altLang="en-US" dirty="0">
              <a:solidFill>
                <a:srgbClr val="2F02F0"/>
              </a:solidFill>
              <a:cs typeface="Courier New"/>
            </a:endParaRPr>
          </a:p>
          <a:p>
            <a:pPr marL="400050" lvl="1" indent="0" algn="just">
              <a:lnSpc>
                <a:spcPct val="80000"/>
              </a:lnSpc>
              <a:spcAft>
                <a:spcPts val="600"/>
              </a:spcAft>
              <a:buNone/>
              <a:tabLst>
                <a:tab pos="741363" algn="l"/>
              </a:tabLst>
            </a:pPr>
            <a:r>
              <a:rPr lang="en-US" altLang="en-US" dirty="0" smtClean="0">
                <a:solidFill>
                  <a:srgbClr val="2F02F0"/>
                </a:solidFill>
                <a:cs typeface="Courier New"/>
              </a:rPr>
              <a:t>int main()</a:t>
            </a:r>
          </a:p>
          <a:p>
            <a:pPr marL="400050" lvl="1" indent="0" algn="just">
              <a:lnSpc>
                <a:spcPct val="80000"/>
              </a:lnSpc>
              <a:spcAft>
                <a:spcPts val="600"/>
              </a:spcAft>
              <a:buNone/>
              <a:tabLst>
                <a:tab pos="741363" algn="l"/>
              </a:tabLst>
            </a:pPr>
            <a:r>
              <a:rPr lang="en-US" altLang="en-US" dirty="0" smtClean="0">
                <a:solidFill>
                  <a:srgbClr val="2F02F0"/>
                </a:solidFill>
                <a:cs typeface="Courier New"/>
              </a:rPr>
              <a:t>{</a:t>
            </a:r>
          </a:p>
          <a:p>
            <a:pPr marL="400050" lvl="1" indent="0" algn="just">
              <a:lnSpc>
                <a:spcPct val="80000"/>
              </a:lnSpc>
              <a:spcAft>
                <a:spcPts val="600"/>
              </a:spcAft>
              <a:buNone/>
              <a:tabLst>
                <a:tab pos="741363" algn="l"/>
              </a:tabLst>
            </a:pPr>
            <a:r>
              <a:rPr lang="en-US" altLang="en-US" dirty="0">
                <a:solidFill>
                  <a:srgbClr val="2F02F0"/>
                </a:solidFill>
                <a:cs typeface="Courier New"/>
              </a:rPr>
              <a:t>	</a:t>
            </a:r>
            <a:r>
              <a:rPr lang="en-US" altLang="en-US" dirty="0" smtClean="0">
                <a:solidFill>
                  <a:srgbClr val="2F02F0"/>
                </a:solidFill>
                <a:cs typeface="Courier New"/>
              </a:rPr>
              <a:t>int list[] = {1, 2, 3, 4};</a:t>
            </a:r>
          </a:p>
          <a:p>
            <a:pPr marL="400050" lvl="1" indent="0" algn="just">
              <a:lnSpc>
                <a:spcPct val="80000"/>
              </a:lnSpc>
              <a:spcAft>
                <a:spcPts val="600"/>
              </a:spcAft>
              <a:buNone/>
              <a:tabLst>
                <a:tab pos="741363" algn="l"/>
              </a:tabLst>
            </a:pPr>
            <a:r>
              <a:rPr lang="en-US" altLang="en-US" dirty="0">
                <a:solidFill>
                  <a:srgbClr val="2F02F0"/>
                </a:solidFill>
                <a:cs typeface="Courier New"/>
              </a:rPr>
              <a:t>	</a:t>
            </a:r>
            <a:r>
              <a:rPr lang="en-US" altLang="en-US" dirty="0" smtClean="0">
                <a:solidFill>
                  <a:srgbClr val="2F02F0"/>
                </a:solidFill>
                <a:cs typeface="Courier New"/>
              </a:rPr>
              <a:t>…</a:t>
            </a:r>
          </a:p>
          <a:p>
            <a:pPr marL="400050" lvl="1" indent="0" algn="just">
              <a:lnSpc>
                <a:spcPct val="80000"/>
              </a:lnSpc>
              <a:spcAft>
                <a:spcPts val="600"/>
              </a:spcAft>
              <a:buNone/>
              <a:tabLst>
                <a:tab pos="741363" algn="l"/>
              </a:tabLst>
            </a:pPr>
            <a:r>
              <a:rPr lang="en-US" altLang="en-US" dirty="0">
                <a:solidFill>
                  <a:srgbClr val="2F02F0"/>
                </a:solidFill>
                <a:cs typeface="Courier New"/>
              </a:rPr>
              <a:t>	</a:t>
            </a:r>
            <a:r>
              <a:rPr lang="en-US" altLang="en-US" dirty="0" smtClean="0">
                <a:solidFill>
                  <a:srgbClr val="2F02F0"/>
                </a:solidFill>
                <a:cs typeface="Courier New"/>
              </a:rPr>
              <a:t>int sum = sumArray(list, 4);</a:t>
            </a:r>
          </a:p>
          <a:p>
            <a:pPr marL="400050" lvl="1" indent="0" algn="just">
              <a:lnSpc>
                <a:spcPct val="80000"/>
              </a:lnSpc>
              <a:spcAft>
                <a:spcPts val="600"/>
              </a:spcAft>
              <a:buNone/>
              <a:tabLst>
                <a:tab pos="741363" algn="l"/>
              </a:tabLst>
            </a:pPr>
            <a:r>
              <a:rPr lang="en-US" altLang="en-US" dirty="0">
                <a:solidFill>
                  <a:srgbClr val="2F02F0"/>
                </a:solidFill>
                <a:cs typeface="Courier New"/>
              </a:rPr>
              <a:t>	</a:t>
            </a:r>
            <a:r>
              <a:rPr lang="en-US" altLang="en-US" dirty="0" smtClean="0">
                <a:solidFill>
                  <a:srgbClr val="2F02F0"/>
                </a:solidFill>
                <a:cs typeface="Courier New"/>
              </a:rPr>
              <a:t>…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30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2390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Arrays and Pointers</a:t>
            </a:r>
            <a:endParaRPr lang="en-US" sz="4000" dirty="0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pic>
        <p:nvPicPr>
          <p:cNvPr id="3" name="Picture 2" descr="Screen Shot 2015-04-24 at 9.17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40582"/>
            <a:ext cx="4194955" cy="23747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33263" y="1840582"/>
            <a:ext cx="4491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84313" algn="l"/>
              </a:tabLst>
            </a:pPr>
            <a:r>
              <a:rPr lang="en-US" sz="2000" dirty="0" smtClean="0">
                <a:solidFill>
                  <a:srgbClr val="0000FF"/>
                </a:solidFill>
                <a:latin typeface="Courier New"/>
                <a:cs typeface="Courier New"/>
              </a:rPr>
              <a:t>*list</a:t>
            </a:r>
            <a:r>
              <a:rPr lang="en-US" sz="2000" dirty="0" smtClean="0">
                <a:solidFill>
                  <a:srgbClr val="0000FF"/>
                </a:solidFill>
              </a:rPr>
              <a:t>	</a:t>
            </a:r>
            <a:r>
              <a:rPr lang="en-US" sz="2000" dirty="0" smtClean="0"/>
              <a:t>– contents point to by list</a:t>
            </a:r>
          </a:p>
          <a:p>
            <a:pPr>
              <a:tabLst>
                <a:tab pos="1484313" algn="l"/>
              </a:tabLst>
            </a:pPr>
            <a:r>
              <a:rPr lang="en-US" sz="2000" dirty="0" smtClean="0">
                <a:solidFill>
                  <a:srgbClr val="0000FF"/>
                </a:solidFill>
                <a:latin typeface="Courier New"/>
                <a:cs typeface="Courier New"/>
              </a:rPr>
              <a:t>*(list+2)</a:t>
            </a:r>
            <a:r>
              <a:rPr lang="en-US" sz="2000" dirty="0" smtClean="0">
                <a:solidFill>
                  <a:srgbClr val="0000FF"/>
                </a:solidFill>
              </a:rPr>
              <a:t>	</a:t>
            </a:r>
            <a:r>
              <a:rPr lang="en-US" sz="2000" dirty="0" smtClean="0"/>
              <a:t>– contents at </a:t>
            </a:r>
            <a:r>
              <a:rPr lang="en-US" sz="2000" dirty="0" smtClean="0">
                <a:solidFill>
                  <a:srgbClr val="0000FF"/>
                </a:solidFill>
              </a:rPr>
              <a:t>list[2]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29945" y="2892212"/>
            <a:ext cx="355685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Indexing an array is just a way of finding a particular address in that block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74239" y="4476640"/>
            <a:ext cx="8555832" cy="2117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tabLst>
                <a:tab pos="3659188" algn="l"/>
              </a:tabLst>
            </a:pPr>
            <a:r>
              <a:rPr lang="en-US" sz="2400" dirty="0" smtClean="0">
                <a:solidFill>
                  <a:srgbClr val="2F02F0"/>
                </a:solidFill>
                <a:cs typeface="Courier New"/>
              </a:rPr>
              <a:t>int list[] = {1, 2, 3, 4};   // array of 4 </a:t>
            </a:r>
            <a:r>
              <a:rPr lang="en-US" sz="2400" dirty="0" err="1" smtClean="0">
                <a:solidFill>
                  <a:srgbClr val="2F02F0"/>
                </a:solidFill>
                <a:cs typeface="Courier New"/>
              </a:rPr>
              <a:t>ints</a:t>
            </a:r>
            <a:endParaRPr lang="en-US" sz="2400" dirty="0" smtClean="0">
              <a:solidFill>
                <a:srgbClr val="2F02F0"/>
              </a:solidFill>
              <a:cs typeface="Courier New"/>
            </a:endParaRPr>
          </a:p>
          <a:p>
            <a:pPr>
              <a:lnSpc>
                <a:spcPct val="110000"/>
              </a:lnSpc>
              <a:tabLst>
                <a:tab pos="3659188" algn="l"/>
              </a:tabLst>
            </a:pPr>
            <a:r>
              <a:rPr lang="en-US" sz="2400" dirty="0" smtClean="0">
                <a:solidFill>
                  <a:srgbClr val="2F02F0"/>
                </a:solidFill>
                <a:cs typeface="Courier New"/>
              </a:rPr>
              <a:t>…</a:t>
            </a:r>
          </a:p>
          <a:p>
            <a:pPr lvl="1">
              <a:lnSpc>
                <a:spcPct val="110000"/>
              </a:lnSpc>
              <a:tabLst>
                <a:tab pos="3659188" algn="l"/>
              </a:tabLst>
            </a:pPr>
            <a:r>
              <a:rPr lang="en-US" sz="2400" dirty="0" smtClean="0">
                <a:solidFill>
                  <a:srgbClr val="2F02F0"/>
                </a:solidFill>
                <a:cs typeface="Courier New"/>
              </a:rPr>
              <a:t>cout &lt;&lt; list[2] &lt;&lt; endl;</a:t>
            </a:r>
          </a:p>
          <a:p>
            <a:pPr>
              <a:lnSpc>
                <a:spcPct val="110000"/>
              </a:lnSpc>
              <a:tabLst>
                <a:tab pos="3659188" algn="l"/>
              </a:tabLst>
            </a:pPr>
            <a:r>
              <a:rPr lang="en-US" sz="2400" dirty="0" smtClean="0">
                <a:cs typeface="Courier New"/>
              </a:rPr>
              <a:t>This is equivalent to:</a:t>
            </a:r>
          </a:p>
          <a:p>
            <a:pPr lvl="1">
              <a:lnSpc>
                <a:spcPct val="110000"/>
              </a:lnSpc>
              <a:tabLst>
                <a:tab pos="3659188" algn="l"/>
              </a:tabLst>
            </a:pPr>
            <a:r>
              <a:rPr lang="en-US" sz="2400" dirty="0" smtClean="0">
                <a:solidFill>
                  <a:srgbClr val="2F02F0"/>
                </a:solidFill>
                <a:cs typeface="Courier New"/>
              </a:rPr>
              <a:t>cout &lt;&lt; *(list + 2) &lt;&lt; endl;</a:t>
            </a:r>
            <a:endParaRPr lang="en-US" sz="2400" dirty="0">
              <a:solidFill>
                <a:srgbClr val="2F02F0"/>
              </a:solidFill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403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2390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2-D Arrays</a:t>
            </a:r>
            <a:endParaRPr lang="en-US" sz="4000" dirty="0"/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marL="0" indent="0" algn="just">
              <a:lnSpc>
                <a:spcPct val="90000"/>
              </a:lnSpc>
              <a:spcAft>
                <a:spcPts val="600"/>
              </a:spcAft>
              <a:buNone/>
              <a:tabLst>
                <a:tab pos="741363" algn="l"/>
              </a:tabLst>
            </a:pPr>
            <a:r>
              <a:rPr lang="en-US" altLang="en-US" sz="2800" dirty="0" smtClean="0">
                <a:solidFill>
                  <a:srgbClr val="2F02F0"/>
                </a:solidFill>
                <a:cs typeface="Courier New"/>
              </a:rPr>
              <a:t>int </a:t>
            </a:r>
            <a:r>
              <a:rPr lang="en-US" altLang="en-US" sz="2800" dirty="0" err="1" smtClean="0">
                <a:solidFill>
                  <a:srgbClr val="2F02F0"/>
                </a:solidFill>
                <a:cs typeface="Courier New"/>
              </a:rPr>
              <a:t>myMatrix</a:t>
            </a:r>
            <a:r>
              <a:rPr lang="en-US" altLang="en-US" sz="2800" dirty="0" smtClean="0">
                <a:solidFill>
                  <a:srgbClr val="2F02F0"/>
                </a:solidFill>
                <a:cs typeface="Courier New"/>
              </a:rPr>
              <a:t>[ROWS][COLS]</a:t>
            </a:r>
          </a:p>
          <a:p>
            <a:pPr marL="400050" lvl="1" indent="0" algn="just">
              <a:lnSpc>
                <a:spcPct val="80000"/>
              </a:lnSpc>
              <a:spcAft>
                <a:spcPts val="600"/>
              </a:spcAft>
              <a:buNone/>
              <a:tabLst>
                <a:tab pos="741363" algn="l"/>
              </a:tabLst>
            </a:pPr>
            <a:endParaRPr lang="en-US" altLang="en-US" sz="2400" dirty="0" smtClean="0">
              <a:latin typeface="Courier New"/>
              <a:cs typeface="Courier New"/>
            </a:endParaRP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pic>
        <p:nvPicPr>
          <p:cNvPr id="2" name="Picture 1" descr="Screen Shot 2015-04-25 at 10.48.2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58" y="2204244"/>
            <a:ext cx="7086600" cy="42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80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2390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2-D Arrays</a:t>
            </a:r>
            <a:endParaRPr lang="en-US" sz="4000" dirty="0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pic>
        <p:nvPicPr>
          <p:cNvPr id="4" name="Picture 3" descr="Screen Shot 2015-04-25 at 11.00.1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7" y="1906355"/>
            <a:ext cx="8912445" cy="401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07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2390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2-D Arrays</a:t>
            </a:r>
            <a:endParaRPr lang="en-US" sz="4000" dirty="0"/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  <a:tabLst>
                <a:tab pos="741363" algn="l"/>
              </a:tabLst>
            </a:pPr>
            <a:r>
              <a:rPr lang="en-US" altLang="en-US" sz="2800" dirty="0" smtClean="0"/>
              <a:t>Physically, in one block of memory</a:t>
            </a:r>
            <a:endParaRPr lang="en-US" altLang="en-US" sz="2800" dirty="0"/>
          </a:p>
          <a:p>
            <a:pPr algn="just">
              <a:lnSpc>
                <a:spcPct val="90000"/>
              </a:lnSpc>
              <a:spcAft>
                <a:spcPts val="600"/>
              </a:spcAft>
              <a:tabLst>
                <a:tab pos="741363" algn="l"/>
              </a:tabLst>
            </a:pPr>
            <a:endParaRPr lang="en-US" altLang="en-US" sz="2800" dirty="0" smtClean="0"/>
          </a:p>
          <a:p>
            <a:pPr algn="just">
              <a:lnSpc>
                <a:spcPct val="90000"/>
              </a:lnSpc>
              <a:spcAft>
                <a:spcPts val="600"/>
              </a:spcAft>
              <a:tabLst>
                <a:tab pos="741363" algn="l"/>
              </a:tabLst>
            </a:pPr>
            <a:endParaRPr lang="en-US" altLang="en-US" sz="2800" dirty="0"/>
          </a:p>
          <a:p>
            <a:pPr algn="just">
              <a:lnSpc>
                <a:spcPct val="90000"/>
              </a:lnSpc>
              <a:spcAft>
                <a:spcPts val="600"/>
              </a:spcAft>
              <a:tabLst>
                <a:tab pos="741363" algn="l"/>
              </a:tabLst>
            </a:pPr>
            <a:endParaRPr lang="en-US" altLang="en-US" sz="2800" dirty="0" smtClean="0"/>
          </a:p>
          <a:p>
            <a:pPr algn="just">
              <a:lnSpc>
                <a:spcPct val="90000"/>
              </a:lnSpc>
              <a:spcAft>
                <a:spcPts val="600"/>
              </a:spcAft>
              <a:tabLst>
                <a:tab pos="741363" algn="l"/>
              </a:tabLst>
            </a:pPr>
            <a:endParaRPr lang="en-US" altLang="en-US" sz="2800" dirty="0"/>
          </a:p>
          <a:p>
            <a:pPr algn="just">
              <a:lnSpc>
                <a:spcPct val="90000"/>
              </a:lnSpc>
              <a:spcAft>
                <a:spcPts val="600"/>
              </a:spcAft>
              <a:tabLst>
                <a:tab pos="741363" algn="l"/>
              </a:tabLst>
            </a:pPr>
            <a:endParaRPr lang="en-US" altLang="en-US" sz="2800" dirty="0" smtClean="0"/>
          </a:p>
          <a:p>
            <a:pPr algn="just">
              <a:lnSpc>
                <a:spcPct val="90000"/>
              </a:lnSpc>
              <a:spcAft>
                <a:spcPts val="600"/>
              </a:spcAft>
              <a:tabLst>
                <a:tab pos="741363" algn="l"/>
              </a:tabLst>
            </a:pPr>
            <a:endParaRPr lang="en-US" altLang="en-US" sz="2800" dirty="0" smtClean="0"/>
          </a:p>
          <a:p>
            <a:pPr algn="just">
              <a:lnSpc>
                <a:spcPct val="90000"/>
              </a:lnSpc>
              <a:spcAft>
                <a:spcPts val="600"/>
              </a:spcAft>
              <a:tabLst>
                <a:tab pos="741363" algn="l"/>
              </a:tabLst>
            </a:pPr>
            <a:r>
              <a:rPr lang="en-US" altLang="en-US" sz="2800" dirty="0" smtClean="0"/>
              <a:t>Array elements are stored in </a:t>
            </a:r>
            <a:r>
              <a:rPr lang="en-US" altLang="en-US" sz="2800" dirty="0" smtClean="0">
                <a:solidFill>
                  <a:srgbClr val="008000"/>
                </a:solidFill>
              </a:rPr>
              <a:t>row major </a:t>
            </a:r>
            <a:r>
              <a:rPr lang="en-US" altLang="en-US" sz="2800" dirty="0" smtClean="0"/>
              <a:t>order</a:t>
            </a:r>
          </a:p>
          <a:p>
            <a:pPr lvl="1" algn="just">
              <a:lnSpc>
                <a:spcPct val="90000"/>
              </a:lnSpc>
              <a:spcAft>
                <a:spcPts val="600"/>
              </a:spcAft>
              <a:tabLst>
                <a:tab pos="741363" algn="l"/>
              </a:tabLst>
            </a:pPr>
            <a:r>
              <a:rPr lang="en-US" altLang="en-US" sz="2400" dirty="0" smtClean="0"/>
              <a:t>Row 1 first, followed by row 2, row 3, and so on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pic>
        <p:nvPicPr>
          <p:cNvPr id="2" name="Picture 1" descr="Screen Shot 2015-04-25 at 11.03.1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89195"/>
            <a:ext cx="7790946" cy="255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11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2390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2D Array Name and Addresses</a:t>
            </a:r>
            <a:endParaRPr lang="en-US" sz="4000" dirty="0"/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  <a:tabLst>
                <a:tab pos="741363" algn="l"/>
              </a:tabLst>
            </a:pPr>
            <a:endParaRPr lang="en-US" altLang="en-US" sz="2800" dirty="0" smtClean="0"/>
          </a:p>
          <a:p>
            <a:pPr algn="just">
              <a:lnSpc>
                <a:spcPct val="90000"/>
              </a:lnSpc>
              <a:spcAft>
                <a:spcPts val="600"/>
              </a:spcAft>
              <a:tabLst>
                <a:tab pos="741363" algn="l"/>
              </a:tabLst>
            </a:pPr>
            <a:endParaRPr lang="en-US" altLang="en-US" sz="2800" dirty="0" smtClean="0"/>
          </a:p>
          <a:p>
            <a:pPr algn="just">
              <a:lnSpc>
                <a:spcPct val="90000"/>
              </a:lnSpc>
              <a:spcAft>
                <a:spcPts val="600"/>
              </a:spcAft>
              <a:tabLst>
                <a:tab pos="741363" algn="l"/>
              </a:tabLst>
            </a:pPr>
            <a:endParaRPr lang="en-US" altLang="en-US" sz="2800" dirty="0"/>
          </a:p>
          <a:p>
            <a:pPr algn="just">
              <a:lnSpc>
                <a:spcPct val="90000"/>
              </a:lnSpc>
              <a:spcAft>
                <a:spcPts val="600"/>
              </a:spcAft>
              <a:tabLst>
                <a:tab pos="741363" algn="l"/>
              </a:tabLst>
            </a:pPr>
            <a:endParaRPr lang="en-US" altLang="en-US" sz="2800" dirty="0" smtClean="0"/>
          </a:p>
          <a:p>
            <a:pPr algn="just">
              <a:lnSpc>
                <a:spcPct val="90000"/>
              </a:lnSpc>
              <a:spcAft>
                <a:spcPts val="600"/>
              </a:spcAft>
              <a:tabLst>
                <a:tab pos="741363" algn="l"/>
              </a:tabLst>
            </a:pPr>
            <a:endParaRPr lang="en-US" altLang="en-US" sz="2800" dirty="0"/>
          </a:p>
          <a:p>
            <a:pPr lvl="1" algn="just">
              <a:lnSpc>
                <a:spcPct val="90000"/>
              </a:lnSpc>
              <a:spcAft>
                <a:spcPts val="600"/>
              </a:spcAft>
              <a:tabLst>
                <a:tab pos="741363" algn="l"/>
                <a:tab pos="3030538" algn="l"/>
              </a:tabLst>
            </a:pPr>
            <a:endParaRPr lang="en-US" altLang="en-US" sz="1400" dirty="0">
              <a:latin typeface="Courier New"/>
              <a:cs typeface="Courier New"/>
            </a:endParaRPr>
          </a:p>
          <a:p>
            <a:pPr marL="457200" lvl="1" indent="0" algn="just">
              <a:lnSpc>
                <a:spcPct val="90000"/>
              </a:lnSpc>
              <a:spcAft>
                <a:spcPts val="600"/>
              </a:spcAft>
              <a:buNone/>
              <a:tabLst>
                <a:tab pos="741363" algn="l"/>
                <a:tab pos="2967038" algn="l"/>
              </a:tabLst>
            </a:pPr>
            <a:r>
              <a:rPr lang="en-US" altLang="en-US" sz="2400" dirty="0" err="1" smtClean="0">
                <a:solidFill>
                  <a:srgbClr val="2F02F0"/>
                </a:solidFill>
                <a:cs typeface="Courier New"/>
              </a:rPr>
              <a:t>myMatrix</a:t>
            </a:r>
            <a:r>
              <a:rPr lang="en-US" altLang="en-US" sz="2400" dirty="0" smtClean="0"/>
              <a:t>	pointer to first element of 2D array</a:t>
            </a:r>
          </a:p>
          <a:p>
            <a:pPr marL="457200" lvl="1" indent="0" algn="just">
              <a:lnSpc>
                <a:spcPct val="90000"/>
              </a:lnSpc>
              <a:spcAft>
                <a:spcPts val="600"/>
              </a:spcAft>
              <a:buNone/>
              <a:tabLst>
                <a:tab pos="741363" algn="l"/>
                <a:tab pos="2967038" algn="l"/>
              </a:tabLst>
            </a:pPr>
            <a:r>
              <a:rPr lang="en-US" altLang="en-US" sz="2400" dirty="0" err="1" smtClean="0">
                <a:solidFill>
                  <a:srgbClr val="2F02F0"/>
                </a:solidFill>
                <a:cs typeface="Courier New"/>
              </a:rPr>
              <a:t>myMatrix</a:t>
            </a:r>
            <a:r>
              <a:rPr lang="en-US" altLang="en-US" sz="2400" dirty="0" smtClean="0">
                <a:solidFill>
                  <a:srgbClr val="2F02F0"/>
                </a:solidFill>
                <a:cs typeface="Courier New"/>
              </a:rPr>
              <a:t>[0]</a:t>
            </a:r>
            <a:r>
              <a:rPr lang="en-US" altLang="en-US" sz="2400" dirty="0" smtClean="0"/>
              <a:t>	pointer to first row of 2D array</a:t>
            </a:r>
          </a:p>
          <a:p>
            <a:pPr marL="457200" lvl="1" indent="0" algn="just">
              <a:lnSpc>
                <a:spcPct val="90000"/>
              </a:lnSpc>
              <a:spcAft>
                <a:spcPts val="600"/>
              </a:spcAft>
              <a:buNone/>
              <a:tabLst>
                <a:tab pos="741363" algn="l"/>
                <a:tab pos="2967038" algn="l"/>
              </a:tabLst>
            </a:pPr>
            <a:r>
              <a:rPr lang="en-US" altLang="en-US" sz="2400" dirty="0" err="1" smtClean="0">
                <a:solidFill>
                  <a:srgbClr val="2F02F0"/>
                </a:solidFill>
                <a:cs typeface="Courier New"/>
              </a:rPr>
              <a:t>myMatrix</a:t>
            </a:r>
            <a:r>
              <a:rPr lang="en-US" altLang="en-US" sz="2400" dirty="0" smtClean="0">
                <a:solidFill>
                  <a:srgbClr val="2F02F0"/>
                </a:solidFill>
                <a:cs typeface="Courier New"/>
              </a:rPr>
              <a:t>[1]</a:t>
            </a:r>
            <a:r>
              <a:rPr lang="en-US" altLang="en-US" sz="2400" dirty="0" smtClean="0"/>
              <a:t>	pointer to second row of 2D array</a:t>
            </a:r>
          </a:p>
          <a:p>
            <a:pPr marL="457200" lvl="1" indent="0" algn="just">
              <a:lnSpc>
                <a:spcPct val="90000"/>
              </a:lnSpc>
              <a:spcAft>
                <a:spcPts val="600"/>
              </a:spcAft>
              <a:buNone/>
              <a:tabLst>
                <a:tab pos="741363" algn="l"/>
                <a:tab pos="2967038" algn="l"/>
              </a:tabLst>
            </a:pPr>
            <a:r>
              <a:rPr lang="en-US" altLang="en-US" sz="2400" dirty="0" smtClean="0">
                <a:solidFill>
                  <a:srgbClr val="2F02F0"/>
                </a:solidFill>
                <a:cs typeface="Courier New"/>
              </a:rPr>
              <a:t>*</a:t>
            </a:r>
            <a:r>
              <a:rPr lang="en-US" altLang="en-US" sz="2400" dirty="0" err="1" smtClean="0">
                <a:solidFill>
                  <a:srgbClr val="2F02F0"/>
                </a:solidFill>
                <a:cs typeface="Courier New"/>
              </a:rPr>
              <a:t>myMatrix</a:t>
            </a:r>
            <a:r>
              <a:rPr lang="en-US" altLang="en-US" sz="2400" dirty="0" smtClean="0">
                <a:solidFill>
                  <a:srgbClr val="2F02F0"/>
                </a:solidFill>
                <a:cs typeface="Courier New"/>
              </a:rPr>
              <a:t>[1]</a:t>
            </a:r>
            <a:r>
              <a:rPr lang="en-US" altLang="en-US" sz="2400" dirty="0" smtClean="0"/>
              <a:t>	address of element </a:t>
            </a:r>
            <a:r>
              <a:rPr lang="en-US" altLang="en-US" sz="2400" dirty="0" err="1" smtClean="0">
                <a:solidFill>
                  <a:srgbClr val="2F02F0"/>
                </a:solidFill>
                <a:cs typeface="Courier New"/>
              </a:rPr>
              <a:t>myMatrix</a:t>
            </a:r>
            <a:r>
              <a:rPr lang="en-US" altLang="en-US" sz="2400" dirty="0" smtClean="0">
                <a:solidFill>
                  <a:srgbClr val="2F02F0"/>
                </a:solidFill>
                <a:cs typeface="Courier New"/>
              </a:rPr>
              <a:t>[1][0]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38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pic>
        <p:nvPicPr>
          <p:cNvPr id="3" name="Picture 2" descr="Screen Shot 2015-04-25 at 11.06.0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95" y="2289142"/>
            <a:ext cx="7757784" cy="180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70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2390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Accessing 2D Array Elements</a:t>
            </a:r>
            <a:endParaRPr lang="en-US" sz="4000" dirty="0"/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  <a:tabLst>
                <a:tab pos="741363" algn="l"/>
              </a:tabLst>
            </a:pPr>
            <a:endParaRPr lang="en-US" altLang="en-US" sz="2800" dirty="0" smtClean="0"/>
          </a:p>
          <a:p>
            <a:pPr algn="just">
              <a:lnSpc>
                <a:spcPct val="90000"/>
              </a:lnSpc>
              <a:spcAft>
                <a:spcPts val="600"/>
              </a:spcAft>
              <a:tabLst>
                <a:tab pos="741363" algn="l"/>
              </a:tabLst>
            </a:pPr>
            <a:endParaRPr lang="en-US" altLang="en-US" sz="2800" dirty="0" smtClean="0"/>
          </a:p>
          <a:p>
            <a:pPr algn="just">
              <a:lnSpc>
                <a:spcPct val="90000"/>
              </a:lnSpc>
              <a:spcAft>
                <a:spcPts val="600"/>
              </a:spcAft>
              <a:tabLst>
                <a:tab pos="741363" algn="l"/>
              </a:tabLst>
            </a:pPr>
            <a:endParaRPr lang="en-US" altLang="en-US" sz="2800" dirty="0"/>
          </a:p>
          <a:p>
            <a:pPr marL="0" indent="0" algn="just">
              <a:lnSpc>
                <a:spcPct val="90000"/>
              </a:lnSpc>
              <a:spcAft>
                <a:spcPts val="600"/>
              </a:spcAft>
              <a:buNone/>
              <a:tabLst>
                <a:tab pos="741363" algn="l"/>
              </a:tabLst>
            </a:pPr>
            <a:endParaRPr lang="en-US" altLang="en-US" sz="2800" dirty="0"/>
          </a:p>
          <a:p>
            <a:pPr algn="just">
              <a:lnSpc>
                <a:spcPct val="90000"/>
              </a:lnSpc>
              <a:spcAft>
                <a:spcPts val="600"/>
              </a:spcAft>
              <a:tabLst>
                <a:tab pos="741363" algn="l"/>
                <a:tab pos="3030538" algn="l"/>
              </a:tabLst>
            </a:pPr>
            <a:r>
              <a:rPr lang="en-US" altLang="en-US" sz="2800" dirty="0" smtClean="0">
                <a:cs typeface="Courier New"/>
              </a:rPr>
              <a:t>Indexing </a:t>
            </a:r>
            <a:r>
              <a:rPr lang="en-US" altLang="en-US" sz="2800" dirty="0" err="1" smtClean="0">
                <a:solidFill>
                  <a:srgbClr val="2F02F0"/>
                </a:solidFill>
                <a:cs typeface="Courier New"/>
              </a:rPr>
              <a:t>myMatrix</a:t>
            </a:r>
            <a:r>
              <a:rPr lang="en-US" altLang="en-US" sz="2800" dirty="0" smtClean="0">
                <a:solidFill>
                  <a:srgbClr val="2F02F0"/>
                </a:solidFill>
                <a:cs typeface="Courier New"/>
              </a:rPr>
              <a:t>[</a:t>
            </a:r>
            <a:r>
              <a:rPr lang="en-US" altLang="en-US" sz="2800" dirty="0" err="1" smtClean="0">
                <a:solidFill>
                  <a:srgbClr val="2F02F0"/>
                </a:solidFill>
                <a:cs typeface="Courier New"/>
              </a:rPr>
              <a:t>i</a:t>
            </a:r>
            <a:r>
              <a:rPr lang="en-US" altLang="en-US" sz="2800" dirty="0" smtClean="0">
                <a:solidFill>
                  <a:srgbClr val="2F02F0"/>
                </a:solidFill>
                <a:cs typeface="Courier New"/>
              </a:rPr>
              <a:t>][j]</a:t>
            </a:r>
            <a:r>
              <a:rPr lang="en-US" altLang="en-US" sz="2800" dirty="0" smtClean="0">
                <a:cs typeface="Courier New"/>
              </a:rPr>
              <a:t> is the same as:</a:t>
            </a:r>
          </a:p>
          <a:p>
            <a:pPr marL="457200" lvl="1" indent="0" algn="just">
              <a:lnSpc>
                <a:spcPct val="90000"/>
              </a:lnSpc>
              <a:spcAft>
                <a:spcPts val="600"/>
              </a:spcAft>
              <a:buNone/>
              <a:tabLst>
                <a:tab pos="741363" algn="l"/>
                <a:tab pos="3030538" algn="l"/>
              </a:tabLst>
            </a:pPr>
            <a:r>
              <a:rPr lang="en-US" altLang="en-US" sz="2400" dirty="0" smtClean="0">
                <a:solidFill>
                  <a:srgbClr val="2F02F0"/>
                </a:solidFill>
                <a:cs typeface="Courier New"/>
              </a:rPr>
              <a:t>*(</a:t>
            </a:r>
            <a:r>
              <a:rPr lang="en-US" altLang="en-US" sz="2400" dirty="0" err="1" smtClean="0">
                <a:solidFill>
                  <a:srgbClr val="2F02F0"/>
                </a:solidFill>
                <a:cs typeface="Courier New"/>
              </a:rPr>
              <a:t>myMatrix</a:t>
            </a:r>
            <a:r>
              <a:rPr lang="en-US" altLang="en-US" sz="2400" dirty="0" smtClean="0">
                <a:solidFill>
                  <a:srgbClr val="2F02F0"/>
                </a:solidFill>
                <a:cs typeface="Courier New"/>
              </a:rPr>
              <a:t>[</a:t>
            </a:r>
            <a:r>
              <a:rPr lang="en-US" altLang="en-US" sz="2400" dirty="0" err="1" smtClean="0">
                <a:solidFill>
                  <a:srgbClr val="2F02F0"/>
                </a:solidFill>
                <a:cs typeface="Courier New"/>
              </a:rPr>
              <a:t>i</a:t>
            </a:r>
            <a:r>
              <a:rPr lang="en-US" altLang="en-US" sz="2400" dirty="0" smtClean="0">
                <a:solidFill>
                  <a:srgbClr val="2F02F0"/>
                </a:solidFill>
                <a:cs typeface="Courier New"/>
              </a:rPr>
              <a:t>] + j)</a:t>
            </a:r>
          </a:p>
          <a:p>
            <a:pPr marL="457200" lvl="1" indent="0" algn="just">
              <a:lnSpc>
                <a:spcPct val="90000"/>
              </a:lnSpc>
              <a:spcAft>
                <a:spcPts val="600"/>
              </a:spcAft>
              <a:buNone/>
              <a:tabLst>
                <a:tab pos="741363" algn="l"/>
                <a:tab pos="3030538" algn="l"/>
              </a:tabLst>
            </a:pPr>
            <a:r>
              <a:rPr lang="en-US" altLang="en-US" sz="2400" dirty="0" smtClean="0">
                <a:solidFill>
                  <a:srgbClr val="2F02F0"/>
                </a:solidFill>
                <a:cs typeface="Courier New"/>
              </a:rPr>
              <a:t>(*(</a:t>
            </a:r>
            <a:r>
              <a:rPr lang="en-US" altLang="en-US" sz="2400" dirty="0" err="1" smtClean="0">
                <a:solidFill>
                  <a:srgbClr val="2F02F0"/>
                </a:solidFill>
                <a:cs typeface="Courier New"/>
              </a:rPr>
              <a:t>myMatrix</a:t>
            </a:r>
            <a:r>
              <a:rPr lang="en-US" altLang="en-US" sz="2400" dirty="0" smtClean="0">
                <a:solidFill>
                  <a:srgbClr val="2F02F0"/>
                </a:solidFill>
                <a:cs typeface="Courier New"/>
              </a:rPr>
              <a:t> + </a:t>
            </a:r>
            <a:r>
              <a:rPr lang="en-US" altLang="en-US" sz="2400" dirty="0" err="1" smtClean="0">
                <a:solidFill>
                  <a:srgbClr val="2F02F0"/>
                </a:solidFill>
                <a:cs typeface="Courier New"/>
              </a:rPr>
              <a:t>i</a:t>
            </a:r>
            <a:r>
              <a:rPr lang="en-US" altLang="en-US" sz="2400" dirty="0" smtClean="0">
                <a:solidFill>
                  <a:srgbClr val="2F02F0"/>
                </a:solidFill>
                <a:cs typeface="Courier New"/>
              </a:rPr>
              <a:t>))[j]</a:t>
            </a:r>
          </a:p>
          <a:p>
            <a:pPr marL="457200" lvl="1" indent="0" algn="just">
              <a:lnSpc>
                <a:spcPct val="90000"/>
              </a:lnSpc>
              <a:spcAft>
                <a:spcPts val="600"/>
              </a:spcAft>
              <a:buNone/>
              <a:tabLst>
                <a:tab pos="741363" algn="l"/>
                <a:tab pos="3030538" algn="l"/>
              </a:tabLst>
            </a:pPr>
            <a:r>
              <a:rPr lang="en-US" altLang="en-US" sz="2400" dirty="0" smtClean="0">
                <a:solidFill>
                  <a:srgbClr val="2F02F0"/>
                </a:solidFill>
                <a:cs typeface="Courier New"/>
              </a:rPr>
              <a:t>*((*(</a:t>
            </a:r>
            <a:r>
              <a:rPr lang="en-US" altLang="en-US" sz="2400" dirty="0" err="1" smtClean="0">
                <a:solidFill>
                  <a:srgbClr val="2F02F0"/>
                </a:solidFill>
                <a:cs typeface="Courier New"/>
              </a:rPr>
              <a:t>myMatrix</a:t>
            </a:r>
            <a:r>
              <a:rPr lang="en-US" altLang="en-US" sz="2400" dirty="0" smtClean="0">
                <a:solidFill>
                  <a:srgbClr val="2F02F0"/>
                </a:solidFill>
                <a:cs typeface="Courier New"/>
              </a:rPr>
              <a:t> + </a:t>
            </a:r>
            <a:r>
              <a:rPr lang="en-US" altLang="en-US" sz="2400" dirty="0" err="1" smtClean="0">
                <a:solidFill>
                  <a:srgbClr val="2F02F0"/>
                </a:solidFill>
                <a:cs typeface="Courier New"/>
              </a:rPr>
              <a:t>i</a:t>
            </a:r>
            <a:r>
              <a:rPr lang="en-US" altLang="en-US" sz="2400" dirty="0" smtClean="0">
                <a:solidFill>
                  <a:srgbClr val="2F02F0"/>
                </a:solidFill>
                <a:cs typeface="Courier New"/>
              </a:rPr>
              <a:t>)) + j)</a:t>
            </a:r>
          </a:p>
          <a:p>
            <a:pPr marL="457200" lvl="1" indent="0" algn="just">
              <a:lnSpc>
                <a:spcPct val="90000"/>
              </a:lnSpc>
              <a:spcAft>
                <a:spcPts val="600"/>
              </a:spcAft>
              <a:buNone/>
              <a:tabLst>
                <a:tab pos="741363" algn="l"/>
                <a:tab pos="3030538" algn="l"/>
              </a:tabLst>
            </a:pPr>
            <a:r>
              <a:rPr lang="en-US" altLang="en-US" sz="2400" dirty="0" smtClean="0">
                <a:solidFill>
                  <a:srgbClr val="2F02F0"/>
                </a:solidFill>
                <a:cs typeface="Courier New"/>
              </a:rPr>
              <a:t>*(&amp;</a:t>
            </a:r>
            <a:r>
              <a:rPr lang="en-US" altLang="en-US" sz="2400" dirty="0" err="1" smtClean="0">
                <a:solidFill>
                  <a:srgbClr val="2F02F0"/>
                </a:solidFill>
                <a:cs typeface="Courier New"/>
              </a:rPr>
              <a:t>myMatrix</a:t>
            </a:r>
            <a:r>
              <a:rPr lang="en-US" altLang="en-US" sz="2400" dirty="0" smtClean="0">
                <a:solidFill>
                  <a:srgbClr val="2F02F0"/>
                </a:solidFill>
                <a:cs typeface="Courier New"/>
              </a:rPr>
              <a:t>[0][0] + 4*</a:t>
            </a:r>
            <a:r>
              <a:rPr lang="en-US" altLang="en-US" sz="2400" dirty="0" err="1" smtClean="0">
                <a:solidFill>
                  <a:srgbClr val="2F02F0"/>
                </a:solidFill>
                <a:cs typeface="Courier New"/>
              </a:rPr>
              <a:t>i</a:t>
            </a:r>
            <a:r>
              <a:rPr lang="en-US" altLang="en-US" sz="2400" dirty="0" smtClean="0">
                <a:solidFill>
                  <a:srgbClr val="2F02F0"/>
                </a:solidFill>
                <a:cs typeface="Courier New"/>
              </a:rPr>
              <a:t> + j)</a:t>
            </a:r>
            <a:endParaRPr lang="en-US" altLang="en-US" sz="2400" dirty="0">
              <a:solidFill>
                <a:srgbClr val="2F02F0"/>
              </a:solidFill>
              <a:cs typeface="Courier New"/>
            </a:endParaRP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39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pic>
        <p:nvPicPr>
          <p:cNvPr id="3" name="Picture 2" descr="Screen Shot 2015-04-25 at 11.06.0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95" y="1811298"/>
            <a:ext cx="7757784" cy="180538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447800" y="2628140"/>
            <a:ext cx="7006079" cy="213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53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Multiple Pointer Declarations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To declare multiple pointers in a statement, </a:t>
            </a:r>
            <a:r>
              <a:rPr lang="en-US" sz="2800" dirty="0" smtClean="0"/>
              <a:t>use the </a:t>
            </a:r>
            <a:r>
              <a:rPr lang="en-US" sz="2800" dirty="0"/>
              <a:t>asterisk before each pointer variable</a:t>
            </a:r>
          </a:p>
          <a:p>
            <a:pPr lvl="1" algn="just"/>
            <a:r>
              <a:rPr lang="en-US" dirty="0" smtClean="0"/>
              <a:t>Example:</a:t>
            </a:r>
          </a:p>
          <a:p>
            <a:pPr marL="514350" lvl="1" indent="0">
              <a:buNone/>
              <a:tabLst>
                <a:tab pos="1368425" algn="l"/>
              </a:tabLst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rgbClr val="2F02F0"/>
                </a:solidFill>
              </a:rPr>
              <a:t>int</a:t>
            </a:r>
            <a:r>
              <a:rPr lang="en-US" dirty="0" smtClean="0">
                <a:solidFill>
                  <a:srgbClr val="2F02F0"/>
                </a:solidFill>
              </a:rPr>
              <a:t> </a:t>
            </a:r>
            <a:r>
              <a:rPr lang="en-US" dirty="0">
                <a:solidFill>
                  <a:srgbClr val="2F02F0"/>
                </a:solidFill>
              </a:rPr>
              <a:t>*p1, *p2, v1, v2</a:t>
            </a:r>
            <a:r>
              <a:rPr lang="en-US" dirty="0" smtClean="0">
                <a:solidFill>
                  <a:srgbClr val="2F02F0"/>
                </a:solidFill>
              </a:rPr>
              <a:t>;</a:t>
            </a:r>
          </a:p>
          <a:p>
            <a:pPr marL="1371600" lvl="2" indent="-457200">
              <a:tabLst>
                <a:tab pos="1368425" algn="l"/>
              </a:tabLst>
            </a:pPr>
            <a:r>
              <a:rPr lang="en-US" sz="2800" dirty="0" smtClean="0">
                <a:solidFill>
                  <a:srgbClr val="2F02F0"/>
                </a:solidFill>
              </a:rPr>
              <a:t>p1</a:t>
            </a:r>
            <a:r>
              <a:rPr lang="en-US" sz="2800" dirty="0" smtClean="0"/>
              <a:t> </a:t>
            </a:r>
            <a:r>
              <a:rPr lang="en-US" sz="2800" dirty="0"/>
              <a:t>and </a:t>
            </a:r>
            <a:r>
              <a:rPr lang="en-US" sz="2800" dirty="0">
                <a:solidFill>
                  <a:srgbClr val="2F02F0"/>
                </a:solidFill>
              </a:rPr>
              <a:t>p2</a:t>
            </a:r>
            <a:r>
              <a:rPr lang="en-US" sz="2800" dirty="0"/>
              <a:t> </a:t>
            </a:r>
            <a:r>
              <a:rPr lang="en-US" sz="2800" u="sng" dirty="0"/>
              <a:t>point</a:t>
            </a:r>
            <a:r>
              <a:rPr lang="en-US" sz="2800" dirty="0"/>
              <a:t> to variables of type </a:t>
            </a:r>
            <a:r>
              <a:rPr lang="en-US" sz="2800" dirty="0" err="1" smtClean="0">
                <a:solidFill>
                  <a:srgbClr val="2F02F0"/>
                </a:solidFill>
              </a:rPr>
              <a:t>int</a:t>
            </a:r>
            <a:endParaRPr lang="en-US" sz="2800" dirty="0" smtClean="0">
              <a:solidFill>
                <a:srgbClr val="2F02F0"/>
              </a:solidFill>
            </a:endParaRPr>
          </a:p>
          <a:p>
            <a:pPr marL="1371600" lvl="2" indent="-457200" algn="just">
              <a:tabLst>
                <a:tab pos="1368425" algn="l"/>
              </a:tabLst>
            </a:pPr>
            <a:r>
              <a:rPr lang="en-US" sz="2800" dirty="0" smtClean="0">
                <a:solidFill>
                  <a:srgbClr val="2F02F0"/>
                </a:solidFill>
              </a:rPr>
              <a:t>v1</a:t>
            </a:r>
            <a:r>
              <a:rPr lang="en-US" sz="2800" dirty="0" smtClean="0"/>
              <a:t> </a:t>
            </a:r>
            <a:r>
              <a:rPr lang="en-US" sz="2800" dirty="0"/>
              <a:t>and </a:t>
            </a:r>
            <a:r>
              <a:rPr lang="en-US" sz="2800" dirty="0">
                <a:solidFill>
                  <a:srgbClr val="2F02F0"/>
                </a:solidFill>
              </a:rPr>
              <a:t>v2</a:t>
            </a:r>
            <a:r>
              <a:rPr lang="en-US" sz="2800" dirty="0"/>
              <a:t> are variables of type </a:t>
            </a:r>
            <a:r>
              <a:rPr lang="en-US" sz="2800" dirty="0" err="1">
                <a:solidFill>
                  <a:srgbClr val="2F02F0"/>
                </a:solidFill>
              </a:rPr>
              <a:t>int</a:t>
            </a:r>
            <a:endParaRPr lang="en-US" sz="2800" dirty="0">
              <a:solidFill>
                <a:srgbClr val="2F02F0"/>
              </a:solidFill>
            </a:endParaRP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5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1" y="111761"/>
            <a:ext cx="1178560" cy="117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48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2390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Arrays as Arguments to Functions</a:t>
            </a:r>
            <a:endParaRPr lang="en-US" sz="4000" dirty="0"/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marL="57150" indent="0" algn="just">
              <a:lnSpc>
                <a:spcPct val="50000"/>
              </a:lnSpc>
              <a:spcAft>
                <a:spcPts val="600"/>
              </a:spcAft>
              <a:buNone/>
              <a:tabLst>
                <a:tab pos="452438" algn="l"/>
                <a:tab pos="917575" algn="l"/>
                <a:tab pos="1370013" algn="l"/>
                <a:tab pos="3030538" algn="l"/>
              </a:tabLst>
            </a:pPr>
            <a:r>
              <a:rPr lang="en-US" altLang="en-US" sz="1400" b="1" dirty="0" smtClean="0">
                <a:latin typeface="Courier New"/>
                <a:cs typeface="Courier New"/>
              </a:rPr>
              <a:t>#include &lt;iostream&gt;</a:t>
            </a:r>
          </a:p>
          <a:p>
            <a:pPr marL="57150" indent="0" algn="just">
              <a:lnSpc>
                <a:spcPct val="50000"/>
              </a:lnSpc>
              <a:spcAft>
                <a:spcPts val="600"/>
              </a:spcAft>
              <a:buNone/>
              <a:tabLst>
                <a:tab pos="452438" algn="l"/>
                <a:tab pos="917575" algn="l"/>
                <a:tab pos="1370013" algn="l"/>
                <a:tab pos="3030538" algn="l"/>
              </a:tabLst>
            </a:pPr>
            <a:r>
              <a:rPr lang="en-US" altLang="en-US" sz="1400" b="1" dirty="0" smtClean="0">
                <a:latin typeface="Courier New"/>
                <a:cs typeface="Courier New"/>
              </a:rPr>
              <a:t>using namespace </a:t>
            </a:r>
            <a:r>
              <a:rPr lang="en-US" altLang="en-US" sz="1400" b="1" dirty="0" err="1" smtClean="0">
                <a:latin typeface="Courier New"/>
                <a:cs typeface="Courier New"/>
              </a:rPr>
              <a:t>std</a:t>
            </a:r>
            <a:r>
              <a:rPr lang="en-US" altLang="en-US" sz="1400" b="1" dirty="0" smtClean="0">
                <a:latin typeface="Courier New"/>
                <a:cs typeface="Courier New"/>
              </a:rPr>
              <a:t>;</a:t>
            </a:r>
          </a:p>
          <a:p>
            <a:pPr marL="57150" indent="0" algn="just">
              <a:lnSpc>
                <a:spcPct val="50000"/>
              </a:lnSpc>
              <a:spcAft>
                <a:spcPts val="600"/>
              </a:spcAft>
              <a:buNone/>
              <a:tabLst>
                <a:tab pos="452438" algn="l"/>
                <a:tab pos="917575" algn="l"/>
                <a:tab pos="1370013" algn="l"/>
                <a:tab pos="3030538" algn="l"/>
              </a:tabLst>
            </a:pPr>
            <a:r>
              <a:rPr lang="en-US" altLang="en-US" sz="1400" b="1" dirty="0" err="1" smtClean="0">
                <a:latin typeface="Courier New"/>
                <a:cs typeface="Courier New"/>
              </a:rPr>
              <a:t>const</a:t>
            </a:r>
            <a:r>
              <a:rPr lang="en-US" altLang="en-US" sz="1400" b="1" dirty="0" smtClean="0">
                <a:latin typeface="Courier New"/>
                <a:cs typeface="Courier New"/>
              </a:rPr>
              <a:t> int SIZE = 10;</a:t>
            </a:r>
          </a:p>
          <a:p>
            <a:pPr marL="57150" indent="0" algn="just">
              <a:lnSpc>
                <a:spcPct val="50000"/>
              </a:lnSpc>
              <a:spcAft>
                <a:spcPts val="600"/>
              </a:spcAft>
              <a:buNone/>
              <a:tabLst>
                <a:tab pos="452438" algn="l"/>
                <a:tab pos="917575" algn="l"/>
                <a:tab pos="1370013" algn="l"/>
                <a:tab pos="3030538" algn="l"/>
              </a:tabLst>
            </a:pPr>
            <a:r>
              <a:rPr lang="en-US" altLang="en-US" sz="1400" b="1" dirty="0" smtClean="0">
                <a:latin typeface="Courier New"/>
                <a:cs typeface="Courier New"/>
              </a:rPr>
              <a:t>void </a:t>
            </a:r>
            <a:r>
              <a:rPr lang="en-US" altLang="en-US" sz="1400" b="1" dirty="0" err="1" smtClean="0">
                <a:latin typeface="Courier New"/>
                <a:cs typeface="Courier New"/>
              </a:rPr>
              <a:t>init</a:t>
            </a:r>
            <a:r>
              <a:rPr lang="en-US" altLang="en-US" sz="1400" b="1" dirty="0" smtClean="0">
                <a:latin typeface="Courier New"/>
                <a:cs typeface="Courier New"/>
              </a:rPr>
              <a:t>(int </a:t>
            </a:r>
            <a:r>
              <a:rPr lang="en-US" altLang="en-US" sz="1400" b="1" dirty="0" smtClean="0">
                <a:solidFill>
                  <a:srgbClr val="0000FF"/>
                </a:solidFill>
                <a:latin typeface="Courier New"/>
                <a:cs typeface="Courier New"/>
              </a:rPr>
              <a:t>a[]</a:t>
            </a:r>
            <a:r>
              <a:rPr lang="en-US" altLang="en-US" sz="1400" b="1" dirty="0" smtClean="0">
                <a:latin typeface="Courier New"/>
                <a:cs typeface="Courier New"/>
              </a:rPr>
              <a:t>);</a:t>
            </a:r>
          </a:p>
          <a:p>
            <a:pPr marL="57150" indent="0" algn="just">
              <a:lnSpc>
                <a:spcPct val="50000"/>
              </a:lnSpc>
              <a:spcAft>
                <a:spcPts val="600"/>
              </a:spcAft>
              <a:buNone/>
              <a:tabLst>
                <a:tab pos="452438" algn="l"/>
                <a:tab pos="917575" algn="l"/>
                <a:tab pos="1370013" algn="l"/>
                <a:tab pos="3030538" algn="l"/>
              </a:tabLst>
            </a:pPr>
            <a:r>
              <a:rPr lang="en-US" altLang="en-US" sz="1400" b="1" dirty="0" smtClean="0">
                <a:latin typeface="Courier New"/>
                <a:cs typeface="Courier New"/>
              </a:rPr>
              <a:t>int main()</a:t>
            </a:r>
          </a:p>
          <a:p>
            <a:pPr marL="57150" indent="0" algn="just">
              <a:lnSpc>
                <a:spcPct val="50000"/>
              </a:lnSpc>
              <a:spcAft>
                <a:spcPts val="600"/>
              </a:spcAft>
              <a:buNone/>
              <a:tabLst>
                <a:tab pos="452438" algn="l"/>
                <a:tab pos="917575" algn="l"/>
                <a:tab pos="1370013" algn="l"/>
                <a:tab pos="3030538" algn="l"/>
              </a:tabLst>
            </a:pPr>
            <a:r>
              <a:rPr lang="en-US" altLang="en-US" sz="1400" b="1" dirty="0" smtClean="0">
                <a:latin typeface="Courier New"/>
                <a:cs typeface="Courier New"/>
              </a:rPr>
              <a:t>{</a:t>
            </a:r>
          </a:p>
          <a:p>
            <a:pPr marL="57150" indent="0" algn="just">
              <a:lnSpc>
                <a:spcPct val="50000"/>
              </a:lnSpc>
              <a:spcAft>
                <a:spcPts val="600"/>
              </a:spcAft>
              <a:buNone/>
              <a:tabLst>
                <a:tab pos="452438" algn="l"/>
                <a:tab pos="917575" algn="l"/>
                <a:tab pos="1370013" algn="l"/>
                <a:tab pos="3030538" algn="l"/>
              </a:tabLst>
            </a:pPr>
            <a:r>
              <a:rPr lang="en-US" altLang="en-US" sz="1400" b="1" dirty="0">
                <a:latin typeface="Courier New"/>
                <a:cs typeface="Courier New"/>
              </a:rPr>
              <a:t>	</a:t>
            </a:r>
            <a:r>
              <a:rPr lang="en-US" altLang="en-US" sz="1400" b="1" dirty="0" smtClean="0">
                <a:latin typeface="Courier New"/>
                <a:cs typeface="Courier New"/>
              </a:rPr>
              <a:t>int a[SIZE];</a:t>
            </a:r>
          </a:p>
          <a:p>
            <a:pPr marL="57150" indent="0" algn="just">
              <a:lnSpc>
                <a:spcPct val="50000"/>
              </a:lnSpc>
              <a:spcAft>
                <a:spcPts val="600"/>
              </a:spcAft>
              <a:buNone/>
              <a:tabLst>
                <a:tab pos="452438" algn="l"/>
                <a:tab pos="917575" algn="l"/>
                <a:tab pos="1370013" algn="l"/>
                <a:tab pos="3030538" algn="l"/>
              </a:tabLst>
            </a:pPr>
            <a:r>
              <a:rPr lang="en-US" altLang="en-US" sz="1400" b="1" dirty="0">
                <a:latin typeface="Courier New"/>
                <a:cs typeface="Courier New"/>
              </a:rPr>
              <a:t>	</a:t>
            </a:r>
            <a:r>
              <a:rPr lang="en-US" altLang="en-US" sz="1400" b="1" dirty="0" err="1" smtClean="0">
                <a:latin typeface="Courier New"/>
                <a:cs typeface="Courier New"/>
              </a:rPr>
              <a:t>init</a:t>
            </a:r>
            <a:r>
              <a:rPr lang="en-US" altLang="en-US" sz="1400" b="1" dirty="0" smtClean="0">
                <a:latin typeface="Courier New"/>
                <a:cs typeface="Courier New"/>
              </a:rPr>
              <a:t>(a);</a:t>
            </a:r>
          </a:p>
          <a:p>
            <a:pPr marL="57150" indent="0" algn="just">
              <a:lnSpc>
                <a:spcPct val="50000"/>
              </a:lnSpc>
              <a:spcAft>
                <a:spcPts val="600"/>
              </a:spcAft>
              <a:buNone/>
              <a:tabLst>
                <a:tab pos="452438" algn="l"/>
                <a:tab pos="917575" algn="l"/>
                <a:tab pos="1370013" algn="l"/>
                <a:tab pos="3030538" algn="l"/>
              </a:tabLst>
            </a:pPr>
            <a:r>
              <a:rPr lang="en-US" altLang="en-US" sz="1400" b="1" dirty="0">
                <a:latin typeface="Courier New"/>
                <a:cs typeface="Courier New"/>
              </a:rPr>
              <a:t>	</a:t>
            </a:r>
            <a:r>
              <a:rPr lang="en-US" altLang="en-US" sz="1400" b="1" dirty="0" smtClean="0">
                <a:latin typeface="Courier New"/>
                <a:cs typeface="Courier New"/>
              </a:rPr>
              <a:t>return 0;</a:t>
            </a:r>
          </a:p>
          <a:p>
            <a:pPr marL="57150" indent="0" algn="just">
              <a:lnSpc>
                <a:spcPct val="50000"/>
              </a:lnSpc>
              <a:spcAft>
                <a:spcPts val="600"/>
              </a:spcAft>
              <a:buNone/>
              <a:tabLst>
                <a:tab pos="452438" algn="l"/>
                <a:tab pos="917575" algn="l"/>
                <a:tab pos="1370013" algn="l"/>
                <a:tab pos="3030538" algn="l"/>
              </a:tabLst>
            </a:pPr>
            <a:r>
              <a:rPr lang="en-US" altLang="en-US" sz="1400" b="1" dirty="0" smtClean="0">
                <a:latin typeface="Courier New"/>
                <a:cs typeface="Courier New"/>
              </a:rPr>
              <a:t>}</a:t>
            </a:r>
          </a:p>
          <a:p>
            <a:pPr marL="57150" indent="0" algn="just">
              <a:lnSpc>
                <a:spcPct val="50000"/>
              </a:lnSpc>
              <a:spcAft>
                <a:spcPts val="600"/>
              </a:spcAft>
              <a:buNone/>
              <a:tabLst>
                <a:tab pos="452438" algn="l"/>
                <a:tab pos="917575" algn="l"/>
                <a:tab pos="1370013" algn="l"/>
                <a:tab pos="3030538" algn="l"/>
              </a:tabLst>
            </a:pPr>
            <a:r>
              <a:rPr lang="en-US" altLang="en-US" sz="1400" b="1" dirty="0" smtClean="0">
                <a:latin typeface="Courier New"/>
                <a:cs typeface="Courier New"/>
              </a:rPr>
              <a:t>void </a:t>
            </a:r>
            <a:r>
              <a:rPr lang="en-US" altLang="en-US" sz="1400" b="1" dirty="0" err="1" smtClean="0">
                <a:latin typeface="Courier New"/>
                <a:cs typeface="Courier New"/>
              </a:rPr>
              <a:t>init</a:t>
            </a:r>
            <a:r>
              <a:rPr lang="en-US" altLang="en-US" sz="1400" b="1" dirty="0" smtClean="0">
                <a:latin typeface="Courier New"/>
                <a:cs typeface="Courier New"/>
              </a:rPr>
              <a:t>(int </a:t>
            </a:r>
            <a:r>
              <a:rPr lang="en-US" altLang="en-US" sz="1400" b="1" dirty="0" smtClean="0">
                <a:solidFill>
                  <a:srgbClr val="0000FF"/>
                </a:solidFill>
                <a:latin typeface="Courier New"/>
                <a:cs typeface="Courier New"/>
              </a:rPr>
              <a:t>a[]</a:t>
            </a:r>
            <a:r>
              <a:rPr lang="en-US" altLang="en-US" sz="1400" b="1" dirty="0" smtClean="0">
                <a:latin typeface="Courier New"/>
                <a:cs typeface="Courier New"/>
              </a:rPr>
              <a:t>)</a:t>
            </a:r>
          </a:p>
          <a:p>
            <a:pPr marL="57150" indent="0" algn="just">
              <a:lnSpc>
                <a:spcPct val="50000"/>
              </a:lnSpc>
              <a:spcAft>
                <a:spcPts val="600"/>
              </a:spcAft>
              <a:buNone/>
              <a:tabLst>
                <a:tab pos="452438" algn="l"/>
                <a:tab pos="917575" algn="l"/>
                <a:tab pos="1370013" algn="l"/>
                <a:tab pos="3030538" algn="l"/>
              </a:tabLst>
            </a:pPr>
            <a:r>
              <a:rPr lang="en-US" altLang="en-US" sz="1400" b="1" dirty="0" smtClean="0">
                <a:latin typeface="Courier New"/>
                <a:cs typeface="Courier New"/>
              </a:rPr>
              <a:t>{</a:t>
            </a:r>
          </a:p>
          <a:p>
            <a:pPr marL="57150" indent="0" algn="just">
              <a:lnSpc>
                <a:spcPct val="50000"/>
              </a:lnSpc>
              <a:spcAft>
                <a:spcPts val="600"/>
              </a:spcAft>
              <a:buNone/>
              <a:tabLst>
                <a:tab pos="452438" algn="l"/>
                <a:tab pos="917575" algn="l"/>
                <a:tab pos="1370013" algn="l"/>
                <a:tab pos="3030538" algn="l"/>
              </a:tabLst>
            </a:pPr>
            <a:r>
              <a:rPr lang="en-US" altLang="en-US" sz="1400" b="1" dirty="0">
                <a:latin typeface="Courier New"/>
                <a:cs typeface="Courier New"/>
              </a:rPr>
              <a:t>	</a:t>
            </a:r>
            <a:r>
              <a:rPr lang="en-US" altLang="en-US" sz="1400" b="1" dirty="0" smtClean="0">
                <a:latin typeface="Courier New"/>
                <a:cs typeface="Courier New"/>
              </a:rPr>
              <a:t>for (int </a:t>
            </a:r>
            <a:r>
              <a:rPr lang="en-US" altLang="en-US" sz="1400" b="1" dirty="0" err="1" smtClean="0">
                <a:latin typeface="Courier New"/>
                <a:cs typeface="Courier New"/>
              </a:rPr>
              <a:t>i</a:t>
            </a:r>
            <a:r>
              <a:rPr lang="en-US" altLang="en-US" sz="1400" b="1" dirty="0" smtClean="0">
                <a:latin typeface="Courier New"/>
                <a:cs typeface="Courier New"/>
              </a:rPr>
              <a:t> = 0; </a:t>
            </a:r>
            <a:r>
              <a:rPr lang="en-US" altLang="en-US" sz="1400" b="1" dirty="0" err="1" smtClean="0">
                <a:latin typeface="Courier New"/>
                <a:cs typeface="Courier New"/>
              </a:rPr>
              <a:t>i</a:t>
            </a:r>
            <a:r>
              <a:rPr lang="en-US" altLang="en-US" sz="1400" b="1" dirty="0" smtClean="0">
                <a:latin typeface="Courier New"/>
                <a:cs typeface="Courier New"/>
              </a:rPr>
              <a:t> &lt; SIZE; </a:t>
            </a:r>
            <a:r>
              <a:rPr lang="en-US" altLang="en-US" sz="1400" b="1" dirty="0" err="1" smtClean="0">
                <a:latin typeface="Courier New"/>
                <a:cs typeface="Courier New"/>
              </a:rPr>
              <a:t>i</a:t>
            </a:r>
            <a:r>
              <a:rPr lang="en-US" altLang="en-US" sz="1400" b="1" dirty="0" smtClean="0">
                <a:latin typeface="Courier New"/>
                <a:cs typeface="Courier New"/>
              </a:rPr>
              <a:t>++)</a:t>
            </a:r>
          </a:p>
          <a:p>
            <a:pPr marL="57150" indent="0" algn="just">
              <a:lnSpc>
                <a:spcPct val="50000"/>
              </a:lnSpc>
              <a:spcAft>
                <a:spcPts val="600"/>
              </a:spcAft>
              <a:buNone/>
              <a:tabLst>
                <a:tab pos="452438" algn="l"/>
                <a:tab pos="917575" algn="l"/>
                <a:tab pos="1370013" algn="l"/>
                <a:tab pos="3030538" algn="l"/>
              </a:tabLst>
            </a:pPr>
            <a:r>
              <a:rPr lang="en-US" altLang="en-US" sz="1400" b="1" dirty="0">
                <a:latin typeface="Courier New"/>
                <a:cs typeface="Courier New"/>
              </a:rPr>
              <a:t>	</a:t>
            </a:r>
            <a:r>
              <a:rPr lang="en-US" altLang="en-US" sz="1400" b="1" dirty="0" smtClean="0">
                <a:latin typeface="Courier New"/>
                <a:cs typeface="Courier New"/>
              </a:rPr>
              <a:t>{</a:t>
            </a:r>
          </a:p>
          <a:p>
            <a:pPr marL="57150" indent="0" algn="just">
              <a:lnSpc>
                <a:spcPct val="50000"/>
              </a:lnSpc>
              <a:spcAft>
                <a:spcPts val="600"/>
              </a:spcAft>
              <a:buNone/>
              <a:tabLst>
                <a:tab pos="452438" algn="l"/>
                <a:tab pos="917575" algn="l"/>
                <a:tab pos="1370013" algn="l"/>
                <a:tab pos="3030538" algn="l"/>
              </a:tabLst>
            </a:pPr>
            <a:r>
              <a:rPr lang="en-US" altLang="en-US" sz="1400" b="1" dirty="0">
                <a:latin typeface="Courier New"/>
                <a:cs typeface="Courier New"/>
              </a:rPr>
              <a:t>	</a:t>
            </a:r>
            <a:r>
              <a:rPr lang="en-US" altLang="en-US" sz="1400" b="1" dirty="0" smtClean="0">
                <a:latin typeface="Courier New"/>
                <a:cs typeface="Courier New"/>
              </a:rPr>
              <a:t>	a[</a:t>
            </a:r>
            <a:r>
              <a:rPr lang="en-US" altLang="en-US" sz="1400" b="1" dirty="0" err="1" smtClean="0">
                <a:latin typeface="Courier New"/>
                <a:cs typeface="Courier New"/>
              </a:rPr>
              <a:t>i</a:t>
            </a:r>
            <a:r>
              <a:rPr lang="en-US" altLang="en-US" sz="1400" b="1" dirty="0" smtClean="0">
                <a:latin typeface="Courier New"/>
                <a:cs typeface="Courier New"/>
              </a:rPr>
              <a:t>] = 0;</a:t>
            </a:r>
          </a:p>
          <a:p>
            <a:pPr marL="57150" indent="0" algn="just">
              <a:lnSpc>
                <a:spcPct val="50000"/>
              </a:lnSpc>
              <a:spcAft>
                <a:spcPts val="600"/>
              </a:spcAft>
              <a:buNone/>
              <a:tabLst>
                <a:tab pos="452438" algn="l"/>
                <a:tab pos="917575" algn="l"/>
                <a:tab pos="1370013" algn="l"/>
                <a:tab pos="3030538" algn="l"/>
              </a:tabLst>
            </a:pPr>
            <a:r>
              <a:rPr lang="en-US" altLang="en-US" sz="1400" b="1" dirty="0">
                <a:latin typeface="Courier New"/>
                <a:cs typeface="Courier New"/>
              </a:rPr>
              <a:t>	</a:t>
            </a:r>
            <a:r>
              <a:rPr lang="en-US" altLang="en-US" sz="1400" b="1" dirty="0" smtClean="0">
                <a:latin typeface="Courier New"/>
                <a:cs typeface="Courier New"/>
              </a:rPr>
              <a:t>}</a:t>
            </a:r>
          </a:p>
          <a:p>
            <a:pPr marL="57150" indent="0" algn="just">
              <a:lnSpc>
                <a:spcPct val="50000"/>
              </a:lnSpc>
              <a:spcAft>
                <a:spcPts val="600"/>
              </a:spcAft>
              <a:buNone/>
              <a:tabLst>
                <a:tab pos="452438" algn="l"/>
                <a:tab pos="917575" algn="l"/>
                <a:tab pos="1370013" algn="l"/>
                <a:tab pos="3030538" algn="l"/>
              </a:tabLst>
            </a:pPr>
            <a:r>
              <a:rPr lang="en-US" altLang="en-US" sz="14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40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070204" y="1848500"/>
            <a:ext cx="4797182" cy="28100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070204" y="1848500"/>
            <a:ext cx="4797182" cy="281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Equivalent pointer alternative:</a:t>
            </a:r>
          </a:p>
          <a:p>
            <a:endParaRPr lang="en-US" sz="2400" dirty="0" smtClean="0"/>
          </a:p>
          <a:p>
            <a:pPr marL="57150" indent="0" algn="just">
              <a:lnSpc>
                <a:spcPct val="60000"/>
              </a:lnSpc>
              <a:spcAft>
                <a:spcPts val="600"/>
              </a:spcAft>
              <a:buNone/>
              <a:tabLst>
                <a:tab pos="452438" algn="l"/>
                <a:tab pos="917575" algn="l"/>
                <a:tab pos="1370013" algn="l"/>
                <a:tab pos="3030538" algn="l"/>
              </a:tabLst>
            </a:pPr>
            <a:r>
              <a:rPr lang="en-US" altLang="en-US" b="1" dirty="0">
                <a:latin typeface="Courier New"/>
                <a:cs typeface="Courier New"/>
              </a:rPr>
              <a:t>void </a:t>
            </a:r>
            <a:r>
              <a:rPr lang="en-US" altLang="en-US" b="1" dirty="0" err="1">
                <a:latin typeface="Courier New"/>
                <a:cs typeface="Courier New"/>
              </a:rPr>
              <a:t>init</a:t>
            </a:r>
            <a:r>
              <a:rPr lang="en-US" altLang="en-US" b="1" dirty="0">
                <a:latin typeface="Courier New"/>
                <a:cs typeface="Courier New"/>
              </a:rPr>
              <a:t>(int </a:t>
            </a:r>
            <a:r>
              <a:rPr lang="en-US" alt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*a</a:t>
            </a:r>
            <a:r>
              <a:rPr lang="en-US" altLang="en-US" b="1" dirty="0" smtClean="0">
                <a:latin typeface="Courier New"/>
                <a:cs typeface="Courier New"/>
              </a:rPr>
              <a:t>)</a:t>
            </a:r>
            <a:endParaRPr lang="en-US" altLang="en-US" b="1" dirty="0">
              <a:latin typeface="Courier New"/>
              <a:cs typeface="Courier New"/>
            </a:endParaRPr>
          </a:p>
          <a:p>
            <a:pPr marL="57150" indent="0" algn="just">
              <a:lnSpc>
                <a:spcPct val="60000"/>
              </a:lnSpc>
              <a:spcAft>
                <a:spcPts val="600"/>
              </a:spcAft>
              <a:buNone/>
              <a:tabLst>
                <a:tab pos="452438" algn="l"/>
                <a:tab pos="917575" algn="l"/>
                <a:tab pos="1370013" algn="l"/>
                <a:tab pos="3030538" algn="l"/>
              </a:tabLst>
            </a:pPr>
            <a:r>
              <a:rPr lang="en-US" altLang="en-US" b="1" dirty="0">
                <a:latin typeface="Courier New"/>
                <a:cs typeface="Courier New"/>
              </a:rPr>
              <a:t>{</a:t>
            </a:r>
          </a:p>
          <a:p>
            <a:pPr marL="57150" indent="0" algn="just">
              <a:lnSpc>
                <a:spcPct val="60000"/>
              </a:lnSpc>
              <a:spcAft>
                <a:spcPts val="600"/>
              </a:spcAft>
              <a:buNone/>
              <a:tabLst>
                <a:tab pos="452438" algn="l"/>
                <a:tab pos="917575" algn="l"/>
                <a:tab pos="1370013" algn="l"/>
                <a:tab pos="3030538" algn="l"/>
              </a:tabLst>
            </a:pPr>
            <a:r>
              <a:rPr lang="en-US" altLang="en-US" b="1" dirty="0">
                <a:latin typeface="Courier New"/>
                <a:cs typeface="Courier New"/>
              </a:rPr>
              <a:t>	for (int </a:t>
            </a:r>
            <a:r>
              <a:rPr lang="en-US" altLang="en-US" b="1" dirty="0" err="1">
                <a:latin typeface="Courier New"/>
                <a:cs typeface="Courier New"/>
              </a:rPr>
              <a:t>i</a:t>
            </a:r>
            <a:r>
              <a:rPr lang="en-US" altLang="en-US" b="1" dirty="0">
                <a:latin typeface="Courier New"/>
                <a:cs typeface="Courier New"/>
              </a:rPr>
              <a:t> = 0; </a:t>
            </a:r>
            <a:r>
              <a:rPr lang="en-US" altLang="en-US" b="1" dirty="0" err="1">
                <a:latin typeface="Courier New"/>
                <a:cs typeface="Courier New"/>
              </a:rPr>
              <a:t>i</a:t>
            </a:r>
            <a:r>
              <a:rPr lang="en-US" altLang="en-US" b="1" dirty="0">
                <a:latin typeface="Courier New"/>
                <a:cs typeface="Courier New"/>
              </a:rPr>
              <a:t> &lt; SIZE; </a:t>
            </a:r>
            <a:r>
              <a:rPr lang="en-US" altLang="en-US" b="1" dirty="0" err="1">
                <a:latin typeface="Courier New"/>
                <a:cs typeface="Courier New"/>
              </a:rPr>
              <a:t>i</a:t>
            </a:r>
            <a:r>
              <a:rPr lang="en-US" altLang="en-US" b="1" dirty="0">
                <a:latin typeface="Courier New"/>
                <a:cs typeface="Courier New"/>
              </a:rPr>
              <a:t>++)</a:t>
            </a:r>
          </a:p>
          <a:p>
            <a:pPr marL="57150" indent="0" algn="just">
              <a:lnSpc>
                <a:spcPct val="60000"/>
              </a:lnSpc>
              <a:spcAft>
                <a:spcPts val="600"/>
              </a:spcAft>
              <a:buNone/>
              <a:tabLst>
                <a:tab pos="452438" algn="l"/>
                <a:tab pos="917575" algn="l"/>
                <a:tab pos="1370013" algn="l"/>
                <a:tab pos="3030538" algn="l"/>
              </a:tabLst>
            </a:pPr>
            <a:r>
              <a:rPr lang="en-US" altLang="en-US" b="1" dirty="0">
                <a:latin typeface="Courier New"/>
                <a:cs typeface="Courier New"/>
              </a:rPr>
              <a:t>	{</a:t>
            </a:r>
          </a:p>
          <a:p>
            <a:pPr marL="57150" indent="0" algn="just">
              <a:lnSpc>
                <a:spcPct val="60000"/>
              </a:lnSpc>
              <a:spcAft>
                <a:spcPts val="600"/>
              </a:spcAft>
              <a:buNone/>
              <a:tabLst>
                <a:tab pos="452438" algn="l"/>
                <a:tab pos="917575" algn="l"/>
                <a:tab pos="1370013" algn="l"/>
                <a:tab pos="3030538" algn="l"/>
              </a:tabLst>
            </a:pPr>
            <a:r>
              <a:rPr lang="en-US" altLang="en-US" b="1" dirty="0">
                <a:latin typeface="Courier New"/>
                <a:cs typeface="Courier New"/>
              </a:rPr>
              <a:t>		</a:t>
            </a:r>
            <a:r>
              <a:rPr lang="en-US" altLang="en-US" b="1" dirty="0" smtClean="0">
                <a:latin typeface="Courier New"/>
                <a:cs typeface="Courier New"/>
              </a:rPr>
              <a:t>*(</a:t>
            </a:r>
            <a:r>
              <a:rPr lang="en-US" altLang="en-US" b="1" dirty="0" err="1" smtClean="0">
                <a:latin typeface="Courier New"/>
                <a:cs typeface="Courier New"/>
              </a:rPr>
              <a:t>a+i</a:t>
            </a:r>
            <a:r>
              <a:rPr lang="en-US" altLang="en-US" b="1" dirty="0" smtClean="0">
                <a:latin typeface="Courier New"/>
                <a:cs typeface="Courier New"/>
              </a:rPr>
              <a:t>) = </a:t>
            </a:r>
            <a:r>
              <a:rPr lang="en-US" altLang="en-US" b="1" dirty="0">
                <a:latin typeface="Courier New"/>
                <a:cs typeface="Courier New"/>
              </a:rPr>
              <a:t>0;</a:t>
            </a:r>
          </a:p>
          <a:p>
            <a:pPr marL="57150" indent="0" algn="just">
              <a:lnSpc>
                <a:spcPct val="60000"/>
              </a:lnSpc>
              <a:spcAft>
                <a:spcPts val="600"/>
              </a:spcAft>
              <a:buNone/>
              <a:tabLst>
                <a:tab pos="452438" algn="l"/>
                <a:tab pos="917575" algn="l"/>
                <a:tab pos="1370013" algn="l"/>
                <a:tab pos="3030538" algn="l"/>
              </a:tabLst>
            </a:pPr>
            <a:r>
              <a:rPr lang="en-US" altLang="en-US" b="1" dirty="0">
                <a:latin typeface="Courier New"/>
                <a:cs typeface="Courier New"/>
              </a:rPr>
              <a:t>	}</a:t>
            </a:r>
          </a:p>
          <a:p>
            <a:pPr marL="57150" indent="0" algn="just">
              <a:lnSpc>
                <a:spcPct val="60000"/>
              </a:lnSpc>
              <a:spcAft>
                <a:spcPts val="600"/>
              </a:spcAft>
              <a:buNone/>
              <a:tabLst>
                <a:tab pos="452438" algn="l"/>
                <a:tab pos="917575" algn="l"/>
                <a:tab pos="1370013" algn="l"/>
                <a:tab pos="3030538" algn="l"/>
              </a:tabLst>
            </a:pPr>
            <a:r>
              <a:rPr lang="en-US" altLang="en-US" b="1" dirty="0">
                <a:latin typeface="Courier New"/>
                <a:cs typeface="Courier New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684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2390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Passing 2D Arrays to Functions</a:t>
            </a:r>
            <a:endParaRPr lang="en-US" sz="4000" dirty="0"/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lnSpc>
                <a:spcPct val="80000"/>
              </a:lnSpc>
              <a:spcAft>
                <a:spcPts val="600"/>
              </a:spcAft>
              <a:tabLst>
                <a:tab pos="741363" algn="l"/>
                <a:tab pos="3030538" algn="l"/>
              </a:tabLst>
            </a:pPr>
            <a:r>
              <a:rPr lang="en-US" altLang="en-US" sz="2800" dirty="0" smtClean="0">
                <a:cs typeface="Courier New"/>
              </a:rPr>
              <a:t>If we wanted to pass multi-dimensional arrays to functions, we need to be clear about the function declaration</a:t>
            </a:r>
          </a:p>
          <a:p>
            <a:pPr algn="just">
              <a:lnSpc>
                <a:spcPct val="80000"/>
              </a:lnSpc>
              <a:spcAft>
                <a:spcPts val="600"/>
              </a:spcAft>
              <a:tabLst>
                <a:tab pos="741363" algn="l"/>
                <a:tab pos="3030538" algn="l"/>
              </a:tabLst>
            </a:pPr>
            <a:r>
              <a:rPr lang="en-US" altLang="en-US" sz="2800" dirty="0" smtClean="0">
                <a:cs typeface="Courier New"/>
              </a:rPr>
              <a:t>To pass a statically allocated array to a function, we must specify the number of columns</a:t>
            </a:r>
          </a:p>
          <a:p>
            <a:pPr algn="just">
              <a:lnSpc>
                <a:spcPct val="80000"/>
              </a:lnSpc>
              <a:spcAft>
                <a:spcPts val="600"/>
              </a:spcAft>
              <a:tabLst>
                <a:tab pos="741363" algn="l"/>
                <a:tab pos="3030538" algn="l"/>
              </a:tabLst>
            </a:pPr>
            <a:r>
              <a:rPr lang="en-US" altLang="en-US" sz="2800" dirty="0" smtClean="0">
                <a:cs typeface="Courier New"/>
              </a:rPr>
              <a:t>For example, to declare a function that takes the array </a:t>
            </a:r>
            <a:r>
              <a:rPr lang="en-US" altLang="en-US" sz="2800" dirty="0" smtClean="0">
                <a:solidFill>
                  <a:srgbClr val="2F02F0"/>
                </a:solidFill>
                <a:latin typeface="Courier New"/>
                <a:cs typeface="Courier New"/>
              </a:rPr>
              <a:t>float a[2][3]</a:t>
            </a:r>
            <a:r>
              <a:rPr lang="en-US" altLang="en-US" sz="2800" dirty="0" smtClean="0">
                <a:cs typeface="Courier New"/>
              </a:rPr>
              <a:t> as its argument, we would use</a:t>
            </a:r>
          </a:p>
          <a:p>
            <a:pPr marL="400050" lvl="1" indent="0" algn="just">
              <a:lnSpc>
                <a:spcPct val="80000"/>
              </a:lnSpc>
              <a:spcAft>
                <a:spcPts val="600"/>
              </a:spcAft>
              <a:buNone/>
              <a:tabLst>
                <a:tab pos="741363" algn="l"/>
                <a:tab pos="3030538" algn="l"/>
              </a:tabLst>
            </a:pPr>
            <a:r>
              <a:rPr lang="en-US" altLang="en-US" sz="2400" dirty="0" smtClean="0">
                <a:solidFill>
                  <a:srgbClr val="2F02F0"/>
                </a:solidFill>
                <a:latin typeface="Courier New"/>
                <a:cs typeface="Courier New"/>
              </a:rPr>
              <a:t>void Function(float a[][3]) { … }</a:t>
            </a:r>
          </a:p>
          <a:p>
            <a:pPr algn="just">
              <a:lnSpc>
                <a:spcPct val="80000"/>
              </a:lnSpc>
              <a:spcAft>
                <a:spcPts val="600"/>
              </a:spcAft>
              <a:tabLst>
                <a:tab pos="741363" algn="l"/>
                <a:tab pos="3030538" algn="l"/>
              </a:tabLst>
            </a:pPr>
            <a:r>
              <a:rPr lang="en-US" altLang="en-US" sz="2800" dirty="0" smtClean="0">
                <a:cs typeface="Courier New"/>
              </a:rPr>
              <a:t>The reason we need to do this is because the compiler needs to know the number of columns in order to jump from one row to the next in a statically declared array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41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86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2390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Passing 2D Arrays to Functions</a:t>
            </a:r>
            <a:endParaRPr lang="en-US" sz="4000" dirty="0"/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Aft>
                <a:spcPts val="600"/>
              </a:spcAft>
              <a:tabLst>
                <a:tab pos="741363" algn="l"/>
                <a:tab pos="3030538" algn="l"/>
              </a:tabLst>
            </a:pPr>
            <a:r>
              <a:rPr lang="en-US" altLang="en-US" sz="2800" dirty="0" smtClean="0">
                <a:cs typeface="Courier New"/>
              </a:rPr>
              <a:t>Alternatively, to declare a function to take a double pointer </a:t>
            </a:r>
            <a:r>
              <a:rPr lang="en-US" altLang="en-US" sz="2800" dirty="0" smtClean="0">
                <a:solidFill>
                  <a:srgbClr val="2F02F0"/>
                </a:solidFill>
                <a:latin typeface="Courier New"/>
                <a:cs typeface="Courier New"/>
              </a:rPr>
              <a:t>float **a</a:t>
            </a:r>
            <a:r>
              <a:rPr lang="en-US" altLang="en-US" sz="2800" dirty="0" smtClean="0">
                <a:cs typeface="Courier New"/>
              </a:rPr>
              <a:t>, you use</a:t>
            </a:r>
          </a:p>
          <a:p>
            <a:pPr marL="400050" lvl="1" indent="0" algn="just">
              <a:spcAft>
                <a:spcPts val="600"/>
              </a:spcAft>
              <a:buNone/>
              <a:tabLst>
                <a:tab pos="741363" algn="l"/>
                <a:tab pos="3030538" algn="l"/>
              </a:tabLst>
            </a:pPr>
            <a:r>
              <a:rPr lang="en-US" altLang="en-US" sz="2400" dirty="0" smtClean="0">
                <a:solidFill>
                  <a:srgbClr val="2F02F0"/>
                </a:solidFill>
                <a:latin typeface="Courier New"/>
                <a:cs typeface="Courier New"/>
              </a:rPr>
              <a:t>void Function(float **a) { … }</a:t>
            </a:r>
          </a:p>
          <a:p>
            <a:pPr algn="just">
              <a:spcAft>
                <a:spcPts val="600"/>
              </a:spcAft>
              <a:tabLst>
                <a:tab pos="741363" algn="l"/>
                <a:tab pos="3030538" algn="l"/>
              </a:tabLst>
            </a:pPr>
            <a:r>
              <a:rPr lang="en-US" altLang="en-US" sz="2800" dirty="0" smtClean="0">
                <a:cs typeface="Courier New"/>
              </a:rPr>
              <a:t>Then, inside the function, you can refer to the elements of the multi-dimensional array using the standard </a:t>
            </a:r>
            <a:r>
              <a:rPr lang="en-US" altLang="en-US" sz="2800" dirty="0" smtClean="0">
                <a:solidFill>
                  <a:srgbClr val="2F02F0"/>
                </a:solidFill>
                <a:latin typeface="Courier New"/>
                <a:cs typeface="Courier New"/>
              </a:rPr>
              <a:t>a[</a:t>
            </a:r>
            <a:r>
              <a:rPr lang="en-US" altLang="en-US" sz="2800" dirty="0" err="1" smtClean="0">
                <a:solidFill>
                  <a:srgbClr val="2F02F0"/>
                </a:solidFill>
                <a:latin typeface="Courier New"/>
                <a:cs typeface="Courier New"/>
              </a:rPr>
              <a:t>i</a:t>
            </a:r>
            <a:r>
              <a:rPr lang="en-US" altLang="en-US" sz="2800" dirty="0" smtClean="0">
                <a:solidFill>
                  <a:srgbClr val="2F02F0"/>
                </a:solidFill>
                <a:latin typeface="Courier New"/>
                <a:cs typeface="Courier New"/>
              </a:rPr>
              <a:t>][j]</a:t>
            </a:r>
            <a:r>
              <a:rPr lang="en-US" altLang="en-US" sz="2800" dirty="0" smtClean="0">
                <a:cs typeface="Courier New"/>
              </a:rPr>
              <a:t> notation.</a:t>
            </a:r>
          </a:p>
          <a:p>
            <a:pPr algn="just">
              <a:spcAft>
                <a:spcPts val="600"/>
              </a:spcAft>
              <a:tabLst>
                <a:tab pos="741363" algn="l"/>
                <a:tab pos="3030538" algn="l"/>
              </a:tabLst>
            </a:pPr>
            <a:r>
              <a:rPr lang="en-US" altLang="en-US" sz="2800" dirty="0" smtClean="0">
                <a:cs typeface="Courier New"/>
              </a:rPr>
              <a:t>This form of a function declaration works only for dynamically declared arrays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42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51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2390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2D Dynamic Array Example</a:t>
            </a:r>
            <a:endParaRPr lang="en-US" sz="4000" dirty="0"/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  <a:tabLst>
                <a:tab pos="339725" algn="l"/>
                <a:tab pos="692150" algn="l"/>
                <a:tab pos="1031875" algn="l"/>
              </a:tabLst>
            </a:pPr>
            <a:r>
              <a:rPr lang="en-US" sz="1200" dirty="0" smtClean="0">
                <a:solidFill>
                  <a:srgbClr val="2F02F0"/>
                </a:solidFill>
                <a:latin typeface="Menlo Bold"/>
                <a:cs typeface="Menlo Bold"/>
              </a:rPr>
              <a:t>#</a:t>
            </a:r>
            <a:r>
              <a:rPr lang="en-US" sz="1200" dirty="0">
                <a:solidFill>
                  <a:srgbClr val="2F02F0"/>
                </a:solidFill>
                <a:latin typeface="Menlo Bold"/>
                <a:cs typeface="Menlo Bold"/>
              </a:rPr>
              <a:t>include &lt;</a:t>
            </a:r>
            <a:r>
              <a:rPr lang="en-US" sz="1200" dirty="0" err="1">
                <a:solidFill>
                  <a:srgbClr val="2F02F0"/>
                </a:solidFill>
                <a:latin typeface="Menlo Bold"/>
                <a:cs typeface="Menlo Bold"/>
              </a:rPr>
              <a:t>iostream.h</a:t>
            </a:r>
            <a:r>
              <a:rPr lang="en-US" sz="1200" dirty="0">
                <a:solidFill>
                  <a:srgbClr val="2F02F0"/>
                </a:solidFill>
                <a:latin typeface="Menlo Bold"/>
                <a:cs typeface="Menlo Bold"/>
              </a:rPr>
              <a:t>&gt;</a:t>
            </a:r>
          </a:p>
          <a:p>
            <a:pPr marL="0" indent="0">
              <a:lnSpc>
                <a:spcPct val="90000"/>
              </a:lnSpc>
              <a:buNone/>
              <a:tabLst>
                <a:tab pos="339725" algn="l"/>
                <a:tab pos="692150" algn="l"/>
                <a:tab pos="1031875" algn="l"/>
              </a:tabLst>
            </a:pPr>
            <a:r>
              <a:rPr lang="en-US" sz="1200" dirty="0">
                <a:solidFill>
                  <a:srgbClr val="2F02F0"/>
                </a:solidFill>
                <a:latin typeface="Menlo Bold"/>
                <a:cs typeface="Menlo Bold"/>
              </a:rPr>
              <a:t> </a:t>
            </a:r>
          </a:p>
          <a:p>
            <a:pPr marL="0" indent="0">
              <a:lnSpc>
                <a:spcPct val="90000"/>
              </a:lnSpc>
              <a:buNone/>
              <a:tabLst>
                <a:tab pos="339725" algn="l"/>
                <a:tab pos="692150" algn="l"/>
                <a:tab pos="1031875" algn="l"/>
              </a:tabLst>
            </a:pPr>
            <a:r>
              <a:rPr lang="en-US" sz="1200" dirty="0">
                <a:solidFill>
                  <a:srgbClr val="2F02F0"/>
                </a:solidFill>
                <a:latin typeface="Menlo Bold"/>
                <a:cs typeface="Menlo Bold"/>
              </a:rPr>
              <a:t>float </a:t>
            </a:r>
            <a:r>
              <a:rPr lang="en-US" sz="1200" dirty="0" err="1">
                <a:solidFill>
                  <a:srgbClr val="2F02F0"/>
                </a:solidFill>
                <a:latin typeface="Menlo Bold"/>
                <a:cs typeface="Menlo Bold"/>
              </a:rPr>
              <a:t>find_average</a:t>
            </a:r>
            <a:r>
              <a:rPr lang="en-US" sz="1200" dirty="0">
                <a:solidFill>
                  <a:srgbClr val="2F02F0"/>
                </a:solidFill>
                <a:latin typeface="Menlo Bold"/>
                <a:cs typeface="Menlo Bold"/>
              </a:rPr>
              <a:t>(int **, int, int); /</a:t>
            </a:r>
            <a:r>
              <a:rPr lang="en-US" sz="1200" dirty="0" smtClean="0">
                <a:solidFill>
                  <a:srgbClr val="2F02F0"/>
                </a:solidFill>
                <a:latin typeface="Menlo Bold"/>
                <a:cs typeface="Menlo Bold"/>
              </a:rPr>
              <a:t>/ function </a:t>
            </a:r>
            <a:r>
              <a:rPr lang="en-US" sz="1200" dirty="0">
                <a:solidFill>
                  <a:srgbClr val="2F02F0"/>
                </a:solidFill>
                <a:latin typeface="Menlo Bold"/>
                <a:cs typeface="Menlo Bold"/>
              </a:rPr>
              <a:t>prototype</a:t>
            </a:r>
          </a:p>
          <a:p>
            <a:pPr marL="0" indent="0">
              <a:lnSpc>
                <a:spcPct val="90000"/>
              </a:lnSpc>
              <a:buNone/>
              <a:tabLst>
                <a:tab pos="339725" algn="l"/>
                <a:tab pos="692150" algn="l"/>
                <a:tab pos="1031875" algn="l"/>
              </a:tabLst>
            </a:pPr>
            <a:r>
              <a:rPr lang="en-US" sz="1200" dirty="0">
                <a:solidFill>
                  <a:srgbClr val="2F02F0"/>
                </a:solidFill>
                <a:latin typeface="Menlo Bold"/>
                <a:cs typeface="Menlo Bold"/>
              </a:rPr>
              <a:t> </a:t>
            </a:r>
          </a:p>
          <a:p>
            <a:pPr marL="0" indent="0">
              <a:lnSpc>
                <a:spcPct val="90000"/>
              </a:lnSpc>
              <a:buNone/>
              <a:tabLst>
                <a:tab pos="339725" algn="l"/>
                <a:tab pos="692150" algn="l"/>
                <a:tab pos="1031875" algn="l"/>
              </a:tabLst>
            </a:pPr>
            <a:r>
              <a:rPr lang="en-US" sz="1200" dirty="0">
                <a:solidFill>
                  <a:srgbClr val="2F02F0"/>
                </a:solidFill>
                <a:latin typeface="Menlo Bold"/>
                <a:cs typeface="Menlo Bold"/>
              </a:rPr>
              <a:t>void main()</a:t>
            </a:r>
          </a:p>
          <a:p>
            <a:pPr marL="0" indent="0">
              <a:lnSpc>
                <a:spcPct val="90000"/>
              </a:lnSpc>
              <a:buNone/>
              <a:tabLst>
                <a:tab pos="339725" algn="l"/>
                <a:tab pos="692150" algn="l"/>
                <a:tab pos="1031875" algn="l"/>
              </a:tabLst>
            </a:pPr>
            <a:r>
              <a:rPr lang="en-US" sz="1200" dirty="0">
                <a:solidFill>
                  <a:srgbClr val="2F02F0"/>
                </a:solidFill>
                <a:latin typeface="Menlo Bold"/>
                <a:cs typeface="Menlo Bold"/>
              </a:rPr>
              <a:t>{</a:t>
            </a:r>
          </a:p>
          <a:p>
            <a:pPr marL="0" indent="0">
              <a:lnSpc>
                <a:spcPct val="90000"/>
              </a:lnSpc>
              <a:buNone/>
              <a:tabLst>
                <a:tab pos="339725" algn="l"/>
                <a:tab pos="692150" algn="l"/>
                <a:tab pos="1031875" algn="l"/>
              </a:tabLst>
            </a:pPr>
            <a:r>
              <a:rPr lang="en-US" sz="1200" dirty="0" smtClean="0">
                <a:solidFill>
                  <a:srgbClr val="2F02F0"/>
                </a:solidFill>
                <a:latin typeface="Menlo Bold"/>
                <a:cs typeface="Menlo Bold"/>
              </a:rPr>
              <a:t>	int </a:t>
            </a:r>
            <a:r>
              <a:rPr lang="en-US" sz="1200" dirty="0">
                <a:solidFill>
                  <a:srgbClr val="2F02F0"/>
                </a:solidFill>
                <a:latin typeface="Menlo Bold"/>
                <a:cs typeface="Menlo Bold"/>
              </a:rPr>
              <a:t>**arr2D;</a:t>
            </a:r>
          </a:p>
          <a:p>
            <a:pPr marL="0" indent="0">
              <a:lnSpc>
                <a:spcPct val="90000"/>
              </a:lnSpc>
              <a:buNone/>
              <a:tabLst>
                <a:tab pos="339725" algn="l"/>
                <a:tab pos="692150" algn="l"/>
                <a:tab pos="1031875" algn="l"/>
              </a:tabLst>
            </a:pPr>
            <a:r>
              <a:rPr lang="en-US" sz="1200" dirty="0">
                <a:solidFill>
                  <a:srgbClr val="2F02F0"/>
                </a:solidFill>
                <a:latin typeface="Menlo Bold"/>
                <a:cs typeface="Menlo Bold"/>
              </a:rPr>
              <a:t> </a:t>
            </a:r>
          </a:p>
          <a:p>
            <a:pPr marL="0" indent="0">
              <a:lnSpc>
                <a:spcPct val="90000"/>
              </a:lnSpc>
              <a:buNone/>
              <a:tabLst>
                <a:tab pos="339725" algn="l"/>
                <a:tab pos="692150" algn="l"/>
                <a:tab pos="1031875" algn="l"/>
              </a:tabLst>
            </a:pPr>
            <a:r>
              <a:rPr lang="en-US" sz="1200" dirty="0" smtClean="0">
                <a:solidFill>
                  <a:srgbClr val="2F02F0"/>
                </a:solidFill>
                <a:latin typeface="Menlo Bold"/>
                <a:cs typeface="Menlo Bold"/>
              </a:rPr>
              <a:t>	arr2D </a:t>
            </a:r>
            <a:r>
              <a:rPr lang="en-US" sz="1200" dirty="0">
                <a:solidFill>
                  <a:srgbClr val="2F02F0"/>
                </a:solidFill>
                <a:latin typeface="Menlo Bold"/>
                <a:cs typeface="Menlo Bold"/>
              </a:rPr>
              <a:t>= new int*[</a:t>
            </a:r>
            <a:r>
              <a:rPr lang="en-US" sz="1200" dirty="0" err="1">
                <a:solidFill>
                  <a:srgbClr val="2F02F0"/>
                </a:solidFill>
                <a:latin typeface="Menlo Bold"/>
                <a:cs typeface="Menlo Bold"/>
              </a:rPr>
              <a:t>numRows</a:t>
            </a:r>
            <a:r>
              <a:rPr lang="en-US" sz="1200" dirty="0">
                <a:solidFill>
                  <a:srgbClr val="2F02F0"/>
                </a:solidFill>
                <a:latin typeface="Menlo Bold"/>
                <a:cs typeface="Menlo Bold"/>
              </a:rPr>
              <a:t>]</a:t>
            </a:r>
            <a:r>
              <a:rPr lang="en-US" sz="1200" dirty="0" smtClean="0">
                <a:solidFill>
                  <a:srgbClr val="2F02F0"/>
                </a:solidFill>
                <a:latin typeface="Menlo Bold"/>
                <a:cs typeface="Menlo Bold"/>
              </a:rPr>
              <a:t>;</a:t>
            </a:r>
          </a:p>
          <a:p>
            <a:pPr marL="0" indent="0">
              <a:lnSpc>
                <a:spcPct val="90000"/>
              </a:lnSpc>
              <a:buNone/>
              <a:tabLst>
                <a:tab pos="339725" algn="l"/>
                <a:tab pos="692150" algn="l"/>
                <a:tab pos="1031875" algn="l"/>
              </a:tabLst>
            </a:pPr>
            <a:r>
              <a:rPr lang="en-US" sz="1200" dirty="0">
                <a:solidFill>
                  <a:srgbClr val="2F02F0"/>
                </a:solidFill>
                <a:latin typeface="Menlo Bold"/>
                <a:cs typeface="Menlo Bold"/>
              </a:rPr>
              <a:t>	</a:t>
            </a:r>
            <a:r>
              <a:rPr lang="en-US" sz="1200" dirty="0" smtClean="0">
                <a:solidFill>
                  <a:srgbClr val="2F02F0"/>
                </a:solidFill>
                <a:latin typeface="Menlo Bold"/>
                <a:cs typeface="Menlo Bold"/>
              </a:rPr>
              <a:t>for</a:t>
            </a:r>
            <a:r>
              <a:rPr lang="en-US" sz="1200" dirty="0">
                <a:solidFill>
                  <a:srgbClr val="2F02F0"/>
                </a:solidFill>
                <a:latin typeface="Menlo Bold"/>
                <a:cs typeface="Menlo Bold"/>
              </a:rPr>
              <a:t>(</a:t>
            </a:r>
            <a:r>
              <a:rPr lang="en-US" sz="1200" dirty="0" err="1">
                <a:solidFill>
                  <a:srgbClr val="2F02F0"/>
                </a:solidFill>
                <a:latin typeface="Menlo Bold"/>
                <a:cs typeface="Menlo Bold"/>
              </a:rPr>
              <a:t>i</a:t>
            </a:r>
            <a:r>
              <a:rPr lang="en-US" sz="1200" dirty="0">
                <a:solidFill>
                  <a:srgbClr val="2F02F0"/>
                </a:solidFill>
                <a:latin typeface="Menlo Bold"/>
                <a:cs typeface="Menlo Bold"/>
              </a:rPr>
              <a:t>=0; </a:t>
            </a:r>
            <a:r>
              <a:rPr lang="en-US" sz="1200" dirty="0" err="1">
                <a:solidFill>
                  <a:srgbClr val="2F02F0"/>
                </a:solidFill>
                <a:latin typeface="Menlo Bold"/>
                <a:cs typeface="Menlo Bold"/>
              </a:rPr>
              <a:t>i</a:t>
            </a:r>
            <a:r>
              <a:rPr lang="en-US" sz="1200" dirty="0">
                <a:solidFill>
                  <a:srgbClr val="2F02F0"/>
                </a:solidFill>
                <a:latin typeface="Menlo Bold"/>
                <a:cs typeface="Menlo Bold"/>
              </a:rPr>
              <a:t>&lt;</a:t>
            </a:r>
            <a:r>
              <a:rPr lang="en-US" sz="1200" dirty="0" err="1">
                <a:solidFill>
                  <a:srgbClr val="2F02F0"/>
                </a:solidFill>
                <a:latin typeface="Menlo Bold"/>
                <a:cs typeface="Menlo Bold"/>
              </a:rPr>
              <a:t>numRows</a:t>
            </a:r>
            <a:r>
              <a:rPr lang="en-US" sz="1200" dirty="0">
                <a:solidFill>
                  <a:srgbClr val="2F02F0"/>
                </a:solidFill>
                <a:latin typeface="Menlo Bold"/>
                <a:cs typeface="Menlo Bold"/>
              </a:rPr>
              <a:t>; </a:t>
            </a:r>
            <a:r>
              <a:rPr lang="en-US" sz="1200" dirty="0" err="1">
                <a:solidFill>
                  <a:srgbClr val="2F02F0"/>
                </a:solidFill>
                <a:latin typeface="Menlo Bold"/>
                <a:cs typeface="Menlo Bold"/>
              </a:rPr>
              <a:t>i</a:t>
            </a:r>
            <a:r>
              <a:rPr lang="en-US" sz="1200" dirty="0">
                <a:solidFill>
                  <a:srgbClr val="2F02F0"/>
                </a:solidFill>
                <a:latin typeface="Menlo Bold"/>
                <a:cs typeface="Menlo Bold"/>
              </a:rPr>
              <a:t>++</a:t>
            </a:r>
            <a:r>
              <a:rPr lang="en-US" sz="1200" dirty="0" smtClean="0">
                <a:solidFill>
                  <a:srgbClr val="2F02F0"/>
                </a:solidFill>
                <a:latin typeface="Menlo Bold"/>
                <a:cs typeface="Menlo Bold"/>
              </a:rPr>
              <a:t>)</a:t>
            </a:r>
          </a:p>
          <a:p>
            <a:pPr marL="0" indent="0">
              <a:lnSpc>
                <a:spcPct val="90000"/>
              </a:lnSpc>
              <a:buNone/>
              <a:tabLst>
                <a:tab pos="339725" algn="l"/>
                <a:tab pos="692150" algn="l"/>
                <a:tab pos="1031875" algn="l"/>
              </a:tabLst>
            </a:pPr>
            <a:r>
              <a:rPr lang="en-US" sz="1200" dirty="0">
                <a:solidFill>
                  <a:srgbClr val="2F02F0"/>
                </a:solidFill>
                <a:latin typeface="Menlo Bold"/>
                <a:cs typeface="Menlo Bold"/>
              </a:rPr>
              <a:t>	</a:t>
            </a:r>
            <a:r>
              <a:rPr lang="en-US" sz="1200" dirty="0" smtClean="0">
                <a:solidFill>
                  <a:srgbClr val="2F02F0"/>
                </a:solidFill>
                <a:latin typeface="Menlo Bold"/>
                <a:cs typeface="Menlo Bold"/>
              </a:rPr>
              <a:t>{</a:t>
            </a:r>
          </a:p>
          <a:p>
            <a:pPr marL="0" indent="0">
              <a:lnSpc>
                <a:spcPct val="90000"/>
              </a:lnSpc>
              <a:buNone/>
              <a:tabLst>
                <a:tab pos="339725" algn="l"/>
                <a:tab pos="692150" algn="l"/>
                <a:tab pos="1031875" algn="l"/>
              </a:tabLst>
            </a:pPr>
            <a:r>
              <a:rPr lang="en-US" sz="1200" dirty="0">
                <a:solidFill>
                  <a:srgbClr val="2F02F0"/>
                </a:solidFill>
                <a:latin typeface="Menlo Bold"/>
                <a:cs typeface="Menlo Bold"/>
              </a:rPr>
              <a:t>	</a:t>
            </a:r>
            <a:r>
              <a:rPr lang="en-US" sz="1200" dirty="0" smtClean="0">
                <a:solidFill>
                  <a:srgbClr val="2F02F0"/>
                </a:solidFill>
                <a:latin typeface="Menlo Bold"/>
                <a:cs typeface="Menlo Bold"/>
              </a:rPr>
              <a:t>	arr2D</a:t>
            </a:r>
            <a:r>
              <a:rPr lang="en-US" sz="1200" dirty="0">
                <a:solidFill>
                  <a:srgbClr val="2F02F0"/>
                </a:solidFill>
                <a:latin typeface="Menlo Bold"/>
                <a:cs typeface="Menlo Bold"/>
              </a:rPr>
              <a:t>[</a:t>
            </a:r>
            <a:r>
              <a:rPr lang="en-US" sz="1200" dirty="0" err="1">
                <a:solidFill>
                  <a:srgbClr val="2F02F0"/>
                </a:solidFill>
                <a:latin typeface="Menlo Bold"/>
                <a:cs typeface="Menlo Bold"/>
              </a:rPr>
              <a:t>i</a:t>
            </a:r>
            <a:r>
              <a:rPr lang="en-US" sz="1200" dirty="0">
                <a:solidFill>
                  <a:srgbClr val="2F02F0"/>
                </a:solidFill>
                <a:latin typeface="Menlo Bold"/>
                <a:cs typeface="Menlo Bold"/>
              </a:rPr>
              <a:t>] = new int[</a:t>
            </a:r>
            <a:r>
              <a:rPr lang="en-US" sz="1200" dirty="0" err="1">
                <a:solidFill>
                  <a:srgbClr val="2F02F0"/>
                </a:solidFill>
                <a:latin typeface="Menlo Bold"/>
                <a:cs typeface="Menlo Bold"/>
              </a:rPr>
              <a:t>numCols</a:t>
            </a:r>
            <a:r>
              <a:rPr lang="en-US" sz="1200" dirty="0">
                <a:solidFill>
                  <a:srgbClr val="2F02F0"/>
                </a:solidFill>
                <a:latin typeface="Menlo Bold"/>
                <a:cs typeface="Menlo Bold"/>
              </a:rPr>
              <a:t>]</a:t>
            </a:r>
            <a:r>
              <a:rPr lang="en-US" sz="1200" dirty="0" smtClean="0">
                <a:solidFill>
                  <a:srgbClr val="2F02F0"/>
                </a:solidFill>
                <a:latin typeface="Menlo Bold"/>
                <a:cs typeface="Menlo Bold"/>
              </a:rPr>
              <a:t>;</a:t>
            </a:r>
          </a:p>
          <a:p>
            <a:pPr marL="0" indent="0">
              <a:lnSpc>
                <a:spcPct val="90000"/>
              </a:lnSpc>
              <a:buNone/>
              <a:tabLst>
                <a:tab pos="339725" algn="l"/>
                <a:tab pos="692150" algn="l"/>
                <a:tab pos="1031875" algn="l"/>
              </a:tabLst>
            </a:pPr>
            <a:r>
              <a:rPr lang="en-US" sz="1200" dirty="0">
                <a:solidFill>
                  <a:srgbClr val="2F02F0"/>
                </a:solidFill>
                <a:latin typeface="Menlo Bold"/>
                <a:cs typeface="Menlo Bold"/>
              </a:rPr>
              <a:t>	</a:t>
            </a:r>
            <a:r>
              <a:rPr lang="en-US" sz="1200" dirty="0" smtClean="0">
                <a:solidFill>
                  <a:srgbClr val="2F02F0"/>
                </a:solidFill>
                <a:latin typeface="Menlo Bold"/>
                <a:cs typeface="Menlo Bold"/>
              </a:rPr>
              <a:t>} </a:t>
            </a:r>
            <a:endParaRPr lang="en-US" sz="1200" dirty="0">
              <a:solidFill>
                <a:srgbClr val="2F02F0"/>
              </a:solidFill>
              <a:latin typeface="Menlo Bold"/>
              <a:cs typeface="Menlo Bold"/>
            </a:endParaRPr>
          </a:p>
          <a:p>
            <a:pPr marL="0" indent="0">
              <a:lnSpc>
                <a:spcPct val="90000"/>
              </a:lnSpc>
              <a:buNone/>
              <a:tabLst>
                <a:tab pos="339725" algn="l"/>
                <a:tab pos="692150" algn="l"/>
                <a:tab pos="1031875" algn="l"/>
              </a:tabLst>
            </a:pPr>
            <a:r>
              <a:rPr lang="en-US" sz="1200" dirty="0">
                <a:solidFill>
                  <a:srgbClr val="2F02F0"/>
                </a:solidFill>
                <a:latin typeface="Menlo Bold"/>
                <a:cs typeface="Menlo Bold"/>
              </a:rPr>
              <a:t> </a:t>
            </a:r>
          </a:p>
          <a:p>
            <a:pPr marL="0" indent="0">
              <a:lnSpc>
                <a:spcPct val="90000"/>
              </a:lnSpc>
              <a:buNone/>
              <a:tabLst>
                <a:tab pos="339725" algn="l"/>
                <a:tab pos="692150" algn="l"/>
                <a:tab pos="1031875" algn="l"/>
              </a:tabLst>
            </a:pPr>
            <a:r>
              <a:rPr lang="en-US" sz="1200" dirty="0" smtClean="0">
                <a:solidFill>
                  <a:srgbClr val="2F02F0"/>
                </a:solidFill>
                <a:latin typeface="Menlo Bold"/>
                <a:cs typeface="Menlo Bold"/>
              </a:rPr>
              <a:t>	/</a:t>
            </a:r>
            <a:r>
              <a:rPr lang="en-US" sz="1200" dirty="0">
                <a:solidFill>
                  <a:srgbClr val="2F02F0"/>
                </a:solidFill>
                <a:latin typeface="Menlo Bold"/>
                <a:cs typeface="Menlo Bold"/>
              </a:rPr>
              <a:t>/ then, initialize array </a:t>
            </a:r>
            <a:r>
              <a:rPr lang="en-US" sz="1200" dirty="0" smtClean="0">
                <a:solidFill>
                  <a:srgbClr val="2F02F0"/>
                </a:solidFill>
                <a:latin typeface="Menlo Bold"/>
                <a:cs typeface="Menlo Bold"/>
              </a:rPr>
              <a:t>…</a:t>
            </a:r>
            <a:endParaRPr lang="en-US" sz="1200" dirty="0">
              <a:solidFill>
                <a:srgbClr val="2F02F0"/>
              </a:solidFill>
              <a:latin typeface="Menlo Bold"/>
              <a:cs typeface="Menlo Bold"/>
            </a:endParaRPr>
          </a:p>
          <a:p>
            <a:pPr marL="0" indent="0">
              <a:lnSpc>
                <a:spcPct val="90000"/>
              </a:lnSpc>
              <a:buNone/>
              <a:tabLst>
                <a:tab pos="339725" algn="l"/>
                <a:tab pos="692150" algn="l"/>
                <a:tab pos="1031875" algn="l"/>
              </a:tabLst>
            </a:pPr>
            <a:r>
              <a:rPr lang="en-US" sz="1200" dirty="0" smtClean="0">
                <a:solidFill>
                  <a:srgbClr val="2F02F0"/>
                </a:solidFill>
                <a:latin typeface="Menlo Bold"/>
                <a:cs typeface="Menlo Bold"/>
              </a:rPr>
              <a:t>	cout </a:t>
            </a:r>
            <a:r>
              <a:rPr lang="en-US" sz="1200" dirty="0">
                <a:solidFill>
                  <a:srgbClr val="2F02F0"/>
                </a:solidFill>
                <a:latin typeface="Menlo Bold"/>
                <a:cs typeface="Menlo Bold"/>
              </a:rPr>
              <a:t>&lt;&lt; </a:t>
            </a:r>
            <a:r>
              <a:rPr lang="en-US" sz="1200" dirty="0" smtClean="0">
                <a:solidFill>
                  <a:srgbClr val="2F02F0"/>
                </a:solidFill>
                <a:latin typeface="Menlo Bold"/>
                <a:cs typeface="Menlo Bold"/>
              </a:rPr>
              <a:t>”Average </a:t>
            </a:r>
            <a:r>
              <a:rPr lang="en-US" sz="1200" dirty="0">
                <a:solidFill>
                  <a:srgbClr val="2F02F0"/>
                </a:solidFill>
                <a:latin typeface="Menlo Bold"/>
                <a:cs typeface="Menlo Bold"/>
              </a:rPr>
              <a:t>is " &lt;&lt; </a:t>
            </a:r>
            <a:r>
              <a:rPr lang="en-US" sz="1200" dirty="0" err="1">
                <a:solidFill>
                  <a:srgbClr val="FF0000"/>
                </a:solidFill>
                <a:latin typeface="Menlo Bold"/>
                <a:cs typeface="Menlo Bold"/>
              </a:rPr>
              <a:t>find_average</a:t>
            </a:r>
            <a:r>
              <a:rPr lang="en-US" sz="1200" dirty="0">
                <a:solidFill>
                  <a:srgbClr val="FF0000"/>
                </a:solidFill>
                <a:latin typeface="Menlo Bold"/>
                <a:cs typeface="Menlo Bold"/>
              </a:rPr>
              <a:t>(arr2D, </a:t>
            </a:r>
            <a:r>
              <a:rPr lang="en-US" sz="1200" dirty="0" err="1">
                <a:solidFill>
                  <a:srgbClr val="FF0000"/>
                </a:solidFill>
                <a:latin typeface="Menlo Bold"/>
                <a:cs typeface="Menlo Bold"/>
              </a:rPr>
              <a:t>numRows</a:t>
            </a:r>
            <a:r>
              <a:rPr lang="en-US" sz="1200" dirty="0">
                <a:solidFill>
                  <a:srgbClr val="FF0000"/>
                </a:solidFill>
                <a:latin typeface="Menlo Bold"/>
                <a:cs typeface="Menlo Bold"/>
              </a:rPr>
              <a:t>, </a:t>
            </a:r>
            <a:r>
              <a:rPr lang="en-US" sz="1200" dirty="0" err="1" smtClean="0">
                <a:solidFill>
                  <a:srgbClr val="FF0000"/>
                </a:solidFill>
                <a:latin typeface="Menlo Bold"/>
                <a:cs typeface="Menlo Bold"/>
              </a:rPr>
              <a:t>numCols</a:t>
            </a:r>
            <a:r>
              <a:rPr lang="en-US" sz="1200" dirty="0" smtClean="0">
                <a:solidFill>
                  <a:srgbClr val="FF0000"/>
                </a:solidFill>
                <a:latin typeface="Menlo Bold"/>
                <a:cs typeface="Menlo Bold"/>
              </a:rPr>
              <a:t>)</a:t>
            </a:r>
            <a:r>
              <a:rPr lang="en-US" sz="1200" dirty="0" smtClean="0">
                <a:solidFill>
                  <a:srgbClr val="2F02F0"/>
                </a:solidFill>
                <a:latin typeface="Menlo Bold"/>
                <a:cs typeface="Menlo Bold"/>
              </a:rPr>
              <a:t>;</a:t>
            </a:r>
          </a:p>
          <a:p>
            <a:pPr marL="0" indent="0">
              <a:lnSpc>
                <a:spcPct val="90000"/>
              </a:lnSpc>
              <a:buNone/>
              <a:tabLst>
                <a:tab pos="339725" algn="l"/>
                <a:tab pos="692150" algn="l"/>
                <a:tab pos="1031875" algn="l"/>
              </a:tabLst>
            </a:pPr>
            <a:r>
              <a:rPr lang="en-US" sz="1200" dirty="0">
                <a:latin typeface="Menlo Bold"/>
                <a:cs typeface="Menlo Bold"/>
              </a:rPr>
              <a:t>	</a:t>
            </a:r>
            <a:r>
              <a:rPr lang="en-US" sz="1200" dirty="0" smtClean="0">
                <a:solidFill>
                  <a:srgbClr val="2F02F0"/>
                </a:solidFill>
                <a:latin typeface="Menlo Bold"/>
                <a:cs typeface="Menlo Bold"/>
              </a:rPr>
              <a:t>cout &lt;&lt; endl;</a:t>
            </a:r>
            <a:endParaRPr lang="en-US" sz="1200" dirty="0">
              <a:solidFill>
                <a:srgbClr val="2F02F0"/>
              </a:solidFill>
              <a:latin typeface="Menlo Bold"/>
              <a:cs typeface="Menlo Bold"/>
            </a:endParaRPr>
          </a:p>
          <a:p>
            <a:pPr marL="0" indent="0">
              <a:lnSpc>
                <a:spcPct val="90000"/>
              </a:lnSpc>
              <a:buNone/>
              <a:tabLst>
                <a:tab pos="339725" algn="l"/>
                <a:tab pos="692150" algn="l"/>
                <a:tab pos="1031875" algn="l"/>
              </a:tabLst>
            </a:pPr>
            <a:r>
              <a:rPr lang="en-US" sz="1200" dirty="0">
                <a:solidFill>
                  <a:srgbClr val="2F02F0"/>
                </a:solidFill>
                <a:latin typeface="Menlo Bold"/>
                <a:cs typeface="Menlo Bold"/>
              </a:rPr>
              <a:t>}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43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29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2390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2D Dynamic Array Example</a:t>
            </a:r>
            <a:r>
              <a:rPr lang="en-US" sz="2800" dirty="0" smtClean="0"/>
              <a:t> (cont’d)</a:t>
            </a:r>
            <a:endParaRPr lang="en-US" sz="4000" dirty="0"/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  <a:tabLst>
                <a:tab pos="339725" algn="l"/>
                <a:tab pos="692150" algn="l"/>
                <a:tab pos="1031875" algn="l"/>
              </a:tabLst>
            </a:pPr>
            <a:r>
              <a:rPr lang="en-US" sz="1200" dirty="0" smtClean="0">
                <a:solidFill>
                  <a:srgbClr val="2F02F0"/>
                </a:solidFill>
                <a:latin typeface="Menlo Bold"/>
                <a:cs typeface="Menlo Bold"/>
              </a:rPr>
              <a:t>float </a:t>
            </a:r>
            <a:r>
              <a:rPr lang="en-US" sz="1200" dirty="0" err="1" smtClean="0">
                <a:solidFill>
                  <a:srgbClr val="FF0000"/>
                </a:solidFill>
                <a:latin typeface="Menlo Bold"/>
                <a:cs typeface="Menlo Bold"/>
              </a:rPr>
              <a:t>find_average</a:t>
            </a:r>
            <a:r>
              <a:rPr lang="en-US" sz="1200" dirty="0" smtClean="0">
                <a:solidFill>
                  <a:srgbClr val="FF0000"/>
                </a:solidFill>
                <a:latin typeface="Menlo Bold"/>
                <a:cs typeface="Menlo Bold"/>
              </a:rPr>
              <a:t>(int **</a:t>
            </a:r>
            <a:r>
              <a:rPr lang="en-US" sz="1200" dirty="0" err="1" smtClean="0">
                <a:solidFill>
                  <a:srgbClr val="FF0000"/>
                </a:solidFill>
                <a:latin typeface="Menlo Bold"/>
                <a:cs typeface="Menlo Bold"/>
              </a:rPr>
              <a:t>vals</a:t>
            </a:r>
            <a:r>
              <a:rPr lang="en-US" sz="1200" dirty="0" smtClean="0">
                <a:solidFill>
                  <a:srgbClr val="FF0000"/>
                </a:solidFill>
                <a:latin typeface="Menlo Bold"/>
                <a:cs typeface="Menlo Bold"/>
              </a:rPr>
              <a:t>, int n, int m)</a:t>
            </a:r>
          </a:p>
          <a:p>
            <a:pPr marL="0" indent="0">
              <a:lnSpc>
                <a:spcPct val="90000"/>
              </a:lnSpc>
              <a:buNone/>
              <a:tabLst>
                <a:tab pos="339725" algn="l"/>
                <a:tab pos="692150" algn="l"/>
                <a:tab pos="1031875" algn="l"/>
              </a:tabLst>
            </a:pPr>
            <a:r>
              <a:rPr lang="en-US" sz="1200" dirty="0" smtClean="0">
                <a:solidFill>
                  <a:srgbClr val="2F02F0"/>
                </a:solidFill>
                <a:latin typeface="Menlo Bold"/>
                <a:cs typeface="Menlo Bold"/>
              </a:rPr>
              <a:t>{</a:t>
            </a:r>
          </a:p>
          <a:p>
            <a:pPr marL="0" indent="0">
              <a:lnSpc>
                <a:spcPct val="90000"/>
              </a:lnSpc>
              <a:buNone/>
              <a:tabLst>
                <a:tab pos="339725" algn="l"/>
                <a:tab pos="692150" algn="l"/>
                <a:tab pos="1031875" algn="l"/>
              </a:tabLst>
            </a:pPr>
            <a:r>
              <a:rPr lang="en-US" sz="1200" dirty="0">
                <a:solidFill>
                  <a:srgbClr val="2F02F0"/>
                </a:solidFill>
                <a:latin typeface="Menlo Bold"/>
                <a:cs typeface="Menlo Bold"/>
              </a:rPr>
              <a:t>	</a:t>
            </a:r>
            <a:r>
              <a:rPr lang="en-US" sz="1200" dirty="0" smtClean="0">
                <a:solidFill>
                  <a:srgbClr val="2F02F0"/>
                </a:solidFill>
                <a:latin typeface="Menlo Bold"/>
                <a:cs typeface="Menlo Bold"/>
              </a:rPr>
              <a:t>int </a:t>
            </a:r>
            <a:r>
              <a:rPr lang="en-US" sz="1200" dirty="0" err="1" smtClean="0">
                <a:solidFill>
                  <a:srgbClr val="2F02F0"/>
                </a:solidFill>
                <a:latin typeface="Menlo Bold"/>
                <a:cs typeface="Menlo Bold"/>
              </a:rPr>
              <a:t>i</a:t>
            </a:r>
            <a:r>
              <a:rPr lang="en-US" sz="1200" dirty="0" smtClean="0">
                <a:solidFill>
                  <a:srgbClr val="2F02F0"/>
                </a:solidFill>
                <a:latin typeface="Menlo Bold"/>
                <a:cs typeface="Menlo Bold"/>
              </a:rPr>
              <a:t>, j;</a:t>
            </a:r>
          </a:p>
          <a:p>
            <a:pPr marL="0" indent="0">
              <a:lnSpc>
                <a:spcPct val="90000"/>
              </a:lnSpc>
              <a:buNone/>
              <a:tabLst>
                <a:tab pos="339725" algn="l"/>
                <a:tab pos="692150" algn="l"/>
                <a:tab pos="1031875" algn="l"/>
              </a:tabLst>
            </a:pPr>
            <a:r>
              <a:rPr lang="en-US" sz="1200" dirty="0">
                <a:solidFill>
                  <a:srgbClr val="2F02F0"/>
                </a:solidFill>
                <a:latin typeface="Menlo Bold"/>
                <a:cs typeface="Menlo Bold"/>
              </a:rPr>
              <a:t>	</a:t>
            </a:r>
            <a:r>
              <a:rPr lang="en-US" sz="1200" dirty="0" smtClean="0">
                <a:solidFill>
                  <a:srgbClr val="2F02F0"/>
                </a:solidFill>
                <a:latin typeface="Menlo Bold"/>
                <a:cs typeface="Menlo Bold"/>
              </a:rPr>
              <a:t>float </a:t>
            </a:r>
            <a:r>
              <a:rPr lang="en-US" sz="1200" dirty="0" err="1" smtClean="0">
                <a:solidFill>
                  <a:srgbClr val="2F02F0"/>
                </a:solidFill>
                <a:latin typeface="Menlo Bold"/>
                <a:cs typeface="Menlo Bold"/>
              </a:rPr>
              <a:t>avg</a:t>
            </a:r>
            <a:r>
              <a:rPr lang="en-US" sz="1200" dirty="0">
                <a:solidFill>
                  <a:srgbClr val="2F02F0"/>
                </a:solidFill>
                <a:latin typeface="Menlo Bold"/>
                <a:cs typeface="Menlo Bold"/>
              </a:rPr>
              <a:t> </a:t>
            </a:r>
            <a:r>
              <a:rPr lang="en-US" sz="1200" dirty="0" smtClean="0">
                <a:solidFill>
                  <a:srgbClr val="2F02F0"/>
                </a:solidFill>
                <a:latin typeface="Menlo Bold"/>
                <a:cs typeface="Menlo Bold"/>
              </a:rPr>
              <a:t>= 0.0;</a:t>
            </a:r>
          </a:p>
          <a:p>
            <a:pPr marL="0" indent="0">
              <a:lnSpc>
                <a:spcPct val="90000"/>
              </a:lnSpc>
              <a:buNone/>
              <a:tabLst>
                <a:tab pos="339725" algn="l"/>
                <a:tab pos="692150" algn="l"/>
                <a:tab pos="1031875" algn="l"/>
              </a:tabLst>
            </a:pPr>
            <a:endParaRPr lang="en-US" sz="1200" dirty="0">
              <a:solidFill>
                <a:srgbClr val="2F02F0"/>
              </a:solidFill>
              <a:latin typeface="Menlo Bold"/>
              <a:cs typeface="Menlo Bold"/>
            </a:endParaRPr>
          </a:p>
          <a:p>
            <a:pPr marL="0" indent="0">
              <a:lnSpc>
                <a:spcPct val="90000"/>
              </a:lnSpc>
              <a:buNone/>
              <a:tabLst>
                <a:tab pos="339725" algn="l"/>
                <a:tab pos="692150" algn="l"/>
                <a:tab pos="1031875" algn="l"/>
              </a:tabLst>
            </a:pPr>
            <a:r>
              <a:rPr lang="en-US" sz="1200" dirty="0" smtClean="0">
                <a:solidFill>
                  <a:srgbClr val="2F02F0"/>
                </a:solidFill>
                <a:latin typeface="Menlo Bold"/>
                <a:cs typeface="Menlo Bold"/>
              </a:rPr>
              <a:t>	for (</a:t>
            </a:r>
            <a:r>
              <a:rPr lang="en-US" sz="1200" dirty="0" err="1" smtClean="0">
                <a:solidFill>
                  <a:srgbClr val="2F02F0"/>
                </a:solidFill>
                <a:latin typeface="Menlo Bold"/>
                <a:cs typeface="Menlo Bold"/>
              </a:rPr>
              <a:t>i</a:t>
            </a:r>
            <a:r>
              <a:rPr lang="en-US" sz="1200" dirty="0" smtClean="0">
                <a:solidFill>
                  <a:srgbClr val="2F02F0"/>
                </a:solidFill>
                <a:latin typeface="Menlo Bold"/>
                <a:cs typeface="Menlo Bold"/>
              </a:rPr>
              <a:t> = 0; </a:t>
            </a:r>
            <a:r>
              <a:rPr lang="en-US" sz="1200" dirty="0" err="1" smtClean="0">
                <a:solidFill>
                  <a:srgbClr val="2F02F0"/>
                </a:solidFill>
                <a:latin typeface="Menlo Bold"/>
                <a:cs typeface="Menlo Bold"/>
              </a:rPr>
              <a:t>i</a:t>
            </a:r>
            <a:r>
              <a:rPr lang="en-US" sz="1200" dirty="0" smtClean="0">
                <a:solidFill>
                  <a:srgbClr val="2F02F0"/>
                </a:solidFill>
                <a:latin typeface="Menlo Bold"/>
                <a:cs typeface="Menlo Bold"/>
              </a:rPr>
              <a:t> &lt; n; </a:t>
            </a:r>
            <a:r>
              <a:rPr lang="en-US" sz="1200" dirty="0" err="1" smtClean="0">
                <a:solidFill>
                  <a:srgbClr val="2F02F0"/>
                </a:solidFill>
                <a:latin typeface="Menlo Bold"/>
                <a:cs typeface="Menlo Bold"/>
              </a:rPr>
              <a:t>i</a:t>
            </a:r>
            <a:r>
              <a:rPr lang="en-US" sz="1200" dirty="0" smtClean="0">
                <a:solidFill>
                  <a:srgbClr val="2F02F0"/>
                </a:solidFill>
                <a:latin typeface="Menlo Bold"/>
                <a:cs typeface="Menlo Bold"/>
              </a:rPr>
              <a:t>++)</a:t>
            </a:r>
          </a:p>
          <a:p>
            <a:pPr marL="0" indent="0">
              <a:lnSpc>
                <a:spcPct val="90000"/>
              </a:lnSpc>
              <a:buNone/>
              <a:tabLst>
                <a:tab pos="339725" algn="l"/>
                <a:tab pos="692150" algn="l"/>
                <a:tab pos="1031875" algn="l"/>
              </a:tabLst>
            </a:pPr>
            <a:r>
              <a:rPr lang="en-US" sz="1200" dirty="0">
                <a:solidFill>
                  <a:srgbClr val="2F02F0"/>
                </a:solidFill>
                <a:latin typeface="Menlo Bold"/>
                <a:cs typeface="Menlo Bold"/>
              </a:rPr>
              <a:t>	</a:t>
            </a:r>
            <a:r>
              <a:rPr lang="en-US" sz="1200" dirty="0" smtClean="0">
                <a:solidFill>
                  <a:srgbClr val="2F02F0"/>
                </a:solidFill>
                <a:latin typeface="Menlo Bold"/>
                <a:cs typeface="Menlo Bold"/>
              </a:rPr>
              <a:t>{</a:t>
            </a:r>
          </a:p>
          <a:p>
            <a:pPr marL="0" indent="0">
              <a:lnSpc>
                <a:spcPct val="90000"/>
              </a:lnSpc>
              <a:buNone/>
              <a:tabLst>
                <a:tab pos="339725" algn="l"/>
                <a:tab pos="692150" algn="l"/>
                <a:tab pos="1031875" algn="l"/>
              </a:tabLst>
            </a:pPr>
            <a:r>
              <a:rPr lang="en-US" sz="1200" dirty="0">
                <a:solidFill>
                  <a:srgbClr val="2F02F0"/>
                </a:solidFill>
                <a:latin typeface="Menlo Bold"/>
                <a:cs typeface="Menlo Bold"/>
              </a:rPr>
              <a:t>	</a:t>
            </a:r>
            <a:r>
              <a:rPr lang="en-US" sz="1200" dirty="0" smtClean="0">
                <a:solidFill>
                  <a:srgbClr val="2F02F0"/>
                </a:solidFill>
                <a:latin typeface="Menlo Bold"/>
                <a:cs typeface="Menlo Bold"/>
              </a:rPr>
              <a:t>	for (j = 0; j &lt; m; j++)</a:t>
            </a:r>
          </a:p>
          <a:p>
            <a:pPr marL="0" indent="0">
              <a:lnSpc>
                <a:spcPct val="90000"/>
              </a:lnSpc>
              <a:buNone/>
              <a:tabLst>
                <a:tab pos="339725" algn="l"/>
                <a:tab pos="692150" algn="l"/>
                <a:tab pos="1031875" algn="l"/>
              </a:tabLst>
            </a:pPr>
            <a:r>
              <a:rPr lang="en-US" sz="1200" dirty="0">
                <a:solidFill>
                  <a:srgbClr val="2F02F0"/>
                </a:solidFill>
                <a:latin typeface="Menlo Bold"/>
                <a:cs typeface="Menlo Bold"/>
              </a:rPr>
              <a:t>	</a:t>
            </a:r>
            <a:r>
              <a:rPr lang="en-US" sz="1200" dirty="0" smtClean="0">
                <a:solidFill>
                  <a:srgbClr val="2F02F0"/>
                </a:solidFill>
                <a:latin typeface="Menlo Bold"/>
                <a:cs typeface="Menlo Bold"/>
              </a:rPr>
              <a:t>	{</a:t>
            </a:r>
          </a:p>
          <a:p>
            <a:pPr marL="0" indent="0">
              <a:lnSpc>
                <a:spcPct val="90000"/>
              </a:lnSpc>
              <a:buNone/>
              <a:tabLst>
                <a:tab pos="339725" algn="l"/>
                <a:tab pos="692150" algn="l"/>
                <a:tab pos="1031875" algn="l"/>
              </a:tabLst>
            </a:pPr>
            <a:r>
              <a:rPr lang="en-US" sz="1200" dirty="0">
                <a:solidFill>
                  <a:srgbClr val="2F02F0"/>
                </a:solidFill>
                <a:latin typeface="Menlo Bold"/>
                <a:cs typeface="Menlo Bold"/>
              </a:rPr>
              <a:t>	</a:t>
            </a:r>
            <a:r>
              <a:rPr lang="en-US" sz="1200" dirty="0" smtClean="0">
                <a:solidFill>
                  <a:srgbClr val="2F02F0"/>
                </a:solidFill>
                <a:latin typeface="Menlo Bold"/>
                <a:cs typeface="Menlo Bold"/>
              </a:rPr>
              <a:t>		</a:t>
            </a:r>
            <a:r>
              <a:rPr lang="en-US" sz="1200" dirty="0" err="1" smtClean="0">
                <a:solidFill>
                  <a:srgbClr val="2F02F0"/>
                </a:solidFill>
                <a:latin typeface="Menlo Bold"/>
                <a:cs typeface="Menlo Bold"/>
              </a:rPr>
              <a:t>avg</a:t>
            </a:r>
            <a:r>
              <a:rPr lang="en-US" sz="1200" dirty="0" smtClean="0">
                <a:solidFill>
                  <a:srgbClr val="2F02F0"/>
                </a:solidFill>
                <a:latin typeface="Menlo Bold"/>
                <a:cs typeface="Menlo Bold"/>
              </a:rPr>
              <a:t> += </a:t>
            </a:r>
            <a:r>
              <a:rPr lang="en-US" sz="1200" dirty="0" err="1" smtClean="0">
                <a:solidFill>
                  <a:srgbClr val="2F02F0"/>
                </a:solidFill>
                <a:latin typeface="Menlo Bold"/>
                <a:cs typeface="Menlo Bold"/>
              </a:rPr>
              <a:t>vals</a:t>
            </a:r>
            <a:r>
              <a:rPr lang="en-US" sz="1200" dirty="0" smtClean="0">
                <a:solidFill>
                  <a:srgbClr val="2F02F0"/>
                </a:solidFill>
                <a:latin typeface="Menlo Bold"/>
                <a:cs typeface="Menlo Bold"/>
              </a:rPr>
              <a:t>[</a:t>
            </a:r>
            <a:r>
              <a:rPr lang="en-US" sz="1200" dirty="0" err="1" smtClean="0">
                <a:solidFill>
                  <a:srgbClr val="2F02F0"/>
                </a:solidFill>
                <a:latin typeface="Menlo Bold"/>
                <a:cs typeface="Menlo Bold"/>
              </a:rPr>
              <a:t>i</a:t>
            </a:r>
            <a:r>
              <a:rPr lang="en-US" sz="1200" dirty="0" smtClean="0">
                <a:solidFill>
                  <a:srgbClr val="2F02F0"/>
                </a:solidFill>
                <a:latin typeface="Menlo Bold"/>
                <a:cs typeface="Menlo Bold"/>
              </a:rPr>
              <a:t>][j];</a:t>
            </a:r>
          </a:p>
          <a:p>
            <a:pPr marL="0" indent="0">
              <a:lnSpc>
                <a:spcPct val="90000"/>
              </a:lnSpc>
              <a:buNone/>
              <a:tabLst>
                <a:tab pos="339725" algn="l"/>
                <a:tab pos="692150" algn="l"/>
                <a:tab pos="1031875" algn="l"/>
              </a:tabLst>
            </a:pPr>
            <a:r>
              <a:rPr lang="en-US" sz="1200" dirty="0">
                <a:solidFill>
                  <a:srgbClr val="2F02F0"/>
                </a:solidFill>
                <a:latin typeface="Menlo Bold"/>
                <a:cs typeface="Menlo Bold"/>
              </a:rPr>
              <a:t>	</a:t>
            </a:r>
            <a:r>
              <a:rPr lang="en-US" sz="1200" dirty="0" smtClean="0">
                <a:solidFill>
                  <a:srgbClr val="2F02F0"/>
                </a:solidFill>
                <a:latin typeface="Menlo Bold"/>
                <a:cs typeface="Menlo Bold"/>
              </a:rPr>
              <a:t>	}</a:t>
            </a:r>
          </a:p>
          <a:p>
            <a:pPr marL="0" indent="0">
              <a:lnSpc>
                <a:spcPct val="90000"/>
              </a:lnSpc>
              <a:buNone/>
              <a:tabLst>
                <a:tab pos="339725" algn="l"/>
                <a:tab pos="692150" algn="l"/>
                <a:tab pos="1031875" algn="l"/>
              </a:tabLst>
            </a:pPr>
            <a:r>
              <a:rPr lang="en-US" sz="1200" dirty="0">
                <a:solidFill>
                  <a:srgbClr val="2F02F0"/>
                </a:solidFill>
                <a:latin typeface="Menlo Bold"/>
                <a:cs typeface="Menlo Bold"/>
              </a:rPr>
              <a:t>	</a:t>
            </a:r>
            <a:r>
              <a:rPr lang="en-US" sz="1200" dirty="0" smtClean="0">
                <a:solidFill>
                  <a:srgbClr val="2F02F0"/>
                </a:solidFill>
                <a:latin typeface="Menlo Bold"/>
                <a:cs typeface="Menlo Bold"/>
              </a:rPr>
              <a:t>}</a:t>
            </a:r>
          </a:p>
          <a:p>
            <a:pPr marL="0" indent="0">
              <a:lnSpc>
                <a:spcPct val="90000"/>
              </a:lnSpc>
              <a:buNone/>
              <a:tabLst>
                <a:tab pos="339725" algn="l"/>
                <a:tab pos="692150" algn="l"/>
                <a:tab pos="1031875" algn="l"/>
              </a:tabLst>
            </a:pPr>
            <a:endParaRPr lang="en-US" sz="1200" dirty="0">
              <a:solidFill>
                <a:srgbClr val="2F02F0"/>
              </a:solidFill>
              <a:latin typeface="Menlo Bold"/>
              <a:cs typeface="Menlo Bold"/>
            </a:endParaRPr>
          </a:p>
          <a:p>
            <a:pPr marL="0" indent="0">
              <a:lnSpc>
                <a:spcPct val="90000"/>
              </a:lnSpc>
              <a:buNone/>
              <a:tabLst>
                <a:tab pos="339725" algn="l"/>
                <a:tab pos="692150" algn="l"/>
                <a:tab pos="1031875" algn="l"/>
              </a:tabLst>
            </a:pPr>
            <a:r>
              <a:rPr lang="en-US" sz="1200" dirty="0" smtClean="0">
                <a:solidFill>
                  <a:srgbClr val="2F02F0"/>
                </a:solidFill>
                <a:latin typeface="Menlo Bold"/>
                <a:cs typeface="Menlo Bold"/>
              </a:rPr>
              <a:t>	</a:t>
            </a:r>
            <a:r>
              <a:rPr lang="en-US" sz="1200" dirty="0" err="1" smtClean="0">
                <a:solidFill>
                  <a:srgbClr val="2F02F0"/>
                </a:solidFill>
                <a:latin typeface="Menlo Bold"/>
                <a:cs typeface="Menlo Bold"/>
              </a:rPr>
              <a:t>avg</a:t>
            </a:r>
            <a:r>
              <a:rPr lang="en-US" sz="1200" dirty="0" smtClean="0">
                <a:solidFill>
                  <a:srgbClr val="2F02F0"/>
                </a:solidFill>
                <a:latin typeface="Menlo Bold"/>
                <a:cs typeface="Menlo Bold"/>
              </a:rPr>
              <a:t> = </a:t>
            </a:r>
            <a:r>
              <a:rPr lang="en-US" sz="1200" dirty="0" err="1" smtClean="0">
                <a:solidFill>
                  <a:srgbClr val="2F02F0"/>
                </a:solidFill>
                <a:latin typeface="Menlo Bold"/>
                <a:cs typeface="Menlo Bold"/>
              </a:rPr>
              <a:t>avg</a:t>
            </a:r>
            <a:r>
              <a:rPr lang="en-US" sz="1200" dirty="0" smtClean="0">
                <a:solidFill>
                  <a:srgbClr val="2F02F0"/>
                </a:solidFill>
                <a:latin typeface="Menlo Bold"/>
                <a:cs typeface="Menlo Bold"/>
              </a:rPr>
              <a:t>/(n*m);</a:t>
            </a:r>
          </a:p>
          <a:p>
            <a:pPr marL="0" indent="0">
              <a:lnSpc>
                <a:spcPct val="90000"/>
              </a:lnSpc>
              <a:buNone/>
              <a:tabLst>
                <a:tab pos="339725" algn="l"/>
                <a:tab pos="692150" algn="l"/>
                <a:tab pos="1031875" algn="l"/>
              </a:tabLst>
            </a:pPr>
            <a:endParaRPr lang="en-US" sz="1200" dirty="0">
              <a:solidFill>
                <a:srgbClr val="2F02F0"/>
              </a:solidFill>
              <a:latin typeface="Menlo Bold"/>
              <a:cs typeface="Menlo Bold"/>
            </a:endParaRPr>
          </a:p>
          <a:p>
            <a:pPr marL="0" indent="0">
              <a:lnSpc>
                <a:spcPct val="90000"/>
              </a:lnSpc>
              <a:buNone/>
              <a:tabLst>
                <a:tab pos="339725" algn="l"/>
                <a:tab pos="692150" algn="l"/>
                <a:tab pos="1031875" algn="l"/>
              </a:tabLst>
            </a:pPr>
            <a:r>
              <a:rPr lang="en-US" sz="1200" dirty="0" smtClean="0">
                <a:solidFill>
                  <a:srgbClr val="2F02F0"/>
                </a:solidFill>
                <a:latin typeface="Menlo Bold"/>
                <a:cs typeface="Menlo Bold"/>
              </a:rPr>
              <a:t>	return </a:t>
            </a:r>
            <a:r>
              <a:rPr lang="en-US" sz="1200" dirty="0" err="1" smtClean="0">
                <a:solidFill>
                  <a:srgbClr val="2F02F0"/>
                </a:solidFill>
                <a:latin typeface="Menlo Bold"/>
                <a:cs typeface="Menlo Bold"/>
              </a:rPr>
              <a:t>avg</a:t>
            </a:r>
            <a:r>
              <a:rPr lang="en-US" sz="1200" dirty="0" smtClean="0">
                <a:solidFill>
                  <a:srgbClr val="2F02F0"/>
                </a:solidFill>
                <a:latin typeface="Menlo Bold"/>
                <a:cs typeface="Menlo Bold"/>
              </a:rPr>
              <a:t>;</a:t>
            </a:r>
          </a:p>
          <a:p>
            <a:pPr marL="0" indent="0">
              <a:lnSpc>
                <a:spcPct val="90000"/>
              </a:lnSpc>
              <a:buNone/>
              <a:tabLst>
                <a:tab pos="339725" algn="l"/>
                <a:tab pos="692150" algn="l"/>
                <a:tab pos="1031875" algn="l"/>
              </a:tabLst>
            </a:pPr>
            <a:r>
              <a:rPr lang="en-US" sz="1200" dirty="0" smtClean="0">
                <a:solidFill>
                  <a:srgbClr val="2F02F0"/>
                </a:solidFill>
                <a:latin typeface="Menlo Bold"/>
                <a:cs typeface="Menlo Bold"/>
              </a:rPr>
              <a:t>}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44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05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Multidimensional Dynamic Arrays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lnSpc>
                <a:spcPct val="70000"/>
              </a:lnSpc>
            </a:pPr>
            <a:r>
              <a:rPr lang="en-US" sz="2800" dirty="0"/>
              <a:t>To create a 3x4 multidimensional dynamic array</a:t>
            </a:r>
          </a:p>
          <a:p>
            <a:pPr lvl="1" algn="just">
              <a:lnSpc>
                <a:spcPct val="70000"/>
              </a:lnSpc>
            </a:pPr>
            <a:r>
              <a:rPr lang="en-US" dirty="0"/>
              <a:t>View multidimensional arrays as arrays of arrays</a:t>
            </a:r>
          </a:p>
          <a:p>
            <a:pPr lvl="1" algn="just">
              <a:lnSpc>
                <a:spcPct val="70000"/>
              </a:lnSpc>
            </a:pPr>
            <a:r>
              <a:rPr lang="en-US" dirty="0"/>
              <a:t>First create a one-dimensional dynamic array</a:t>
            </a:r>
          </a:p>
          <a:p>
            <a:pPr lvl="2" algn="just">
              <a:lnSpc>
                <a:spcPct val="70000"/>
              </a:lnSpc>
            </a:pPr>
            <a:r>
              <a:rPr lang="en-US" sz="2800" dirty="0"/>
              <a:t>Start with a new definition</a:t>
            </a:r>
            <a:r>
              <a:rPr lang="en-US" sz="2800" dirty="0" smtClean="0"/>
              <a:t>:</a:t>
            </a:r>
          </a:p>
          <a:p>
            <a:pPr marL="914400" lvl="2" indent="0" algn="just">
              <a:lnSpc>
                <a:spcPct val="70000"/>
              </a:lnSpc>
              <a:buNone/>
              <a:tabLst>
                <a:tab pos="1368425" algn="l"/>
              </a:tabLst>
            </a:pPr>
            <a:r>
              <a:rPr lang="en-US" sz="2800" dirty="0" smtClean="0"/>
              <a:t>	</a:t>
            </a:r>
            <a:r>
              <a:rPr lang="en-US" sz="2800" dirty="0" err="1" smtClean="0">
                <a:solidFill>
                  <a:srgbClr val="2F02F0"/>
                </a:solidFill>
              </a:rPr>
              <a:t>typedef</a:t>
            </a:r>
            <a:r>
              <a:rPr lang="en-US" sz="2800" dirty="0" smtClean="0">
                <a:solidFill>
                  <a:srgbClr val="2F02F0"/>
                </a:solidFill>
              </a:rPr>
              <a:t> </a:t>
            </a:r>
            <a:r>
              <a:rPr lang="en-US" sz="2800" dirty="0" err="1">
                <a:solidFill>
                  <a:srgbClr val="2F02F0"/>
                </a:solidFill>
              </a:rPr>
              <a:t>int</a:t>
            </a:r>
            <a:r>
              <a:rPr lang="en-US" sz="2800" dirty="0">
                <a:solidFill>
                  <a:srgbClr val="2F02F0"/>
                </a:solidFill>
              </a:rPr>
              <a:t>* </a:t>
            </a:r>
            <a:r>
              <a:rPr lang="en-US" sz="2800" dirty="0" err="1">
                <a:solidFill>
                  <a:srgbClr val="2F02F0"/>
                </a:solidFill>
              </a:rPr>
              <a:t>IntArrayPtr</a:t>
            </a:r>
            <a:r>
              <a:rPr lang="en-US" sz="2800" dirty="0">
                <a:solidFill>
                  <a:srgbClr val="2F02F0"/>
                </a:solidFill>
              </a:rPr>
              <a:t>;</a:t>
            </a:r>
          </a:p>
          <a:p>
            <a:pPr lvl="2" algn="just">
              <a:lnSpc>
                <a:spcPct val="70000"/>
              </a:lnSpc>
              <a:tabLst>
                <a:tab pos="1368425" algn="l"/>
              </a:tabLst>
            </a:pPr>
            <a:r>
              <a:rPr lang="en-US" sz="2800" dirty="0" smtClean="0"/>
              <a:t>Create </a:t>
            </a:r>
            <a:r>
              <a:rPr lang="en-US" sz="2800" dirty="0"/>
              <a:t>a </a:t>
            </a:r>
            <a:r>
              <a:rPr lang="en-US" sz="2800" dirty="0" smtClean="0"/>
              <a:t>dynamic array </a:t>
            </a:r>
            <a:r>
              <a:rPr lang="en-US" sz="2800" dirty="0"/>
              <a:t>of pointers named </a:t>
            </a:r>
            <a:r>
              <a:rPr lang="en-US" sz="2800" dirty="0">
                <a:solidFill>
                  <a:srgbClr val="2F02F0"/>
                </a:solidFill>
              </a:rPr>
              <a:t>m</a:t>
            </a:r>
            <a:r>
              <a:rPr lang="en-US" sz="2800" dirty="0"/>
              <a:t>:  </a:t>
            </a:r>
            <a:br>
              <a:rPr lang="en-US" sz="2800" dirty="0"/>
            </a:br>
            <a:r>
              <a:rPr lang="en-US" sz="2800" dirty="0"/>
              <a:t> 	</a:t>
            </a:r>
            <a:r>
              <a:rPr lang="en-US" sz="2800" dirty="0" err="1" smtClean="0">
                <a:solidFill>
                  <a:srgbClr val="2F02F0"/>
                </a:solidFill>
              </a:rPr>
              <a:t>IntArrayPtr</a:t>
            </a:r>
            <a:r>
              <a:rPr lang="en-US" sz="2800" dirty="0" smtClean="0">
                <a:solidFill>
                  <a:srgbClr val="2F02F0"/>
                </a:solidFill>
              </a:rPr>
              <a:t> </a:t>
            </a:r>
            <a:r>
              <a:rPr lang="en-US" sz="2800" dirty="0">
                <a:solidFill>
                  <a:srgbClr val="2F02F0"/>
                </a:solidFill>
              </a:rPr>
              <a:t>*m = new </a:t>
            </a:r>
            <a:r>
              <a:rPr lang="en-US" sz="2800" dirty="0" err="1">
                <a:solidFill>
                  <a:srgbClr val="2F02F0"/>
                </a:solidFill>
              </a:rPr>
              <a:t>IntArrayPtr</a:t>
            </a:r>
            <a:r>
              <a:rPr lang="en-US" sz="2800" dirty="0">
                <a:solidFill>
                  <a:srgbClr val="2F02F0"/>
                </a:solidFill>
              </a:rPr>
              <a:t>[3];</a:t>
            </a:r>
          </a:p>
          <a:p>
            <a:pPr lvl="1" algn="just">
              <a:lnSpc>
                <a:spcPct val="70000"/>
              </a:lnSpc>
            </a:pPr>
            <a:r>
              <a:rPr lang="en-US" dirty="0"/>
              <a:t>For each pointer in </a:t>
            </a:r>
            <a:r>
              <a:rPr lang="en-US" dirty="0">
                <a:solidFill>
                  <a:srgbClr val="2F02F0"/>
                </a:solidFill>
              </a:rPr>
              <a:t>m</a:t>
            </a:r>
            <a:r>
              <a:rPr lang="en-US" dirty="0"/>
              <a:t>, create </a:t>
            </a:r>
            <a:r>
              <a:rPr lang="en-US" dirty="0" smtClean="0"/>
              <a:t>a dynamic </a:t>
            </a:r>
            <a:r>
              <a:rPr lang="en-US" dirty="0"/>
              <a:t>array of </a:t>
            </a:r>
            <a:r>
              <a:rPr lang="en-US" dirty="0" err="1" smtClean="0">
                <a:solidFill>
                  <a:srgbClr val="2F02F0"/>
                </a:solidFill>
              </a:rPr>
              <a:t>int</a:t>
            </a:r>
            <a:r>
              <a:rPr lang="en-US" dirty="0" err="1" smtClean="0"/>
              <a:t>'s</a:t>
            </a:r>
            <a:endParaRPr lang="en-US" dirty="0" smtClean="0"/>
          </a:p>
          <a:p>
            <a:pPr marL="914400" lvl="2" indent="0" algn="just" defTabSz="447675">
              <a:lnSpc>
                <a:spcPct val="70000"/>
              </a:lnSpc>
              <a:buNone/>
              <a:tabLst>
                <a:tab pos="1368425" algn="l"/>
                <a:tab pos="1825625" algn="l"/>
              </a:tabLst>
            </a:pPr>
            <a:r>
              <a:rPr lang="en-US" sz="2800" dirty="0" smtClean="0">
                <a:solidFill>
                  <a:srgbClr val="2F02F0"/>
                </a:solidFill>
              </a:rPr>
              <a:t>	for </a:t>
            </a:r>
            <a:r>
              <a:rPr lang="en-US" sz="2800" dirty="0">
                <a:solidFill>
                  <a:srgbClr val="2F02F0"/>
                </a:solidFill>
              </a:rPr>
              <a:t>(</a:t>
            </a:r>
            <a:r>
              <a:rPr lang="en-US" sz="2800" dirty="0" err="1">
                <a:solidFill>
                  <a:srgbClr val="2F02F0"/>
                </a:solidFill>
              </a:rPr>
              <a:t>int</a:t>
            </a:r>
            <a:r>
              <a:rPr lang="en-US" sz="2800" dirty="0">
                <a:solidFill>
                  <a:srgbClr val="2F02F0"/>
                </a:solidFill>
              </a:rPr>
              <a:t> </a:t>
            </a:r>
            <a:r>
              <a:rPr lang="en-US" sz="2800" dirty="0" err="1">
                <a:solidFill>
                  <a:srgbClr val="2F02F0"/>
                </a:solidFill>
              </a:rPr>
              <a:t>i</a:t>
            </a:r>
            <a:r>
              <a:rPr lang="en-US" sz="2800" dirty="0">
                <a:solidFill>
                  <a:srgbClr val="2F02F0"/>
                </a:solidFill>
              </a:rPr>
              <a:t> = 0; </a:t>
            </a:r>
            <a:r>
              <a:rPr lang="en-US" sz="2800" dirty="0" err="1">
                <a:solidFill>
                  <a:srgbClr val="2F02F0"/>
                </a:solidFill>
              </a:rPr>
              <a:t>i</a:t>
            </a:r>
            <a:r>
              <a:rPr lang="en-US" sz="2800" dirty="0">
                <a:solidFill>
                  <a:srgbClr val="2F02F0"/>
                </a:solidFill>
              </a:rPr>
              <a:t>&lt;3; </a:t>
            </a:r>
            <a:r>
              <a:rPr lang="en-US" sz="2800" dirty="0" err="1">
                <a:solidFill>
                  <a:srgbClr val="2F02F0"/>
                </a:solidFill>
              </a:rPr>
              <a:t>i</a:t>
            </a:r>
            <a:r>
              <a:rPr lang="en-US" sz="2800" dirty="0">
                <a:solidFill>
                  <a:srgbClr val="2F02F0"/>
                </a:solidFill>
              </a:rPr>
              <a:t>++</a:t>
            </a:r>
            <a:r>
              <a:rPr lang="en-US" sz="2800" dirty="0" smtClean="0">
                <a:solidFill>
                  <a:srgbClr val="2F02F0"/>
                </a:solidFill>
              </a:rPr>
              <a:t>)</a:t>
            </a:r>
          </a:p>
          <a:p>
            <a:pPr marL="914400" lvl="2" indent="0" algn="just" defTabSz="447675">
              <a:lnSpc>
                <a:spcPct val="70000"/>
              </a:lnSpc>
              <a:buNone/>
              <a:tabLst>
                <a:tab pos="1368425" algn="l"/>
                <a:tab pos="1825625" algn="l"/>
              </a:tabLst>
            </a:pPr>
            <a:r>
              <a:rPr lang="en-US" sz="2800" dirty="0" smtClean="0">
                <a:solidFill>
                  <a:srgbClr val="2F02F0"/>
                </a:solidFill>
              </a:rPr>
              <a:t>	{</a:t>
            </a:r>
          </a:p>
          <a:p>
            <a:pPr marL="914400" lvl="2" indent="0" algn="just" defTabSz="447675">
              <a:lnSpc>
                <a:spcPct val="70000"/>
              </a:lnSpc>
              <a:buNone/>
              <a:tabLst>
                <a:tab pos="1368425" algn="l"/>
                <a:tab pos="1825625" algn="l"/>
              </a:tabLst>
            </a:pPr>
            <a:r>
              <a:rPr lang="en-US" sz="2800" dirty="0">
                <a:solidFill>
                  <a:srgbClr val="2F02F0"/>
                </a:solidFill>
              </a:rPr>
              <a:t>	</a:t>
            </a:r>
            <a:r>
              <a:rPr lang="en-US" sz="2800" dirty="0" smtClean="0">
                <a:solidFill>
                  <a:srgbClr val="2F02F0"/>
                </a:solidFill>
              </a:rPr>
              <a:t>	m</a:t>
            </a:r>
            <a:r>
              <a:rPr lang="en-US" sz="2800" dirty="0">
                <a:solidFill>
                  <a:srgbClr val="2F02F0"/>
                </a:solidFill>
              </a:rPr>
              <a:t>[</a:t>
            </a:r>
            <a:r>
              <a:rPr lang="en-US" sz="2800" dirty="0" err="1">
                <a:solidFill>
                  <a:srgbClr val="2F02F0"/>
                </a:solidFill>
              </a:rPr>
              <a:t>i</a:t>
            </a:r>
            <a:r>
              <a:rPr lang="en-US" sz="2800" dirty="0">
                <a:solidFill>
                  <a:srgbClr val="2F02F0"/>
                </a:solidFill>
              </a:rPr>
              <a:t>] = new </a:t>
            </a:r>
            <a:r>
              <a:rPr lang="en-US" sz="2800" dirty="0" err="1">
                <a:solidFill>
                  <a:srgbClr val="2F02F0"/>
                </a:solidFill>
              </a:rPr>
              <a:t>int</a:t>
            </a:r>
            <a:r>
              <a:rPr lang="en-US" sz="2800" dirty="0">
                <a:solidFill>
                  <a:srgbClr val="2F02F0"/>
                </a:solidFill>
              </a:rPr>
              <a:t>[4]</a:t>
            </a:r>
            <a:r>
              <a:rPr lang="en-US" sz="2800" dirty="0" smtClean="0">
                <a:solidFill>
                  <a:srgbClr val="2F02F0"/>
                </a:solidFill>
              </a:rPr>
              <a:t>;</a:t>
            </a:r>
          </a:p>
          <a:p>
            <a:pPr marL="914400" lvl="2" indent="0" algn="just" defTabSz="447675">
              <a:lnSpc>
                <a:spcPct val="70000"/>
              </a:lnSpc>
              <a:buNone/>
              <a:tabLst>
                <a:tab pos="1368425" algn="l"/>
                <a:tab pos="1825625" algn="l"/>
              </a:tabLst>
            </a:pPr>
            <a:r>
              <a:rPr lang="en-US" sz="2800" dirty="0" smtClean="0">
                <a:solidFill>
                  <a:srgbClr val="2F02F0"/>
                </a:solidFill>
              </a:rPr>
              <a:t>	}</a:t>
            </a:r>
            <a:endParaRPr lang="en-US" sz="2800" dirty="0">
              <a:solidFill>
                <a:srgbClr val="2F02F0"/>
              </a:solidFill>
            </a:endParaRP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5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45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1" y="111761"/>
            <a:ext cx="1178560" cy="117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47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A Multidimensional Dynamic Array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The dynamic array created on the previous </a:t>
            </a:r>
            <a:r>
              <a:rPr lang="en-US" sz="2800" dirty="0" smtClean="0"/>
              <a:t>slide could </a:t>
            </a:r>
            <a:r>
              <a:rPr lang="en-US" sz="2800" dirty="0"/>
              <a:t>be visualized like this: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5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46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1" y="111761"/>
            <a:ext cx="1178560" cy="1178560"/>
          </a:xfrm>
          <a:prstGeom prst="rect">
            <a:avLst/>
          </a:prstGeom>
        </p:spPr>
      </p:pic>
      <p:graphicFrame>
        <p:nvGraphicFramePr>
          <p:cNvPr id="8" name="Group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6015522"/>
              </p:ext>
            </p:extLst>
          </p:nvPr>
        </p:nvGraphicFramePr>
        <p:xfrm>
          <a:off x="2400300" y="2903538"/>
          <a:ext cx="4071938" cy="742950"/>
        </p:xfrm>
        <a:graphic>
          <a:graphicData uri="http://schemas.openxmlformats.org/drawingml/2006/table">
            <a:tbl>
              <a:tblPr/>
              <a:tblGrid>
                <a:gridCol w="1017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75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75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2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631825" y="2974976"/>
            <a:ext cx="4810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buClr>
                <a:srgbClr val="05310F"/>
              </a:buClr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buClr>
                <a:srgbClr val="05310F"/>
              </a:buClr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buClr>
                <a:srgbClr val="05310F"/>
              </a:buClr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buClr>
                <a:srgbClr val="05310F"/>
              </a:buClr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CC0000"/>
              </a:buClr>
              <a:buFont typeface="Wingdings" charset="0"/>
              <a:buNone/>
            </a:pPr>
            <a:r>
              <a:rPr lang="en-US" dirty="0">
                <a:solidFill>
                  <a:srgbClr val="008000"/>
                </a:solidFill>
              </a:rPr>
              <a:t>m</a:t>
            </a:r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1100138" y="2827338"/>
            <a:ext cx="457200" cy="6667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2" name="Line 16"/>
          <p:cNvSpPr>
            <a:spLocks noChangeShapeType="1"/>
          </p:cNvSpPr>
          <p:nvPr/>
        </p:nvSpPr>
        <p:spPr bwMode="auto">
          <a:xfrm>
            <a:off x="1479550" y="3170238"/>
            <a:ext cx="781050" cy="1905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310799"/>
              </p:ext>
            </p:extLst>
          </p:nvPr>
        </p:nvGraphicFramePr>
        <p:xfrm>
          <a:off x="3471863" y="3948113"/>
          <a:ext cx="833437" cy="2174875"/>
        </p:xfrm>
        <a:graphic>
          <a:graphicData uri="http://schemas.openxmlformats.org/drawingml/2006/table">
            <a:tbl>
              <a:tblPr/>
              <a:tblGrid>
                <a:gridCol w="833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27670"/>
              </p:ext>
            </p:extLst>
          </p:nvPr>
        </p:nvGraphicFramePr>
        <p:xfrm>
          <a:off x="4524375" y="3948113"/>
          <a:ext cx="833438" cy="2174875"/>
        </p:xfrm>
        <a:graphic>
          <a:graphicData uri="http://schemas.openxmlformats.org/drawingml/2006/table">
            <a:tbl>
              <a:tblPr/>
              <a:tblGrid>
                <a:gridCol w="833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" name="Group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300420"/>
              </p:ext>
            </p:extLst>
          </p:nvPr>
        </p:nvGraphicFramePr>
        <p:xfrm>
          <a:off x="5570538" y="3970338"/>
          <a:ext cx="833437" cy="2152650"/>
        </p:xfrm>
        <a:graphic>
          <a:graphicData uri="http://schemas.openxmlformats.org/drawingml/2006/table">
            <a:tbl>
              <a:tblPr/>
              <a:tblGrid>
                <a:gridCol w="833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Line 65"/>
          <p:cNvSpPr>
            <a:spLocks noChangeShapeType="1"/>
          </p:cNvSpPr>
          <p:nvPr/>
        </p:nvSpPr>
        <p:spPr bwMode="auto">
          <a:xfrm>
            <a:off x="2794000" y="3227388"/>
            <a:ext cx="0" cy="68580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66"/>
          <p:cNvSpPr>
            <a:spLocks noChangeShapeType="1"/>
          </p:cNvSpPr>
          <p:nvPr/>
        </p:nvSpPr>
        <p:spPr bwMode="auto">
          <a:xfrm>
            <a:off x="3860800" y="3227388"/>
            <a:ext cx="0" cy="68580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67"/>
          <p:cNvSpPr>
            <a:spLocks noChangeShapeType="1"/>
          </p:cNvSpPr>
          <p:nvPr/>
        </p:nvSpPr>
        <p:spPr bwMode="auto">
          <a:xfrm>
            <a:off x="4832350" y="3227388"/>
            <a:ext cx="0" cy="68580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68"/>
          <p:cNvSpPr>
            <a:spLocks noChangeShapeType="1"/>
          </p:cNvSpPr>
          <p:nvPr/>
        </p:nvSpPr>
        <p:spPr bwMode="auto">
          <a:xfrm>
            <a:off x="5956300" y="3227388"/>
            <a:ext cx="0" cy="68580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Text Box 69"/>
          <p:cNvSpPr txBox="1">
            <a:spLocks noChangeArrowheads="1"/>
          </p:cNvSpPr>
          <p:nvPr/>
        </p:nvSpPr>
        <p:spPr bwMode="auto">
          <a:xfrm>
            <a:off x="7178675" y="2948782"/>
            <a:ext cx="1558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buClr>
                <a:srgbClr val="05310F"/>
              </a:buClr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buClr>
                <a:srgbClr val="05310F"/>
              </a:buClr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buClr>
                <a:srgbClr val="05310F"/>
              </a:buClr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buClr>
                <a:srgbClr val="05310F"/>
              </a:buClr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CC0000"/>
              </a:buClr>
              <a:buFont typeface="Wingdings" charset="0"/>
              <a:buNone/>
            </a:pPr>
            <a:r>
              <a:rPr lang="en-US" sz="1800" b="1" dirty="0" err="1">
                <a:solidFill>
                  <a:srgbClr val="008000"/>
                </a:solidFill>
              </a:rPr>
              <a:t>IntArrayPtr's</a:t>
            </a:r>
            <a:endParaRPr lang="en-US" sz="1800" b="1" dirty="0">
              <a:solidFill>
                <a:srgbClr val="008000"/>
              </a:solidFill>
            </a:endParaRPr>
          </a:p>
        </p:txBody>
      </p:sp>
      <p:sp>
        <p:nvSpPr>
          <p:cNvPr id="24" name="Line 70"/>
          <p:cNvSpPr>
            <a:spLocks noChangeShapeType="1"/>
          </p:cNvSpPr>
          <p:nvPr/>
        </p:nvSpPr>
        <p:spPr bwMode="auto">
          <a:xfrm flipH="1" flipV="1">
            <a:off x="6584950" y="3113088"/>
            <a:ext cx="628650" cy="19050"/>
          </a:xfrm>
          <a:prstGeom prst="line">
            <a:avLst/>
          </a:prstGeom>
          <a:noFill/>
          <a:ln w="28575" cmpd="sng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Text Box 71"/>
          <p:cNvSpPr txBox="1">
            <a:spLocks noChangeArrowheads="1"/>
          </p:cNvSpPr>
          <p:nvPr/>
        </p:nvSpPr>
        <p:spPr bwMode="auto">
          <a:xfrm>
            <a:off x="675591" y="4819651"/>
            <a:ext cx="77289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buClr>
                <a:srgbClr val="05310F"/>
              </a:buClr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buClr>
                <a:srgbClr val="05310F"/>
              </a:buClr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buClr>
                <a:srgbClr val="05310F"/>
              </a:buClr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buClr>
                <a:srgbClr val="05310F"/>
              </a:buClr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CC0000"/>
              </a:buClr>
              <a:buFont typeface="Wingdings" charset="0"/>
              <a:buNone/>
            </a:pPr>
            <a:r>
              <a:rPr lang="en-US" sz="2000" b="1" dirty="0">
                <a:solidFill>
                  <a:schemeClr val="tx2"/>
                </a:solidFill>
              </a:rPr>
              <a:t> </a:t>
            </a:r>
            <a:r>
              <a:rPr lang="en-US" sz="2000" b="1" dirty="0" err="1">
                <a:solidFill>
                  <a:srgbClr val="008000"/>
                </a:solidFill>
              </a:rPr>
              <a:t>int's</a:t>
            </a:r>
            <a:endParaRPr lang="en-US" sz="2000" b="1" dirty="0">
              <a:solidFill>
                <a:srgbClr val="008000"/>
              </a:solidFill>
            </a:endParaRPr>
          </a:p>
        </p:txBody>
      </p:sp>
      <p:sp>
        <p:nvSpPr>
          <p:cNvPr id="26" name="Line 72"/>
          <p:cNvSpPr>
            <a:spLocks noChangeShapeType="1"/>
          </p:cNvSpPr>
          <p:nvPr/>
        </p:nvSpPr>
        <p:spPr bwMode="auto">
          <a:xfrm flipV="1">
            <a:off x="1536700" y="4217988"/>
            <a:ext cx="704850" cy="781050"/>
          </a:xfrm>
          <a:prstGeom prst="line">
            <a:avLst/>
          </a:prstGeom>
          <a:noFill/>
          <a:ln w="28575" cmpd="sng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73"/>
          <p:cNvSpPr>
            <a:spLocks noChangeShapeType="1"/>
          </p:cNvSpPr>
          <p:nvPr/>
        </p:nvSpPr>
        <p:spPr bwMode="auto">
          <a:xfrm flipV="1">
            <a:off x="1517650" y="4732338"/>
            <a:ext cx="742950" cy="276225"/>
          </a:xfrm>
          <a:prstGeom prst="line">
            <a:avLst/>
          </a:prstGeom>
          <a:noFill/>
          <a:ln w="28575" cmpd="sng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74"/>
          <p:cNvSpPr>
            <a:spLocks noChangeShapeType="1"/>
          </p:cNvSpPr>
          <p:nvPr/>
        </p:nvSpPr>
        <p:spPr bwMode="auto">
          <a:xfrm>
            <a:off x="1546225" y="5008563"/>
            <a:ext cx="714375" cy="180975"/>
          </a:xfrm>
          <a:prstGeom prst="line">
            <a:avLst/>
          </a:prstGeom>
          <a:noFill/>
          <a:ln w="28575" cmpd="sng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75"/>
          <p:cNvSpPr>
            <a:spLocks noChangeShapeType="1"/>
          </p:cNvSpPr>
          <p:nvPr/>
        </p:nvSpPr>
        <p:spPr bwMode="auto">
          <a:xfrm>
            <a:off x="1536700" y="5008563"/>
            <a:ext cx="742950" cy="695325"/>
          </a:xfrm>
          <a:prstGeom prst="line">
            <a:avLst/>
          </a:prstGeom>
          <a:noFill/>
          <a:ln w="28575" cmpd="sng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Text Box 76"/>
          <p:cNvSpPr txBox="1">
            <a:spLocks noChangeArrowheads="1"/>
          </p:cNvSpPr>
          <p:nvPr/>
        </p:nvSpPr>
        <p:spPr bwMode="auto">
          <a:xfrm>
            <a:off x="370540" y="3749676"/>
            <a:ext cx="173542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buClr>
                <a:srgbClr val="05310F"/>
              </a:buClr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buClr>
                <a:srgbClr val="05310F"/>
              </a:buClr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buClr>
                <a:srgbClr val="05310F"/>
              </a:buClr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buClr>
                <a:srgbClr val="05310F"/>
              </a:buClr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CC0000"/>
              </a:buClr>
              <a:buFont typeface="Wingdings" charset="0"/>
              <a:buNone/>
            </a:pPr>
            <a:r>
              <a:rPr lang="en-US" sz="2000" b="1" dirty="0" err="1">
                <a:solidFill>
                  <a:srgbClr val="008000"/>
                </a:solidFill>
              </a:rPr>
              <a:t>IntArrayPtr</a:t>
            </a:r>
            <a:r>
              <a:rPr lang="en-US" sz="2000" b="1" dirty="0">
                <a:solidFill>
                  <a:srgbClr val="008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31" name="Line 77"/>
          <p:cNvSpPr>
            <a:spLocks noChangeShapeType="1"/>
          </p:cNvSpPr>
          <p:nvPr/>
        </p:nvSpPr>
        <p:spPr bwMode="auto">
          <a:xfrm flipV="1">
            <a:off x="1308100" y="3494088"/>
            <a:ext cx="0" cy="419100"/>
          </a:xfrm>
          <a:prstGeom prst="line">
            <a:avLst/>
          </a:prstGeom>
          <a:noFill/>
          <a:ln w="28575" cmpd="sng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2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942260"/>
              </p:ext>
            </p:extLst>
          </p:nvPr>
        </p:nvGraphicFramePr>
        <p:xfrm>
          <a:off x="2398713" y="3948113"/>
          <a:ext cx="833437" cy="2174875"/>
        </p:xfrm>
        <a:graphic>
          <a:graphicData uri="http://schemas.openxmlformats.org/drawingml/2006/table">
            <a:tbl>
              <a:tblPr/>
              <a:tblGrid>
                <a:gridCol w="833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0874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0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5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500"/>
                            </p:stCondLst>
                            <p:childTnLst>
                              <p:par>
                                <p:cTn id="49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3000"/>
                            </p:stCondLst>
                            <p:childTnLst>
                              <p:par>
                                <p:cTn id="53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4500"/>
                            </p:stCondLst>
                            <p:childTnLst>
                              <p:par>
                                <p:cTn id="57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6000"/>
                            </p:stCondLst>
                            <p:childTnLst>
                              <p:par>
                                <p:cTn id="61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8500"/>
                            </p:stCondLst>
                            <p:childTnLst>
                              <p:par>
                                <p:cTn id="65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9500"/>
                            </p:stCondLst>
                            <p:childTnLst>
                              <p:par>
                                <p:cTn id="69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500"/>
                            </p:stCondLst>
                            <p:childTnLst>
                              <p:par>
                                <p:cTn id="73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1500"/>
                            </p:stCondLst>
                            <p:childTnLst>
                              <p:par>
                                <p:cTn id="77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2500"/>
                            </p:stCondLst>
                            <p:childTnLst>
                              <p:par>
                                <p:cTn id="81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  <p:bldP spid="11" grpId="0" animBg="1"/>
      <p:bldP spid="12" grpId="0" animBg="1"/>
      <p:bldP spid="19" grpId="0" animBg="1"/>
      <p:bldP spid="20" grpId="0" animBg="1"/>
      <p:bldP spid="21" grpId="0" animBg="1"/>
      <p:bldP spid="22" grpId="0" animBg="1"/>
      <p:bldP spid="23" grpId="0" autoUpdateAnimBg="0"/>
      <p:bldP spid="24" grpId="0" animBg="1"/>
      <p:bldP spid="25" grpId="0" autoUpdateAnimBg="0"/>
      <p:bldP spid="26" grpId="0" animBg="1"/>
      <p:bldP spid="27" grpId="0" animBg="1"/>
      <p:bldP spid="28" grpId="0" animBg="1"/>
      <p:bldP spid="29" grpId="0" animBg="1"/>
      <p:bldP spid="30" grpId="0" autoUpdateAnimBg="0"/>
      <p:bldP spid="3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A Multidimensional Dynamic Array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To delete a multidimensional dynamic array</a:t>
            </a:r>
          </a:p>
          <a:p>
            <a:pPr lvl="1" algn="just"/>
            <a:r>
              <a:rPr lang="en-US" dirty="0"/>
              <a:t>Each call to new that created an array must have a corresponding call to </a:t>
            </a:r>
            <a:r>
              <a:rPr lang="en-US" dirty="0">
                <a:solidFill>
                  <a:srgbClr val="2F02F0"/>
                </a:solidFill>
              </a:rPr>
              <a:t>delete[ ]</a:t>
            </a:r>
          </a:p>
          <a:p>
            <a:pPr lvl="1" algn="just"/>
            <a:r>
              <a:rPr lang="en-US" dirty="0" smtClean="0"/>
              <a:t>Example:</a:t>
            </a:r>
          </a:p>
          <a:p>
            <a:pPr lvl="2" algn="just"/>
            <a:r>
              <a:rPr lang="en-US" sz="2800" dirty="0" smtClean="0"/>
              <a:t>To </a:t>
            </a:r>
            <a:r>
              <a:rPr lang="en-US" sz="2800" dirty="0"/>
              <a:t>delete </a:t>
            </a:r>
            <a:r>
              <a:rPr lang="en-US" sz="2800" dirty="0" smtClean="0"/>
              <a:t>the dynamic </a:t>
            </a:r>
            <a:r>
              <a:rPr lang="en-US" sz="2800" dirty="0"/>
              <a:t>array </a:t>
            </a:r>
            <a:r>
              <a:rPr lang="en-US" sz="2800" dirty="0" smtClean="0"/>
              <a:t>created on </a:t>
            </a:r>
            <a:r>
              <a:rPr lang="en-US" sz="2800" dirty="0"/>
              <a:t>a previous slide</a:t>
            </a:r>
            <a:r>
              <a:rPr lang="en-US" sz="2800" dirty="0" smtClean="0"/>
              <a:t>:</a:t>
            </a:r>
          </a:p>
          <a:p>
            <a:pPr marL="914400" lvl="2" indent="0">
              <a:buNone/>
            </a:pPr>
            <a:r>
              <a:rPr lang="en-US" dirty="0" smtClean="0">
                <a:solidFill>
                  <a:srgbClr val="2F02F0"/>
                </a:solidFill>
              </a:rPr>
              <a:t>for </a:t>
            </a:r>
            <a:r>
              <a:rPr lang="en-US" dirty="0">
                <a:solidFill>
                  <a:srgbClr val="2F02F0"/>
                </a:solidFill>
              </a:rPr>
              <a:t>( </a:t>
            </a:r>
            <a:r>
              <a:rPr lang="en-US" dirty="0" err="1">
                <a:solidFill>
                  <a:srgbClr val="2F02F0"/>
                </a:solidFill>
              </a:rPr>
              <a:t>i</a:t>
            </a:r>
            <a:r>
              <a:rPr lang="en-US" dirty="0">
                <a:solidFill>
                  <a:srgbClr val="2F02F0"/>
                </a:solidFill>
              </a:rPr>
              <a:t> = 0; </a:t>
            </a:r>
            <a:r>
              <a:rPr lang="en-US" dirty="0" err="1">
                <a:solidFill>
                  <a:srgbClr val="2F02F0"/>
                </a:solidFill>
              </a:rPr>
              <a:t>i</a:t>
            </a:r>
            <a:r>
              <a:rPr lang="en-US" dirty="0">
                <a:solidFill>
                  <a:srgbClr val="2F02F0"/>
                </a:solidFill>
              </a:rPr>
              <a:t> &lt; 3; </a:t>
            </a:r>
            <a:r>
              <a:rPr lang="en-US" dirty="0" err="1">
                <a:solidFill>
                  <a:srgbClr val="2F02F0"/>
                </a:solidFill>
              </a:rPr>
              <a:t>i</a:t>
            </a:r>
            <a:r>
              <a:rPr lang="en-US" dirty="0">
                <a:solidFill>
                  <a:srgbClr val="2F02F0"/>
                </a:solidFill>
              </a:rPr>
              <a:t>++)</a:t>
            </a:r>
            <a:br>
              <a:rPr lang="en-US" dirty="0">
                <a:solidFill>
                  <a:srgbClr val="2F02F0"/>
                </a:solidFill>
              </a:rPr>
            </a:br>
            <a:r>
              <a:rPr lang="en-US" dirty="0" smtClean="0">
                <a:solidFill>
                  <a:srgbClr val="2F02F0"/>
                </a:solidFill>
              </a:rPr>
              <a:t>{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2F02F0"/>
                </a:solidFill>
              </a:rPr>
              <a:t>	</a:t>
            </a:r>
            <a:r>
              <a:rPr lang="en-US" dirty="0" smtClean="0">
                <a:solidFill>
                  <a:srgbClr val="2F02F0"/>
                </a:solidFill>
              </a:rPr>
              <a:t>delete </a:t>
            </a:r>
            <a:r>
              <a:rPr lang="en-US" dirty="0">
                <a:solidFill>
                  <a:srgbClr val="2F02F0"/>
                </a:solidFill>
              </a:rPr>
              <a:t>[ ] m[</a:t>
            </a:r>
            <a:r>
              <a:rPr lang="en-US" dirty="0" err="1">
                <a:solidFill>
                  <a:srgbClr val="2F02F0"/>
                </a:solidFill>
              </a:rPr>
              <a:t>i</a:t>
            </a:r>
            <a:r>
              <a:rPr lang="en-US" dirty="0">
                <a:solidFill>
                  <a:srgbClr val="2F02F0"/>
                </a:solidFill>
              </a:rPr>
              <a:t>]; //delete the arrays of 4 </a:t>
            </a:r>
            <a:r>
              <a:rPr lang="en-US" dirty="0" err="1" smtClean="0">
                <a:solidFill>
                  <a:srgbClr val="2F02F0"/>
                </a:solidFill>
              </a:rPr>
              <a:t>int’s</a:t>
            </a:r>
            <a:endParaRPr lang="en-US" dirty="0" smtClean="0">
              <a:solidFill>
                <a:srgbClr val="2F02F0"/>
              </a:solidFill>
            </a:endParaRPr>
          </a:p>
          <a:p>
            <a:pPr marL="914400" lvl="2" indent="0">
              <a:buNone/>
            </a:pPr>
            <a:r>
              <a:rPr lang="en-US" dirty="0" smtClean="0">
                <a:solidFill>
                  <a:srgbClr val="2F02F0"/>
                </a:solidFill>
              </a:rPr>
              <a:t>}</a:t>
            </a:r>
          </a:p>
          <a:p>
            <a:pPr marL="914400" lvl="2" indent="0">
              <a:buNone/>
            </a:pPr>
            <a:r>
              <a:rPr lang="en-US" dirty="0" smtClean="0">
                <a:solidFill>
                  <a:srgbClr val="2F02F0"/>
                </a:solidFill>
              </a:rPr>
              <a:t>delete </a:t>
            </a:r>
            <a:r>
              <a:rPr lang="en-US" dirty="0">
                <a:solidFill>
                  <a:srgbClr val="2F02F0"/>
                </a:solidFill>
              </a:rPr>
              <a:t>[ ] m; // delete the array of </a:t>
            </a:r>
            <a:r>
              <a:rPr lang="en-US" dirty="0" err="1">
                <a:solidFill>
                  <a:srgbClr val="2F02F0"/>
                </a:solidFill>
              </a:rPr>
              <a:t>IntArrayPtr's</a:t>
            </a:r>
            <a:endParaRPr lang="en-US" dirty="0">
              <a:solidFill>
                <a:srgbClr val="2F02F0"/>
              </a:solidFill>
            </a:endParaRP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5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47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1" y="111761"/>
            <a:ext cx="1178560" cy="117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91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dirty="0" smtClean="0"/>
              <a:t>9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Dynamic </a:t>
            </a:r>
            <a:r>
              <a:rPr lang="en-US" dirty="0" smtClean="0"/>
              <a:t>Memory </a:t>
            </a:r>
            <a:r>
              <a:rPr lang="en-US" smtClean="0"/>
              <a:t>Allocation in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3447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purpose of dynamic/run-time memory allocation in C is the same as in C++ :user decides the memory size required at run-time</a:t>
            </a:r>
          </a:p>
          <a:p>
            <a:r>
              <a:rPr lang="en-US" dirty="0" smtClean="0"/>
              <a:t>Four functions are used in dynamic memory management in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785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The Address Of Operator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The </a:t>
            </a:r>
            <a:r>
              <a:rPr lang="en-US" sz="2800" dirty="0">
                <a:solidFill>
                  <a:srgbClr val="2F02F0"/>
                </a:solidFill>
              </a:rPr>
              <a:t>&amp;</a:t>
            </a:r>
            <a:r>
              <a:rPr lang="en-US" sz="2800" dirty="0"/>
              <a:t> operator can be used to determine the </a:t>
            </a:r>
            <a:r>
              <a:rPr lang="en-US" sz="2800" dirty="0" smtClean="0"/>
              <a:t>address </a:t>
            </a:r>
            <a:r>
              <a:rPr lang="en-US" sz="2800" dirty="0"/>
              <a:t>of a variable which can be assigned to a </a:t>
            </a:r>
            <a:r>
              <a:rPr lang="en-US" sz="2800" dirty="0" smtClean="0"/>
              <a:t>pointer </a:t>
            </a:r>
            <a:r>
              <a:rPr lang="en-US" sz="2800" dirty="0"/>
              <a:t>variable</a:t>
            </a:r>
          </a:p>
          <a:p>
            <a:pPr lvl="1"/>
            <a:r>
              <a:rPr lang="en-US" dirty="0" smtClean="0"/>
              <a:t>Example:</a:t>
            </a:r>
          </a:p>
          <a:p>
            <a:pPr marL="457200" lvl="1" indent="0">
              <a:buNone/>
              <a:tabLst>
                <a:tab pos="1368425" algn="l"/>
              </a:tabLst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2F02F0"/>
                </a:solidFill>
              </a:rPr>
              <a:t>p1 </a:t>
            </a:r>
            <a:r>
              <a:rPr lang="en-US" dirty="0">
                <a:solidFill>
                  <a:srgbClr val="2F02F0"/>
                </a:solidFill>
              </a:rPr>
              <a:t>= &amp;v1</a:t>
            </a:r>
            <a:r>
              <a:rPr lang="en-US" dirty="0" smtClean="0">
                <a:solidFill>
                  <a:srgbClr val="2F02F0"/>
                </a:solidFill>
              </a:rPr>
              <a:t>;</a:t>
            </a:r>
          </a:p>
          <a:p>
            <a:pPr lvl="2" algn="just">
              <a:tabLst>
                <a:tab pos="1368425" algn="l"/>
              </a:tabLst>
            </a:pPr>
            <a:r>
              <a:rPr lang="en-US" sz="2800" dirty="0" smtClean="0">
                <a:solidFill>
                  <a:srgbClr val="2F02F0"/>
                </a:solidFill>
              </a:rPr>
              <a:t>p1</a:t>
            </a:r>
            <a:r>
              <a:rPr lang="en-US" sz="2800" dirty="0" smtClean="0"/>
              <a:t> </a:t>
            </a:r>
            <a:r>
              <a:rPr lang="en-US" sz="2800" dirty="0"/>
              <a:t>is now a pointer to </a:t>
            </a:r>
            <a:r>
              <a:rPr lang="en-US" sz="2800" dirty="0" smtClean="0">
                <a:solidFill>
                  <a:srgbClr val="2F02F0"/>
                </a:solidFill>
              </a:rPr>
              <a:t>v1</a:t>
            </a:r>
          </a:p>
          <a:p>
            <a:pPr lvl="2" algn="just">
              <a:tabLst>
                <a:tab pos="1368425" algn="l"/>
              </a:tabLst>
            </a:pPr>
            <a:r>
              <a:rPr lang="en-US" sz="2800" dirty="0" smtClean="0">
                <a:solidFill>
                  <a:srgbClr val="2F02F0"/>
                </a:solidFill>
              </a:rPr>
              <a:t>v1</a:t>
            </a:r>
            <a:r>
              <a:rPr lang="en-US" sz="2800" dirty="0" smtClean="0"/>
              <a:t> can </a:t>
            </a:r>
            <a:r>
              <a:rPr lang="en-US" sz="2800" dirty="0"/>
              <a:t>be called </a:t>
            </a:r>
            <a:r>
              <a:rPr lang="en-US" sz="2800" dirty="0">
                <a:solidFill>
                  <a:srgbClr val="2F02F0"/>
                </a:solidFill>
              </a:rPr>
              <a:t>v1</a:t>
            </a:r>
            <a:r>
              <a:rPr lang="en-US" sz="2800" dirty="0"/>
              <a:t> or "the variable pointed to </a:t>
            </a:r>
            <a:r>
              <a:rPr lang="en-US" sz="2800" dirty="0" smtClean="0"/>
              <a:t>by </a:t>
            </a:r>
            <a:r>
              <a:rPr lang="en-US" sz="2800" dirty="0">
                <a:solidFill>
                  <a:srgbClr val="2F02F0"/>
                </a:solidFill>
              </a:rPr>
              <a:t>p1</a:t>
            </a:r>
            <a:r>
              <a:rPr lang="en-US" sz="2800" dirty="0"/>
              <a:t>"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5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1" y="111761"/>
            <a:ext cx="1178560" cy="117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4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dirty="0" err="1" smtClean="0"/>
              <a:t>malloc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</a:t>
            </a:r>
            <a:r>
              <a:rPr lang="en-US" dirty="0" err="1" smtClean="0"/>
              <a:t>alloc</a:t>
            </a:r>
            <a:r>
              <a:rPr lang="en-US" dirty="0" smtClean="0"/>
              <a:t> () is equivalent to keyword new in C++</a:t>
            </a:r>
          </a:p>
          <a:p>
            <a:r>
              <a:rPr lang="en-US" dirty="0" smtClean="0"/>
              <a:t>Syntax:</a:t>
            </a:r>
          </a:p>
          <a:p>
            <a:pPr marL="0" indent="0">
              <a:buNone/>
            </a:pPr>
            <a:r>
              <a:rPr lang="en-US" dirty="0" err="1"/>
              <a:t>ptr</a:t>
            </a:r>
            <a:r>
              <a:rPr lang="en-US" dirty="0"/>
              <a:t> = (cast-type*) </a:t>
            </a:r>
            <a:r>
              <a:rPr lang="en-US" dirty="0" err="1"/>
              <a:t>malloc</a:t>
            </a:r>
            <a:r>
              <a:rPr lang="en-US" dirty="0"/>
              <a:t>(byte-size</a:t>
            </a:r>
            <a:r>
              <a:rPr lang="en-US" dirty="0" smtClean="0"/>
              <a:t>)</a:t>
            </a:r>
          </a:p>
          <a:p>
            <a:r>
              <a:rPr lang="en-US" dirty="0" smtClean="0"/>
              <a:t>For example,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nt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*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ptr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=(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*)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malloc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(100*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sizeof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))</a:t>
            </a:r>
          </a:p>
          <a:p>
            <a:r>
              <a:rPr lang="en-US" dirty="0" smtClean="0"/>
              <a:t>Compare with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*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ptr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=new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[100]</a:t>
            </a:r>
            <a:r>
              <a:rPr lang="en-US" dirty="0" smtClean="0"/>
              <a:t> in C++</a:t>
            </a:r>
          </a:p>
        </p:txBody>
      </p:sp>
    </p:spTree>
    <p:extLst>
      <p:ext uri="{BB962C8B-B14F-4D97-AF65-F5344CB8AC3E}">
        <p14:creationId xmlns:p14="http://schemas.microsoft.com/office/powerpoint/2010/main" val="37407630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dirty="0" err="1"/>
              <a:t>c</a:t>
            </a:r>
            <a:r>
              <a:rPr lang="en-US" dirty="0" err="1" smtClean="0"/>
              <a:t>alloc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calloc</a:t>
            </a:r>
            <a:r>
              <a:rPr lang="en-US" dirty="0" smtClean="0"/>
              <a:t> () allocates memory in contiguous blocks and sets all bytes to zero</a:t>
            </a:r>
          </a:p>
          <a:p>
            <a:r>
              <a:rPr lang="en-US" dirty="0" smtClean="0"/>
              <a:t>Syntax: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ptr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= (cast-type*)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calloc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(n, element size)</a:t>
            </a:r>
          </a:p>
          <a:p>
            <a:r>
              <a:rPr lang="en-US" dirty="0" smtClean="0"/>
              <a:t>For example,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nt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*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ptr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=(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*)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calloc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(100,sizeof(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2330719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free()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the data stored in allocated memory has served its purpose, it is better to de-allocate the memory in order to free it for future use</a:t>
            </a:r>
          </a:p>
          <a:p>
            <a:r>
              <a:rPr lang="en-US" dirty="0" smtClean="0"/>
              <a:t>It is equivalent to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delete </a:t>
            </a:r>
            <a:r>
              <a:rPr lang="en-US" dirty="0" smtClean="0"/>
              <a:t>keyword in C++</a:t>
            </a:r>
          </a:p>
          <a:p>
            <a:r>
              <a:rPr lang="en-US" dirty="0" smtClean="0"/>
              <a:t>Syntax</a:t>
            </a:r>
          </a:p>
          <a:p>
            <a:pPr marL="0" indent="0">
              <a:buNone/>
            </a:pPr>
            <a:r>
              <a:rPr lang="en-US" dirty="0" smtClean="0"/>
              <a:t>free(</a:t>
            </a:r>
            <a:r>
              <a:rPr lang="en-US" dirty="0" err="1" smtClean="0"/>
              <a:t>ptr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401790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dirty="0" err="1" smtClean="0"/>
              <a:t>realloc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 previously allocated memory is deemed insufficient, then we can resize the allocated memory using </a:t>
            </a:r>
            <a:r>
              <a:rPr lang="en-US" dirty="0" err="1" smtClean="0"/>
              <a:t>realloc</a:t>
            </a:r>
            <a:endParaRPr lang="en-US" dirty="0" smtClean="0"/>
          </a:p>
          <a:p>
            <a:r>
              <a:rPr lang="en-US" dirty="0" smtClean="0"/>
              <a:t>Syntax</a:t>
            </a:r>
          </a:p>
          <a:p>
            <a:pPr marL="0" indent="0">
              <a:buNone/>
            </a:pPr>
            <a:r>
              <a:rPr lang="en-US" dirty="0" err="1" smtClean="0"/>
              <a:t>ptr</a:t>
            </a:r>
            <a:r>
              <a:rPr lang="en-US" dirty="0" smtClean="0"/>
              <a:t>=</a:t>
            </a:r>
            <a:r>
              <a:rPr lang="en-US" dirty="0" err="1" smtClean="0"/>
              <a:t>realloc</a:t>
            </a:r>
            <a:r>
              <a:rPr lang="en-US" dirty="0" smtClean="0"/>
              <a:t>(</a:t>
            </a:r>
            <a:r>
              <a:rPr lang="en-US" dirty="0" err="1" smtClean="0"/>
              <a:t>ptr</a:t>
            </a:r>
            <a:r>
              <a:rPr lang="en-US" dirty="0" smtClean="0"/>
              <a:t>, </a:t>
            </a:r>
            <a:r>
              <a:rPr lang="en-US" dirty="0" err="1" smtClean="0"/>
              <a:t>new_byte_size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7286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226469"/>
            <a:ext cx="4000499" cy="3263504"/>
          </a:xfr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225"/>
              </a:spcBef>
              <a:buNone/>
            </a:pPr>
            <a:r>
              <a:rPr lang="en-US" dirty="0"/>
              <a:t>#include "</a:t>
            </a:r>
            <a:r>
              <a:rPr lang="en-US" dirty="0" err="1"/>
              <a:t>stdio.h</a:t>
            </a:r>
            <a:r>
              <a:rPr lang="en-US" dirty="0"/>
              <a:t>"</a:t>
            </a:r>
          </a:p>
          <a:p>
            <a:pPr marL="0" indent="0">
              <a:spcBef>
                <a:spcPts val="225"/>
              </a:spcBef>
              <a:buNone/>
            </a:pPr>
            <a:r>
              <a:rPr lang="en-US" dirty="0"/>
              <a:t>#include "</a:t>
            </a:r>
            <a:r>
              <a:rPr lang="en-US" dirty="0" err="1"/>
              <a:t>stdlib.h</a:t>
            </a:r>
            <a:r>
              <a:rPr lang="en-US" dirty="0"/>
              <a:t>"</a:t>
            </a:r>
          </a:p>
          <a:p>
            <a:pPr marL="0" indent="0">
              <a:spcBef>
                <a:spcPts val="225"/>
              </a:spcBef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>
              <a:spcBef>
                <a:spcPts val="225"/>
              </a:spcBef>
              <a:buNone/>
            </a:pPr>
            <a:r>
              <a:rPr lang="en-US" dirty="0"/>
              <a:t>{</a:t>
            </a:r>
          </a:p>
          <a:p>
            <a:pPr marL="0" indent="0">
              <a:spcBef>
                <a:spcPts val="225"/>
              </a:spcBef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* </a:t>
            </a:r>
            <a:r>
              <a:rPr lang="en-US" dirty="0" err="1"/>
              <a:t>my_array,i</a:t>
            </a:r>
            <a:r>
              <a:rPr lang="en-US" dirty="0"/>
              <a:t>; //an integer pointer</a:t>
            </a:r>
          </a:p>
          <a:p>
            <a:pPr marL="0" indent="0">
              <a:spcBef>
                <a:spcPts val="225"/>
              </a:spcBef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</a:t>
            </a:r>
            <a:r>
              <a:rPr lang="en-US" dirty="0"/>
              <a:t>;</a:t>
            </a:r>
          </a:p>
          <a:p>
            <a:pPr marL="0" indent="0">
              <a:spcBef>
                <a:spcPts val="225"/>
              </a:spcBef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("How many data points?");</a:t>
            </a:r>
          </a:p>
          <a:p>
            <a:pPr marL="0" indent="0">
              <a:spcBef>
                <a:spcPts val="225"/>
              </a:spcBef>
              <a:buNone/>
            </a:pPr>
            <a:r>
              <a:rPr lang="en-US" dirty="0"/>
              <a:t>	</a:t>
            </a:r>
            <a:r>
              <a:rPr lang="en-US" dirty="0" err="1"/>
              <a:t>scanf</a:t>
            </a:r>
            <a:r>
              <a:rPr lang="en-US" dirty="0"/>
              <a:t> ("%d",&amp;</a:t>
            </a:r>
            <a:r>
              <a:rPr lang="en-US" dirty="0" err="1"/>
              <a:t>num</a:t>
            </a:r>
            <a:r>
              <a:rPr lang="en-US" dirty="0"/>
              <a:t>);</a:t>
            </a:r>
          </a:p>
          <a:p>
            <a:pPr marL="0" indent="0">
              <a:spcBef>
                <a:spcPts val="225"/>
              </a:spcBef>
              <a:buNone/>
            </a:pPr>
            <a:r>
              <a:rPr lang="en-US" dirty="0"/>
              <a:t>	</a:t>
            </a:r>
            <a:r>
              <a:rPr lang="en-US" dirty="0" err="1"/>
              <a:t>my_array</a:t>
            </a:r>
            <a:r>
              <a:rPr lang="en-US" dirty="0"/>
              <a:t>=(</a:t>
            </a:r>
            <a:r>
              <a:rPr lang="en-US" dirty="0" err="1"/>
              <a:t>int</a:t>
            </a:r>
            <a:r>
              <a:rPr lang="en-US" dirty="0"/>
              <a:t>*)</a:t>
            </a:r>
            <a:r>
              <a:rPr lang="en-US" dirty="0" err="1"/>
              <a:t>malloc</a:t>
            </a:r>
            <a:r>
              <a:rPr lang="en-US" dirty="0"/>
              <a:t>(</a:t>
            </a:r>
            <a:r>
              <a:rPr lang="en-US" dirty="0" err="1"/>
              <a:t>num</a:t>
            </a:r>
            <a:r>
              <a:rPr lang="en-US" dirty="0"/>
              <a:t>*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));</a:t>
            </a:r>
          </a:p>
          <a:p>
            <a:pPr marL="0" indent="0">
              <a:spcBef>
                <a:spcPts val="225"/>
              </a:spcBef>
              <a:buNone/>
            </a:pPr>
            <a:r>
              <a:rPr lang="en-US" dirty="0"/>
              <a:t>	</a:t>
            </a:r>
          </a:p>
          <a:p>
            <a:pPr marL="0" indent="0">
              <a:spcBef>
                <a:spcPts val="225"/>
              </a:spcBef>
              <a:buNone/>
            </a:pPr>
            <a:r>
              <a:rPr lang="en-US" dirty="0"/>
              <a:t>	for (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num</a:t>
            </a:r>
            <a:r>
              <a:rPr lang="en-US" dirty="0"/>
              <a:t>;++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marL="0" indent="0">
              <a:spcBef>
                <a:spcPts val="225"/>
              </a:spcBef>
              <a:buNone/>
            </a:pPr>
            <a:r>
              <a:rPr lang="en-US" dirty="0"/>
              <a:t>		{</a:t>
            </a:r>
          </a:p>
          <a:p>
            <a:pPr marL="0" indent="0">
              <a:spcBef>
                <a:spcPts val="225"/>
              </a:spcBef>
              <a:buNone/>
            </a:pPr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 ("Enter data #%d:",i+1);</a:t>
            </a:r>
          </a:p>
          <a:p>
            <a:pPr marL="0" indent="0">
              <a:spcBef>
                <a:spcPts val="225"/>
              </a:spcBef>
              <a:buNone/>
            </a:pPr>
            <a:r>
              <a:rPr lang="en-US" dirty="0"/>
              <a:t>		</a:t>
            </a:r>
            <a:r>
              <a:rPr lang="en-US" dirty="0" err="1"/>
              <a:t>scanf</a:t>
            </a:r>
            <a:r>
              <a:rPr lang="en-US" dirty="0"/>
              <a:t>("%d",&amp;</a:t>
            </a:r>
            <a:r>
              <a:rPr lang="en-US" dirty="0" err="1"/>
              <a:t>my_array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pPr marL="0" indent="0">
              <a:spcBef>
                <a:spcPts val="225"/>
              </a:spcBef>
              <a:buNone/>
            </a:pPr>
            <a:r>
              <a:rPr lang="en-US" dirty="0"/>
              <a:t>		}</a:t>
            </a:r>
          </a:p>
          <a:p>
            <a:pPr marL="0" indent="0">
              <a:spcBef>
                <a:spcPts val="225"/>
              </a:spcBef>
              <a:buNone/>
            </a:pPr>
            <a:r>
              <a:rPr lang="en-US" dirty="0"/>
              <a:t>	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226469"/>
            <a:ext cx="4350544" cy="3263504"/>
          </a:xfrm>
        </p:spPr>
        <p:txBody>
          <a:bodyPr>
            <a:normAutofit/>
          </a:bodyPr>
          <a:lstStyle/>
          <a:p>
            <a:pPr marL="0" indent="0">
              <a:spcBef>
                <a:spcPts val="225"/>
              </a:spcBef>
              <a:buNone/>
            </a:pPr>
            <a:r>
              <a:rPr lang="en-US" sz="1500" dirty="0" err="1"/>
              <a:t>printf</a:t>
            </a:r>
            <a:r>
              <a:rPr lang="en-US" sz="1500" dirty="0"/>
              <a:t>("You entered\n");</a:t>
            </a:r>
          </a:p>
          <a:p>
            <a:pPr marL="0" indent="0">
              <a:spcBef>
                <a:spcPts val="225"/>
              </a:spcBef>
              <a:buNone/>
            </a:pPr>
            <a:r>
              <a:rPr lang="en-US" sz="1500" dirty="0"/>
              <a:t>	for (</a:t>
            </a:r>
            <a:r>
              <a:rPr lang="en-US" sz="1500" dirty="0" err="1"/>
              <a:t>i</a:t>
            </a:r>
            <a:r>
              <a:rPr lang="en-US" sz="1500" dirty="0"/>
              <a:t>=0;i&lt;</a:t>
            </a:r>
            <a:r>
              <a:rPr lang="en-US" sz="1500" dirty="0" err="1"/>
              <a:t>num</a:t>
            </a:r>
            <a:r>
              <a:rPr lang="en-US" sz="1500" dirty="0"/>
              <a:t>;++</a:t>
            </a:r>
            <a:r>
              <a:rPr lang="en-US" sz="1500" dirty="0" err="1"/>
              <a:t>i</a:t>
            </a:r>
            <a:r>
              <a:rPr lang="en-US" sz="1500" dirty="0"/>
              <a:t>)</a:t>
            </a:r>
          </a:p>
          <a:p>
            <a:pPr marL="0" indent="0">
              <a:spcBef>
                <a:spcPts val="225"/>
              </a:spcBef>
              <a:buNone/>
            </a:pPr>
            <a:r>
              <a:rPr lang="en-US" sz="1500" dirty="0"/>
              <a:t>		</a:t>
            </a:r>
            <a:r>
              <a:rPr lang="en-US" sz="1500" dirty="0" err="1"/>
              <a:t>printf</a:t>
            </a:r>
            <a:r>
              <a:rPr lang="en-US" sz="1500" dirty="0"/>
              <a:t>("%d \n",</a:t>
            </a:r>
            <a:r>
              <a:rPr lang="en-US" sz="1500" dirty="0" err="1"/>
              <a:t>my_array</a:t>
            </a:r>
            <a:r>
              <a:rPr lang="en-US" sz="1500" dirty="0"/>
              <a:t>[</a:t>
            </a:r>
            <a:r>
              <a:rPr lang="en-US" sz="1500" dirty="0" err="1"/>
              <a:t>i</a:t>
            </a:r>
            <a:r>
              <a:rPr lang="en-US" sz="1500" dirty="0"/>
              <a:t>]);</a:t>
            </a:r>
          </a:p>
          <a:p>
            <a:pPr marL="0" indent="0">
              <a:spcBef>
                <a:spcPts val="225"/>
              </a:spcBef>
              <a:buNone/>
            </a:pPr>
            <a:r>
              <a:rPr lang="en-US" sz="1500" dirty="0"/>
              <a:t>	free(</a:t>
            </a:r>
            <a:r>
              <a:rPr lang="en-US" sz="1500" dirty="0" err="1"/>
              <a:t>my_array</a:t>
            </a:r>
            <a:r>
              <a:rPr lang="en-US" sz="1500" dirty="0"/>
              <a:t>);</a:t>
            </a:r>
          </a:p>
          <a:p>
            <a:pPr marL="0" indent="0">
              <a:spcBef>
                <a:spcPts val="225"/>
              </a:spcBef>
              <a:buNone/>
            </a:pPr>
            <a:r>
              <a:rPr lang="en-US" sz="1500" dirty="0"/>
              <a:t>	return 0;</a:t>
            </a:r>
          </a:p>
          <a:p>
            <a:pPr marL="0" indent="0">
              <a:spcBef>
                <a:spcPts val="225"/>
              </a:spcBef>
              <a:buNone/>
            </a:pPr>
            <a:r>
              <a:rPr lang="en-US" sz="1500" dirty="0"/>
              <a:t>}</a:t>
            </a:r>
          </a:p>
          <a:p>
            <a:pPr marL="0" indent="0">
              <a:spcBef>
                <a:spcPts val="225"/>
              </a:spcBef>
              <a:buNone/>
            </a:pPr>
            <a:endParaRPr lang="en-US" sz="1500" dirty="0"/>
          </a:p>
          <a:p>
            <a:pPr marL="0" indent="0">
              <a:spcBef>
                <a:spcPts val="225"/>
              </a:spcBef>
              <a:buNone/>
            </a:pPr>
            <a:endParaRPr lang="en-US" sz="1500" dirty="0"/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77790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The Dereferencing Operator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C++ uses the </a:t>
            </a:r>
            <a:r>
              <a:rPr lang="en-US" sz="2800" dirty="0">
                <a:solidFill>
                  <a:srgbClr val="2F02F0"/>
                </a:solidFill>
              </a:rPr>
              <a:t>*</a:t>
            </a:r>
            <a:r>
              <a:rPr lang="en-US" sz="2800" dirty="0"/>
              <a:t> operator in yet another way </a:t>
            </a:r>
            <a:r>
              <a:rPr lang="en-US" sz="2800" dirty="0" smtClean="0"/>
              <a:t>with pointers</a:t>
            </a:r>
            <a:endParaRPr lang="en-US" sz="2800" dirty="0"/>
          </a:p>
          <a:p>
            <a:pPr lvl="1" algn="just"/>
            <a:r>
              <a:rPr lang="en-US" dirty="0"/>
              <a:t>The phrase "</a:t>
            </a:r>
            <a:r>
              <a:rPr lang="en-US" dirty="0">
                <a:solidFill>
                  <a:srgbClr val="008000"/>
                </a:solidFill>
              </a:rPr>
              <a:t>The variable pointed to by p</a:t>
            </a:r>
            <a:r>
              <a:rPr lang="en-US" dirty="0"/>
              <a:t>" is </a:t>
            </a:r>
            <a:r>
              <a:rPr lang="en-US" dirty="0" smtClean="0"/>
              <a:t>translated </a:t>
            </a:r>
            <a:r>
              <a:rPr lang="en-US" dirty="0"/>
              <a:t>into C++ as </a:t>
            </a:r>
            <a:r>
              <a:rPr lang="en-US" dirty="0">
                <a:solidFill>
                  <a:srgbClr val="2F02F0"/>
                </a:solidFill>
              </a:rPr>
              <a:t>*p</a:t>
            </a:r>
          </a:p>
          <a:p>
            <a:pPr lvl="1" algn="just"/>
            <a:r>
              <a:rPr lang="en-US" dirty="0"/>
              <a:t>Here the </a:t>
            </a:r>
            <a:r>
              <a:rPr lang="en-US" dirty="0">
                <a:solidFill>
                  <a:srgbClr val="2F02F0"/>
                </a:solidFill>
              </a:rPr>
              <a:t>*</a:t>
            </a:r>
            <a:r>
              <a:rPr lang="en-US" dirty="0"/>
              <a:t> is the </a:t>
            </a:r>
            <a:r>
              <a:rPr lang="en-US" dirty="0">
                <a:solidFill>
                  <a:srgbClr val="008000"/>
                </a:solidFill>
              </a:rPr>
              <a:t>dereferencing</a:t>
            </a:r>
            <a:r>
              <a:rPr lang="en-US" dirty="0"/>
              <a:t> operator</a:t>
            </a:r>
          </a:p>
          <a:p>
            <a:pPr lvl="2" algn="just"/>
            <a:r>
              <a:rPr lang="en-US" sz="2800" dirty="0">
                <a:solidFill>
                  <a:srgbClr val="2F02F0"/>
                </a:solidFill>
              </a:rPr>
              <a:t>p</a:t>
            </a:r>
            <a:r>
              <a:rPr lang="en-US" sz="2800" dirty="0"/>
              <a:t> is said to be dereferenced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5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1" y="111761"/>
            <a:ext cx="1178560" cy="117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92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smtClean="0"/>
              <a:t>	A </a:t>
            </a:r>
            <a:r>
              <a:rPr lang="en-US" sz="4000" dirty="0" smtClean="0"/>
              <a:t>Pointer Example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2F02F0"/>
                </a:solidFill>
                <a:latin typeface="Arial" charset="0"/>
              </a:rPr>
              <a:t>v1 = 0;</a:t>
            </a:r>
            <a:br>
              <a:rPr lang="en-US" sz="2800" dirty="0">
                <a:solidFill>
                  <a:srgbClr val="2F02F0"/>
                </a:solidFill>
                <a:latin typeface="Arial" charset="0"/>
              </a:rPr>
            </a:br>
            <a:r>
              <a:rPr lang="en-US" sz="2800" dirty="0">
                <a:solidFill>
                  <a:srgbClr val="2F02F0"/>
                </a:solidFill>
                <a:latin typeface="Arial" charset="0"/>
              </a:rPr>
              <a:t>p1 = &amp;v1;</a:t>
            </a:r>
            <a:br>
              <a:rPr lang="en-US" sz="2800" dirty="0">
                <a:solidFill>
                  <a:srgbClr val="2F02F0"/>
                </a:solidFill>
                <a:latin typeface="Arial" charset="0"/>
              </a:rPr>
            </a:br>
            <a:r>
              <a:rPr lang="en-US" sz="2800" dirty="0">
                <a:solidFill>
                  <a:srgbClr val="2F02F0"/>
                </a:solidFill>
                <a:latin typeface="Arial" charset="0"/>
              </a:rPr>
              <a:t>*p1 = 42;</a:t>
            </a:r>
            <a:br>
              <a:rPr lang="en-US" sz="2800" dirty="0">
                <a:solidFill>
                  <a:srgbClr val="2F02F0"/>
                </a:solidFill>
                <a:latin typeface="Arial" charset="0"/>
              </a:rPr>
            </a:br>
            <a:r>
              <a:rPr lang="en-US" sz="2800" dirty="0" err="1">
                <a:solidFill>
                  <a:srgbClr val="2F02F0"/>
                </a:solidFill>
                <a:latin typeface="Arial" charset="0"/>
              </a:rPr>
              <a:t>cout</a:t>
            </a:r>
            <a:r>
              <a:rPr lang="en-US" sz="2800" dirty="0">
                <a:solidFill>
                  <a:srgbClr val="2F02F0"/>
                </a:solidFill>
                <a:latin typeface="Arial" charset="0"/>
              </a:rPr>
              <a:t> &lt;&lt; v1 &lt;&lt; </a:t>
            </a:r>
            <a:r>
              <a:rPr lang="en-US" sz="2800" dirty="0" err="1">
                <a:solidFill>
                  <a:srgbClr val="2F02F0"/>
                </a:solidFill>
                <a:latin typeface="Arial" charset="0"/>
              </a:rPr>
              <a:t>endl</a:t>
            </a:r>
            <a:r>
              <a:rPr lang="en-US" sz="2800" dirty="0">
                <a:solidFill>
                  <a:srgbClr val="2F02F0"/>
                </a:solidFill>
                <a:latin typeface="Arial" charset="0"/>
              </a:rPr>
              <a:t>;</a:t>
            </a:r>
            <a:br>
              <a:rPr lang="en-US" sz="2800" dirty="0">
                <a:solidFill>
                  <a:srgbClr val="2F02F0"/>
                </a:solidFill>
                <a:latin typeface="Arial" charset="0"/>
              </a:rPr>
            </a:br>
            <a:r>
              <a:rPr lang="en-US" sz="2800" dirty="0" err="1">
                <a:solidFill>
                  <a:srgbClr val="2F02F0"/>
                </a:solidFill>
                <a:latin typeface="Arial" charset="0"/>
              </a:rPr>
              <a:t>cout</a:t>
            </a:r>
            <a:r>
              <a:rPr lang="en-US" sz="2800" dirty="0">
                <a:solidFill>
                  <a:srgbClr val="2F02F0"/>
                </a:solidFill>
                <a:latin typeface="Arial" charset="0"/>
              </a:rPr>
              <a:t> &lt;&lt; *p1 &lt;&lt; </a:t>
            </a:r>
            <a:r>
              <a:rPr lang="en-US" sz="2800" dirty="0" err="1">
                <a:solidFill>
                  <a:srgbClr val="2F02F0"/>
                </a:solidFill>
                <a:latin typeface="Arial" charset="0"/>
              </a:rPr>
              <a:t>endl</a:t>
            </a:r>
            <a:r>
              <a:rPr lang="en-US" sz="2800" dirty="0">
                <a:solidFill>
                  <a:srgbClr val="2F02F0"/>
                </a:solidFill>
                <a:latin typeface="Arial" charset="0"/>
              </a:rPr>
              <a:t>;</a:t>
            </a:r>
            <a:br>
              <a:rPr lang="en-US" sz="2800" dirty="0">
                <a:solidFill>
                  <a:srgbClr val="2F02F0"/>
                </a:solidFill>
                <a:latin typeface="Arial" charset="0"/>
              </a:rPr>
            </a:br>
            <a:r>
              <a:rPr lang="en-US" sz="2800" dirty="0">
                <a:latin typeface="Arial" charset="0"/>
              </a:rPr>
              <a:t/>
            </a:r>
            <a:br>
              <a:rPr lang="en-US" sz="2800" dirty="0">
                <a:latin typeface="Arial" charset="0"/>
              </a:rPr>
            </a:br>
            <a:r>
              <a:rPr lang="en-US" sz="2800" dirty="0">
                <a:latin typeface="Arial" charset="0"/>
              </a:rPr>
              <a:t>output</a:t>
            </a:r>
            <a:r>
              <a:rPr lang="en-US" sz="2800" dirty="0" smtClean="0">
                <a:latin typeface="Arial" charset="0"/>
              </a:rPr>
              <a:t>:</a:t>
            </a:r>
          </a:p>
          <a:p>
            <a:pPr marL="0" indent="0">
              <a:buNone/>
              <a:tabLst>
                <a:tab pos="912813" algn="l"/>
              </a:tabLst>
            </a:pPr>
            <a:r>
              <a:rPr lang="en-US" sz="2800" dirty="0" smtClean="0">
                <a:latin typeface="Arial" charset="0"/>
              </a:rPr>
              <a:t>	42</a:t>
            </a:r>
            <a:r>
              <a:rPr lang="en-US" sz="2800" dirty="0">
                <a:latin typeface="Arial" charset="0"/>
              </a:rPr>
              <a:t/>
            </a:r>
            <a:br>
              <a:rPr lang="en-US" sz="2800" dirty="0">
                <a:latin typeface="Arial" charset="0"/>
              </a:rPr>
            </a:br>
            <a:r>
              <a:rPr lang="en-US" sz="2800" dirty="0">
                <a:latin typeface="Arial" charset="0"/>
              </a:rPr>
              <a:t> </a:t>
            </a:r>
            <a:r>
              <a:rPr lang="en-US" sz="2800" dirty="0" smtClean="0">
                <a:latin typeface="Arial" charset="0"/>
              </a:rPr>
              <a:t>	42</a:t>
            </a:r>
            <a:endParaRPr lang="en-US" sz="2800" dirty="0">
              <a:latin typeface="Arial" charset="0"/>
            </a:endParaRP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1" y="111761"/>
            <a:ext cx="1178560" cy="1178560"/>
          </a:xfrm>
          <a:prstGeom prst="rect">
            <a:avLst/>
          </a:prstGeom>
        </p:spPr>
      </p:pic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4066960" y="1829358"/>
            <a:ext cx="3975100" cy="955675"/>
          </a:xfrm>
          <a:prstGeom prst="rect">
            <a:avLst/>
          </a:prstGeom>
          <a:solidFill>
            <a:srgbClr val="D4F0E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buClr>
                <a:srgbClr val="05310F"/>
              </a:buClr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buClr>
                <a:srgbClr val="05310F"/>
              </a:buClr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buClr>
                <a:srgbClr val="05310F"/>
              </a:buClr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buClr>
                <a:srgbClr val="05310F"/>
              </a:buClr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CC0000"/>
              </a:buClr>
              <a:buFont typeface="Wingdings" charset="0"/>
              <a:buNone/>
            </a:pPr>
            <a:r>
              <a:rPr lang="en-US" dirty="0">
                <a:solidFill>
                  <a:schemeClr val="tx2"/>
                </a:solidFill>
              </a:rPr>
              <a:t>v1 and *p1 now refer to 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the same variable</a:t>
            </a:r>
          </a:p>
        </p:txBody>
      </p:sp>
      <p:sp>
        <p:nvSpPr>
          <p:cNvPr id="10" name="Line 3"/>
          <p:cNvSpPr>
            <a:spLocks noChangeShapeType="1"/>
          </p:cNvSpPr>
          <p:nvPr/>
        </p:nvSpPr>
        <p:spPr bwMode="auto">
          <a:xfrm flipH="1">
            <a:off x="2274672" y="2297670"/>
            <a:ext cx="1797050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43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Pointer Assignment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The assignment operator </a:t>
            </a:r>
            <a:r>
              <a:rPr lang="en-US" sz="2800" dirty="0">
                <a:solidFill>
                  <a:srgbClr val="2F02F0"/>
                </a:solidFill>
              </a:rPr>
              <a:t>=</a:t>
            </a:r>
            <a:r>
              <a:rPr lang="en-US" sz="2800" dirty="0"/>
              <a:t> is used to assign </a:t>
            </a:r>
            <a:r>
              <a:rPr lang="en-US" sz="2800" dirty="0" smtClean="0"/>
              <a:t>the </a:t>
            </a:r>
            <a:r>
              <a:rPr lang="en-US" sz="2800" dirty="0"/>
              <a:t>value of one pointer to another</a:t>
            </a:r>
          </a:p>
          <a:p>
            <a:pPr lvl="1"/>
            <a:r>
              <a:rPr lang="en-US" dirty="0"/>
              <a:t>Example</a:t>
            </a:r>
            <a:r>
              <a:rPr lang="en-US" dirty="0" smtClean="0"/>
              <a:t>:</a:t>
            </a:r>
          </a:p>
          <a:p>
            <a:pPr lvl="2"/>
            <a:r>
              <a:rPr lang="en-US" sz="2800" dirty="0" smtClean="0"/>
              <a:t>If </a:t>
            </a:r>
            <a:r>
              <a:rPr lang="en-US" sz="2800" dirty="0">
                <a:solidFill>
                  <a:srgbClr val="2F02F0"/>
                </a:solidFill>
              </a:rPr>
              <a:t>p1</a:t>
            </a:r>
            <a:r>
              <a:rPr lang="en-US" sz="2800" dirty="0"/>
              <a:t> still points to </a:t>
            </a:r>
            <a:r>
              <a:rPr lang="en-US" sz="2800" dirty="0">
                <a:solidFill>
                  <a:srgbClr val="2F02F0"/>
                </a:solidFill>
              </a:rPr>
              <a:t>v1</a:t>
            </a:r>
            <a:r>
              <a:rPr lang="en-US" sz="2800" dirty="0"/>
              <a:t> (previous slide</a:t>
            </a:r>
            <a:r>
              <a:rPr lang="en-US" sz="2800" dirty="0" smtClean="0"/>
              <a:t>) then</a:t>
            </a:r>
          </a:p>
          <a:p>
            <a:pPr marL="914400" lvl="2" indent="0">
              <a:buNone/>
              <a:tabLst>
                <a:tab pos="1825625" algn="l"/>
              </a:tabLst>
            </a:pPr>
            <a:r>
              <a:rPr lang="en-US" sz="2800" dirty="0" smtClean="0"/>
              <a:t>	</a:t>
            </a:r>
            <a:r>
              <a:rPr lang="en-US" sz="2800" dirty="0" smtClean="0">
                <a:solidFill>
                  <a:srgbClr val="2F02F0"/>
                </a:solidFill>
              </a:rPr>
              <a:t>p2 </a:t>
            </a:r>
            <a:r>
              <a:rPr lang="en-US" sz="2800" dirty="0">
                <a:solidFill>
                  <a:srgbClr val="2F02F0"/>
                </a:solidFill>
              </a:rPr>
              <a:t>= p1</a:t>
            </a:r>
            <a:r>
              <a:rPr lang="en-US" sz="2800" dirty="0" smtClean="0">
                <a:solidFill>
                  <a:srgbClr val="2F02F0"/>
                </a:solidFill>
              </a:rPr>
              <a:t>;</a:t>
            </a:r>
          </a:p>
          <a:p>
            <a:pPr lvl="2" algn="just">
              <a:tabLst>
                <a:tab pos="1825625" algn="l"/>
              </a:tabLst>
            </a:pPr>
            <a:r>
              <a:rPr lang="en-US" sz="2800" dirty="0" smtClean="0"/>
              <a:t>Causes </a:t>
            </a:r>
            <a:r>
              <a:rPr lang="en-US" sz="2800" dirty="0">
                <a:solidFill>
                  <a:srgbClr val="2F02F0"/>
                </a:solidFill>
              </a:rPr>
              <a:t>*p2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2F02F0"/>
                </a:solidFill>
              </a:rPr>
              <a:t>*p1</a:t>
            </a:r>
            <a:r>
              <a:rPr lang="en-US" sz="2800" dirty="0"/>
              <a:t>, and </a:t>
            </a:r>
            <a:r>
              <a:rPr lang="en-US" sz="2800" dirty="0">
                <a:solidFill>
                  <a:srgbClr val="2F02F0"/>
                </a:solidFill>
              </a:rPr>
              <a:t>v1</a:t>
            </a:r>
            <a:r>
              <a:rPr lang="en-US" sz="2800" dirty="0"/>
              <a:t> all to </a:t>
            </a:r>
            <a:r>
              <a:rPr lang="en-US" sz="2800" dirty="0" smtClean="0"/>
              <a:t>name the </a:t>
            </a:r>
            <a:r>
              <a:rPr lang="en-US" sz="2800" dirty="0"/>
              <a:t>same variable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5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1" y="111761"/>
            <a:ext cx="1178560" cy="117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3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Caution! Pointer Assignments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Some care is required making assignments to </a:t>
            </a:r>
            <a:r>
              <a:rPr lang="en-US" sz="2800" dirty="0" smtClean="0"/>
              <a:t>pointer </a:t>
            </a:r>
            <a:r>
              <a:rPr lang="en-US" sz="2800" dirty="0"/>
              <a:t>variables</a:t>
            </a:r>
          </a:p>
          <a:p>
            <a:pPr marL="457200" lvl="1" indent="0" algn="just">
              <a:buNone/>
              <a:tabLst>
                <a:tab pos="912813" algn="l"/>
                <a:tab pos="2281238" algn="l"/>
              </a:tabLst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2F02F0"/>
                </a:solidFill>
              </a:rPr>
              <a:t>p1 = </a:t>
            </a:r>
            <a:r>
              <a:rPr lang="en-US" dirty="0">
                <a:solidFill>
                  <a:srgbClr val="2F02F0"/>
                </a:solidFill>
              </a:rPr>
              <a:t>p3; </a:t>
            </a:r>
            <a:r>
              <a:rPr lang="en-US" dirty="0" smtClean="0">
                <a:solidFill>
                  <a:srgbClr val="2F02F0"/>
                </a:solidFill>
              </a:rPr>
              <a:t>	/</a:t>
            </a:r>
            <a:r>
              <a:rPr lang="en-US" dirty="0">
                <a:solidFill>
                  <a:srgbClr val="2F02F0"/>
                </a:solidFill>
              </a:rPr>
              <a:t>/ changes </a:t>
            </a:r>
            <a:r>
              <a:rPr lang="en-US" dirty="0" smtClean="0">
                <a:solidFill>
                  <a:srgbClr val="FF0000"/>
                </a:solidFill>
              </a:rPr>
              <a:t>location</a:t>
            </a:r>
            <a:r>
              <a:rPr lang="en-US" dirty="0" smtClean="0">
                <a:solidFill>
                  <a:srgbClr val="2F02F0"/>
                </a:solidFill>
              </a:rPr>
              <a:t> </a:t>
            </a:r>
            <a:r>
              <a:rPr lang="en-US" dirty="0">
                <a:solidFill>
                  <a:srgbClr val="2F02F0"/>
                </a:solidFill>
              </a:rPr>
              <a:t>that p1 "points" </a:t>
            </a:r>
            <a:r>
              <a:rPr lang="en-US" dirty="0" smtClean="0">
                <a:solidFill>
                  <a:srgbClr val="2F02F0"/>
                </a:solidFill>
              </a:rPr>
              <a:t>to</a:t>
            </a:r>
          </a:p>
          <a:p>
            <a:pPr marL="457200" lvl="1" indent="0" algn="just">
              <a:buNone/>
              <a:tabLst>
                <a:tab pos="912813" algn="l"/>
                <a:tab pos="2736850" algn="l"/>
              </a:tabLst>
            </a:pPr>
            <a:endParaRPr lang="en-US" dirty="0"/>
          </a:p>
          <a:p>
            <a:pPr marL="457200" lvl="1" indent="0" algn="just">
              <a:buNone/>
              <a:tabLst>
                <a:tab pos="912813" algn="l"/>
                <a:tab pos="2736850" algn="l"/>
              </a:tabLst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2F02F0"/>
                </a:solidFill>
              </a:rPr>
              <a:t>*</a:t>
            </a:r>
            <a:r>
              <a:rPr lang="en-US" dirty="0">
                <a:solidFill>
                  <a:srgbClr val="2F02F0"/>
                </a:solidFill>
              </a:rPr>
              <a:t>p1 = *p3; </a:t>
            </a:r>
            <a:r>
              <a:rPr lang="en-US" dirty="0" smtClean="0">
                <a:solidFill>
                  <a:srgbClr val="2F02F0"/>
                </a:solidFill>
              </a:rPr>
              <a:t>	/</a:t>
            </a:r>
            <a:r>
              <a:rPr lang="en-US" dirty="0">
                <a:solidFill>
                  <a:srgbClr val="2F02F0"/>
                </a:solidFill>
              </a:rPr>
              <a:t>/ changes </a:t>
            </a:r>
            <a:r>
              <a:rPr lang="en-US" dirty="0" smtClean="0">
                <a:solidFill>
                  <a:srgbClr val="FF0000"/>
                </a:solidFill>
              </a:rPr>
              <a:t>value</a:t>
            </a:r>
            <a:r>
              <a:rPr lang="en-US" dirty="0" smtClean="0">
                <a:solidFill>
                  <a:srgbClr val="2F02F0"/>
                </a:solidFill>
              </a:rPr>
              <a:t> </a:t>
            </a:r>
            <a:r>
              <a:rPr lang="en-US" dirty="0">
                <a:solidFill>
                  <a:srgbClr val="2F02F0"/>
                </a:solidFill>
              </a:rPr>
              <a:t>at </a:t>
            </a:r>
            <a:r>
              <a:rPr lang="en-US" dirty="0" smtClean="0">
                <a:solidFill>
                  <a:srgbClr val="2F02F0"/>
                </a:solidFill>
              </a:rPr>
              <a:t>location </a:t>
            </a:r>
            <a:r>
              <a:rPr lang="en-US" dirty="0">
                <a:solidFill>
                  <a:srgbClr val="2F02F0"/>
                </a:solidFill>
              </a:rPr>
              <a:t>that</a:t>
            </a:r>
            <a:br>
              <a:rPr lang="en-US" dirty="0">
                <a:solidFill>
                  <a:srgbClr val="2F02F0"/>
                </a:solidFill>
              </a:rPr>
            </a:br>
            <a:r>
              <a:rPr lang="en-US" dirty="0">
                <a:solidFill>
                  <a:srgbClr val="2F02F0"/>
                </a:solidFill>
              </a:rPr>
              <a:t>                 </a:t>
            </a:r>
            <a:r>
              <a:rPr lang="en-US" dirty="0" smtClean="0">
                <a:solidFill>
                  <a:srgbClr val="2F02F0"/>
                </a:solidFill>
              </a:rPr>
              <a:t>	/</a:t>
            </a:r>
            <a:r>
              <a:rPr lang="en-US" dirty="0">
                <a:solidFill>
                  <a:srgbClr val="2F02F0"/>
                </a:solidFill>
              </a:rPr>
              <a:t>/ p1 "points" to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5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1" y="111761"/>
            <a:ext cx="1178560" cy="117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13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 7</Template>
  <TotalTime>28828</TotalTime>
  <Words>1915</Words>
  <Application>Microsoft Office PowerPoint</Application>
  <PresentationFormat>On-screen Show (4:3)</PresentationFormat>
  <Paragraphs>444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3" baseType="lpstr">
      <vt:lpstr>ＭＳ Ｐゴシック</vt:lpstr>
      <vt:lpstr>Arial</vt:lpstr>
      <vt:lpstr>Calibri</vt:lpstr>
      <vt:lpstr>Calibri Light</vt:lpstr>
      <vt:lpstr>Courier New</vt:lpstr>
      <vt:lpstr>Menlo Bold</vt:lpstr>
      <vt:lpstr>Times New Roman</vt:lpstr>
      <vt:lpstr>Wingdings</vt:lpstr>
      <vt:lpstr>Lecture 1</vt:lpstr>
      <vt:lpstr>Chapter 9</vt:lpstr>
      <vt:lpstr>Pointers </vt:lpstr>
      <vt:lpstr>Declaring Pointers</vt:lpstr>
      <vt:lpstr>Multiple Pointer Declarations</vt:lpstr>
      <vt:lpstr>The Address Of Operator</vt:lpstr>
      <vt:lpstr>The Dereferencing Operator</vt:lpstr>
      <vt:lpstr> A Pointer Example</vt:lpstr>
      <vt:lpstr>Pointer Assignment</vt:lpstr>
      <vt:lpstr>Caution! Pointer Assignments</vt:lpstr>
      <vt:lpstr>Assignment Operator and Pointers</vt:lpstr>
      <vt:lpstr>The new Operator</vt:lpstr>
      <vt:lpstr>Dynamic Variables</vt:lpstr>
      <vt:lpstr>new and Class Types</vt:lpstr>
      <vt:lpstr>Basic Memory Management</vt:lpstr>
      <vt:lpstr>The delete Operator</vt:lpstr>
      <vt:lpstr>Dangling Pointers</vt:lpstr>
      <vt:lpstr>Automatic Variables</vt:lpstr>
      <vt:lpstr>Type Definitions</vt:lpstr>
      <vt:lpstr>Defining Pointer Types</vt:lpstr>
      <vt:lpstr>Multiple Declarations Again</vt:lpstr>
      <vt:lpstr>Pointer Reference Parameters</vt:lpstr>
      <vt:lpstr>Dynamic Arrays</vt:lpstr>
      <vt:lpstr>Pointer &amp; Array Variables</vt:lpstr>
      <vt:lpstr>Pointer &amp; Array Variables</vt:lpstr>
      <vt:lpstr>Creating Dynamic Arrays</vt:lpstr>
      <vt:lpstr>Creating Dynamic Arrays</vt:lpstr>
      <vt:lpstr>Dynamic Arrays (cont’d)</vt:lpstr>
      <vt:lpstr>Pointer Arithmetic</vt:lpstr>
      <vt:lpstr>Pointer Arithmetic Operations</vt:lpstr>
      <vt:lpstr>Arrays and Pointers</vt:lpstr>
      <vt:lpstr>Arrays and Pointers</vt:lpstr>
      <vt:lpstr>Passing Arrays to Functions</vt:lpstr>
      <vt:lpstr>Passing Arrays to Functions</vt:lpstr>
      <vt:lpstr>Arrays and Pointers</vt:lpstr>
      <vt:lpstr>2-D Arrays</vt:lpstr>
      <vt:lpstr>2-D Arrays</vt:lpstr>
      <vt:lpstr>2-D Arrays</vt:lpstr>
      <vt:lpstr>2D Array Name and Addresses</vt:lpstr>
      <vt:lpstr>Accessing 2D Array Elements</vt:lpstr>
      <vt:lpstr>Arrays as Arguments to Functions</vt:lpstr>
      <vt:lpstr>Passing 2D Arrays to Functions</vt:lpstr>
      <vt:lpstr>Passing 2D Arrays to Functions</vt:lpstr>
      <vt:lpstr>2D Dynamic Array Example</vt:lpstr>
      <vt:lpstr>2D Dynamic Array Example (cont’d)</vt:lpstr>
      <vt:lpstr>Multidimensional Dynamic Arrays</vt:lpstr>
      <vt:lpstr>A Multidimensional Dynamic Array</vt:lpstr>
      <vt:lpstr>A Multidimensional Dynamic Array</vt:lpstr>
      <vt:lpstr>Chapter 9 </vt:lpstr>
      <vt:lpstr> Introduction</vt:lpstr>
      <vt:lpstr> malloc()</vt:lpstr>
      <vt:lpstr> calloc()</vt:lpstr>
      <vt:lpstr> free()</vt:lpstr>
      <vt:lpstr> realloc</vt:lpstr>
      <vt:lpstr> Example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1030 Computer Science I</dc:title>
  <dc:subject>Introduction</dc:subject>
  <dc:creator>Thompson, Mark</dc:creator>
  <cp:keywords/>
  <dc:description/>
  <cp:lastModifiedBy>Shrestha, Pradhumna</cp:lastModifiedBy>
  <cp:revision>1364</cp:revision>
  <cp:lastPrinted>2016-04-20T05:09:49Z</cp:lastPrinted>
  <dcterms:created xsi:type="dcterms:W3CDTF">2011-09-18T04:52:00Z</dcterms:created>
  <dcterms:modified xsi:type="dcterms:W3CDTF">2018-04-20T16:49:00Z</dcterms:modified>
  <cp:category/>
</cp:coreProperties>
</file>