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74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6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F730-DC97-4C48-856F-8B74B3DA6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D2B43-1401-4C35-AAED-21B4B2BD3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BC3DB-1E6E-4DE0-ADC8-BFA97DF8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75B15-F9E7-4AD9-A9A7-4DFFA0F1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84257-2556-48EC-8C8D-E0C39AF4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2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F25F8-038D-438D-B07F-B29F1F41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BE68B-8810-4346-8806-9BD86BCFB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04AAC-97F7-42F7-988E-D7D3DF33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A301E-716F-47C4-B49F-BB76E2A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885E9-7AE5-478A-B1DE-7B3E5791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DB57E-DF68-48C8-9C27-85432633C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331CB-7B9E-4AD3-A79A-6FA98AA81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F10B1-6DC3-4CD1-9578-5604841B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BA960-2916-4687-9793-AFB4A526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2AFAA-3576-4B4D-A975-DDE766FF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A200-6CA3-4F65-A40F-DFEE779D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769AA-07DA-40CE-BE4E-8568EF09A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040AD-F433-4654-B688-B0A2EF1E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3AD8-2499-4180-9996-1BA3800F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3C878-8F0F-41E5-A89A-A0BCBF9F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2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2240-E59D-41BC-9D9E-BD463F24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FF78C-5476-43E8-A834-40597134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FCE3A-18DC-4627-BD6F-192E6B52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D59F2-241C-4549-AD42-5606FE70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C6036-030E-4F1C-80E2-BB2E3721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7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4333-FF77-4276-9415-5A5E82E4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CE16D-1E35-4CE9-9A2D-D3E572FA6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DBF84-E168-41A2-9019-3CFE842FB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F4F93-103E-4F03-B935-3167D071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48CA0-88E4-476F-8D89-8439990F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44EDB-E766-4408-A44B-B8CCB4D7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3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4C98-FE73-4CE0-A499-230435E1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3ECA8-FE58-4D40-AD87-8DB03D9B0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D8689-8049-4F1F-8EE9-91BF51A43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7AA5B-38A3-4F28-A0D1-663D721A8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844B5-2084-4521-AADB-67FEDDDD5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FCF05-834D-4F3D-8EAB-11020310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4A039-765E-41B6-8EF0-EA82706C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B4DFF-F21C-4E5B-AC1C-DA453F57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5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89F3-686F-4151-B715-B758985F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79896-9A02-48AF-9506-2E20E4FE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78421-E846-4F73-A336-56EB4ED9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1A658-3ACA-4777-AD3A-A32087A7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7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A3999-97FB-49A4-A33F-F3C2DF0A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6D96A8-D424-4E65-B963-B90CBD36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8220D-5A18-47F2-8FED-8E0675A6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DF54-EAB9-4C08-859F-A26286802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A873-DEC4-4211-A526-DA209AA8E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EBCE9-3339-4536-85EE-A51FCFA0F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38C8F-43DF-4B68-9630-FA8FCA01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5114E-2015-40E9-A16C-169ED064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43A4E-8E16-41D5-8570-BCFF71F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4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FA14-E419-40C7-A9D3-528571BA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BF17-339A-4EA9-860C-C86C61C7E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54B5D-65C0-4D96-9D23-9D4045C4E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9DE8D-A97B-4914-AB0B-DA126816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DA670-836D-48A3-916B-3B38AAEE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394F0-8889-464E-AA68-DC248494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9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B39A2-6D24-4F82-B949-CE5F3544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FEB91-065F-4C35-B66A-F862E4ACE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67328-30CC-483A-8777-727F13CC2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98C1-AF1F-4BA8-AAB2-77F73848AE15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88BAA-3B3A-4A32-96CD-56019CC30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2B84E-E392-4675-900C-42D35A477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upport.office.com/en-us/article/load-the-solver-add-in-in-excel-612926fc-d53b-46b4-872c-e24772f078ca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8E91-ABD6-4B5A-AAC9-71FA815AC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 Workshop II:</a:t>
            </a:r>
            <a:br>
              <a:rPr lang="en-US" dirty="0"/>
            </a:br>
            <a:r>
              <a:rPr lang="en-US" sz="4800" dirty="0"/>
              <a:t>Intermediate Excel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A9D81-109B-48A7-A3C1-3E1068211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Applications from Reserving</a:t>
            </a:r>
          </a:p>
        </p:txBody>
      </p:sp>
    </p:spTree>
    <p:extLst>
      <p:ext uri="{BB962C8B-B14F-4D97-AF65-F5344CB8AC3E}">
        <p14:creationId xmlns:p14="http://schemas.microsoft.com/office/powerpoint/2010/main" val="2413957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2E77-388B-4B83-B47D-7D5EC600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DC5C-FFE2-4285-A597-4091922084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Useful tool for quickly visualizing a lot of data without having to go through the trouble of making a chart</a:t>
            </a:r>
          </a:p>
          <a:p>
            <a:r>
              <a:rPr lang="en-US" dirty="0"/>
              <a:t>For example, summarizing data in each row and each column: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F7BB5-CF94-4060-847E-A970BDD3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566" y="380965"/>
            <a:ext cx="7626234" cy="1309723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8C894A-1D9F-43B1-A4E9-10DC4417D8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955243"/>
            <a:ext cx="5181600" cy="209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2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1099-A3DF-444F-8AB4-83BF80B4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3925C-3FEA-4A0E-98FB-3AE4D78925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Another quick way to format cells and visualize the data within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FCF6D4-1182-4A6B-8427-ED6BF5CC5F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2687" y="1858169"/>
            <a:ext cx="5000625" cy="4286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BB1846-8447-4D74-AFA6-C9393CB8C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812" y="413947"/>
            <a:ext cx="6551988" cy="121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8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74C9-A369-4E7D-B0F0-98AD1F88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SUMPRODUCT(array1, [array2], [array3], …)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2BD50E-5F39-41B4-B021-14700AB97F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062894"/>
            <a:ext cx="5181600" cy="18768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38EBF-5FFA-4976-BFE9-B936D1688F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Multiplies the corresponding values in the</a:t>
            </a:r>
            <a:r>
              <a:rPr lang="en-US" b="1" dirty="0"/>
              <a:t> array</a:t>
            </a:r>
            <a:r>
              <a:rPr lang="en-US" dirty="0"/>
              <a:t>s (all of which are the same dimension), then adds them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17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ECAD-CFD3-43B3-A91E-A1FE2956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7050-EFD3-4DF1-BD83-29BFE27DC6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https://support.office.com/en-us/article/load-the-solver-add-in-in-excel-612926fc-d53b-46b4-872c-e24772f078ca</a:t>
            </a:r>
            <a:endParaRPr lang="en-US" dirty="0"/>
          </a:p>
          <a:p>
            <a:r>
              <a:rPr lang="en-US" dirty="0"/>
              <a:t>A more powerful version of </a:t>
            </a:r>
            <a:r>
              <a:rPr lang="en-US" dirty="0" err="1"/>
              <a:t>GoalSeek</a:t>
            </a:r>
            <a:r>
              <a:rPr lang="en-US" dirty="0"/>
              <a:t> that can optimize (min/max) with constraints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C5BBB1-D820-4E61-9E2A-5C2496A011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3683" y="1825625"/>
            <a:ext cx="4618634" cy="4351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F57086-E3F2-4C0C-AB73-3EF161760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308768"/>
            <a:ext cx="65532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6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B3BC-A675-4D9E-9258-BA4AFAD6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55BEA-5510-4726-A3DB-EE81924F4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a reserving actuary for Bruin Auto Liability Insurance, LLC, a Los Angeles based company insuring personal automobile casualty losses in Southern California.</a:t>
            </a:r>
          </a:p>
          <a:p>
            <a:r>
              <a:rPr lang="en-US" dirty="0"/>
              <a:t>BAL's reserving practice is quite limited, and you have been asked to create a basic model of loss development to evaluate the state of the company’s reserves.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5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CCA7-2943-46BD-AD09-1B1E10EB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73E69-24E8-4C22-B149-8B1ACB7E3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January 1st, 2019. The reserving team in the actuarial department has set aside a reserve of $7M to pay for losses occurring before 2019 reported in 2019.</a:t>
            </a:r>
          </a:p>
          <a:p>
            <a:r>
              <a:rPr lang="en-US" dirty="0"/>
              <a:t>It is your task to determine whether this reserve is too low, appropriate, or too high. If the current reserve is not representative of what BAL expects to pay out, suggest a new reserve level.</a:t>
            </a:r>
          </a:p>
          <a:p>
            <a:r>
              <a:rPr lang="en-US" dirty="0"/>
              <a:t>During your analysis, you may ignore claims occurring in 2019, as these trends will be analyzed by a different team.</a:t>
            </a:r>
          </a:p>
          <a:p>
            <a:r>
              <a:rPr lang="en-US" dirty="0"/>
              <a:t>If there are significant differences in claim development by county, report this to management as well.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3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4EA6-D41E-429B-B2D6-624DDA31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787B8-C05A-4979-9245-DA25582AD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also been presented with an excerpt of the company’s income statement for 2018. Analyze the effects changing reserves will have on the company’s financials (assuming an 85% loss ratio), and suggest a target expense ratio to maintain the overall profit margin.</a:t>
            </a:r>
          </a:p>
          <a:p>
            <a:r>
              <a:rPr lang="en-US" dirty="0"/>
              <a:t>If this expense ratio is not feasible, what rate of return must BAL receive on its investments to maintain the overall profit margin, assuming a reasonable expense ratio?</a:t>
            </a:r>
          </a:p>
        </p:txBody>
      </p:sp>
    </p:spTree>
    <p:extLst>
      <p:ext uri="{BB962C8B-B14F-4D97-AF65-F5344CB8AC3E}">
        <p14:creationId xmlns:p14="http://schemas.microsoft.com/office/powerpoint/2010/main" val="49861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7089-EF89-4DD3-86A5-BEF5DD03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INDEX(array, </a:t>
            </a:r>
            <a:r>
              <a:rPr lang="en-US" dirty="0" err="1"/>
              <a:t>row_num</a:t>
            </a:r>
            <a:r>
              <a:rPr lang="en-US" dirty="0"/>
              <a:t>, [</a:t>
            </a:r>
            <a:r>
              <a:rPr lang="en-US" dirty="0" err="1"/>
              <a:t>column_num</a:t>
            </a:r>
            <a:r>
              <a:rPr lang="en-US" dirty="0"/>
              <a:t>])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D1E031-7673-495A-BD35-6E3AE1AA44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Returns the value of </a:t>
            </a:r>
            <a:r>
              <a:rPr lang="en-US" b="1" dirty="0"/>
              <a:t>array</a:t>
            </a:r>
            <a:r>
              <a:rPr lang="en-US" dirty="0"/>
              <a:t> in the position by</a:t>
            </a:r>
            <a:r>
              <a:rPr lang="en-US" b="1" dirty="0"/>
              <a:t> </a:t>
            </a:r>
            <a:r>
              <a:rPr lang="en-US" b="1" dirty="0" err="1"/>
              <a:t>row_num</a:t>
            </a:r>
            <a:r>
              <a:rPr lang="en-US" dirty="0"/>
              <a:t> and </a:t>
            </a:r>
            <a:r>
              <a:rPr lang="en-US" b="1" dirty="0"/>
              <a:t>[</a:t>
            </a:r>
            <a:r>
              <a:rPr lang="en-US" b="1" dirty="0" err="1"/>
              <a:t>column_num</a:t>
            </a:r>
            <a:r>
              <a:rPr lang="en-US" b="1" dirty="0"/>
              <a:t>]</a:t>
            </a:r>
          </a:p>
          <a:p>
            <a:endParaRPr lang="en-US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2F13F109-717F-4295-9AB1-42E8937A94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348494"/>
            <a:ext cx="5181600" cy="13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3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79D6-BF32-48B1-A0B1-EED7F72A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MATCH(</a:t>
            </a:r>
            <a:r>
              <a:rPr lang="en-US" dirty="0" err="1"/>
              <a:t>lookup_value</a:t>
            </a:r>
            <a:r>
              <a:rPr lang="en-US" dirty="0"/>
              <a:t>, </a:t>
            </a:r>
            <a:r>
              <a:rPr lang="en-US" dirty="0" err="1"/>
              <a:t>lookup_array</a:t>
            </a:r>
            <a:r>
              <a:rPr lang="en-US" dirty="0"/>
              <a:t>, [</a:t>
            </a:r>
            <a:r>
              <a:rPr lang="en-US" dirty="0" err="1"/>
              <a:t>match_type</a:t>
            </a:r>
            <a:r>
              <a:rPr lang="en-US" dirty="0"/>
              <a:t>])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375E6A-5AA0-4E1E-9310-E711D74DDD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347636"/>
            <a:ext cx="5181600" cy="130731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917D7B-2AE3-42B0-99D1-1329DFB891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Similar to VLOOKUP, searches for </a:t>
            </a:r>
            <a:r>
              <a:rPr lang="en-US" b="1" dirty="0" err="1"/>
              <a:t>lookup_value</a:t>
            </a:r>
            <a:r>
              <a:rPr lang="en-US" dirty="0"/>
              <a:t> in a one-dimensional </a:t>
            </a:r>
            <a:r>
              <a:rPr lang="en-US" b="1" dirty="0" err="1"/>
              <a:t>lookup_array</a:t>
            </a:r>
            <a:endParaRPr lang="en-US" dirty="0"/>
          </a:p>
          <a:p>
            <a:r>
              <a:rPr lang="en-US" dirty="0"/>
              <a:t>Returns the index of the value</a:t>
            </a:r>
          </a:p>
          <a:p>
            <a:r>
              <a:rPr lang="en-US" b="1" dirty="0"/>
              <a:t>[</a:t>
            </a:r>
            <a:r>
              <a:rPr lang="en-US" b="1" dirty="0" err="1"/>
              <a:t>match_type</a:t>
            </a:r>
            <a:r>
              <a:rPr lang="en-US" b="1" dirty="0"/>
              <a:t>]</a:t>
            </a:r>
          </a:p>
          <a:p>
            <a:pPr lvl="1"/>
            <a:r>
              <a:rPr lang="en-US" dirty="0"/>
              <a:t>1 (DEFAULT): finds largest value &lt;= </a:t>
            </a:r>
            <a:r>
              <a:rPr lang="en-US" b="1" dirty="0" err="1"/>
              <a:t>lookup_value</a:t>
            </a:r>
            <a:r>
              <a:rPr lang="en-US" dirty="0"/>
              <a:t> (</a:t>
            </a:r>
            <a:r>
              <a:rPr lang="en-US" b="1" dirty="0" err="1"/>
              <a:t>lookup_array</a:t>
            </a:r>
            <a:r>
              <a:rPr lang="en-US" b="1" dirty="0"/>
              <a:t> </a:t>
            </a:r>
            <a:r>
              <a:rPr lang="en-US" dirty="0"/>
              <a:t>must be sorted ascending)</a:t>
            </a:r>
          </a:p>
          <a:p>
            <a:pPr lvl="1"/>
            <a:r>
              <a:rPr lang="en-US" dirty="0"/>
              <a:t>0: finds first value = </a:t>
            </a:r>
            <a:r>
              <a:rPr lang="en-US" b="1" dirty="0" err="1"/>
              <a:t>lookup_value</a:t>
            </a:r>
            <a:endParaRPr lang="en-US" b="1" dirty="0"/>
          </a:p>
          <a:p>
            <a:pPr lvl="1"/>
            <a:r>
              <a:rPr lang="en-US" dirty="0"/>
              <a:t>-1: finds smallest value &gt;= </a:t>
            </a:r>
            <a:r>
              <a:rPr lang="en-US" b="1" dirty="0" err="1"/>
              <a:t>lookup_value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b="1" dirty="0" err="1"/>
              <a:t>lookup_array</a:t>
            </a:r>
            <a:r>
              <a:rPr lang="en-US" b="1" dirty="0"/>
              <a:t> </a:t>
            </a:r>
            <a:r>
              <a:rPr lang="en-US" dirty="0"/>
              <a:t>must be sorted descending)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136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846F050-15F0-4AEB-A0D4-FFD0F4DE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and MATCH can be combined to create a more powerful, error-resistant VLOOKUP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83ECCB-BFED-456F-A652-89B465B9F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VLOOKUP requires us to count how many columns over the return value is found</a:t>
            </a:r>
          </a:p>
          <a:p>
            <a:r>
              <a:rPr lang="en-US" dirty="0"/>
              <a:t>VLOOKUP can only search for </a:t>
            </a:r>
            <a:r>
              <a:rPr lang="en-US" i="1" dirty="0" err="1"/>
              <a:t>lookup_value</a:t>
            </a:r>
            <a:r>
              <a:rPr lang="en-US" i="1" dirty="0"/>
              <a:t> </a:t>
            </a:r>
            <a:r>
              <a:rPr lang="en-US" dirty="0"/>
              <a:t>in the </a:t>
            </a:r>
            <a:r>
              <a:rPr lang="en-US" b="1" dirty="0"/>
              <a:t>first</a:t>
            </a:r>
            <a:r>
              <a:rPr lang="en-US" dirty="0"/>
              <a:t> column of </a:t>
            </a:r>
            <a:r>
              <a:rPr lang="en-US" i="1" dirty="0" err="1"/>
              <a:t>table_array</a:t>
            </a:r>
            <a:endParaRPr lang="en-US" i="1" dirty="0"/>
          </a:p>
          <a:p>
            <a:r>
              <a:rPr lang="en-US" dirty="0"/>
              <a:t>If we insert a column, VLOOKUP will either return the wrong column’s value or break completely</a:t>
            </a:r>
          </a:p>
          <a:p>
            <a:r>
              <a:rPr lang="en-US" dirty="0"/>
              <a:t>INDEX MATCH allows us to look up across both rows and columns, whereas VLOOKUP and HLOOKUP only allow one dimension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6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0A97-6030-47F5-8916-2A6304B9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VLOOKUP vs. INDEX 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34017-4050-481D-B32F-BC58A0B22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13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VLOOKUP is essentially a special case of INDEX MATCH:</a:t>
            </a:r>
          </a:p>
          <a:p>
            <a:pPr lvl="1"/>
            <a:r>
              <a:rPr lang="en-US" dirty="0"/>
              <a:t>VLOOKUP(</a:t>
            </a:r>
            <a:r>
              <a:rPr lang="en-US" dirty="0" err="1">
                <a:solidFill>
                  <a:srgbClr val="FF0000"/>
                </a:solidFill>
              </a:rPr>
              <a:t>lookup_value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table_array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col_index_num</a:t>
            </a:r>
            <a:r>
              <a:rPr lang="en-US" dirty="0"/>
              <a:t>, FALSE)</a:t>
            </a:r>
          </a:p>
          <a:p>
            <a:pPr marL="457200" lvl="1" indent="0">
              <a:buNone/>
            </a:pPr>
            <a:r>
              <a:rPr lang="en-US" dirty="0"/>
              <a:t>is the same as</a:t>
            </a:r>
          </a:p>
          <a:p>
            <a:pPr lvl="1"/>
            <a:r>
              <a:rPr lang="pt-BR" dirty="0"/>
              <a:t>INDEX(</a:t>
            </a:r>
            <a:r>
              <a:rPr lang="en-US" dirty="0" err="1">
                <a:solidFill>
                  <a:srgbClr val="0070C0"/>
                </a:solidFill>
              </a:rPr>
              <a:t>table_array</a:t>
            </a:r>
            <a:r>
              <a:rPr lang="pt-BR" dirty="0"/>
              <a:t>, </a:t>
            </a:r>
            <a:r>
              <a:rPr lang="en-US" dirty="0"/>
              <a:t>MATCH(</a:t>
            </a:r>
            <a:r>
              <a:rPr lang="en-US" dirty="0" err="1">
                <a:solidFill>
                  <a:srgbClr val="FF0000"/>
                </a:solidFill>
              </a:rPr>
              <a:t>lookup_value</a:t>
            </a:r>
            <a:r>
              <a:rPr lang="en-US" dirty="0"/>
              <a:t>, </a:t>
            </a:r>
            <a:r>
              <a:rPr lang="en-US" b="1" dirty="0" err="1"/>
              <a:t>lookup_array</a:t>
            </a:r>
            <a:r>
              <a:rPr lang="en-US" dirty="0"/>
              <a:t>, 0)</a:t>
            </a:r>
            <a:r>
              <a:rPr lang="pt-BR" dirty="0"/>
              <a:t>, </a:t>
            </a:r>
            <a:r>
              <a:rPr lang="en-US" dirty="0" err="1">
                <a:solidFill>
                  <a:srgbClr val="00B050"/>
                </a:solidFill>
              </a:rPr>
              <a:t>col_index_num</a:t>
            </a:r>
            <a:r>
              <a:rPr lang="pt-BR" dirty="0"/>
              <a:t>)</a:t>
            </a:r>
          </a:p>
          <a:p>
            <a:r>
              <a:rPr lang="pt-BR" dirty="0"/>
              <a:t>If we wanted INDEX MATCH to do the same thing as VLOOKUP, </a:t>
            </a:r>
            <a:r>
              <a:rPr lang="en-US" b="1" i="1" dirty="0" err="1"/>
              <a:t>lookup_array</a:t>
            </a:r>
            <a:r>
              <a:rPr lang="en-US" b="1" i="1" dirty="0"/>
              <a:t> </a:t>
            </a:r>
            <a:r>
              <a:rPr lang="en-US" dirty="0"/>
              <a:t>would simply be the first column of</a:t>
            </a:r>
            <a:r>
              <a:rPr lang="en-US" i="1" dirty="0"/>
              <a:t> </a:t>
            </a:r>
            <a:r>
              <a:rPr lang="en-US" i="1" dirty="0" err="1">
                <a:solidFill>
                  <a:srgbClr val="0070C0"/>
                </a:solidFill>
              </a:rPr>
              <a:t>table_array</a:t>
            </a:r>
            <a:r>
              <a:rPr lang="en-US" dirty="0"/>
              <a:t>.</a:t>
            </a:r>
          </a:p>
          <a:p>
            <a:r>
              <a:rPr lang="en-US" dirty="0"/>
              <a:t>We can see INDEX MATCH gives much more freedom:</a:t>
            </a:r>
          </a:p>
          <a:p>
            <a:pPr lvl="1"/>
            <a:r>
              <a:rPr lang="en-US" dirty="0"/>
              <a:t>We can select any </a:t>
            </a:r>
            <a:r>
              <a:rPr lang="en-US" b="1" dirty="0" err="1"/>
              <a:t>lookup_array</a:t>
            </a:r>
            <a:r>
              <a:rPr lang="en-US" b="1" dirty="0"/>
              <a:t> </a:t>
            </a:r>
            <a:r>
              <a:rPr lang="en-US" dirty="0"/>
              <a:t>we want</a:t>
            </a:r>
          </a:p>
          <a:p>
            <a:pPr lvl="1"/>
            <a:r>
              <a:rPr lang="en-US" dirty="0"/>
              <a:t>We can even replace </a:t>
            </a:r>
            <a:r>
              <a:rPr lang="en-US" dirty="0" err="1">
                <a:solidFill>
                  <a:srgbClr val="00B050"/>
                </a:solidFill>
              </a:rPr>
              <a:t>col_index_num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with another MATCH statement!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4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3338-A913-4377-B55C-C52E3503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OFFSET(reference, rows, cols, [height], [width])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F35022-8F22-45A0-98C9-7F85DF82BE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027872"/>
            <a:ext cx="5181600" cy="194684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81FECD-DCEE-4757-8BBD-D34118EADF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Returns a reference to a range a specified number of </a:t>
            </a:r>
            <a:r>
              <a:rPr lang="pt-BR" b="1" dirty="0"/>
              <a:t>rows</a:t>
            </a:r>
            <a:r>
              <a:rPr lang="pt-BR" dirty="0"/>
              <a:t> and </a:t>
            </a:r>
            <a:r>
              <a:rPr lang="pt-BR" b="1" dirty="0"/>
              <a:t>cols</a:t>
            </a:r>
            <a:r>
              <a:rPr lang="pt-BR" dirty="0"/>
              <a:t> away from an “anchor” cell called </a:t>
            </a:r>
            <a:r>
              <a:rPr lang="pt-BR" b="1" dirty="0"/>
              <a:t>reference.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729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Excel Workshop II: Intermediate Excel</vt:lpstr>
      <vt:lpstr>Background</vt:lpstr>
      <vt:lpstr>Background</vt:lpstr>
      <vt:lpstr>Background</vt:lpstr>
      <vt:lpstr>INDEX(array, row_num, [column_num])</vt:lpstr>
      <vt:lpstr>MATCH(lookup_value, lookup_array, [match_type])</vt:lpstr>
      <vt:lpstr>INDEX and MATCH can be combined to create a more powerful, error-resistant VLOOKUP</vt:lpstr>
      <vt:lpstr>Example: VLOOKUP vs. INDEX MATCH</vt:lpstr>
      <vt:lpstr>OFFSET(reference, rows, cols, [height], [width])</vt:lpstr>
      <vt:lpstr>Sparklines</vt:lpstr>
      <vt:lpstr>Conditional Formatting</vt:lpstr>
      <vt:lpstr>SUMPRODUCT(array1, [array2], [array3], …)</vt:lpstr>
      <vt:lpstr>Solver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Zhu</dc:creator>
  <cp:lastModifiedBy>Kevin Zhu</cp:lastModifiedBy>
  <cp:revision>13</cp:revision>
  <dcterms:created xsi:type="dcterms:W3CDTF">2018-07-29T21:38:37Z</dcterms:created>
  <dcterms:modified xsi:type="dcterms:W3CDTF">2018-07-30T00:33:25Z</dcterms:modified>
</cp:coreProperties>
</file>