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85A5-83D7-4708-A65F-CA6DB577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82DB8-CBE3-40BB-98D8-B1B530926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AC70-E0BE-4C86-99B1-66862015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BAC8-1E1D-4A94-BC4D-4B9D9BC4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CE3C-3FC5-4C3E-85DE-7BED9408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24CF-126D-48A8-91E4-2B3A41EB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1C365-5D1A-4414-AC83-BB7ED7C9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A1AC-9F45-4AEB-9968-D49B851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D8E8-30C9-4FBF-A612-209A14EC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A15B-026F-425C-B53C-7AC5C122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A5A1-0287-42A2-978C-03480CFEB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DBEF-0048-4173-8A59-7BC0B7C27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2811-4C53-4602-806D-FFB4F8D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D951E-82EC-482E-8583-99D32390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085E-71F3-4C12-AE44-9FDEA1CD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9151-6481-4CA7-B405-C2AA76AF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404B-F758-4769-8CCC-B0AC988D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568B-8394-400B-919E-69B75B3F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0FE0-B5F7-4A91-B0AA-8DA61F2D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FA75-FD9A-483B-B072-7FE713FE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B08-FDB0-496C-A2F6-9750BD3E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F6113-46C7-4400-BE5A-C52A22B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33A2-13A2-439E-BCA1-959AABBE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210-777C-40B9-AF50-31B609A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9434-2DF6-4355-81E6-0DBF74EF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4BA8-1F67-44AD-916E-80840ADF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AAF-90F8-4E35-95B6-F2F576839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94ADE-6EB2-4327-A6D8-F0611DA0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FFF47-FD91-4FD4-B4BB-99B4DF7F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8554-937E-4C60-8558-9E50AD33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59C75-078F-4C81-A3B5-E863828D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61D5-A28E-49C4-BEB5-6157B222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8C6A-EBBA-46D2-AA50-54CECE261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1249-239F-4FBB-BF7B-3CD4CA8A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7DA27-5402-4B64-B56B-1666E1903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7F062-829D-4EF3-9C07-8C51DD39D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853BD-2B6B-4649-8EFA-2FCC35F3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AF7F4-DA20-49B6-802A-57AF60F2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5E5D9-D3BA-4198-BF1A-497EB0F0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598C-CE4C-443A-9AE2-C1F769BF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F292A-B560-40D6-96A7-343C544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4EC66-C58C-411D-BCC6-42C0B67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2B009-14CA-4858-A23B-C1196168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5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EACB7-141B-45B4-8919-CAE5C910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ED383-7D4D-4AEE-AFFA-182D3C0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5BD4A-3344-4A38-B5AB-692FC401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268D-6DB5-49D6-AA57-04EB2CB4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C3A5-CE27-4A36-8EB8-99D5E944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C1615-C77F-4BF2-A0AC-4C2956A0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4863E-5BE9-40EE-A8C8-C22E4558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4E4D-7FF8-4B97-A07A-A0CD0316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2118-FC4D-4120-AD41-FA0EF32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9A5F-E993-4CEC-8F91-3F5443F8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34620-0E63-4C00-9672-362F8CB8C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B2A7-6052-4297-AAAA-3AFE7107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F8D75-FEF6-47F0-B5E7-CF3DDCFA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E223-F2B0-4C21-A169-DDD409A5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BF69-A24B-41BD-B415-375BD03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7D01-483B-490B-A230-A16F7CAF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E96E-5EEF-42F7-9CC0-481556F9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4F40-9A14-4BA9-A9B6-025B206A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C02A-B249-4592-9AB3-44C42C9BC33C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32CC-FD74-44B8-9F09-F035187EC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782F-B178-4643-9465-CF13FDDC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AD11D-BABF-49B0-953A-059DF6DA5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3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5DA9-A2CA-453C-AE48-B4E14FC68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SQL Workshop I:</a:t>
            </a:r>
            <a:br>
              <a:rPr lang="en-US" dirty="0"/>
            </a:br>
            <a:r>
              <a:rPr lang="en-US" sz="4800" dirty="0"/>
              <a:t>Introduction to 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A0B5-01C3-4FFD-A39A-AF544512F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</p:spTree>
    <p:extLst>
      <p:ext uri="{BB962C8B-B14F-4D97-AF65-F5344CB8AC3E}">
        <p14:creationId xmlns:p14="http://schemas.microsoft.com/office/powerpoint/2010/main" val="8348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B397F-C561-4F1D-B24A-533789A0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Microsoft Access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9EC456-DE4C-4977-94A3-D86ACE6FA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40710"/>
            <a:ext cx="5181600" cy="132116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325CD-3902-416A-9C82-E69B20363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can be entered into data tables manually, and data tables can be viewed in their entirety manually</a:t>
            </a:r>
          </a:p>
        </p:txBody>
      </p:sp>
    </p:spTree>
    <p:extLst>
      <p:ext uri="{BB962C8B-B14F-4D97-AF65-F5344CB8AC3E}">
        <p14:creationId xmlns:p14="http://schemas.microsoft.com/office/powerpoint/2010/main" val="258756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694-1C24-4EE1-8742-CB2D2584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care about: </a:t>
            </a:r>
            <a:r>
              <a:rPr lang="en-US" b="1" dirty="0"/>
              <a:t>Queries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BB254-6F22-4FC7-A6DF-1BFC134AC9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420000"/>
            <a:ext cx="5181600" cy="116258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4127D4-0946-46D8-8D61-268D0EEEBF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3596" y="1825625"/>
            <a:ext cx="4398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5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328F-26FC-4B45-873D-42FB072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user-friendly interface is good enough for some simple tasks…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9F069A-ADB2-4930-9D91-014567EA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790" y="1825625"/>
            <a:ext cx="47004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91E9-0CED-4430-86FF-FF644BB6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for more advanced tasks, we’ll want to use SQL.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FC26-341E-4933-860A-48E34F14D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9388" y="1825625"/>
            <a:ext cx="481922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082A15-AD98-4D6D-9C76-7692BB241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78441"/>
            <a:ext cx="5181600" cy="20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91E9-0CED-4430-86FF-FF644BB6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Regardless of what view you choose, click Run to run the query.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FC26-341E-4933-860A-48E34F14D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9388" y="1825625"/>
            <a:ext cx="481922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082A15-AD98-4D6D-9C76-7692BB241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78441"/>
            <a:ext cx="5181600" cy="20457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C71FC86-61F0-49E7-9EA6-5ABC403B6538}"/>
              </a:ext>
            </a:extLst>
          </p:cNvPr>
          <p:cNvSpPr/>
          <p:nvPr/>
        </p:nvSpPr>
        <p:spPr>
          <a:xfrm>
            <a:off x="1396538" y="2119746"/>
            <a:ext cx="507077" cy="648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99CB36-0EF5-43C9-8D55-1D7C5770D21C}"/>
              </a:ext>
            </a:extLst>
          </p:cNvPr>
          <p:cNvSpPr/>
          <p:nvPr/>
        </p:nvSpPr>
        <p:spPr>
          <a:xfrm>
            <a:off x="6458989" y="3167150"/>
            <a:ext cx="507077" cy="6483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178E185-3584-4ADC-94E4-F575653D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E14D69-EA1B-4473-9322-B471C3EB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may not make any sense now, but that’s what this workshop is for.</a:t>
            </a:r>
          </a:p>
          <a:p>
            <a:r>
              <a:rPr lang="en-US" dirty="0"/>
              <a:t>When we begin writing simple queries, you can always go back to design view to see the user-friendly depiction of what’s going on.</a:t>
            </a:r>
          </a:p>
          <a:p>
            <a:endParaRPr lang="en-US" dirty="0"/>
          </a:p>
          <a:p>
            <a:r>
              <a:rPr lang="en-US" dirty="0"/>
              <a:t>That’s enough introductory stuff. Let’s begin coding!</a:t>
            </a:r>
          </a:p>
        </p:txBody>
      </p:sp>
    </p:spTree>
    <p:extLst>
      <p:ext uri="{BB962C8B-B14F-4D97-AF65-F5344CB8AC3E}">
        <p14:creationId xmlns:p14="http://schemas.microsoft.com/office/powerpoint/2010/main" val="394892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4B24-2597-47C7-BBBF-300A8E21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our first tables: Importing from CSVs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11C3B-6B73-45A9-8FE7-71A9FE7D1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29509"/>
            <a:ext cx="5181600" cy="3743569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E873C-3E2D-4B43-9398-54B1DC26C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9219"/>
            <a:ext cx="5181600" cy="2444150"/>
          </a:xfrm>
        </p:spPr>
      </p:pic>
    </p:spTree>
    <p:extLst>
      <p:ext uri="{BB962C8B-B14F-4D97-AF65-F5344CB8AC3E}">
        <p14:creationId xmlns:p14="http://schemas.microsoft.com/office/powerpoint/2010/main" val="111957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D14F-67E3-4B38-861C-FBA75101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... FROM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297F-16CE-432E-BDBE-92EFC8F2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line selects all rows, but only the specified columns,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second line selects all rows and all columns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9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D409-CD5B-40C0-AD8E-780546F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b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88B7-3B5D-474E-9F87-6390E3F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selects rows from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where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 (and the appropriate columns)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can be a simple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“Value”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 0</a:t>
            </a:r>
          </a:p>
          <a:p>
            <a:r>
              <a:rPr lang="en-US" dirty="0"/>
              <a:t>Or an IN statement: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Or a complex statement: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 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1) AND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another_column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(“value1”, “value2”)</a:t>
            </a:r>
          </a:p>
        </p:txBody>
      </p:sp>
    </p:spTree>
    <p:extLst>
      <p:ext uri="{BB962C8B-B14F-4D97-AF65-F5344CB8AC3E}">
        <p14:creationId xmlns:p14="http://schemas.microsoft.com/office/powerpoint/2010/main" val="133928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D409-CD5B-40C0-AD8E-780546F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column2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4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88B7-3B5D-474E-9F87-6390E3FE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Selects appropriate rows and columns, but removes duplicates</a:t>
            </a:r>
          </a:p>
        </p:txBody>
      </p:sp>
    </p:spTree>
    <p:extLst>
      <p:ext uri="{BB962C8B-B14F-4D97-AF65-F5344CB8AC3E}">
        <p14:creationId xmlns:p14="http://schemas.microsoft.com/office/powerpoint/2010/main" val="267528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018-27AA-40E3-A3B0-73664F4F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47F0-AB97-4194-A0CF-2E39E57C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</a:t>
            </a:r>
            <a:r>
              <a:rPr lang="en-US" dirty="0"/>
              <a:t> is an organized collection of </a:t>
            </a:r>
            <a:r>
              <a:rPr lang="en-US" b="1" dirty="0"/>
              <a:t>data</a:t>
            </a:r>
            <a:r>
              <a:rPr lang="en-US" dirty="0"/>
              <a:t>, stored and accessed electronically.</a:t>
            </a:r>
          </a:p>
          <a:p>
            <a:r>
              <a:rPr lang="en-US" dirty="0"/>
              <a:t>This </a:t>
            </a:r>
            <a:r>
              <a:rPr lang="en-US" b="1" dirty="0"/>
              <a:t>data </a:t>
            </a:r>
            <a:r>
              <a:rPr lang="en-US" dirty="0"/>
              <a:t>requires interpretation to become information we can analyze.</a:t>
            </a:r>
          </a:p>
        </p:txBody>
      </p:sp>
    </p:spTree>
    <p:extLst>
      <p:ext uri="{BB962C8B-B14F-4D97-AF65-F5344CB8AC3E}">
        <p14:creationId xmlns:p14="http://schemas.microsoft.com/office/powerpoint/2010/main" val="158976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D630-2B80-4880-B7CE-FE727BBF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… [DESC]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1A53-7686-48B1-B340-C4C24CF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appropriate rows and columns, then orders them in the given order</a:t>
            </a:r>
          </a:p>
          <a:p>
            <a:r>
              <a:rPr lang="en-US" dirty="0"/>
              <a:t>By default, sorts in ascending order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dirty="0"/>
              <a:t> to sort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53370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6C22-7C67-4307-A93E-29C1A305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1F4A-760B-4441-B1EB-31DE12AC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“unrecognized” text (that isn’t a reserved SQL keyword) is interpreted as a variable</a:t>
            </a:r>
          </a:p>
          <a:p>
            <a:r>
              <a:rPr lang="en-US" dirty="0"/>
              <a:t>Suppose our columns are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</a:t>
            </a:r>
            <a:r>
              <a:rPr lang="en-US" dirty="0"/>
              <a:t>”,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col2</a:t>
            </a:r>
            <a:r>
              <a:rPr lang="en-US" dirty="0"/>
              <a:t>”, and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col3</a:t>
            </a:r>
            <a:r>
              <a:rPr lang="en-US" dirty="0"/>
              <a:t>”: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col1, col2 FROM table WHERE col1 &lt;&gt; 0 AND col3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Since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isn’t a column name or a keyword, SQL interprets it as a variable</a:t>
            </a:r>
          </a:p>
          <a:p>
            <a:r>
              <a:rPr lang="en-US" dirty="0"/>
              <a:t>You will be prompted to input a value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before the script runs</a:t>
            </a:r>
          </a:p>
        </p:txBody>
      </p:sp>
    </p:spTree>
    <p:extLst>
      <p:ext uri="{BB962C8B-B14F-4D97-AF65-F5344CB8AC3E}">
        <p14:creationId xmlns:p14="http://schemas.microsoft.com/office/powerpoint/2010/main" val="137546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BAF-F6F8-43F0-B1DB-D6A80BB1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/>
              <a:t>,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BD46-854E-4645-BDDF-D2DBF853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Aggregates numerical data in groups</a:t>
            </a:r>
          </a:p>
          <a:p>
            <a:r>
              <a:rPr lang="en-US" dirty="0"/>
              <a:t>Must be accompanied by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/>
              <a:t>clause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Claim_Amount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claims 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This will give the total claims for each year, since the aggregate data is grouped by report year.</a:t>
            </a:r>
          </a:p>
        </p:txBody>
      </p:sp>
    </p:spTree>
    <p:extLst>
      <p:ext uri="{BB962C8B-B14F-4D97-AF65-F5344CB8AC3E}">
        <p14:creationId xmlns:p14="http://schemas.microsoft.com/office/powerpoint/2010/main" val="39214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CF07-77E1-4663-8772-149872FD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BF28A-F818-4CE0-BAF6-1A4FD38F5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A4F23-CFDA-46C1-955A-551C6816E3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to test variables in a single “cell” of the data table</a:t>
            </a:r>
          </a:p>
          <a:p>
            <a:r>
              <a:rPr lang="en-US" dirty="0"/>
              <a:t>Cannot be used with aggregate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DD37CA-9BB0-488B-8E5B-F8D2E8DF8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2FB2AF-9D9B-4AFA-9E98-3865DC11E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“equivalent”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for aggregate functions</a:t>
            </a:r>
          </a:p>
          <a:p>
            <a:r>
              <a:rPr lang="en-US" dirty="0"/>
              <a:t>Comes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/>
              <a:t>clause</a:t>
            </a:r>
          </a:p>
          <a:p>
            <a:pPr lvl="1"/>
            <a:r>
              <a:rPr lang="en-US" dirty="0"/>
              <a:t>We need to know what to group by before we know which groups to show!</a:t>
            </a:r>
          </a:p>
        </p:txBody>
      </p:sp>
    </p:spTree>
    <p:extLst>
      <p:ext uri="{BB962C8B-B14F-4D97-AF65-F5344CB8AC3E}">
        <p14:creationId xmlns:p14="http://schemas.microsoft.com/office/powerpoint/2010/main" val="641931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78D0D8-D704-429E-91F7-1C1F223E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F3A0F7-8883-49EA-A6F6-61B6FC55E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preview of next time:</a:t>
            </a:r>
          </a:p>
        </p:txBody>
      </p:sp>
    </p:spTree>
    <p:extLst>
      <p:ext uri="{BB962C8B-B14F-4D97-AF65-F5344CB8AC3E}">
        <p14:creationId xmlns:p14="http://schemas.microsoft.com/office/powerpoint/2010/main" val="45614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A86B9-4AE5-440E-9F3B-D7B8FD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time, we’ll see how powerful SQL is by learning how to link related data.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16A3EC-AA72-4F12-9F1B-3F7FDFDEB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41659"/>
            <a:ext cx="5181600" cy="27192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FD609D-216D-465A-8CDB-4EF886CED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424034"/>
            <a:ext cx="5181600" cy="1154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8AF711-7CD1-447B-9CCF-061FD821ACF8}"/>
              </a:ext>
            </a:extLst>
          </p:cNvPr>
          <p:cNvSpPr/>
          <p:nvPr/>
        </p:nvSpPr>
        <p:spPr>
          <a:xfrm>
            <a:off x="1130531" y="3574469"/>
            <a:ext cx="4779818" cy="199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231F1-D6D9-402A-B09B-C1E2C1A2F16E}"/>
              </a:ext>
            </a:extLst>
          </p:cNvPr>
          <p:cNvSpPr/>
          <p:nvPr/>
        </p:nvSpPr>
        <p:spPr>
          <a:xfrm>
            <a:off x="6464328" y="3865415"/>
            <a:ext cx="4887883" cy="205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86535-18E4-46B9-A851-42C92CFCE862}"/>
              </a:ext>
            </a:extLst>
          </p:cNvPr>
          <p:cNvCxnSpPr>
            <a:endCxn id="12" idx="1"/>
          </p:cNvCxnSpPr>
          <p:nvPr/>
        </p:nvCxnSpPr>
        <p:spPr>
          <a:xfrm>
            <a:off x="5910349" y="3657597"/>
            <a:ext cx="553979" cy="310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9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2691-F6AC-4086-B0A7-36E3C60B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relational</a:t>
            </a:r>
            <a:r>
              <a:rPr lang="en-US" dirty="0"/>
              <a:t>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106D-55A9-4CC8-BE3A-3B174E6D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relational database </a:t>
            </a:r>
            <a:r>
              <a:rPr lang="en-US" dirty="0"/>
              <a:t>is a digital database based on the </a:t>
            </a:r>
            <a:r>
              <a:rPr lang="en-US" b="1" dirty="0"/>
              <a:t>relational model of data.</a:t>
            </a:r>
          </a:p>
          <a:p>
            <a:r>
              <a:rPr lang="en-US" dirty="0"/>
              <a:t>Virtually all relational database systems use </a:t>
            </a:r>
            <a:r>
              <a:rPr lang="en-US" b="1" dirty="0"/>
              <a:t>SQL (Structured Query Language)</a:t>
            </a:r>
            <a:r>
              <a:rPr lang="en-US" dirty="0"/>
              <a:t> for querying and maintaining the database. </a:t>
            </a:r>
          </a:p>
          <a:p>
            <a:pPr lvl="1"/>
            <a:r>
              <a:rPr lang="en-US" dirty="0"/>
              <a:t>SQL is pronounced “S-Q-L” or “sequel”.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42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98-424C-468B-BA14-B0C8EE04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relational model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8A9F35-DC0F-414B-A161-C02943070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is organized in </a:t>
            </a:r>
            <a:r>
              <a:rPr lang="en-US" b="1" dirty="0"/>
              <a:t>tables</a:t>
            </a:r>
            <a:r>
              <a:rPr lang="en-US" dirty="0"/>
              <a:t> of </a:t>
            </a:r>
            <a:r>
              <a:rPr lang="en-US" b="1" dirty="0"/>
              <a:t>columns (“attributes”) </a:t>
            </a:r>
            <a:r>
              <a:rPr lang="en-US" dirty="0"/>
              <a:t>and </a:t>
            </a:r>
            <a:r>
              <a:rPr lang="en-US" b="1" dirty="0"/>
              <a:t>rows (“records”)</a:t>
            </a:r>
            <a:r>
              <a:rPr lang="en-US" dirty="0"/>
              <a:t>, with a unique </a:t>
            </a:r>
            <a:r>
              <a:rPr lang="en-US" b="1" dirty="0"/>
              <a:t>key (“primary key”)</a:t>
            </a:r>
            <a:r>
              <a:rPr lang="en-US" dirty="0"/>
              <a:t> identifying each row</a:t>
            </a:r>
          </a:p>
          <a:p>
            <a:r>
              <a:rPr lang="en-US" dirty="0"/>
              <a:t>Rows in a table can be </a:t>
            </a:r>
            <a:r>
              <a:rPr lang="en-US" b="1" dirty="0"/>
              <a:t>linked </a:t>
            </a:r>
            <a:r>
              <a:rPr lang="en-US" dirty="0"/>
              <a:t>to rows in other tables by adding a columns for the unique key of the linked row (</a:t>
            </a:r>
            <a:r>
              <a:rPr lang="en-US" b="1" dirty="0"/>
              <a:t>“foreign keys”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" name="Picture 2" descr="https://upload.wikimedia.org/wikipedia/commons/thumb/d/da/Relational_Model.svg/543px-Relational_Model.svg.png">
            <a:extLst>
              <a:ext uri="{FF2B5EF4-FFF2-40B4-BE49-F238E27FC236}">
                <a16:creationId xmlns:a16="http://schemas.microsoft.com/office/drawing/2014/main" id="{BDB73796-07BF-41CC-90F7-F36B3BB9FA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244" y="1825625"/>
            <a:ext cx="43755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99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E7C75D-4A71-479B-AA4F-78C87027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not a computer scientist. What does this mean for an actuary?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3CE4-ABBA-41AE-A255-C45AF475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abstract data stuff has more applications to actuarial work than you may think!</a:t>
            </a:r>
          </a:p>
          <a:p>
            <a:r>
              <a:rPr lang="en-US" dirty="0"/>
              <a:t>Consider the most basic example: policies and claims.</a:t>
            </a:r>
          </a:p>
        </p:txBody>
      </p:sp>
    </p:spTree>
    <p:extLst>
      <p:ext uri="{BB962C8B-B14F-4D97-AF65-F5344CB8AC3E}">
        <p14:creationId xmlns:p14="http://schemas.microsoft.com/office/powerpoint/2010/main" val="7494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A86B9-4AE5-440E-9F3B-D7B8FD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Policies and Claims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D492-EE4B-4D11-A50F-670372BC6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Key: </a:t>
            </a:r>
            <a:r>
              <a:rPr lang="en-US" dirty="0" err="1"/>
              <a:t>PolicyNumber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16A3EC-AA72-4F12-9F1B-3F7FDFDEB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93983"/>
            <a:ext cx="5157787" cy="270677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E71748-7A92-4576-BDB2-9CD8DED41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Key: </a:t>
            </a:r>
            <a:r>
              <a:rPr lang="en-US" dirty="0" err="1"/>
              <a:t>ClaimNumber</a:t>
            </a:r>
            <a:endParaRPr lang="en-US" dirty="0"/>
          </a:p>
          <a:p>
            <a:r>
              <a:rPr lang="en-US" dirty="0"/>
              <a:t>Foreign Key: </a:t>
            </a:r>
            <a:r>
              <a:rPr lang="en-US" dirty="0" err="1"/>
              <a:t>PolicyNumber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FD609D-216D-465A-8CDB-4EF886CED1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769932"/>
            <a:ext cx="5183188" cy="11548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8AF711-7CD1-447B-9CCF-061FD821ACF8}"/>
              </a:ext>
            </a:extLst>
          </p:cNvPr>
          <p:cNvSpPr/>
          <p:nvPr/>
        </p:nvSpPr>
        <p:spPr>
          <a:xfrm>
            <a:off x="1130531" y="3923607"/>
            <a:ext cx="4779818" cy="199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231F1-D6D9-402A-B09B-C1E2C1A2F16E}"/>
              </a:ext>
            </a:extLst>
          </p:cNvPr>
          <p:cNvSpPr/>
          <p:nvPr/>
        </p:nvSpPr>
        <p:spPr>
          <a:xfrm>
            <a:off x="6464328" y="4214553"/>
            <a:ext cx="4887883" cy="205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86535-18E4-46B9-A851-42C92CFCE862}"/>
              </a:ext>
            </a:extLst>
          </p:cNvPr>
          <p:cNvCxnSpPr>
            <a:endCxn id="12" idx="1"/>
          </p:cNvCxnSpPr>
          <p:nvPr/>
        </p:nvCxnSpPr>
        <p:spPr>
          <a:xfrm>
            <a:off x="5910349" y="4006735"/>
            <a:ext cx="553979" cy="310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2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86DF28-C751-44A6-A97C-A7E57C52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Policies and Claims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283AE1-2A80-4E36-9544-DCB6BB0D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the table for Claims can be linked to the table for Policies through the key </a:t>
            </a:r>
            <a:r>
              <a:rPr lang="en-US" dirty="0" err="1"/>
              <a:t>PolicyNumber</a:t>
            </a:r>
            <a:r>
              <a:rPr lang="en-US" dirty="0"/>
              <a:t>. </a:t>
            </a:r>
          </a:p>
          <a:p>
            <a:r>
              <a:rPr lang="en-US" dirty="0"/>
              <a:t>That’s a brief introduction to what we’re doing and why you should care.</a:t>
            </a:r>
          </a:p>
          <a:p>
            <a:r>
              <a:rPr lang="en-US" dirty="0"/>
              <a:t>In fact, this workshop will focus entirely on this seemingly-simple example of only two* tables.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*This isn’t quite true. We’ll create a few more later to play with, though that’s an issue for a later time.</a:t>
            </a:r>
          </a:p>
        </p:txBody>
      </p:sp>
    </p:spTree>
    <p:extLst>
      <p:ext uri="{BB962C8B-B14F-4D97-AF65-F5344CB8AC3E}">
        <p14:creationId xmlns:p14="http://schemas.microsoft.com/office/powerpoint/2010/main" val="318985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C1D5-1F2D-4AD8-9024-CD8C2ED01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Access / SQL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94ED43-7D0F-41F4-86AB-85ACB5339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that you know what we’re working with, let’s jump in!</a:t>
            </a:r>
          </a:p>
        </p:txBody>
      </p:sp>
    </p:spTree>
    <p:extLst>
      <p:ext uri="{BB962C8B-B14F-4D97-AF65-F5344CB8AC3E}">
        <p14:creationId xmlns:p14="http://schemas.microsoft.com/office/powerpoint/2010/main" val="117106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3246-9747-4914-82AC-3A90CC29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Microsoft Access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D837B-5859-4383-AB23-401B3B205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6668"/>
            <a:ext cx="10515600" cy="28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834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Access SQL Workshop I: Introduction to SQL</vt:lpstr>
      <vt:lpstr>What is a database?</vt:lpstr>
      <vt:lpstr>What is a relational database?</vt:lpstr>
      <vt:lpstr>What is the relational model?</vt:lpstr>
      <vt:lpstr>I’m not a computer scientist. What does this mean for an actuary?</vt:lpstr>
      <vt:lpstr>Example: Policies and Claims</vt:lpstr>
      <vt:lpstr>Example: Policies and Claims</vt:lpstr>
      <vt:lpstr>Microsoft Access / SQL</vt:lpstr>
      <vt:lpstr>The Microsoft Access Environment</vt:lpstr>
      <vt:lpstr>The Microsoft Access Environment</vt:lpstr>
      <vt:lpstr>What we care about: Queries</vt:lpstr>
      <vt:lpstr>This user-friendly interface is good enough for some simple tasks…</vt:lpstr>
      <vt:lpstr>…but for more advanced tasks, we’ll want to use SQL. </vt:lpstr>
      <vt:lpstr>Regardless of what view you choose, click Run to run the query.</vt:lpstr>
      <vt:lpstr>SQL View</vt:lpstr>
      <vt:lpstr>Getting our first tables: Importing from CSVs</vt:lpstr>
      <vt:lpstr>SELECT column1, column2, ... FROM table_name; SELECT * FROM table_name;</vt:lpstr>
      <vt:lpstr>SELECT column1, column2, … FROM table_name WHERE condition;</vt:lpstr>
      <vt:lpstr>SELECT DISTINCT column1, column2, … FROM table_name;</vt:lpstr>
      <vt:lpstr>SELECT column1, column2, … FROM table_name ORDER BY column1, column2, … [DESC]</vt:lpstr>
      <vt:lpstr>SQL Variables</vt:lpstr>
      <vt:lpstr>Aggregate Functions: SUM, COUNT, AVG, …</vt:lpstr>
      <vt:lpstr>WHERE vs. HAVING</vt:lpstr>
      <vt:lpstr>To be continued…</vt:lpstr>
      <vt:lpstr>Next time, we’ll see how powerful SQL is by learning how to link related data.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SQL Workshop I: Introduction to SQL</dc:title>
  <dc:creator>Kevin Zhu</dc:creator>
  <cp:lastModifiedBy>Kevin Zhu</cp:lastModifiedBy>
  <cp:revision>24</cp:revision>
  <dcterms:created xsi:type="dcterms:W3CDTF">2018-07-29T21:54:03Z</dcterms:created>
  <dcterms:modified xsi:type="dcterms:W3CDTF">2018-08-01T04:24:09Z</dcterms:modified>
</cp:coreProperties>
</file>