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7" r:id="rId4"/>
    <p:sldId id="258" r:id="rId5"/>
    <p:sldId id="259" r:id="rId6"/>
    <p:sldId id="260" r:id="rId7"/>
    <p:sldId id="269" r:id="rId8"/>
    <p:sldId id="270" r:id="rId9"/>
    <p:sldId id="272" r:id="rId10"/>
    <p:sldId id="271" r:id="rId11"/>
    <p:sldId id="265" r:id="rId12"/>
    <p:sldId id="261" r:id="rId13"/>
    <p:sldId id="273" r:id="rId14"/>
    <p:sldId id="274" r:id="rId15"/>
    <p:sldId id="264" r:id="rId16"/>
    <p:sldId id="275" r:id="rId17"/>
    <p:sldId id="276" r:id="rId18"/>
    <p:sldId id="263" r:id="rId19"/>
    <p:sldId id="277" r:id="rId20"/>
    <p:sldId id="266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BAS Logo">
            <a:extLst>
              <a:ext uri="{FF2B5EF4-FFF2-40B4-BE49-F238E27FC236}">
                <a16:creationId xmlns:a16="http://schemas.microsoft.com/office/drawing/2014/main" id="{6A182F9F-473A-43AE-8768-22B5E62D9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4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97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026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16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475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4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00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08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53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17046" y="5949014"/>
            <a:ext cx="1052508" cy="365125"/>
          </a:xfrm>
        </p:spPr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2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5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97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45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1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433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6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3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18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957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8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5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4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3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9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5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06869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7B63E7F9-86F6-4BA2-8445-E67828B7FF1E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0858" y="5324474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21E0FE4F-76CD-4CC7-81D5-A72163A497D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BAS Logo">
            <a:extLst>
              <a:ext uri="{FF2B5EF4-FFF2-40B4-BE49-F238E27FC236}">
                <a16:creationId xmlns:a16="http://schemas.microsoft.com/office/drawing/2014/main" id="{BD6238E3-563B-4C1E-BC40-A5BCC2B1FFA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41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68989" y="5949014"/>
            <a:ext cx="16959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D1668C57-9725-4841-969D-4EB8A4494CAD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1" y="5951811"/>
            <a:ext cx="65357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7045" y="59490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E9102270-9B00-42F9-B05C-88CDE06000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BAS Logo">
            <a:extLst>
              <a:ext uri="{FF2B5EF4-FFF2-40B4-BE49-F238E27FC236}">
                <a16:creationId xmlns:a16="http://schemas.microsoft.com/office/drawing/2014/main" id="{7200FEFE-F5C5-4AB6-85F3-DFB032BFED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7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kern="1200" cap="none" baseline="0">
          <a:solidFill>
            <a:schemeClr val="bg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AE83-33ED-4859-816D-265CF8A3C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Workshop I:</a:t>
            </a:r>
            <a:br>
              <a:rPr lang="en-US" dirty="0"/>
            </a:br>
            <a:r>
              <a:rPr lang="en-US" sz="4800" dirty="0"/>
              <a:t>Introduction to Excel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22D9C-B5FF-455D-8812-C0C0E6A56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Applications from Ratemaking</a:t>
            </a:r>
          </a:p>
        </p:txBody>
      </p:sp>
    </p:spTree>
    <p:extLst>
      <p:ext uri="{BB962C8B-B14F-4D97-AF65-F5344CB8AC3E}">
        <p14:creationId xmlns:p14="http://schemas.microsoft.com/office/powerpoint/2010/main" val="123410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C7CC-D629-43BB-9648-23A27CA6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SUM(number1, [number2], …)</a:t>
            </a:r>
            <a:br>
              <a:rPr lang="en-US" dirty="0"/>
            </a:br>
            <a:r>
              <a:rPr lang="en-US" dirty="0"/>
              <a:t>PRODUCT(number1, [number2], …)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9C851A-E085-4D80-B866-1756753038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912007"/>
            <a:ext cx="5422900" cy="226429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6B0D21-88F3-4FB7-B053-715B364F51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Each of the </a:t>
            </a:r>
            <a:r>
              <a:rPr lang="en-US" b="1" dirty="0"/>
              <a:t>number</a:t>
            </a:r>
            <a:r>
              <a:rPr lang="en-US" dirty="0"/>
              <a:t>s can be either a reference to a single cell or to a range</a:t>
            </a:r>
          </a:p>
        </p:txBody>
      </p:sp>
    </p:spTree>
    <p:extLst>
      <p:ext uri="{BB962C8B-B14F-4D97-AF65-F5344CB8AC3E}">
        <p14:creationId xmlns:p14="http://schemas.microsoft.com/office/powerpoint/2010/main" val="64241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8FE5-4FF3-42C3-926F-8DC2533C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VLOOKUP(</a:t>
            </a:r>
            <a:r>
              <a:rPr lang="en-US" dirty="0" err="1"/>
              <a:t>lookup_value</a:t>
            </a:r>
            <a:r>
              <a:rPr lang="en-US" dirty="0"/>
              <a:t>, </a:t>
            </a:r>
            <a:r>
              <a:rPr lang="en-US" dirty="0" err="1"/>
              <a:t>table_array</a:t>
            </a:r>
            <a:r>
              <a:rPr lang="en-US" dirty="0"/>
              <a:t>, </a:t>
            </a:r>
            <a:r>
              <a:rPr lang="en-US" dirty="0" err="1"/>
              <a:t>col_index_num</a:t>
            </a:r>
            <a:r>
              <a:rPr lang="en-US" dirty="0"/>
              <a:t>, [</a:t>
            </a:r>
            <a:r>
              <a:rPr lang="en-US" dirty="0" err="1"/>
              <a:t>range_lookup</a:t>
            </a:r>
            <a:r>
              <a:rPr lang="en-US" dirty="0"/>
              <a:t>])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3C17C3-7666-4E03-BBA5-963BF35FD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Looks for </a:t>
            </a:r>
            <a:r>
              <a:rPr lang="en-US" b="1" dirty="0" err="1"/>
              <a:t>lookup_value</a:t>
            </a:r>
            <a:r>
              <a:rPr lang="en-US" b="1" dirty="0"/>
              <a:t> </a:t>
            </a:r>
            <a:r>
              <a:rPr lang="en-US" dirty="0"/>
              <a:t>in the first column of </a:t>
            </a:r>
            <a:r>
              <a:rPr lang="en-US" b="1" dirty="0" err="1"/>
              <a:t>table_array</a:t>
            </a:r>
            <a:endParaRPr lang="en-US" b="1" dirty="0"/>
          </a:p>
          <a:p>
            <a:r>
              <a:rPr lang="en-US" dirty="0"/>
              <a:t>Returns the value in the column number indicated by </a:t>
            </a:r>
            <a:r>
              <a:rPr lang="en-US" b="1" dirty="0" err="1"/>
              <a:t>col_index_num</a:t>
            </a:r>
            <a:endParaRPr lang="en-US" b="1" dirty="0"/>
          </a:p>
          <a:p>
            <a:r>
              <a:rPr lang="en-US" b="1" dirty="0"/>
              <a:t>[</a:t>
            </a:r>
            <a:r>
              <a:rPr lang="en-US" b="1" dirty="0" err="1"/>
              <a:t>range_lookup</a:t>
            </a:r>
            <a:r>
              <a:rPr lang="en-US" b="1" dirty="0"/>
              <a:t>]</a:t>
            </a:r>
            <a:r>
              <a:rPr lang="en-US" dirty="0"/>
              <a:t>: Default is TRUE (approximate match). FALSE means you want an exact match.</a:t>
            </a:r>
          </a:p>
          <a:p>
            <a:pPr lvl="1"/>
            <a:r>
              <a:rPr lang="en-US" dirty="0"/>
              <a:t>For approximate match, data must be sorted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212125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8FE5-4FF3-42C3-926F-8DC2533C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VLOOKUP(</a:t>
            </a:r>
            <a:r>
              <a:rPr lang="en-US" dirty="0" err="1"/>
              <a:t>lookup_value</a:t>
            </a:r>
            <a:r>
              <a:rPr lang="en-US" dirty="0"/>
              <a:t>, </a:t>
            </a:r>
            <a:r>
              <a:rPr lang="en-US" dirty="0" err="1"/>
              <a:t>table_array</a:t>
            </a:r>
            <a:r>
              <a:rPr lang="en-US" dirty="0"/>
              <a:t>, </a:t>
            </a:r>
            <a:r>
              <a:rPr lang="en-US" dirty="0" err="1"/>
              <a:t>col_index_num</a:t>
            </a:r>
            <a:r>
              <a:rPr lang="en-US" dirty="0"/>
              <a:t>, [</a:t>
            </a:r>
            <a:r>
              <a:rPr lang="en-US" dirty="0" err="1"/>
              <a:t>range_lookup</a:t>
            </a:r>
            <a:r>
              <a:rPr lang="en-US" dirty="0"/>
              <a:t>])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7351E3-6BF1-4D76-B0B1-CEC291A12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937" y="3101181"/>
            <a:ext cx="93821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5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8FE5-4FF3-42C3-926F-8DC2533C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VLOOKUP(</a:t>
            </a:r>
            <a:r>
              <a:rPr lang="en-US" dirty="0" err="1"/>
              <a:t>lookup_value</a:t>
            </a:r>
            <a:r>
              <a:rPr lang="en-US" dirty="0"/>
              <a:t>, </a:t>
            </a:r>
            <a:r>
              <a:rPr lang="en-US" dirty="0" err="1"/>
              <a:t>table_array</a:t>
            </a:r>
            <a:r>
              <a:rPr lang="en-US" dirty="0"/>
              <a:t>, </a:t>
            </a:r>
            <a:r>
              <a:rPr lang="en-US" dirty="0" err="1"/>
              <a:t>col_index_num</a:t>
            </a:r>
            <a:r>
              <a:rPr lang="en-US" dirty="0"/>
              <a:t>, [</a:t>
            </a:r>
            <a:r>
              <a:rPr lang="en-US" dirty="0" err="1"/>
              <a:t>range_lookup</a:t>
            </a:r>
            <a:r>
              <a:rPr lang="en-US" dirty="0"/>
              <a:t>])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04C1B-DF86-4B23-A86A-BE820D7D4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782094"/>
            <a:ext cx="10210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8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630D-BEC1-4646-8926-006AF29A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COUNTIF(range, criteria)</a:t>
            </a:r>
            <a:br>
              <a:rPr lang="en-US" dirty="0"/>
            </a:br>
            <a:r>
              <a:rPr lang="en-US" dirty="0"/>
              <a:t>SUMIF(range, criteria, [</a:t>
            </a:r>
            <a:r>
              <a:rPr lang="en-US" dirty="0" err="1"/>
              <a:t>sum_range</a:t>
            </a:r>
            <a:r>
              <a:rPr lang="en-US" dirty="0"/>
              <a:t>])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31EA-691B-4C01-BA43-6C4EF190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COUNTIF counts all cells in </a:t>
            </a:r>
            <a:r>
              <a:rPr lang="en-US" b="1" dirty="0"/>
              <a:t>range</a:t>
            </a:r>
            <a:r>
              <a:rPr lang="en-US" dirty="0"/>
              <a:t> that satisfy </a:t>
            </a:r>
            <a:r>
              <a:rPr lang="en-US" b="1" dirty="0"/>
              <a:t>criteria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criteria</a:t>
            </a:r>
            <a:r>
              <a:rPr lang="en-US" dirty="0"/>
              <a:t> can be given as a value, in which case the values in </a:t>
            </a:r>
            <a:r>
              <a:rPr lang="en-US" b="1" dirty="0"/>
              <a:t>range</a:t>
            </a:r>
            <a:r>
              <a:rPr lang="en-US" dirty="0"/>
              <a:t> must be equal to that value.</a:t>
            </a:r>
          </a:p>
          <a:p>
            <a:pPr lvl="1"/>
            <a:r>
              <a:rPr lang="en-US" dirty="0"/>
              <a:t>It can also be given as a </a:t>
            </a:r>
            <a:r>
              <a:rPr lang="en-US" dirty="0" err="1"/>
              <a:t>boolean</a:t>
            </a:r>
            <a:r>
              <a:rPr lang="en-US" dirty="0"/>
              <a:t> expression in quotes.</a:t>
            </a:r>
          </a:p>
          <a:p>
            <a:r>
              <a:rPr lang="en-US" dirty="0"/>
              <a:t>SUMIF is similar, but it sums the values in </a:t>
            </a:r>
            <a:r>
              <a:rPr lang="en-US" b="1" dirty="0"/>
              <a:t>range</a:t>
            </a:r>
            <a:r>
              <a:rPr lang="en-US" dirty="0"/>
              <a:t> instead of counting them.</a:t>
            </a:r>
          </a:p>
          <a:p>
            <a:pPr lvl="1"/>
            <a:r>
              <a:rPr lang="en-US" dirty="0"/>
              <a:t>Or, it sums across a different </a:t>
            </a:r>
            <a:r>
              <a:rPr lang="en-US" b="1" dirty="0"/>
              <a:t>[</a:t>
            </a:r>
            <a:r>
              <a:rPr lang="en-US" b="1" dirty="0" err="1"/>
              <a:t>sum_range</a:t>
            </a:r>
            <a:r>
              <a:rPr lang="en-US" b="1" dirty="0"/>
              <a:t>]</a:t>
            </a:r>
            <a:r>
              <a:rPr lang="en-US" dirty="0"/>
              <a:t>, using the values in corresponding </a:t>
            </a:r>
            <a:r>
              <a:rPr lang="en-US" b="1" dirty="0"/>
              <a:t>range</a:t>
            </a:r>
            <a:r>
              <a:rPr lang="en-US" dirty="0"/>
              <a:t>-</a:t>
            </a:r>
            <a:r>
              <a:rPr lang="en-US" b="1" dirty="0"/>
              <a:t>criteria</a:t>
            </a:r>
            <a:r>
              <a:rPr lang="en-US" dirty="0"/>
              <a:t> pairs.</a:t>
            </a:r>
          </a:p>
        </p:txBody>
      </p:sp>
    </p:spTree>
    <p:extLst>
      <p:ext uri="{BB962C8B-B14F-4D97-AF65-F5344CB8AC3E}">
        <p14:creationId xmlns:p14="http://schemas.microsoft.com/office/powerpoint/2010/main" val="14509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0A3-9601-42BE-B988-56B796F8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COUNTIF(range, criteria)</a:t>
            </a:r>
            <a:br>
              <a:rPr lang="en-US" dirty="0"/>
            </a:br>
            <a:r>
              <a:rPr lang="en-US" dirty="0"/>
              <a:t>SUMIF(range, criteria, [</a:t>
            </a:r>
            <a:r>
              <a:rPr lang="en-US" dirty="0" err="1"/>
              <a:t>sum_range</a:t>
            </a:r>
            <a:r>
              <a:rPr lang="en-US" dirty="0"/>
              <a:t>])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EED7CC-BC06-47A2-94A4-8FA9D8D24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37" y="2596356"/>
            <a:ext cx="78581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40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60A3-9601-42BE-B988-56B796F8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COUNTIF(range, criteria)</a:t>
            </a:r>
            <a:br>
              <a:rPr lang="en-US" dirty="0"/>
            </a:br>
            <a:r>
              <a:rPr lang="en-US" dirty="0"/>
              <a:t>SUMIF(range, criteria, [</a:t>
            </a:r>
            <a:r>
              <a:rPr lang="en-US" dirty="0" err="1"/>
              <a:t>sum_range</a:t>
            </a:r>
            <a:r>
              <a:rPr lang="en-US" dirty="0"/>
              <a:t>])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C7FF1E4-0F69-468C-AC90-0EE09B131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0" y="2577306"/>
            <a:ext cx="95250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2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379A-07EB-4D40-916B-B3CE2078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COUNTIFS(criteria_range1, criteria1,…)</a:t>
            </a:r>
            <a:br>
              <a:rPr lang="en-US" dirty="0"/>
            </a:br>
            <a:r>
              <a:rPr lang="en-US" dirty="0"/>
              <a:t>SUMIFS(</a:t>
            </a:r>
            <a:r>
              <a:rPr lang="en-US" dirty="0" err="1"/>
              <a:t>sum_range</a:t>
            </a:r>
            <a:r>
              <a:rPr lang="en-US" dirty="0"/>
              <a:t>, criteria_range1, criteria1,…)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8F74BA-01C9-4C03-9486-C66E4FADE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do the same thing as COUNTIF and SUMIF, but you can specify multiple criteria.</a:t>
            </a:r>
          </a:p>
          <a:p>
            <a:r>
              <a:rPr lang="en-US" dirty="0"/>
              <a:t>Note that for SUMIFS, </a:t>
            </a:r>
            <a:r>
              <a:rPr lang="en-US" b="1" dirty="0" err="1"/>
              <a:t>sum_range</a:t>
            </a:r>
            <a:r>
              <a:rPr lang="en-US" dirty="0"/>
              <a:t> comes first.</a:t>
            </a:r>
          </a:p>
        </p:txBody>
      </p:sp>
    </p:spTree>
    <p:extLst>
      <p:ext uri="{BB962C8B-B14F-4D97-AF65-F5344CB8AC3E}">
        <p14:creationId xmlns:p14="http://schemas.microsoft.com/office/powerpoint/2010/main" val="2982037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379A-07EB-4D40-916B-B3CE2078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COUNTIFS(criteria_range1, criteria1,…)</a:t>
            </a:r>
            <a:br>
              <a:rPr lang="en-US" dirty="0"/>
            </a:br>
            <a:r>
              <a:rPr lang="en-US" dirty="0"/>
              <a:t>SUMIFS(</a:t>
            </a:r>
            <a:r>
              <a:rPr lang="en-US" dirty="0" err="1"/>
              <a:t>sum_range</a:t>
            </a:r>
            <a:r>
              <a:rPr lang="en-US" dirty="0"/>
              <a:t>, criteria_range1, criteria1,…)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F65BFC3-FA10-44F5-A3F3-5B3760CC3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647" y="2181225"/>
            <a:ext cx="7308706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68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150D-713E-4306-AD80-2CB8C084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132C-C698-4703-807C-4163A055E4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PivotTables can be used to quickly summarize data</a:t>
            </a:r>
          </a:p>
          <a:p>
            <a:r>
              <a:rPr lang="en-US" dirty="0"/>
              <a:t>Click and drag different fields to “columns”, “rows”, or “values”, depending on what you want</a:t>
            </a:r>
          </a:p>
          <a:p>
            <a:r>
              <a:rPr lang="en-US" dirty="0"/>
              <a:t>You can also filter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E3201F-280F-4D62-BCA7-A3A1C18154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33332" y="2227263"/>
            <a:ext cx="1932385" cy="3633787"/>
          </a:xfrm>
          <a:prstGeom prst="rect">
            <a:avLst/>
          </a:prstGeom>
        </p:spPr>
      </p:pic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7414918-34A3-45D6-A3AD-687F1AA12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767" y="678994"/>
            <a:ext cx="6797040" cy="10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7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0940-47C3-48D3-8D1C-7F94B138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8B2F-DD41-45EC-9146-F31C84DA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a pricing actuary for Bruin Auto Liability Insurance, LLC, a Los Angeles based company insuring personal automobile casualty losses in Southern California.</a:t>
            </a:r>
          </a:p>
          <a:p>
            <a:r>
              <a:rPr lang="en-US" dirty="0"/>
              <a:t>Due to limited data collected, BAL Insurance only uses two variables in their pricing algorithm: driving frequency and county.</a:t>
            </a:r>
          </a:p>
          <a:p>
            <a:r>
              <a:rPr lang="en-US" dirty="0"/>
              <a:t>You have been tasked with analyzing the premiums charged and claims filed to determine if the rates are adequate.</a:t>
            </a:r>
          </a:p>
        </p:txBody>
      </p:sp>
    </p:spTree>
    <p:extLst>
      <p:ext uri="{BB962C8B-B14F-4D97-AF65-F5344CB8AC3E}">
        <p14:creationId xmlns:p14="http://schemas.microsoft.com/office/powerpoint/2010/main" val="4248768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26E4-E27A-4A86-9EE7-CC64B377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8EDE-CE5B-42AB-905C-E6C3C79A55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Calculated fields are useful for aggregate-level calculations</a:t>
            </a:r>
          </a:p>
          <a:p>
            <a:r>
              <a:rPr lang="en-US" dirty="0"/>
              <a:t>For example, we could look at the value of Field4 for each Field3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DD754E-F857-4A2E-98FA-23FC06FC53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9" y="2522025"/>
            <a:ext cx="5422900" cy="3339025"/>
          </a:xfrm>
          <a:prstGeom prst="rect">
            <a:avLst/>
          </a:prstGeom>
        </p:spPr>
      </p:pic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5A9FBC-2EFA-42D5-B043-36E6E6133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419" y="700128"/>
            <a:ext cx="5448300" cy="1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5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9304-BBF4-4085-8D53-E3F5AC42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GoalSeek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F04B3D3-859E-478A-B09D-27399ABFDF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770529"/>
            <a:ext cx="5422900" cy="2547254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62B935D-5AC6-40D3-BCDD-0C38403D47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741081"/>
            <a:ext cx="5422900" cy="2606150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AFE65A6-B36E-4759-8A22-08CADF76A3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2" r="11557"/>
          <a:stretch/>
        </p:blipFill>
        <p:spPr>
          <a:xfrm>
            <a:off x="5423368" y="729658"/>
            <a:ext cx="618743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3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0940-47C3-48D3-8D1C-7F94B138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8B2F-DD41-45EC-9146-F31C84DA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January 1st, 2019. Through your discussions, you discover that sufficiently many claims for a given calendar year will be reported in 3 years.</a:t>
            </a:r>
          </a:p>
          <a:p>
            <a:r>
              <a:rPr lang="en-US" dirty="0"/>
              <a:t>Therefore, you have enough reliable data to analyze 2014 and 2015. However, volume of claims and policy in 2014 are fairly low.</a:t>
            </a:r>
          </a:p>
          <a:p>
            <a:r>
              <a:rPr lang="en-US" dirty="0"/>
              <a:t>Thus, you are to conduct an analysis of premiums and claims for policy year 2015.</a:t>
            </a:r>
          </a:p>
          <a:p>
            <a:r>
              <a:rPr lang="en-US" dirty="0"/>
              <a:t>For your convenience, the relevant policy data and claims data have been extracted from the full data tables.</a:t>
            </a:r>
          </a:p>
        </p:txBody>
      </p:sp>
    </p:spTree>
    <p:extLst>
      <p:ext uri="{BB962C8B-B14F-4D97-AF65-F5344CB8AC3E}">
        <p14:creationId xmlns:p14="http://schemas.microsoft.com/office/powerpoint/2010/main" val="297835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0940-47C3-48D3-8D1C-7F94B138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8B2F-DD41-45EC-9146-F31C84DA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Management's target loss ratio is 85%.</a:t>
            </a:r>
          </a:p>
          <a:p>
            <a:r>
              <a:rPr lang="en-US" dirty="0"/>
              <a:t>Conduct an analysis of 2015 data and, based on your results, recommend an alternative rating algorithm to use in the future, if claims in 2016-2018 are similar to those in 2015.</a:t>
            </a:r>
          </a:p>
          <a:p>
            <a:r>
              <a:rPr lang="en-US" dirty="0" err="1"/>
              <a:t>Backtest</a:t>
            </a:r>
            <a:r>
              <a:rPr lang="en-US" dirty="0"/>
              <a:t> your new rating algorithm on data from 2014.</a:t>
            </a:r>
          </a:p>
          <a:p>
            <a:r>
              <a:rPr lang="en-US" dirty="0"/>
              <a:t>Determine whether the rates you have set are feasible on the data from policy year 2014, and state the overall loss ratio on that sheet.</a:t>
            </a:r>
          </a:p>
        </p:txBody>
      </p:sp>
    </p:spTree>
    <p:extLst>
      <p:ext uri="{BB962C8B-B14F-4D97-AF65-F5344CB8AC3E}">
        <p14:creationId xmlns:p14="http://schemas.microsoft.com/office/powerpoint/2010/main" val="393937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466A-BF20-4380-A083-3D22E73A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IF(</a:t>
            </a:r>
            <a:r>
              <a:rPr lang="en-US" dirty="0" err="1"/>
              <a:t>logical_test</a:t>
            </a:r>
            <a:r>
              <a:rPr lang="en-US" dirty="0"/>
              <a:t>, [</a:t>
            </a:r>
            <a:r>
              <a:rPr lang="en-US" dirty="0" err="1"/>
              <a:t>value_if_true</a:t>
            </a:r>
            <a:r>
              <a:rPr lang="en-US" dirty="0"/>
              <a:t>], [</a:t>
            </a:r>
            <a:r>
              <a:rPr lang="en-US" dirty="0" err="1"/>
              <a:t>value_if_false</a:t>
            </a:r>
            <a:r>
              <a:rPr lang="en-US" dirty="0"/>
              <a:t>])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9A6205-1C95-42F2-85C0-19D361952A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175" y="2639219"/>
            <a:ext cx="4800600" cy="28098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986401-9D21-49D0-ABE0-FCB49BC7CD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/>
              <a:t>[</a:t>
            </a:r>
            <a:r>
              <a:rPr lang="en-US" b="1" dirty="0" err="1"/>
              <a:t>value_if_true</a:t>
            </a:r>
            <a:r>
              <a:rPr lang="en-US" b="1" dirty="0"/>
              <a:t>]</a:t>
            </a:r>
            <a:r>
              <a:rPr lang="en-US" dirty="0"/>
              <a:t> or </a:t>
            </a:r>
            <a:r>
              <a:rPr lang="en-US" b="1" dirty="0"/>
              <a:t>[</a:t>
            </a:r>
            <a:r>
              <a:rPr lang="en-US" b="1" dirty="0" err="1"/>
              <a:t>value_if_false</a:t>
            </a:r>
            <a:r>
              <a:rPr lang="en-US" b="1" dirty="0"/>
              <a:t>] </a:t>
            </a:r>
            <a:r>
              <a:rPr lang="en-US" dirty="0"/>
              <a:t>are not given, they default to TRUE and FALSE</a:t>
            </a:r>
          </a:p>
          <a:p>
            <a:r>
              <a:rPr lang="en-US" dirty="0"/>
              <a:t>If </a:t>
            </a:r>
            <a:r>
              <a:rPr lang="en-US" b="1" dirty="0" err="1"/>
              <a:t>logical_test</a:t>
            </a:r>
            <a:r>
              <a:rPr lang="en-US" b="1" dirty="0"/>
              <a:t> </a:t>
            </a:r>
            <a:r>
              <a:rPr lang="en-US" dirty="0"/>
              <a:t>is true, output is </a:t>
            </a:r>
            <a:r>
              <a:rPr lang="en-US" b="1" dirty="0"/>
              <a:t>[</a:t>
            </a:r>
            <a:r>
              <a:rPr lang="en-US" b="1" dirty="0" err="1"/>
              <a:t>value_if_true</a:t>
            </a:r>
            <a:r>
              <a:rPr lang="en-US" b="1" dirty="0"/>
              <a:t>]</a:t>
            </a:r>
          </a:p>
          <a:p>
            <a:r>
              <a:rPr lang="en-US" dirty="0"/>
              <a:t>If </a:t>
            </a:r>
            <a:r>
              <a:rPr lang="en-US" b="1" dirty="0" err="1"/>
              <a:t>logical_test</a:t>
            </a:r>
            <a:r>
              <a:rPr lang="en-US" b="1" dirty="0"/>
              <a:t> </a:t>
            </a:r>
            <a:r>
              <a:rPr lang="en-US" dirty="0"/>
              <a:t>is false, output is </a:t>
            </a:r>
            <a:r>
              <a:rPr lang="en-US" b="1" dirty="0"/>
              <a:t>[</a:t>
            </a:r>
            <a:r>
              <a:rPr lang="en-US" b="1" dirty="0" err="1"/>
              <a:t>value_if_false</a:t>
            </a:r>
            <a:r>
              <a:rPr lang="en-US" b="1" dirty="0"/>
              <a:t>]</a:t>
            </a:r>
          </a:p>
          <a:p>
            <a:r>
              <a:rPr lang="en-US" dirty="0"/>
              <a:t>IF statements can be nested</a:t>
            </a:r>
          </a:p>
        </p:txBody>
      </p:sp>
    </p:spTree>
    <p:extLst>
      <p:ext uri="{BB962C8B-B14F-4D97-AF65-F5344CB8AC3E}">
        <p14:creationId xmlns:p14="http://schemas.microsoft.com/office/powerpoint/2010/main" val="3669012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Cell References</a:t>
            </a:r>
          </a:p>
        </p:txBody>
      </p:sp>
      <p:pic>
        <p:nvPicPr>
          <p:cNvPr id="6" name="Content Placeholder 35">
            <a:extLst>
              <a:ext uri="{FF2B5EF4-FFF2-40B4-BE49-F238E27FC236}">
                <a16:creationId xmlns:a16="http://schemas.microsoft.com/office/drawing/2014/main" id="{6788353C-B352-478A-ACC2-87E0F6F13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160" y="2645577"/>
            <a:ext cx="7937680" cy="27495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78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Cell References</a:t>
            </a:r>
          </a:p>
        </p:txBody>
      </p:sp>
      <p:pic>
        <p:nvPicPr>
          <p:cNvPr id="6" name="Content Placeholder 23">
            <a:extLst>
              <a:ext uri="{FF2B5EF4-FFF2-40B4-BE49-F238E27FC236}">
                <a16:creationId xmlns:a16="http://schemas.microsoft.com/office/drawing/2014/main" id="{36125757-CA92-4CF5-AC59-9FAFE8ED9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967" y="2657770"/>
            <a:ext cx="7962066" cy="27251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6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Cell References</a:t>
            </a: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967" y="2624239"/>
            <a:ext cx="7962066" cy="27922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54953" y="5709920"/>
            <a:ext cx="1003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black arrow does not indicate a relative shift, but an </a:t>
            </a:r>
            <a:r>
              <a:rPr lang="en-US" b="1" dirty="0"/>
              <a:t>absolute</a:t>
            </a:r>
            <a:r>
              <a:rPr lang="en-US" dirty="0"/>
              <a:t> shift to row 3.</a:t>
            </a:r>
          </a:p>
        </p:txBody>
      </p:sp>
    </p:spTree>
    <p:extLst>
      <p:ext uri="{BB962C8B-B14F-4D97-AF65-F5344CB8AC3E}">
        <p14:creationId xmlns:p14="http://schemas.microsoft.com/office/powerpoint/2010/main" val="417256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Cell References</a:t>
            </a:r>
          </a:p>
        </p:txBody>
      </p:sp>
      <p:pic>
        <p:nvPicPr>
          <p:cNvPr id="7" name="Content Placeholder 25">
            <a:extLst>
              <a:ext uri="{FF2B5EF4-FFF2-40B4-BE49-F238E27FC236}">
                <a16:creationId xmlns:a16="http://schemas.microsoft.com/office/drawing/2014/main" id="{89A32C09-2165-49A6-A7FE-ED2BDF77F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291" y="2627287"/>
            <a:ext cx="8047417" cy="27861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16001" y="5689600"/>
            <a:ext cx="10174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black/gray arrows do not indicate relative shifts, but </a:t>
            </a:r>
            <a:r>
              <a:rPr lang="en-US" b="1" dirty="0"/>
              <a:t>absolute</a:t>
            </a:r>
            <a:r>
              <a:rPr lang="en-US" dirty="0"/>
              <a:t> shifts to column D.</a:t>
            </a:r>
          </a:p>
        </p:txBody>
      </p:sp>
    </p:spTree>
    <p:extLst>
      <p:ext uri="{BB962C8B-B14F-4D97-AF65-F5344CB8AC3E}">
        <p14:creationId xmlns:p14="http://schemas.microsoft.com/office/powerpoint/2010/main" val="40954891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General Meeting" id="{66FBA01A-C6B4-4A7A-9EDD-32DDC47DE16D}" vid="{C1BC5DA1-8AD7-4F90-9A84-72BE45FD2C7B}"/>
    </a:ext>
  </a:extLst>
</a:theme>
</file>

<file path=ppt/theme/theme2.xml><?xml version="1.0" encoding="utf-8"?>
<a:theme xmlns:a="http://schemas.openxmlformats.org/drawingml/2006/main" name="Dividen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General Meeting" id="{66FBA01A-C6B4-4A7A-9EDD-32DDC47DE16D}" vid="{9001069D-1434-4C5C-9B53-E562B93F96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</Template>
  <TotalTime>41</TotalTime>
  <Words>739</Words>
  <Application>Microsoft Office PowerPoint</Application>
  <PresentationFormat>Widescreen</PresentationFormat>
  <Paragraphs>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Century Gothic</vt:lpstr>
      <vt:lpstr>Gill Sans MT</vt:lpstr>
      <vt:lpstr>Source Sans Pro</vt:lpstr>
      <vt:lpstr>Wingdings 2</vt:lpstr>
      <vt:lpstr>Wingdings 3</vt:lpstr>
      <vt:lpstr>Slice</vt:lpstr>
      <vt:lpstr>Dividend</vt:lpstr>
      <vt:lpstr>Excel Workshop I: Introduction to Excel</vt:lpstr>
      <vt:lpstr>Background</vt:lpstr>
      <vt:lpstr>Background</vt:lpstr>
      <vt:lpstr>Background</vt:lpstr>
      <vt:lpstr>IF(logical_test, [value_if_true], [value_if_false])</vt:lpstr>
      <vt:lpstr>Relative Cell References</vt:lpstr>
      <vt:lpstr>Absolute Cell References</vt:lpstr>
      <vt:lpstr>Mixed Cell References</vt:lpstr>
      <vt:lpstr>Mixed Cell References</vt:lpstr>
      <vt:lpstr>SUM(number1, [number2], …) PRODUCT(number1, [number2], …)</vt:lpstr>
      <vt:lpstr>VLOOKUP(lookup_value, table_array, col_index_num, [range_lookup])</vt:lpstr>
      <vt:lpstr>VLOOKUP(lookup_value, table_array, col_index_num, [range_lookup])</vt:lpstr>
      <vt:lpstr>VLOOKUP(lookup_value, table_array, col_index_num, [range_lookup])</vt:lpstr>
      <vt:lpstr>COUNTIF(range, criteria) SUMIF(range, criteria, [sum_range])</vt:lpstr>
      <vt:lpstr>COUNTIF(range, criteria) SUMIF(range, criteria, [sum_range])</vt:lpstr>
      <vt:lpstr>COUNTIF(range, criteria) SUMIF(range, criteria, [sum_range])</vt:lpstr>
      <vt:lpstr>COUNTIFS(criteria_range1, criteria1,…) SUMIFS(sum_range, criteria_range1, criteria1,…)</vt:lpstr>
      <vt:lpstr>COUNTIFS(criteria_range1, criteria1,…) SUMIFS(sum_range, criteria_range1, criteria1,…)</vt:lpstr>
      <vt:lpstr>PivotTables</vt:lpstr>
      <vt:lpstr>Calculated Fields</vt:lpstr>
      <vt:lpstr>GoalSeek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Workshop I: Introduction to Excel</dc:title>
  <dc:creator>Kevin Zhu</dc:creator>
  <cp:lastModifiedBy>Kevin Zhu</cp:lastModifiedBy>
  <cp:revision>12</cp:revision>
  <dcterms:created xsi:type="dcterms:W3CDTF">2018-07-29T21:29:20Z</dcterms:created>
  <dcterms:modified xsi:type="dcterms:W3CDTF">2018-09-23T20:52:40Z</dcterms:modified>
</cp:coreProperties>
</file>