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7" r:id="rId9"/>
    <p:sldId id="274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BAS Logo">
            <a:extLst>
              <a:ext uri="{FF2B5EF4-FFF2-40B4-BE49-F238E27FC236}">
                <a16:creationId xmlns:a16="http://schemas.microsoft.com/office/drawing/2014/main" id="{6A182F9F-473A-43AE-8768-22B5E62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2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01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4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357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6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31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935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83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17046" y="5949014"/>
            <a:ext cx="1052508" cy="365125"/>
          </a:xfrm>
        </p:spPr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7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3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87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05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644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3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47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539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22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8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1668C57-9725-4841-969D-4EB8A4494CAD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9102270-9B00-42F9-B05C-88CDE0600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2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1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4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06869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69DB98C1-AF1F-4BA8-AAB2-77F73848AE15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0858" y="5324474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143919C-C11A-45BB-AC56-F53094FA2415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 descr="BAS Logo">
            <a:extLst>
              <a:ext uri="{FF2B5EF4-FFF2-40B4-BE49-F238E27FC236}">
                <a16:creationId xmlns:a16="http://schemas.microsoft.com/office/drawing/2014/main" id="{BD6238E3-563B-4C1E-BC40-A5BCC2B1FFA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21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68989" y="5949014"/>
            <a:ext cx="16959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D1668C57-9725-4841-969D-4EB8A4494CAD}" type="datetimeFigureOut">
              <a:rPr lang="en-US" smtClean="0"/>
              <a:pPr/>
              <a:t>9/23/2018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1" y="5951811"/>
            <a:ext cx="65357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7045" y="59490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E9102270-9B00-42F9-B05C-88CDE06000C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BAS Logo">
            <a:extLst>
              <a:ext uri="{FF2B5EF4-FFF2-40B4-BE49-F238E27FC236}">
                <a16:creationId xmlns:a16="http://schemas.microsoft.com/office/drawing/2014/main" id="{7200FEFE-F5C5-4AB6-85F3-DFB032BFED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866" y="5949014"/>
            <a:ext cx="1897133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kern="1200" cap="none" baseline="0">
          <a:solidFill>
            <a:schemeClr val="bg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upport.office.com/en-us/article/load-the-solver-add-in-in-excel-612926fc-d53b-46b4-872c-e24772f078ca" TargetMode="Externa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8E91-ABD6-4B5A-AAC9-71FA815AC3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Excel Workshop II:</a:t>
            </a:r>
            <a:br>
              <a:rPr lang="en-US" dirty="0"/>
            </a:br>
            <a:r>
              <a:rPr lang="en-US" sz="4800" dirty="0"/>
              <a:t>Intermediate Excel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9D81-109B-48A7-A3C1-3E1068211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Applications from Reserving</a:t>
            </a:r>
          </a:p>
        </p:txBody>
      </p:sp>
    </p:spTree>
    <p:extLst>
      <p:ext uri="{BB962C8B-B14F-4D97-AF65-F5344CB8AC3E}">
        <p14:creationId xmlns:p14="http://schemas.microsoft.com/office/powerpoint/2010/main" val="241395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2E77-388B-4B83-B47D-7D5EC60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DC5C-FFE2-4285-A597-4091922084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Useful tool for quickly visualizing a lot of data without having to go through the trouble of making a chart</a:t>
            </a:r>
          </a:p>
          <a:p>
            <a:r>
              <a:rPr lang="en-US" dirty="0"/>
              <a:t>For example, summarizing data in each row and each column: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D8C894A-1D9F-43B1-A4E9-10DC4417D8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949393"/>
            <a:ext cx="5422900" cy="2189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7F7BB5-CF94-4060-847E-A970BDD3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51" y="663273"/>
            <a:ext cx="7626234" cy="13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2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F1099-A3DF-444F-8AB4-83BF80B4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3925C-3FEA-4A0E-98FB-3AE4D7892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Another quick way to format cells and visualize the data within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CF6D4-1182-4A6B-8427-ED6BF5CC5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9816" y="2227263"/>
            <a:ext cx="4239418" cy="3633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B1846-8447-4D74-AFA6-C9393CB8C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511" y="613973"/>
            <a:ext cx="6551988" cy="1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8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74C9-A369-4E7D-B0F0-98AD1F888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SUMPRODUCT(array1, [array2], [array3], 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2BD50E-5F39-41B4-B021-14700AB97F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062056"/>
            <a:ext cx="5422900" cy="196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8EBF-5FFA-4976-BFE9-B936D1688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Multiplies the corresponding values in the</a:t>
            </a:r>
            <a:r>
              <a:rPr lang="en-US" b="1" dirty="0"/>
              <a:t> array</a:t>
            </a:r>
            <a:r>
              <a:rPr lang="en-US" dirty="0"/>
              <a:t>s (all of which are the same dimension), then adds them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1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ECAD-CFD3-43B3-A91E-A1FE2956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7050-EFD3-4DF1-BD83-29BFE27DC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https://support.office.com/en-us/article/load-the-solver-add-in-in-excel-612926fc-d53b-46b4-872c-e24772f078ca</a:t>
            </a:r>
            <a:endParaRPr lang="en-US" dirty="0"/>
          </a:p>
          <a:p>
            <a:r>
              <a:rPr lang="en-US" dirty="0"/>
              <a:t>A more powerful version of </a:t>
            </a:r>
            <a:r>
              <a:rPr lang="en-US" dirty="0" err="1"/>
              <a:t>GoalSeek</a:t>
            </a:r>
            <a:r>
              <a:rPr lang="en-US" dirty="0"/>
              <a:t> that can optimize (min/max) with constraints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C5BBB1-D820-4E61-9E2A-5C2496A011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71022" y="2227263"/>
            <a:ext cx="3857005" cy="3633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7086-E3F2-4C0C-AB73-3EF161760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299" y="599713"/>
            <a:ext cx="6553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61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B3BC-A675-4D9E-9258-BA4AFAD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5BEA-5510-4726-A3DB-EE81924F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 reserving actuary for Bruin Auto Liability Insurance, LLC, a Los Angeles based company insuring personal automobile casualty losses in Southern California.</a:t>
            </a:r>
          </a:p>
          <a:p>
            <a:r>
              <a:rPr lang="en-US" dirty="0"/>
              <a:t>BAL's reserving practice is quite limited, and you have been asked to create a basic model of loss development to evaluate the state of the company’s reserves.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5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0CCA7-2943-46BD-AD09-1B1E10E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3E69-24E8-4C22-B149-8B1ACB7E3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is January 1st, 2019. The reserving team in the actuarial department has set aside a pure IBNR reserve of $7M to pay for losses occurring before 2019 reported in 2019.</a:t>
            </a:r>
          </a:p>
          <a:p>
            <a:r>
              <a:rPr lang="en-US" dirty="0"/>
              <a:t>It is your task to determine whether this reserve is too low, appropriate, or too high. If the current reserve is not representative of what BAL expects to pay out, suggest a new reserve level.</a:t>
            </a:r>
          </a:p>
          <a:p>
            <a:r>
              <a:rPr lang="en-US" dirty="0"/>
              <a:t>During your analysis, you may ignore claims occurring in 2019, as these trends will be analyzed by a different team.</a:t>
            </a:r>
          </a:p>
          <a:p>
            <a:r>
              <a:rPr lang="en-US" dirty="0"/>
              <a:t>If there are significant differences in claim development by county, report this to management as well.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3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EA6-D41E-429B-B2D6-624DDA31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87B8-C05A-4979-9245-DA25582A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have also been presented with an excerpt of the company’s income statement for 2018. Analyze the effects changing reserves will have on the company’s financials (assuming an 85% loss ratio), and suggest a target expense ratio to maintain the overall profit margin.</a:t>
            </a:r>
          </a:p>
          <a:p>
            <a:r>
              <a:rPr lang="en-US" dirty="0"/>
              <a:t>If this expense ratio is not feasible, what rate of return must BAL receive on its investments to maintain the overall profit margin, assuming a reasonable expense ratio?</a:t>
            </a:r>
          </a:p>
        </p:txBody>
      </p:sp>
    </p:spTree>
    <p:extLst>
      <p:ext uri="{BB962C8B-B14F-4D97-AF65-F5344CB8AC3E}">
        <p14:creationId xmlns:p14="http://schemas.microsoft.com/office/powerpoint/2010/main" val="4986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7089-EF89-4DD3-86A5-BEF5DD03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INDEX(array, </a:t>
            </a:r>
            <a:r>
              <a:rPr lang="en-US" dirty="0" err="1"/>
              <a:t>row_num</a:t>
            </a:r>
            <a:r>
              <a:rPr lang="en-US" dirty="0"/>
              <a:t>, [</a:t>
            </a:r>
            <a:r>
              <a:rPr lang="en-US" dirty="0" err="1"/>
              <a:t>column_num</a:t>
            </a:r>
            <a:r>
              <a:rPr lang="en-US" dirty="0"/>
              <a:t>])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F13F109-717F-4295-9AB1-42E8937A94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60956"/>
            <a:ext cx="5422900" cy="13664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D1E031-7673-495A-BD35-6E3AE1AA44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Returns the value of </a:t>
            </a:r>
            <a:r>
              <a:rPr lang="en-US" b="1" dirty="0"/>
              <a:t>array</a:t>
            </a:r>
            <a:r>
              <a:rPr lang="en-US" dirty="0"/>
              <a:t> in the position by</a:t>
            </a:r>
            <a:r>
              <a:rPr lang="en-US" b="1" dirty="0"/>
              <a:t> </a:t>
            </a:r>
            <a:r>
              <a:rPr lang="en-US" b="1" dirty="0" err="1"/>
              <a:t>row_num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column_num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3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79D6-BF32-48B1-A0B1-EED7F72A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MATCH(</a:t>
            </a:r>
            <a:r>
              <a:rPr lang="en-US" dirty="0" err="1"/>
              <a:t>lookup_value</a:t>
            </a:r>
            <a:r>
              <a:rPr lang="en-US" dirty="0"/>
              <a:t>, </a:t>
            </a:r>
            <a:r>
              <a:rPr lang="en-US" dirty="0" err="1"/>
              <a:t>lookup_array</a:t>
            </a:r>
            <a:r>
              <a:rPr lang="en-US" dirty="0"/>
              <a:t>, [</a:t>
            </a:r>
            <a:r>
              <a:rPr lang="en-US" dirty="0" err="1"/>
              <a:t>match_type</a:t>
            </a:r>
            <a:r>
              <a:rPr lang="en-US" dirty="0"/>
              <a:t>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375E6A-5AA0-4E1E-9310-E711D74DD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360059"/>
            <a:ext cx="5422900" cy="136819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917D7B-2AE3-42B0-99D1-1329DFB891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Similar to VLOOKUP, searches for </a:t>
            </a:r>
            <a:r>
              <a:rPr lang="en-US" b="1" dirty="0" err="1"/>
              <a:t>lookup_value</a:t>
            </a:r>
            <a:r>
              <a:rPr lang="en-US" dirty="0"/>
              <a:t> in a one-dimensional </a:t>
            </a:r>
            <a:r>
              <a:rPr lang="en-US" b="1" dirty="0" err="1"/>
              <a:t>lookup_array</a:t>
            </a:r>
            <a:endParaRPr lang="en-US" dirty="0"/>
          </a:p>
          <a:p>
            <a:r>
              <a:rPr lang="en-US" dirty="0"/>
              <a:t>Returns the index of the value</a:t>
            </a:r>
          </a:p>
          <a:p>
            <a:r>
              <a:rPr lang="en-US" b="1" dirty="0"/>
              <a:t>[</a:t>
            </a:r>
            <a:r>
              <a:rPr lang="en-US" b="1" dirty="0" err="1"/>
              <a:t>match_type</a:t>
            </a:r>
            <a:r>
              <a:rPr lang="en-US" b="1" dirty="0"/>
              <a:t>]</a:t>
            </a:r>
          </a:p>
          <a:p>
            <a:pPr lvl="1"/>
            <a:r>
              <a:rPr lang="en-US" dirty="0"/>
              <a:t>1 (DEFAULT): finds largest value &lt;= </a:t>
            </a:r>
            <a:r>
              <a:rPr lang="en-US" b="1" dirty="0" err="1"/>
              <a:t>lookup_value</a:t>
            </a:r>
            <a:r>
              <a:rPr lang="en-US" dirty="0"/>
              <a:t> 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ascending)</a:t>
            </a:r>
          </a:p>
          <a:p>
            <a:pPr lvl="1"/>
            <a:r>
              <a:rPr lang="en-US" dirty="0"/>
              <a:t>0: finds first value = </a:t>
            </a:r>
            <a:r>
              <a:rPr lang="en-US" b="1" dirty="0" err="1"/>
              <a:t>lookup_value</a:t>
            </a:r>
            <a:endParaRPr lang="en-US" b="1" dirty="0"/>
          </a:p>
          <a:p>
            <a:pPr lvl="1"/>
            <a:r>
              <a:rPr lang="en-US" dirty="0"/>
              <a:t>-1: finds smallest value &gt;= </a:t>
            </a:r>
            <a:r>
              <a:rPr lang="en-US" b="1" dirty="0" err="1"/>
              <a:t>lookup_value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must be sorted descending)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136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846F050-15F0-4AEB-A0D4-FFD0F4DE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 and MATCH can be combined to create a more powerful, error-resistant VLOOKUP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583ECCB-BFED-456F-A652-89B465B9F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VLOOKUP requires us to count how many columns over the return value is found</a:t>
            </a:r>
          </a:p>
          <a:p>
            <a:r>
              <a:rPr lang="en-US" dirty="0"/>
              <a:t>VLOOKUP can only search for </a:t>
            </a:r>
            <a:r>
              <a:rPr lang="en-US" i="1" dirty="0" err="1"/>
              <a:t>lookup_value</a:t>
            </a:r>
            <a:r>
              <a:rPr lang="en-US" i="1" dirty="0"/>
              <a:t> </a:t>
            </a:r>
            <a:r>
              <a:rPr lang="en-US" dirty="0"/>
              <a:t>in the </a:t>
            </a:r>
            <a:r>
              <a:rPr lang="en-US" b="1" dirty="0"/>
              <a:t>first</a:t>
            </a:r>
            <a:r>
              <a:rPr lang="en-US" dirty="0"/>
              <a:t> column of </a:t>
            </a:r>
            <a:r>
              <a:rPr lang="en-US" i="1" dirty="0" err="1"/>
              <a:t>table_array</a:t>
            </a:r>
            <a:endParaRPr lang="en-US" i="1" dirty="0"/>
          </a:p>
          <a:p>
            <a:r>
              <a:rPr lang="en-US" dirty="0"/>
              <a:t>If we insert a column, VLOOKUP will either return the wrong column’s value or break completely</a:t>
            </a:r>
          </a:p>
          <a:p>
            <a:r>
              <a:rPr lang="en-US" dirty="0"/>
              <a:t>INDEX MATCH allows us to look up across both rows and columns, whereas VLOOKUP and HLOOKUP only allow one dimension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6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0A97-6030-47F5-8916-2A6304B9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VLOOKUP vs. INDEX MATCH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34017-4050-481D-B32F-BC58A0B2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VLOOKUP is essentially a special case of INDEX MATCH:</a:t>
            </a:r>
          </a:p>
          <a:p>
            <a:pPr lvl="1"/>
            <a:r>
              <a:rPr lang="en-US" dirty="0"/>
              <a:t>VLOOKUP(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/>
              <a:t>, FALSE)</a:t>
            </a:r>
          </a:p>
          <a:p>
            <a:pPr marL="457200" lvl="1" indent="0">
              <a:buNone/>
            </a:pPr>
            <a:r>
              <a:rPr lang="en-US" dirty="0"/>
              <a:t>is the same as</a:t>
            </a:r>
          </a:p>
          <a:p>
            <a:pPr lvl="1"/>
            <a:r>
              <a:rPr lang="pt-BR" dirty="0"/>
              <a:t>INDEX(</a:t>
            </a:r>
            <a:r>
              <a:rPr lang="en-US" dirty="0" err="1">
                <a:solidFill>
                  <a:srgbClr val="0070C0"/>
                </a:solidFill>
              </a:rPr>
              <a:t>table_array</a:t>
            </a:r>
            <a:r>
              <a:rPr lang="pt-BR" dirty="0"/>
              <a:t>, </a:t>
            </a:r>
            <a:r>
              <a:rPr lang="en-US" dirty="0"/>
              <a:t>MATCH(</a:t>
            </a:r>
            <a:r>
              <a:rPr lang="en-US" dirty="0" err="1">
                <a:solidFill>
                  <a:srgbClr val="FF0000"/>
                </a:solidFill>
              </a:rPr>
              <a:t>lookup_value</a:t>
            </a:r>
            <a:r>
              <a:rPr lang="en-US" dirty="0"/>
              <a:t>, </a:t>
            </a:r>
            <a:r>
              <a:rPr lang="en-US" b="1" dirty="0" err="1"/>
              <a:t>lookup_array</a:t>
            </a:r>
            <a:r>
              <a:rPr lang="en-US" dirty="0"/>
              <a:t>, 0)</a:t>
            </a:r>
            <a:r>
              <a:rPr lang="pt-BR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pt-BR" dirty="0"/>
              <a:t>)</a:t>
            </a:r>
          </a:p>
          <a:p>
            <a:r>
              <a:rPr lang="pt-BR" dirty="0"/>
              <a:t>If we wanted INDEX MATCH to do the same thing as VLOOKUP, </a:t>
            </a:r>
            <a:r>
              <a:rPr lang="en-US" b="1" i="1" dirty="0" err="1"/>
              <a:t>lookup_array</a:t>
            </a:r>
            <a:r>
              <a:rPr lang="en-US" b="1" i="1" dirty="0"/>
              <a:t> </a:t>
            </a:r>
            <a:r>
              <a:rPr lang="en-US" dirty="0"/>
              <a:t>would simply be the first column of</a:t>
            </a:r>
            <a:r>
              <a:rPr lang="en-US" i="1" dirty="0"/>
              <a:t> </a:t>
            </a:r>
            <a:r>
              <a:rPr lang="en-US" i="1" dirty="0" err="1">
                <a:solidFill>
                  <a:srgbClr val="0070C0"/>
                </a:solidFill>
              </a:rPr>
              <a:t>table_array</a:t>
            </a:r>
            <a:r>
              <a:rPr lang="en-US" dirty="0"/>
              <a:t>.</a:t>
            </a:r>
          </a:p>
          <a:p>
            <a:r>
              <a:rPr lang="en-US" dirty="0"/>
              <a:t>We can see INDEX MATCH gives much more freedom:</a:t>
            </a:r>
          </a:p>
          <a:p>
            <a:pPr lvl="1"/>
            <a:r>
              <a:rPr lang="en-US" dirty="0"/>
              <a:t>We can select any </a:t>
            </a:r>
            <a:r>
              <a:rPr lang="en-US" b="1" dirty="0" err="1"/>
              <a:t>lookup_array</a:t>
            </a:r>
            <a:r>
              <a:rPr lang="en-US" b="1" dirty="0"/>
              <a:t> </a:t>
            </a:r>
            <a:r>
              <a:rPr lang="en-US" dirty="0"/>
              <a:t>we want</a:t>
            </a:r>
          </a:p>
          <a:p>
            <a:pPr lvl="1"/>
            <a:r>
              <a:rPr lang="en-US" dirty="0"/>
              <a:t>We can even replace </a:t>
            </a:r>
            <a:r>
              <a:rPr lang="en-US" dirty="0" err="1">
                <a:solidFill>
                  <a:srgbClr val="00B050"/>
                </a:solidFill>
              </a:rPr>
              <a:t>col_index_num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with another MATCH statement!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34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3338-A913-4377-B55C-C52E3503D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OFFSET(reference, rows, cols, [height], [width])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35022-8F22-45A0-98C9-7F85DF82BE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3025404"/>
            <a:ext cx="5422900" cy="203750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81FECD-DCEE-4757-8BBD-D34118EAD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Returns a reference to a range a specified number of </a:t>
            </a:r>
            <a:r>
              <a:rPr lang="pt-BR" b="1" dirty="0"/>
              <a:t>rows</a:t>
            </a:r>
            <a:r>
              <a:rPr lang="pt-BR" dirty="0"/>
              <a:t> and </a:t>
            </a:r>
            <a:r>
              <a:rPr lang="pt-BR" b="1" dirty="0"/>
              <a:t>cols</a:t>
            </a:r>
            <a:r>
              <a:rPr lang="pt-BR" dirty="0"/>
              <a:t> away from an “anchor” cell called </a:t>
            </a:r>
            <a:r>
              <a:rPr lang="pt-BR" b="1" dirty="0"/>
              <a:t>reference.</a:t>
            </a:r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22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C1BC5DA1-8AD7-4F90-9A84-72BE45FD2C7B}"/>
    </a:ext>
  </a:extLst>
</a:theme>
</file>

<file path=ppt/theme/theme2.xml><?xml version="1.0" encoding="utf-8"?>
<a:theme xmlns:a="http://schemas.openxmlformats.org/drawingml/2006/main" name="Dividend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rst General Meeting" id="{66FBA01A-C6B4-4A7A-9EDD-32DDC47DE16D}" vid="{9001069D-1434-4C5C-9B53-E562B93F96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</Template>
  <TotalTime>42</TotalTime>
  <Words>731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Century Gothic</vt:lpstr>
      <vt:lpstr>Source Sans Pro</vt:lpstr>
      <vt:lpstr>Wingdings 2</vt:lpstr>
      <vt:lpstr>Wingdings 3</vt:lpstr>
      <vt:lpstr>Slice</vt:lpstr>
      <vt:lpstr>Dividend</vt:lpstr>
      <vt:lpstr>Excel Workshop II: Intermediate Excel</vt:lpstr>
      <vt:lpstr>Background</vt:lpstr>
      <vt:lpstr>Background</vt:lpstr>
      <vt:lpstr>Background</vt:lpstr>
      <vt:lpstr>INDEX(array, row_num, [column_num])</vt:lpstr>
      <vt:lpstr>MATCH(lookup_value, lookup_array, [match_type])</vt:lpstr>
      <vt:lpstr>INDEX and MATCH can be combined to create a more powerful, error-resistant VLOOKUP</vt:lpstr>
      <vt:lpstr>Example: VLOOKUP vs. INDEX MATCH</vt:lpstr>
      <vt:lpstr>OFFSET(reference, rows, cols, [height], [width])</vt:lpstr>
      <vt:lpstr>Sparklines</vt:lpstr>
      <vt:lpstr>Conditional Formatting</vt:lpstr>
      <vt:lpstr>SUMPRODUCT(array1, [array2], [array3], …)</vt:lpstr>
      <vt:lpstr>Solver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Zhu</dc:creator>
  <cp:lastModifiedBy>Kevin Zhu</cp:lastModifiedBy>
  <cp:revision>16</cp:revision>
  <dcterms:created xsi:type="dcterms:W3CDTF">2018-07-29T21:38:37Z</dcterms:created>
  <dcterms:modified xsi:type="dcterms:W3CDTF">2018-09-24T01:34:13Z</dcterms:modified>
</cp:coreProperties>
</file>