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69" r:id="rId4"/>
    <p:sldId id="270" r:id="rId5"/>
    <p:sldId id="271" r:id="rId6"/>
    <p:sldId id="273" r:id="rId7"/>
    <p:sldId id="257" r:id="rId8"/>
    <p:sldId id="258" r:id="rId9"/>
    <p:sldId id="261" r:id="rId10"/>
    <p:sldId id="259" r:id="rId11"/>
    <p:sldId id="275" r:id="rId12"/>
    <p:sldId id="276" r:id="rId13"/>
    <p:sldId id="277" r:id="rId14"/>
    <p:sldId id="262" r:id="rId15"/>
    <p:sldId id="260" r:id="rId16"/>
    <p:sldId id="278" r:id="rId17"/>
    <p:sldId id="263" r:id="rId18"/>
    <p:sldId id="279" r:id="rId19"/>
    <p:sldId id="264" r:id="rId20"/>
    <p:sldId id="265" r:id="rId21"/>
    <p:sldId id="266" r:id="rId22"/>
    <p:sldId id="267" r:id="rId23"/>
    <p:sldId id="280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AS Logo">
            <a:extLst>
              <a:ext uri="{FF2B5EF4-FFF2-40B4-BE49-F238E27FC236}">
                <a16:creationId xmlns:a16="http://schemas.microsoft.com/office/drawing/2014/main" id="{6A182F9F-473A-43AE-8768-22B5E62D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6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7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75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622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1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3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8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7046" y="5949014"/>
            <a:ext cx="1052508" cy="365125"/>
          </a:xfrm>
        </p:spPr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2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6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7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4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0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3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3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2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6869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8072170D-B4B4-490E-841C-0388AC70AD3F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858" y="532447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BAS Logo">
            <a:extLst>
              <a:ext uri="{FF2B5EF4-FFF2-40B4-BE49-F238E27FC236}">
                <a16:creationId xmlns:a16="http://schemas.microsoft.com/office/drawing/2014/main" id="{BD6238E3-563B-4C1E-BC40-A5BCC2B1FF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49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8989" y="5949014"/>
            <a:ext cx="1695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D1668C57-9725-4841-969D-4EB8A4494CAD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1" y="5951811"/>
            <a:ext cx="6535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7045" y="59490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E9102270-9B00-42F9-B05C-88CDE06000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BAS Logo">
            <a:extLst>
              <a:ext uri="{FF2B5EF4-FFF2-40B4-BE49-F238E27FC236}">
                <a16:creationId xmlns:a16="http://schemas.microsoft.com/office/drawing/2014/main" id="{7200FEFE-F5C5-4AB6-85F3-DFB032BFED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6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kern="1200" cap="none" baseline="0">
          <a:solidFill>
            <a:schemeClr val="bg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A99F-EA4B-4B99-9FC9-759B7E80A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Workshop III</a:t>
            </a:r>
            <a:br>
              <a:rPr lang="en-US"/>
            </a:br>
            <a:r>
              <a:rPr lang="en-US" sz="4800"/>
              <a:t>Introduction to VBA in Excel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AE1DF-7D41-4AB4-8AF5-E4EC1FAA6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D64C-EF1C-4A3E-AF37-AA409A31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A6789-5AE3-48A2-82D0-4FF29AB254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5987" y="2458244"/>
            <a:ext cx="4752975" cy="31718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76278-8383-434C-BA10-E6C8ECD88B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always a good idea to put in the </a:t>
            </a:r>
            <a:r>
              <a:rPr lang="en-US" b="1" dirty="0"/>
              <a:t>declarations</a:t>
            </a:r>
            <a:r>
              <a:rPr lang="en-US" dirty="0"/>
              <a:t> at the top of your </a:t>
            </a:r>
            <a:r>
              <a:rPr lang="en-US" b="1" dirty="0"/>
              <a:t>module</a:t>
            </a:r>
            <a:endParaRPr lang="en-US" dirty="0"/>
          </a:p>
          <a:p>
            <a:r>
              <a:rPr lang="en-US" dirty="0"/>
              <a:t>This forces you to declare all your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3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E635-5432-4872-98D2-A2FD46E1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A48ED9-5D37-499F-A551-B12A5DF2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enclose our code in the following: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Myroutine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 Sub</a:t>
            </a:r>
          </a:p>
          <a:p>
            <a:r>
              <a:rPr lang="en-US" dirty="0"/>
              <a:t>This identifies our subroutine as being named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Myroutine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”</a:t>
            </a:r>
          </a:p>
          <a:p>
            <a:r>
              <a:rPr lang="en-US" dirty="0"/>
              <a:t>We can call our subroutine in several ways:</a:t>
            </a:r>
          </a:p>
        </p:txBody>
      </p:sp>
    </p:spTree>
    <p:extLst>
      <p:ext uri="{BB962C8B-B14F-4D97-AF65-F5344CB8AC3E}">
        <p14:creationId xmlns:p14="http://schemas.microsoft.com/office/powerpoint/2010/main" val="25803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E635-5432-4872-98D2-A2FD46E1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8FD7F3-62F6-4BFE-905B-735FE982C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 button or some other tool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08C279-2105-45F4-BFDE-14023863DF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1644" y="2925763"/>
            <a:ext cx="2911500" cy="29352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2EF7C-F9EE-49FE-8832-A20C1A6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Clicking “Macros” in the Developer tab</a:t>
            </a:r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583C31-82C1-4447-80F0-9DB6AADE3C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98" y="3109325"/>
            <a:ext cx="4580017" cy="2568163"/>
          </a:xfrm>
        </p:spPr>
      </p:pic>
    </p:spTree>
    <p:extLst>
      <p:ext uri="{BB962C8B-B14F-4D97-AF65-F5344CB8AC3E}">
        <p14:creationId xmlns:p14="http://schemas.microsoft.com/office/powerpoint/2010/main" val="253452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C634-B4AF-4656-92EB-9B54113D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Recorder: The easiest way to “write” a macro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0B19D0-2E30-490E-BD14-CE3CBB4470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97012" y="2524919"/>
            <a:ext cx="3590925" cy="30384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312DD-1B1E-47E3-91FF-1EBAC1D2E4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Click “record macro”</a:t>
            </a:r>
          </a:p>
          <a:p>
            <a:r>
              <a:rPr lang="en-US" dirty="0"/>
              <a:t>All your actions will be translated into code</a:t>
            </a:r>
          </a:p>
          <a:p>
            <a:r>
              <a:rPr lang="en-US" dirty="0"/>
              <a:t>You can look at and modify this code to suit your purposes</a:t>
            </a:r>
          </a:p>
          <a:p>
            <a:r>
              <a:rPr lang="en-US" dirty="0"/>
              <a:t>Often slow and clunky, but can be a very powerful tool if used right (e.g. no one remembers how to filter/sort data in VBA, but this tool helps!)</a:t>
            </a:r>
          </a:p>
        </p:txBody>
      </p:sp>
    </p:spTree>
    <p:extLst>
      <p:ext uri="{BB962C8B-B14F-4D97-AF65-F5344CB8AC3E}">
        <p14:creationId xmlns:p14="http://schemas.microsoft.com/office/powerpoint/2010/main" val="17770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B33F-2809-4FFD-9E0D-DA557955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B12C-63E1-473F-8166-FD5F5BB3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declare a variable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dirty="0"/>
              <a:t> keyword: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Double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num As Integer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Range</a:t>
            </a:r>
          </a:p>
          <a:p>
            <a:r>
              <a:rPr lang="en-US" dirty="0"/>
              <a:t>We assign them with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“string”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= 5</a:t>
            </a:r>
          </a:p>
          <a:p>
            <a:r>
              <a:rPr lang="en-US" dirty="0"/>
              <a:t>Except with ranges: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Range(“A1:B3”)</a:t>
            </a:r>
          </a:p>
        </p:txBody>
      </p:sp>
    </p:spTree>
    <p:extLst>
      <p:ext uri="{BB962C8B-B14F-4D97-AF65-F5344CB8AC3E}">
        <p14:creationId xmlns:p14="http://schemas.microsoft.com/office/powerpoint/2010/main" val="151409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70B3-088B-45B2-89A6-CC604ADD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A907-FCB1-4512-8637-75AB3EDC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 type is not specified, the variable will be declared as a </a:t>
            </a:r>
            <a:r>
              <a:rPr lang="en-US" b="1" dirty="0"/>
              <a:t>variant</a:t>
            </a:r>
            <a:endParaRPr lang="en-US" dirty="0"/>
          </a:p>
          <a:p>
            <a:r>
              <a:rPr lang="en-US" dirty="0"/>
              <a:t>A variant can contain any kind of data</a:t>
            </a:r>
          </a:p>
          <a:p>
            <a:r>
              <a:rPr lang="en-US" dirty="0"/>
              <a:t>Try to avoid these if possible (they require a lot of memory)</a:t>
            </a:r>
          </a:p>
        </p:txBody>
      </p:sp>
    </p:spTree>
    <p:extLst>
      <p:ext uri="{BB962C8B-B14F-4D97-AF65-F5344CB8AC3E}">
        <p14:creationId xmlns:p14="http://schemas.microsoft.com/office/powerpoint/2010/main" val="201131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1C09-5223-4E41-987F-5D8E8D52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Boxes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FAEB7-A934-4EAD-9E3F-6680630C2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(“Prompt”)</a:t>
            </a:r>
          </a:p>
          <a:p>
            <a:r>
              <a:rPr lang="en-US" dirty="0"/>
              <a:t>Can be very useful in debugging to display the value of variables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9B8BCD-AB2F-4830-AE5F-6C4E6E78A6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27987" y="3034506"/>
            <a:ext cx="1743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1FD8-A7E6-4CAC-9E5F-3A8587CF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useful debugging tool: The Immediate Window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EBBD89-2852-479E-A422-DFD0E9CF4A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041463"/>
            <a:ext cx="5422900" cy="20053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50FB3-FAE5-4721-902C-B023729EF1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lines of code can be run here</a:t>
            </a:r>
          </a:p>
          <a:p>
            <a:r>
              <a:rPr lang="en-US" dirty="0"/>
              <a:t>You can also ask questions: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Worksheets.Count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?Range(“B2”).Value</a:t>
            </a:r>
          </a:p>
          <a:p>
            <a:r>
              <a:rPr lang="en-US" dirty="0"/>
              <a:t>If you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your code, the output goes to this window</a:t>
            </a:r>
          </a:p>
        </p:txBody>
      </p:sp>
    </p:spTree>
    <p:extLst>
      <p:ext uri="{BB962C8B-B14F-4D97-AF65-F5344CB8AC3E}">
        <p14:creationId xmlns:p14="http://schemas.microsoft.com/office/powerpoint/2010/main" val="106695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C3A4-A60C-43D5-B50D-73617D09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950B-0E43-4185-BC22-36EADA8A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elseifstatements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elsestatements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If </a:t>
            </a:r>
          </a:p>
          <a:p>
            <a:r>
              <a:rPr lang="en-US" dirty="0"/>
              <a:t>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is true, runs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en-US" dirty="0"/>
              <a:t>. If not, but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elseifcondition</a:t>
            </a:r>
            <a:r>
              <a:rPr lang="en-US" dirty="0"/>
              <a:t> is true, runs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elseifstatements</a:t>
            </a:r>
            <a:r>
              <a:rPr lang="en-US" dirty="0"/>
              <a:t>. Otherwise, runs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elsestatements</a:t>
            </a:r>
            <a:r>
              <a:rPr lang="en-US" i="1" dirty="0"/>
              <a:t>.</a:t>
            </a:r>
          </a:p>
          <a:p>
            <a:r>
              <a:rPr lang="en-US" dirty="0"/>
              <a:t>There can be as many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 err="1"/>
              <a:t>s</a:t>
            </a:r>
            <a:r>
              <a:rPr lang="en-US" dirty="0"/>
              <a:t> as needed</a:t>
            </a:r>
          </a:p>
        </p:txBody>
      </p:sp>
    </p:spTree>
    <p:extLst>
      <p:ext uri="{BB962C8B-B14F-4D97-AF65-F5344CB8AC3E}">
        <p14:creationId xmlns:p14="http://schemas.microsoft.com/office/powerpoint/2010/main" val="84557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E824-D806-4B1A-88F5-EB950E52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F6E9-4A3D-4F3A-9307-A7BBC521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Wend</a:t>
            </a:r>
          </a:p>
          <a:p>
            <a:r>
              <a:rPr lang="en-US" dirty="0"/>
              <a:t>Runs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en-US" dirty="0"/>
              <a:t> until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/>
              <a:t>Make sure that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will not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forever, or you will have an endless while loop</a:t>
            </a:r>
          </a:p>
        </p:txBody>
      </p:sp>
    </p:spTree>
    <p:extLst>
      <p:ext uri="{BB962C8B-B14F-4D97-AF65-F5344CB8AC3E}">
        <p14:creationId xmlns:p14="http://schemas.microsoft.com/office/powerpoint/2010/main" val="223317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2B57-480E-4E57-94B7-E64AB202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CA89-8F49-413D-8194-55F91BB2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an actuary for Bruin Auto Liability Insurance, LLC, a Los Angeles based company insuring personal automobile casualty losses in Southern California.</a:t>
            </a:r>
          </a:p>
          <a:p>
            <a:r>
              <a:rPr lang="en-US" dirty="0"/>
              <a:t>Prior to your team's analysis of rates and reserves, you notice that the policy data is not the way you want it.</a:t>
            </a:r>
          </a:p>
          <a:p>
            <a:r>
              <a:rPr lang="en-US" dirty="0"/>
              <a:t>Each policy is only listed once, regardless of how many times it has been renewed.</a:t>
            </a:r>
          </a:p>
          <a:p>
            <a:r>
              <a:rPr lang="en-US" dirty="0"/>
              <a:t>This is extremely problematic for your team, since they need to be able to identify the specific 1-year term they're looking at when conducting their analyses.</a:t>
            </a:r>
          </a:p>
        </p:txBody>
      </p:sp>
    </p:spTree>
    <p:extLst>
      <p:ext uri="{BB962C8B-B14F-4D97-AF65-F5344CB8AC3E}">
        <p14:creationId xmlns:p14="http://schemas.microsoft.com/office/powerpoint/2010/main" val="2216252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DB54-3EE1-4113-85E3-3BC9678D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FE50-4A4A-464F-8460-3CB864A7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[Step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 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Typically,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dirty="0"/>
              <a:t> is an Integer that we increment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to 3</a:t>
            </a:r>
            <a:r>
              <a:rPr lang="en-US" dirty="0"/>
              <a:t>” will run 4 times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0, 1, 2, 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 to 7 Step 2</a:t>
            </a:r>
            <a:r>
              <a:rPr lang="en-US" dirty="0"/>
              <a:t>” will run 3 times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2, 4, 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 to 0 Step -3</a:t>
            </a:r>
            <a:r>
              <a:rPr lang="en-US" dirty="0"/>
              <a:t>” will run 2 times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5, 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2A4A-6CB8-4362-A9CD-6C4A8C73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5D9B-4E1F-4AD7-8E00-9D17A5C5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  <a:p>
            <a:r>
              <a:rPr lang="en-US" dirty="0"/>
              <a:t>A quick and simple way to loop through all the cells in a range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dirty="0"/>
              <a:t> and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must both be Range objects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should be initialized to some Range,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dirty="0"/>
              <a:t> need not be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015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B9D7-F497-42D8-8EF7-4F240418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E90E-6B82-412A-B830-42D012AC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Arrays are created with parentheses to indicate size: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array(5) as Integer</a:t>
            </a:r>
          </a:p>
          <a:p>
            <a:r>
              <a:rPr lang="en-US" dirty="0"/>
              <a:t>The size can be changed: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array(10)</a:t>
            </a:r>
          </a:p>
          <a:p>
            <a:r>
              <a:rPr lang="en-US" dirty="0"/>
              <a:t>But this will delete the data. To preserve the data inside, use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Preserve array(15)</a:t>
            </a:r>
          </a:p>
          <a:p>
            <a:r>
              <a:rPr lang="en-US" dirty="0"/>
              <a:t>Individual elements can be accessed and modified with parentheses: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array(0) = 5</a:t>
            </a:r>
          </a:p>
          <a:p>
            <a:r>
              <a:rPr lang="en-US" dirty="0">
                <a:cs typeface="Courier New" panose="02070309020205020404" pitchFamily="49" charset="0"/>
              </a:rPr>
              <a:t>There’s a lot more to be learned with arrays, but you can look online for more details. We’ll work primarily with Workbook objects instead.</a:t>
            </a:r>
          </a:p>
        </p:txBody>
      </p:sp>
    </p:spTree>
    <p:extLst>
      <p:ext uri="{BB962C8B-B14F-4D97-AF65-F5344CB8AC3E}">
        <p14:creationId xmlns:p14="http://schemas.microsoft.com/office/powerpoint/2010/main" val="320935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09BE-6EA2-4025-BFE9-6689B95D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2DF0-6237-4021-8846-79CD0198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  <a:p>
            <a:r>
              <a:rPr lang="en-US" dirty="0"/>
              <a:t>Ultimately, you assign a return value by setting the name of the function to some value.</a:t>
            </a:r>
          </a:p>
          <a:p>
            <a:r>
              <a:rPr lang="en-US" dirty="0"/>
              <a:t>These functions can be called from </a:t>
            </a:r>
            <a:r>
              <a:rPr lang="en-US"/>
              <a:t>workbook cells!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C2DE-3484-4208-BA37-FEB858EC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B5E5-4FA0-472A-ADFF-96283EA3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task is to update the way the company's data is stored. </a:t>
            </a:r>
          </a:p>
          <a:p>
            <a:r>
              <a:rPr lang="en-US" dirty="0"/>
              <a:t>If a policy has been renewed twice (i.e. it was </a:t>
            </a:r>
            <a:r>
              <a:rPr lang="en-US" dirty="0" err="1"/>
              <a:t>inforce</a:t>
            </a:r>
            <a:r>
              <a:rPr lang="en-US" dirty="0"/>
              <a:t> for 3 terms), there should be 3 rows; one for each term.</a:t>
            </a:r>
          </a:p>
          <a:p>
            <a:r>
              <a:rPr lang="en-US" dirty="0"/>
              <a:t>The listed start date should be the start date of each term (i.e. a new row is created upon renewal).</a:t>
            </a:r>
          </a:p>
        </p:txBody>
      </p:sp>
    </p:spTree>
    <p:extLst>
      <p:ext uri="{BB962C8B-B14F-4D97-AF65-F5344CB8AC3E}">
        <p14:creationId xmlns:p14="http://schemas.microsoft.com/office/powerpoint/2010/main" val="395362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5FEA-34B2-41A0-9B1E-77DC9903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819F-B080-454E-A531-E8A2002B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VBA macro to accomplish this task with the short excerpt of data.</a:t>
            </a:r>
          </a:p>
          <a:p>
            <a:r>
              <a:rPr lang="en-US" dirty="0"/>
              <a:t>Then, once you've ensured the macro works correctly, run it on the full set of policy data, splitting the 13,018 policies into 30,395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5BE3-F7D7-4235-9A18-D1A92D16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23FDD-3BB0-44D5-987B-973598DBC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121576"/>
            <a:ext cx="11029950" cy="17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7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8476-3E58-47D5-863F-CB753095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08F3-146B-44A8-822D-B239421A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VBA stands for Visual Basic with Applications</a:t>
            </a:r>
          </a:p>
          <a:p>
            <a:r>
              <a:rPr lang="en-US" dirty="0"/>
              <a:t>Closely related to Microsoft’s Visual Basic</a:t>
            </a:r>
          </a:p>
          <a:p>
            <a:r>
              <a:rPr lang="en-US" dirty="0"/>
              <a:t>Object-based language (similar to object-oriented languages)</a:t>
            </a:r>
          </a:p>
          <a:p>
            <a:r>
              <a:rPr lang="en-US" dirty="0"/>
              <a:t>Used in Excel to simplify repetitive or complex tasks</a:t>
            </a:r>
          </a:p>
        </p:txBody>
      </p:sp>
    </p:spTree>
    <p:extLst>
      <p:ext uri="{BB962C8B-B14F-4D97-AF65-F5344CB8AC3E}">
        <p14:creationId xmlns:p14="http://schemas.microsoft.com/office/powerpoint/2010/main" val="51799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2DE1-4E18-4400-9C2C-174C2948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the Developer Tab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BC50FF-53C2-4CC6-832F-B7FF365AFA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399" y="2227263"/>
            <a:ext cx="4384151" cy="363378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F747C8-65C9-4554-A92E-22AF89FC00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Under File </a:t>
            </a:r>
            <a:r>
              <a:rPr lang="en-US" dirty="0">
                <a:sym typeface="Wingdings" panose="05000000000000000000" pitchFamily="2" charset="2"/>
              </a:rPr>
              <a:t> Options:</a:t>
            </a:r>
          </a:p>
          <a:p>
            <a:r>
              <a:rPr lang="en-US" dirty="0">
                <a:sym typeface="Wingdings" panose="05000000000000000000" pitchFamily="2" charset="2"/>
              </a:rPr>
              <a:t>Customize Ribbon</a:t>
            </a:r>
          </a:p>
          <a:p>
            <a:r>
              <a:rPr lang="en-US" dirty="0">
                <a:sym typeface="Wingdings" panose="05000000000000000000" pitchFamily="2" charset="2"/>
              </a:rPr>
              <a:t>Check “Developer”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7C77-BB23-4DD6-851C-05DBCFF5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VBA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F42763-F412-494C-B971-5D354BBD6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493" y="2181225"/>
            <a:ext cx="5367014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A57E-F25E-443F-B28F-733DB768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in Microsoft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15BD-2DDA-4D84-BBCD-66DD81E7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write </a:t>
            </a:r>
            <a:r>
              <a:rPr lang="en-US" b="1" dirty="0"/>
              <a:t>subroutines</a:t>
            </a:r>
            <a:r>
              <a:rPr lang="en-US" dirty="0"/>
              <a:t> (denoted Sub) to accomplish tasks that do not return values.</a:t>
            </a:r>
          </a:p>
          <a:p>
            <a:r>
              <a:rPr lang="en-US" dirty="0"/>
              <a:t>We write </a:t>
            </a:r>
            <a:r>
              <a:rPr lang="en-US" b="1" dirty="0"/>
              <a:t>functions</a:t>
            </a:r>
            <a:r>
              <a:rPr lang="en-US" dirty="0"/>
              <a:t> to take in inputs and return some output.</a:t>
            </a:r>
          </a:p>
          <a:p>
            <a:r>
              <a:rPr lang="en-US" dirty="0"/>
              <a:t>VBA objects include workbooks, worksheets, and ranges:</a:t>
            </a:r>
          </a:p>
          <a:p>
            <a:pPr lvl="1"/>
            <a:r>
              <a:rPr lang="en-US" dirty="0" err="1"/>
              <a:t>Application.</a:t>
            </a:r>
            <a:r>
              <a:rPr lang="en-US" b="1" dirty="0" err="1"/>
              <a:t>Workbooks</a:t>
            </a:r>
            <a:r>
              <a:rPr lang="en-US" dirty="0"/>
              <a:t>(“Book1.xlsm”).</a:t>
            </a:r>
            <a:r>
              <a:rPr lang="en-US" b="1" dirty="0"/>
              <a:t>Worksheets</a:t>
            </a:r>
            <a:r>
              <a:rPr lang="en-US" dirty="0"/>
              <a:t>(“Sheet1”).</a:t>
            </a:r>
            <a:r>
              <a:rPr lang="en-US" b="1" dirty="0"/>
              <a:t>Range</a:t>
            </a:r>
            <a:r>
              <a:rPr lang="en-US" dirty="0"/>
              <a:t>(“A1”)</a:t>
            </a:r>
          </a:p>
          <a:p>
            <a:r>
              <a:rPr lang="en-US" dirty="0"/>
              <a:t>Objects have properties and methods, the most important of which is:</a:t>
            </a:r>
          </a:p>
          <a:p>
            <a:pPr lvl="1"/>
            <a:r>
              <a:rPr lang="en-US" dirty="0"/>
              <a:t>Range(“A1”).</a:t>
            </a:r>
            <a:r>
              <a:rPr lang="en-US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0317487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C1BC5DA1-8AD7-4F90-9A84-72BE45FD2C7B}"/>
    </a:ext>
  </a:extLst>
</a:theme>
</file>

<file path=ppt/theme/theme2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9001069D-1434-4C5C-9B53-E562B93F96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</Template>
  <TotalTime>68</TotalTime>
  <Words>775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Century Gothic</vt:lpstr>
      <vt:lpstr>Courier New</vt:lpstr>
      <vt:lpstr>Source Sans Pro</vt:lpstr>
      <vt:lpstr>Wingdings</vt:lpstr>
      <vt:lpstr>Wingdings 2</vt:lpstr>
      <vt:lpstr>Wingdings 3</vt:lpstr>
      <vt:lpstr>Slice</vt:lpstr>
      <vt:lpstr>Dividend</vt:lpstr>
      <vt:lpstr>Excel Workshop III Introduction to VBA in Excel</vt:lpstr>
      <vt:lpstr>Background</vt:lpstr>
      <vt:lpstr>Background</vt:lpstr>
      <vt:lpstr>Background</vt:lpstr>
      <vt:lpstr>Our Goal</vt:lpstr>
      <vt:lpstr>What is VBA?</vt:lpstr>
      <vt:lpstr>Enabling the Developer Tab</vt:lpstr>
      <vt:lpstr>The VBA Environment</vt:lpstr>
      <vt:lpstr>VBA in Microsoft Excel</vt:lpstr>
      <vt:lpstr>Getting started: Option Explicit</vt:lpstr>
      <vt:lpstr>Subroutines</vt:lpstr>
      <vt:lpstr>Subroutines</vt:lpstr>
      <vt:lpstr>Macro Recorder: The easiest way to “write” a macro</vt:lpstr>
      <vt:lpstr>Variables</vt:lpstr>
      <vt:lpstr>Variables</vt:lpstr>
      <vt:lpstr>Message Boxes</vt:lpstr>
      <vt:lpstr>Another useful debugging tool: The Immediate Window</vt:lpstr>
      <vt:lpstr>If statements</vt:lpstr>
      <vt:lpstr>While loops</vt:lpstr>
      <vt:lpstr>For loops</vt:lpstr>
      <vt:lpstr>For Each loops</vt:lpstr>
      <vt:lpstr>Arrays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Workshop III Introduction to VBA in Excel</dc:title>
  <dc:creator>Kevin Zhu</dc:creator>
  <cp:lastModifiedBy>Kevin Zhu</cp:lastModifiedBy>
  <cp:revision>22</cp:revision>
  <dcterms:created xsi:type="dcterms:W3CDTF">2018-07-29T21:56:03Z</dcterms:created>
  <dcterms:modified xsi:type="dcterms:W3CDTF">2018-09-24T01:35:44Z</dcterms:modified>
</cp:coreProperties>
</file>